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9" r:id="rId2"/>
  </p:sldMasterIdLst>
  <p:notesMasterIdLst>
    <p:notesMasterId r:id="rId71"/>
  </p:notesMasterIdLst>
  <p:handoutMasterIdLst>
    <p:handoutMasterId r:id="rId72"/>
  </p:handoutMasterIdLst>
  <p:sldIdLst>
    <p:sldId id="329" r:id="rId3"/>
    <p:sldId id="391" r:id="rId4"/>
    <p:sldId id="394" r:id="rId5"/>
    <p:sldId id="395" r:id="rId6"/>
    <p:sldId id="396" r:id="rId7"/>
    <p:sldId id="397" r:id="rId8"/>
    <p:sldId id="398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8" r:id="rId17"/>
    <p:sldId id="498" r:id="rId18"/>
    <p:sldId id="499" r:id="rId19"/>
    <p:sldId id="415" r:id="rId20"/>
    <p:sldId id="416" r:id="rId21"/>
    <p:sldId id="501" r:id="rId22"/>
    <p:sldId id="417" r:id="rId23"/>
    <p:sldId id="419" r:id="rId24"/>
    <p:sldId id="502" r:id="rId25"/>
    <p:sldId id="420" r:id="rId26"/>
    <p:sldId id="421" r:id="rId27"/>
    <p:sldId id="564" r:id="rId28"/>
    <p:sldId id="565" r:id="rId29"/>
    <p:sldId id="426" r:id="rId30"/>
    <p:sldId id="428" r:id="rId31"/>
    <p:sldId id="431" r:id="rId32"/>
    <p:sldId id="432" r:id="rId33"/>
    <p:sldId id="435" r:id="rId34"/>
    <p:sldId id="436" r:id="rId35"/>
    <p:sldId id="438" r:id="rId36"/>
    <p:sldId id="526" r:id="rId37"/>
    <p:sldId id="527" r:id="rId38"/>
    <p:sldId id="528" r:id="rId39"/>
    <p:sldId id="529" r:id="rId40"/>
    <p:sldId id="530" r:id="rId41"/>
    <p:sldId id="441" r:id="rId42"/>
    <p:sldId id="442" r:id="rId43"/>
    <p:sldId id="443" r:id="rId44"/>
    <p:sldId id="444" r:id="rId45"/>
    <p:sldId id="503" r:id="rId46"/>
    <p:sldId id="513" r:id="rId47"/>
    <p:sldId id="514" r:id="rId48"/>
    <p:sldId id="518" r:id="rId49"/>
    <p:sldId id="515" r:id="rId50"/>
    <p:sldId id="516" r:id="rId51"/>
    <p:sldId id="517" r:id="rId52"/>
    <p:sldId id="519" r:id="rId53"/>
    <p:sldId id="505" r:id="rId54"/>
    <p:sldId id="520" r:id="rId55"/>
    <p:sldId id="507" r:id="rId56"/>
    <p:sldId id="508" r:id="rId57"/>
    <p:sldId id="509" r:id="rId58"/>
    <p:sldId id="510" r:id="rId59"/>
    <p:sldId id="511" r:id="rId60"/>
    <p:sldId id="446" r:id="rId61"/>
    <p:sldId id="447" r:id="rId62"/>
    <p:sldId id="448" r:id="rId63"/>
    <p:sldId id="449" r:id="rId64"/>
    <p:sldId id="479" r:id="rId65"/>
    <p:sldId id="480" r:id="rId66"/>
    <p:sldId id="494" r:id="rId67"/>
    <p:sldId id="561" r:id="rId68"/>
    <p:sldId id="562" r:id="rId69"/>
    <p:sldId id="56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B5036-FA00-47F7-BF1F-51C936A12FE6}">
          <p14:sldIdLst>
            <p14:sldId id="329"/>
            <p14:sldId id="391"/>
            <p14:sldId id="394"/>
            <p14:sldId id="395"/>
            <p14:sldId id="396"/>
            <p14:sldId id="397"/>
            <p14:sldId id="398"/>
            <p14:sldId id="400"/>
            <p14:sldId id="401"/>
            <p14:sldId id="402"/>
            <p14:sldId id="403"/>
            <p14:sldId id="404"/>
            <p14:sldId id="405"/>
            <p14:sldId id="406"/>
            <p14:sldId id="408"/>
            <p14:sldId id="498"/>
            <p14:sldId id="499"/>
            <p14:sldId id="415"/>
            <p14:sldId id="416"/>
            <p14:sldId id="501"/>
            <p14:sldId id="417"/>
            <p14:sldId id="419"/>
            <p14:sldId id="502"/>
            <p14:sldId id="420"/>
            <p14:sldId id="421"/>
            <p14:sldId id="564"/>
            <p14:sldId id="565"/>
            <p14:sldId id="426"/>
            <p14:sldId id="428"/>
            <p14:sldId id="431"/>
            <p14:sldId id="432"/>
            <p14:sldId id="435"/>
            <p14:sldId id="436"/>
            <p14:sldId id="438"/>
            <p14:sldId id="526"/>
            <p14:sldId id="527"/>
            <p14:sldId id="528"/>
            <p14:sldId id="529"/>
            <p14:sldId id="530"/>
            <p14:sldId id="441"/>
            <p14:sldId id="442"/>
            <p14:sldId id="443"/>
            <p14:sldId id="444"/>
            <p14:sldId id="503"/>
            <p14:sldId id="513"/>
            <p14:sldId id="514"/>
            <p14:sldId id="518"/>
            <p14:sldId id="515"/>
            <p14:sldId id="516"/>
            <p14:sldId id="517"/>
            <p14:sldId id="519"/>
            <p14:sldId id="505"/>
            <p14:sldId id="520"/>
            <p14:sldId id="507"/>
            <p14:sldId id="508"/>
            <p14:sldId id="509"/>
            <p14:sldId id="510"/>
            <p14:sldId id="511"/>
            <p14:sldId id="446"/>
            <p14:sldId id="447"/>
            <p14:sldId id="448"/>
            <p14:sldId id="449"/>
            <p14:sldId id="479"/>
            <p14:sldId id="480"/>
            <p14:sldId id="494"/>
            <p14:sldId id="561"/>
            <p14:sldId id="562"/>
            <p14:sldId id="5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249" autoAdjust="0"/>
  </p:normalViewPr>
  <p:slideViewPr>
    <p:cSldViewPr snapToGrid="0">
      <p:cViewPr varScale="1">
        <p:scale>
          <a:sx n="54" d="100"/>
          <a:sy n="54" d="100"/>
        </p:scale>
        <p:origin x="522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57C9772-874D-4485-9CBC-7FC87C2507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F7639C-9333-4349-A53E-D1A3B9A672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EE81F-A0BA-4D87-BB36-1AB5D7E90AF1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B71DB3-5F77-4970-B169-1CED5D3A4A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SoftwareEngineering-I-Spring-2018                  Mr. Tehseen Riaz Abbasi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376CA7-EC8F-44C0-A552-90EF53D4F9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E876-6165-49B9-A3BB-0EA09C6E63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943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D482-7C6A-4E2B-A338-4D8404690143}" type="datetime1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SoftwareEngineering-I-Spring-2018 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F92D7-6FC5-485F-A6C2-7909A7AED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009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15899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4CE89-5D0D-4096-8F7D-FF4EFE7656B9}" type="slidenum">
              <a:rPr lang="en-GB" altLang="en-US"/>
              <a:pPr/>
              <a:t>15</a:t>
            </a:fld>
            <a:endParaRPr lang="en-GB" altLang="en-US" dirty="0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95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1455BA-3C60-4BDE-BE3C-DE5C17FF85F5}" type="slidenum">
              <a:rPr lang="en-GB" altLang="en-US"/>
              <a:pPr/>
              <a:t>16</a:t>
            </a:fld>
            <a:endParaRPr lang="en-GB" altLang="en-US" dirty="0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73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B9FE3C-69D6-462C-A326-B0C9564A94FB}" type="slidenum">
              <a:rPr lang="en-GB" altLang="en-US"/>
              <a:pPr/>
              <a:t>17</a:t>
            </a:fld>
            <a:endParaRPr lang="en-GB" altLang="en-US" dirty="0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027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26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787819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B4C1F2-BD68-4293-B45B-54BF4673E6EF}" type="slidenum">
              <a:rPr lang="en-GB" altLang="en-US"/>
              <a:pPr/>
              <a:t>29</a:t>
            </a:fld>
            <a:endParaRPr lang="en-GB" altLang="en-US" dirty="0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73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1332002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6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  <p:sp>
        <p:nvSpPr>
          <p:cNvPr id="419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3900191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DDB1F-6000-4F1D-9CBE-71305B9A1CFA}" type="slidenum">
              <a:rPr lang="en-GB" altLang="en-US"/>
              <a:pPr/>
              <a:t>65</a:t>
            </a:fld>
            <a:endParaRPr lang="en-GB" altLang="en-US" dirty="0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929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00F485-E87C-4BCA-AAC0-0D8F29CD8F86}" type="slidenum">
              <a:rPr lang="en-GB" altLang="en-US"/>
              <a:pPr/>
              <a:t>7</a:t>
            </a:fld>
            <a:endParaRPr lang="en-GB" alt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952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B02DF9-E336-4ADD-8D26-5B57B27B2319}" type="slidenum">
              <a:rPr lang="en-GB" altLang="en-US"/>
              <a:pPr/>
              <a:t>8</a:t>
            </a:fld>
            <a:endParaRPr lang="en-GB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607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2AB90B-965F-4FFD-B0B3-1A67D135B534}" type="slidenum">
              <a:rPr lang="en-GB" altLang="en-US"/>
              <a:pPr/>
              <a:t>9</a:t>
            </a:fld>
            <a:endParaRPr lang="en-GB" altLang="en-US" dirty="0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16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E73F4C-C219-4813-B38F-CA340F116B89}" type="slidenum">
              <a:rPr lang="en-GB" altLang="en-US"/>
              <a:pPr/>
              <a:t>10</a:t>
            </a:fld>
            <a:endParaRPr lang="en-GB" altLang="en-US" dirty="0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07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FC61A2-C867-443C-82FB-833E17332DD4}" type="slidenum">
              <a:rPr lang="en-GB" altLang="en-US"/>
              <a:pPr/>
              <a:t>11</a:t>
            </a:fld>
            <a:endParaRPr lang="en-GB" altLang="en-US" dirty="0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63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1EFF67-EA6B-4DD4-A0BE-225C232B07AE}" type="slidenum">
              <a:rPr lang="en-GB" altLang="en-US"/>
              <a:pPr/>
              <a:t>12</a:t>
            </a:fld>
            <a:endParaRPr lang="en-GB" altLang="en-US" dirty="0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9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353B4-7CB6-4FA8-9E71-8AA78FA7D36A}" type="slidenum">
              <a:rPr lang="en-GB" altLang="en-US"/>
              <a:pPr/>
              <a:t>13</a:t>
            </a:fld>
            <a:endParaRPr lang="en-GB" altLang="en-US" dirty="0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407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4961B-32FD-42D9-A892-E982DEF30103}" type="slidenum">
              <a:rPr lang="en-GB" altLang="en-US"/>
              <a:pPr/>
              <a:t>14</a:t>
            </a:fld>
            <a:endParaRPr lang="en-GB" altLang="en-US" dirty="0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99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67A6D08-10CB-401C-85EE-7EE6EE99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3" y="1538514"/>
            <a:ext cx="10609943" cy="467360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623D58-D678-4506-9C2D-4CD60284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594" y="6337342"/>
            <a:ext cx="5291365" cy="365125"/>
          </a:xfrm>
        </p:spPr>
        <p:txBody>
          <a:bodyPr/>
          <a:lstStyle/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43053534-FA33-4CF3-B791-7190A27AA6E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B85856EA-146A-4F83-AA42-57C2C06D9A0A}"/>
              </a:ext>
            </a:extLst>
          </p:cNvPr>
          <p:cNvSpPr txBox="1">
            <a:spLocks/>
          </p:cNvSpPr>
          <p:nvPr userDrawn="1"/>
        </p:nvSpPr>
        <p:spPr>
          <a:xfrm>
            <a:off x="10969994" y="6388514"/>
            <a:ext cx="774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0D89BE-26F1-4543-A257-54C8DCAB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9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9EBA2231-8232-4C5C-80D7-68042866EB66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72800" cy="1143000"/>
          </a:xfrm>
        </p:spPr>
        <p:txBody>
          <a:bodyPr lIns="79416" tIns="39708" rIns="79416" bIns="39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 lIns="79416" tIns="39708" rIns="79416" bIns="39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495800"/>
          </a:xfrm>
        </p:spPr>
        <p:txBody>
          <a:bodyPr lIns="79416" tIns="39708" rIns="79416" bIns="39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lIns="79416" tIns="39708" rIns="79416" bIns="39708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39237" y="6356350"/>
            <a:ext cx="5787890" cy="365125"/>
          </a:xfrm>
          <a:ln/>
        </p:spPr>
        <p:txBody>
          <a:bodyPr lIns="79416" tIns="39708" rIns="79416" bIns="39708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CUI-Software Engineering Concepts-CSC291-Fall-2018                 Mr. Tehseen Riaz Abbasi 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lIns="79416" tIns="39708" rIns="79416" bIns="39708"/>
          <a:lstStyle>
            <a:lvl1pPr>
              <a:defRPr/>
            </a:lvl1pPr>
          </a:lstStyle>
          <a:p>
            <a:pPr>
              <a:defRPr/>
            </a:pPr>
            <a:fld id="{8B06BFB6-1E4B-44F4-BFE1-3ABA82622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F0E9B4-4322-4B83-8B2C-03E50ECF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36" y="297874"/>
            <a:ext cx="10245437" cy="796636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8C742D-6385-40B0-9A81-0F451A92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554" y="1549761"/>
            <a:ext cx="10515600" cy="4351338"/>
          </a:xfrm>
        </p:spPr>
        <p:txBody>
          <a:bodyPr>
            <a:normAutofit/>
          </a:bodyPr>
          <a:lstStyle>
            <a:lvl1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52EFE-558A-4E82-B89A-74DC2D6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4145" y="6356350"/>
            <a:ext cx="6345382" cy="365125"/>
          </a:xfrm>
        </p:spPr>
        <p:txBody>
          <a:bodyPr/>
          <a:lstStyle/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51D9168-A56D-4342-BB22-83FBF670F63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E23FC-76FA-4675-8862-395BE913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582" y="281997"/>
            <a:ext cx="9504218" cy="826367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270FFE6-7B58-481A-AF98-242D0CCF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6218" y="6356350"/>
            <a:ext cx="5507182" cy="365125"/>
          </a:xfrm>
        </p:spPr>
        <p:txBody>
          <a:bodyPr/>
          <a:lstStyle/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BA2231-8232-4C5C-80D7-68042866EB66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7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72800" cy="1143000"/>
          </a:xfrm>
        </p:spPr>
        <p:txBody>
          <a:bodyPr lIns="79416" tIns="39708" rIns="79416" bIns="39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495800"/>
          </a:xfrm>
        </p:spPr>
        <p:txBody>
          <a:bodyPr lIns="79416" tIns="39708" rIns="79416" bIns="39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0"/>
            <a:ext cx="5384800" cy="4495800"/>
          </a:xfrm>
        </p:spPr>
        <p:txBody>
          <a:bodyPr lIns="79416" tIns="39708" rIns="79416" bIns="39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 lIns="79416" tIns="39708" rIns="79416" bIns="39708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39237" y="6356350"/>
            <a:ext cx="5787890" cy="365125"/>
          </a:xfrm>
          <a:ln/>
        </p:spPr>
        <p:txBody>
          <a:bodyPr lIns="79416" tIns="39708" rIns="79416" bIns="39708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CUI-Software Engineering Concepts-CSC291-Fall-2018                 Mr. Tehseen Riaz Abbasi 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 lIns="79416" tIns="39708" rIns="79416" bIns="39708"/>
          <a:lstStyle>
            <a:lvl1pPr>
              <a:defRPr/>
            </a:lvl1pPr>
          </a:lstStyle>
          <a:p>
            <a:pPr>
              <a:defRPr/>
            </a:pPr>
            <a:fld id="{8B06BFB6-1E4B-44F4-BFE1-3ABA826224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25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3" y="5410200"/>
            <a:ext cx="5389034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25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4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5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1444295"/>
            <a:ext cx="5389034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5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50"/>
            </a:lvl4pPr>
            <a:lvl5pPr>
              <a:defRPr sz="225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50"/>
            </a:lvl4pPr>
            <a:lvl5pPr>
              <a:defRPr sz="225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699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43053534-FA33-4CF3-B791-7190A27AA6E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B85856EA-146A-4F83-AA42-57C2C06D9A0A}"/>
              </a:ext>
            </a:extLst>
          </p:cNvPr>
          <p:cNvSpPr txBox="1">
            <a:spLocks/>
          </p:cNvSpPr>
          <p:nvPr userDrawn="1"/>
        </p:nvSpPr>
        <p:spPr>
          <a:xfrm>
            <a:off x="10969994" y="6388514"/>
            <a:ext cx="774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51D9168-A56D-4342-BB22-83FBF670F63F}"/>
              </a:ext>
            </a:extLst>
          </p:cNvPr>
          <p:cNvSpPr txBox="1">
            <a:spLocks/>
          </p:cNvSpPr>
          <p:nvPr userDrawn="1"/>
        </p:nvSpPr>
        <p:spPr>
          <a:xfrm>
            <a:off x="8974939" y="6341795"/>
            <a:ext cx="2496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080BA7-41A2-4924-A3E9-1C9C4412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AC653B-EDE6-4964-9A0A-3DE8A077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621D34-BB1A-4FA9-99B5-838BB63DD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5188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2D33FC79-C8DC-4522-A1C5-761F5ACE7CA0}"/>
              </a:ext>
            </a:extLst>
          </p:cNvPr>
          <p:cNvSpPr txBox="1">
            <a:spLocks/>
          </p:cNvSpPr>
          <p:nvPr userDrawn="1"/>
        </p:nvSpPr>
        <p:spPr>
          <a:xfrm>
            <a:off x="9781309" y="6341795"/>
            <a:ext cx="1690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10/29/2022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CUI-Software Engineering Concepts-CSC291-Fall-2018                 Mr. Tehseen Riaz Abbasi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D33FC79-C8DC-4522-A1C5-761F5ACE7CA0}"/>
              </a:ext>
            </a:extLst>
          </p:cNvPr>
          <p:cNvSpPr txBox="1">
            <a:spLocks/>
          </p:cNvSpPr>
          <p:nvPr userDrawn="1"/>
        </p:nvSpPr>
        <p:spPr>
          <a:xfrm>
            <a:off x="9781309" y="6341795"/>
            <a:ext cx="1690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9"/>
          <p:cNvSpPr>
            <a:spLocks noGrp="1"/>
          </p:cNvSpPr>
          <p:nvPr>
            <p:ph type="title"/>
          </p:nvPr>
        </p:nvSpPr>
        <p:spPr>
          <a:xfrm>
            <a:off x="1364158" y="2011878"/>
            <a:ext cx="9463684" cy="1960515"/>
          </a:xfrm>
        </p:spPr>
        <p:txBody>
          <a:bodyPr vert="horz" lIns="99270" tIns="49635" rIns="99270" bIns="49635" rtlCol="0" anchor="ctr">
            <a:noAutofit/>
          </a:bodyPr>
          <a:lstStyle/>
          <a:p>
            <a:pPr algn="ctr">
              <a:defRPr/>
            </a:pPr>
            <a:r>
              <a:rPr lang="en-US" u="sng" dirty="0">
                <a:cs typeface="Arial" charset="0"/>
              </a:rPr>
              <a:t/>
            </a:r>
            <a:br>
              <a:rPr lang="en-US" u="sng" dirty="0">
                <a:cs typeface="Arial" charset="0"/>
              </a:rPr>
            </a:br>
            <a:r>
              <a:rPr lang="en-US" u="sng" dirty="0">
                <a:cs typeface="Arial" charset="0"/>
              </a:rPr>
              <a:t/>
            </a:r>
            <a:br>
              <a:rPr lang="en-US" u="sng" dirty="0">
                <a:cs typeface="Arial" charset="0"/>
              </a:rPr>
            </a:br>
            <a:r>
              <a:rPr lang="en-US" b="1" u="sng" dirty="0">
                <a:solidFill>
                  <a:srgbClr val="FF0000"/>
                </a:solidFill>
                <a:cs typeface="Arial" charset="0"/>
              </a:rPr>
              <a:t>Lecture 02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r>
              <a:rPr lang="en-US" dirty="0"/>
              <a:t>Process Models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endParaRPr lang="en-US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EBBE8CD-44D4-484E-98BC-A3322072B34A}"/>
              </a:ext>
            </a:extLst>
          </p:cNvPr>
          <p:cNvSpPr/>
          <p:nvPr/>
        </p:nvSpPr>
        <p:spPr>
          <a:xfrm>
            <a:off x="3699458" y="418327"/>
            <a:ext cx="5182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4965" indent="-504965" algn="ctr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4000" u="sng" dirty="0">
                <a:latin typeface="Times New Roman" panose="02020603050405020304" pitchFamily="18" charset="0"/>
                <a:ea typeface="+mj-ea"/>
                <a:cs typeface="Arial" charset="0"/>
              </a:rPr>
              <a:t>Software </a:t>
            </a:r>
            <a:r>
              <a:rPr lang="en-US" sz="4000" u="sng" dirty="0" smtClean="0">
                <a:latin typeface="Times New Roman" panose="02020603050405020304" pitchFamily="18" charset="0"/>
                <a:ea typeface="+mj-ea"/>
                <a:cs typeface="Arial" charset="0"/>
              </a:rPr>
              <a:t>Engineering</a:t>
            </a:r>
            <a:endParaRPr lang="en-US" sz="4000" u="sng" dirty="0">
              <a:latin typeface="Times New Roman" panose="02020603050405020304" pitchFamily="18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944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1299120" y="1499015"/>
            <a:ext cx="10363227" cy="4695253"/>
          </a:xfrm>
          <a:ln/>
        </p:spPr>
        <p:txBody>
          <a:bodyPr vert="horz" lIns="90045" tIns="20845" rIns="90045" bIns="45023" rtlCol="0">
            <a:normAutofit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b="1" dirty="0">
                <a:cs typeface="Arial" charset="0"/>
              </a:rPr>
              <a:t>This step is occasionally divided into: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cs typeface="Arial" charset="0"/>
              </a:rPr>
              <a:t>			•  </a:t>
            </a:r>
            <a:r>
              <a:rPr lang="en-GB" altLang="en-US" sz="2750" b="1" dirty="0">
                <a:solidFill>
                  <a:srgbClr val="FF0000"/>
                </a:solidFill>
                <a:cs typeface="Arial" charset="0"/>
              </a:rPr>
              <a:t>Requirements Gathering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b="1" dirty="0">
                <a:solidFill>
                  <a:srgbClr val="FF0000"/>
                </a:solidFill>
                <a:cs typeface="Arial" charset="0"/>
              </a:rPr>
              <a:t>	     	•  Requirements Analysis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b="1" dirty="0">
                <a:solidFill>
                  <a:srgbClr val="FF0000"/>
                </a:solidFill>
                <a:cs typeface="Arial" charset="0"/>
              </a:rPr>
              <a:t>			•  Requirements Definition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b="1" dirty="0">
                <a:solidFill>
                  <a:srgbClr val="FF0000"/>
                </a:solidFill>
                <a:cs typeface="Arial" charset="0"/>
              </a:rPr>
              <a:t>			•  Requirements Specification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cs typeface="Arial" charset="0"/>
              </a:rPr>
              <a:t>The requirements may be developed in a limited manner , or may emerge incrementally.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solidFill>
                  <a:srgbClr val="FF0000"/>
                </a:solidFill>
                <a:cs typeface="Arial" charset="0"/>
              </a:rPr>
              <a:t>Failure to agree on the requirements and define them adequately is one of the biggest cause of software projects failing.</a:t>
            </a:r>
          </a:p>
          <a:p>
            <a:pPr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375" dirty="0">
              <a:cs typeface="Arial" charset="0"/>
            </a:endParaRP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5822" y="528975"/>
            <a:ext cx="9462028" cy="656550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19876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428749" y="1819110"/>
            <a:ext cx="10398489" cy="4042044"/>
          </a:xfrm>
          <a:ln/>
        </p:spPr>
        <p:txBody>
          <a:bodyPr vert="horz" lIns="90045" tIns="22583" rIns="90045" bIns="45023" rtlCol="0">
            <a:normAutofit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Design</a:t>
            </a:r>
            <a:r>
              <a:rPr lang="en-GB" altLang="en-US" sz="2250" dirty="0">
                <a:solidFill>
                  <a:srgbClr val="2B4C7F"/>
                </a:solidFill>
                <a:cs typeface="Arial" charset="0"/>
              </a:rPr>
              <a:t> </a:t>
            </a:r>
            <a:r>
              <a:rPr lang="en-GB" altLang="en-US" sz="2250" dirty="0">
                <a:cs typeface="Arial" charset="0"/>
              </a:rPr>
              <a:t>describes the system </a:t>
            </a: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from the software developers' viewpoint 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800" b="1" u="sng" dirty="0">
                <a:solidFill>
                  <a:srgbClr val="FF0000"/>
                </a:solidFill>
                <a:cs typeface="Arial" charset="0"/>
              </a:rPr>
              <a:t>System design: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Establish a system architecture, both hardware and software, that matches the requirements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800" b="1" u="sng" dirty="0">
                <a:solidFill>
                  <a:srgbClr val="FF0000"/>
                </a:solidFill>
                <a:cs typeface="Arial" charset="0"/>
              </a:rPr>
              <a:t>Program design: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Represent the software functions in a form that can be transformed into one or more executable programs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Preliminary </a:t>
            </a: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user testing </a:t>
            </a:r>
            <a:r>
              <a:rPr lang="en-GB" altLang="en-US" sz="2250" dirty="0">
                <a:cs typeface="Arial" charset="0"/>
              </a:rPr>
              <a:t>is often carried out as part of the design step</a:t>
            </a:r>
            <a:r>
              <a:rPr lang="en-GB" altLang="en-US" sz="2250" dirty="0">
                <a:solidFill>
                  <a:srgbClr val="812628"/>
                </a:solidFill>
                <a:cs typeface="Arial" charset="0"/>
              </a:rPr>
              <a:t>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Models</a:t>
            </a:r>
            <a:r>
              <a:rPr lang="en-GB" altLang="en-US" sz="2250" dirty="0">
                <a:solidFill>
                  <a:srgbClr val="2B4C7F"/>
                </a:solidFill>
                <a:cs typeface="Arial" charset="0"/>
              </a:rPr>
              <a:t> </a:t>
            </a:r>
            <a:r>
              <a:rPr lang="en-GB" altLang="en-US" sz="2250" dirty="0">
                <a:cs typeface="Arial" charset="0"/>
              </a:rPr>
              <a:t>are used to represent the requirements, system architecture, and program design. 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653603" y="425346"/>
            <a:ext cx="9462028" cy="571500"/>
          </a:xfrm>
          <a:ln/>
        </p:spPr>
        <p:txBody>
          <a:bodyPr vert="horz" lIns="90045" tIns="38216" rIns="90045" bIns="45023" rtlCol="0" anchor="ctr">
            <a:no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79368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1238250" y="1672340"/>
            <a:ext cx="10379127" cy="4684010"/>
          </a:xfrm>
          <a:ln/>
        </p:spPr>
        <p:txBody>
          <a:bodyPr vert="horz" lIns="90045" tIns="22583" rIns="90045" bIns="45023" rtlCol="0">
            <a:noAutofit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800" b="1" u="sng" dirty="0">
                <a:solidFill>
                  <a:srgbClr val="FF0000"/>
                </a:solidFill>
                <a:cs typeface="Arial" charset="0"/>
              </a:rPr>
              <a:t>Implementation (coding)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The software design is realized as a set of programs or program units.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These software components may be written by the development team, acquired from elsewhere, or modified from existing components.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250" dirty="0">
              <a:solidFill>
                <a:srgbClr val="812628"/>
              </a:solidFill>
              <a:cs typeface="Arial" charset="0"/>
            </a:endParaRP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800" b="1" u="sng" dirty="0">
                <a:solidFill>
                  <a:srgbClr val="FF0000"/>
                </a:solidFill>
                <a:cs typeface="Arial" charset="0"/>
              </a:rPr>
              <a:t>Program testing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Program testing by the </a:t>
            </a: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development staff </a:t>
            </a:r>
            <a:r>
              <a:rPr lang="en-GB" altLang="en-US" sz="2250" dirty="0">
                <a:cs typeface="Arial" charset="0"/>
              </a:rPr>
              <a:t>is an integral part of implementation.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Individual components are tested against the </a:t>
            </a: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design</a:t>
            </a:r>
            <a:r>
              <a:rPr lang="en-GB" altLang="en-US" sz="2250" dirty="0">
                <a:cs typeface="Arial" charset="0"/>
              </a:rPr>
              <a:t>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The components are integrated and tested against the </a:t>
            </a: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design</a:t>
            </a:r>
            <a:r>
              <a:rPr lang="en-GB" altLang="en-US" sz="2250" dirty="0">
                <a:solidFill>
                  <a:srgbClr val="812628"/>
                </a:solidFill>
                <a:cs typeface="Arial" charset="0"/>
              </a:rPr>
              <a:t> </a:t>
            </a:r>
            <a:r>
              <a:rPr lang="en-GB" altLang="en-US" sz="2250" dirty="0">
                <a:cs typeface="Arial" charset="0"/>
              </a:rPr>
              <a:t>as a complete system.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517287" y="415353"/>
            <a:ext cx="9462028" cy="762000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65448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1333500" y="1333501"/>
            <a:ext cx="10598670" cy="4692545"/>
          </a:xfrm>
          <a:ln/>
        </p:spPr>
        <p:txBody>
          <a:bodyPr vert="horz" lIns="90045" tIns="22583" rIns="90045" bIns="45023" rtlCol="0">
            <a:normAutofit/>
          </a:bodyPr>
          <a:lstStyle/>
          <a:p>
            <a:pPr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500" dirty="0">
              <a:solidFill>
                <a:srgbClr val="2B4C7F"/>
              </a:solidFill>
              <a:cs typeface="Arial" charset="0"/>
            </a:endParaRP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800" b="1" u="sng" dirty="0">
                <a:solidFill>
                  <a:srgbClr val="FF0000"/>
                </a:solidFill>
                <a:cs typeface="Arial" charset="0"/>
              </a:rPr>
              <a:t>Acceptance testing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The system is tested against the </a:t>
            </a:r>
            <a:r>
              <a:rPr lang="en-GB" altLang="en-US" sz="2250" dirty="0">
                <a:solidFill>
                  <a:srgbClr val="FF0000"/>
                </a:solidFill>
                <a:cs typeface="Arial" charset="0"/>
              </a:rPr>
              <a:t>requirements by the client</a:t>
            </a:r>
            <a:r>
              <a:rPr lang="en-GB" altLang="en-US" sz="2250" dirty="0">
                <a:cs typeface="Arial" charset="0"/>
              </a:rPr>
              <a:t>, often with selected customers and users.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250" dirty="0">
              <a:cs typeface="Arial" charset="0"/>
            </a:endParaRP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800" b="1" u="sng" dirty="0">
                <a:solidFill>
                  <a:srgbClr val="FF0000"/>
                </a:solidFill>
                <a:cs typeface="Arial" charset="0"/>
              </a:rPr>
              <a:t>Delivery and release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50" dirty="0">
                <a:cs typeface="Arial" charset="0"/>
              </a:rPr>
              <a:t>After successful acceptance testing, the system is delivered to the client and released into production or marketed to customers.</a:t>
            </a: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047750" y="273630"/>
            <a:ext cx="10001250" cy="1144921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434579" algn="l"/>
                <a:tab pos="1424781" algn="l"/>
                <a:tab pos="2137173" algn="l"/>
                <a:tab pos="2849563" algn="l"/>
                <a:tab pos="3563938" algn="l"/>
                <a:tab pos="4276329" algn="l"/>
                <a:tab pos="4988719" algn="l"/>
                <a:tab pos="5701110" algn="l"/>
                <a:tab pos="6415485" algn="l"/>
                <a:tab pos="7127875" algn="l"/>
                <a:tab pos="7840266" algn="l"/>
                <a:tab pos="855265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Acceptance and Release</a:t>
            </a:r>
          </a:p>
        </p:txBody>
      </p:sp>
    </p:spTree>
    <p:extLst>
      <p:ext uri="{BB962C8B-B14F-4D97-AF65-F5344CB8AC3E}">
        <p14:creationId xmlns:p14="http://schemas.microsoft.com/office/powerpoint/2010/main" val="1316277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1349085" y="1624252"/>
            <a:ext cx="10598075" cy="4526396"/>
          </a:xfrm>
          <a:ln/>
        </p:spPr>
        <p:txBody>
          <a:bodyPr vert="horz" lIns="90045" tIns="22583" rIns="90045" bIns="45023" rtlCol="0">
            <a:noAutofit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solidFill>
                  <a:srgbClr val="FF0000"/>
                </a:solidFill>
                <a:cs typeface="Arial" charset="0"/>
              </a:rPr>
              <a:t>Operation: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The system is put into practical use.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solidFill>
                  <a:srgbClr val="FF0000"/>
                </a:solidFill>
                <a:cs typeface="Arial" charset="0"/>
              </a:rPr>
              <a:t>Maintenance: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Errors and problems are identified and fixed.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solidFill>
                  <a:srgbClr val="FF0000"/>
                </a:solidFill>
                <a:cs typeface="Arial" charset="0"/>
              </a:rPr>
              <a:t>Evolution: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The system evolves over time as requirements change, to add new functions, or adapt to a changing technical environment.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solidFill>
                  <a:srgbClr val="FF0000"/>
                </a:solidFill>
                <a:cs typeface="Arial" charset="0"/>
              </a:rPr>
              <a:t>Phase out: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The system is withdrawn from service.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200" dirty="0">
              <a:cs typeface="Arial" charset="0"/>
            </a:endParaRP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This is called the </a:t>
            </a:r>
            <a:r>
              <a:rPr lang="en-GB" altLang="en-US" sz="2200" dirty="0">
                <a:solidFill>
                  <a:srgbClr val="2B4C7F"/>
                </a:solidFill>
                <a:cs typeface="Arial" charset="0"/>
              </a:rPr>
              <a:t>Software Life Cycle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047750" y="273630"/>
            <a:ext cx="9777610" cy="1144921"/>
          </a:xfrm>
          <a:ln/>
        </p:spPr>
        <p:txBody>
          <a:bodyPr vert="horz" lIns="90045" tIns="38216" rIns="90045" bIns="45023" rtlCol="0" anchor="ctr">
            <a:normAutofit fontScale="90000"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Operation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3911418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1333500" y="1521710"/>
            <a:ext cx="10538710" cy="4857750"/>
          </a:xfrm>
          <a:ln/>
        </p:spPr>
        <p:txBody>
          <a:bodyPr vert="horz" lIns="90045" tIns="24319" rIns="90045" bIns="45023" rtlCol="0">
            <a:normAutofit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b="1" dirty="0">
                <a:solidFill>
                  <a:srgbClr val="FF0000"/>
                </a:solidFill>
                <a:cs typeface="Arial" charset="0"/>
              </a:rPr>
              <a:t>Major alternatives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We will look at three categories of software development processes: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b="1" dirty="0">
                <a:solidFill>
                  <a:srgbClr val="FF0000"/>
                </a:solidFill>
                <a:cs typeface="Arial" charset="0"/>
              </a:rPr>
              <a:t>Sequential: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As far as possible, complete each process step before beginning the next. </a:t>
            </a:r>
            <a:r>
              <a:rPr lang="en-GB" altLang="en-US" sz="2200" dirty="0">
                <a:solidFill>
                  <a:srgbClr val="812628"/>
                </a:solidFill>
                <a:cs typeface="Arial" charset="0"/>
              </a:rPr>
              <a:t>Waterfall model</a:t>
            </a:r>
            <a:r>
              <a:rPr lang="en-GB" altLang="en-US" sz="2200" dirty="0">
                <a:cs typeface="Arial" charset="0"/>
              </a:rPr>
              <a:t>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b="1" dirty="0">
                <a:solidFill>
                  <a:srgbClr val="FF0000"/>
                </a:solidFill>
                <a:cs typeface="Arial" charset="0"/>
              </a:rPr>
              <a:t>Iterative: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Go quickly through all process steps to create a rough system, then repeat them to improve the system. </a:t>
            </a:r>
            <a:r>
              <a:rPr lang="en-GB" altLang="en-US" sz="2200" dirty="0">
                <a:solidFill>
                  <a:srgbClr val="812628"/>
                </a:solidFill>
                <a:cs typeface="Arial" charset="0"/>
              </a:rPr>
              <a:t>Iterative refinement</a:t>
            </a:r>
            <a:r>
              <a:rPr lang="en-GB" altLang="en-US" sz="2200" dirty="0">
                <a:solidFill>
                  <a:srgbClr val="953735"/>
                </a:solidFill>
                <a:cs typeface="Arial" charset="0"/>
              </a:rPr>
              <a:t>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b="1" dirty="0">
                <a:solidFill>
                  <a:srgbClr val="FF0000"/>
                </a:solidFill>
                <a:cs typeface="Arial" charset="0"/>
              </a:rPr>
              <a:t>Incremental: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200" dirty="0">
                <a:cs typeface="Arial" charset="0"/>
              </a:rPr>
              <a:t>A variant of iterative refinement in which small increments of software are placed in production (sprints). </a:t>
            </a:r>
            <a:r>
              <a:rPr lang="en-GB" altLang="en-US" sz="2200" dirty="0">
                <a:solidFill>
                  <a:srgbClr val="812628"/>
                </a:solidFill>
                <a:cs typeface="Arial" charset="0"/>
              </a:rPr>
              <a:t>Agile development</a:t>
            </a:r>
            <a:r>
              <a:rPr lang="en-GB" altLang="en-US" sz="2200" dirty="0">
                <a:solidFill>
                  <a:srgbClr val="0000C0"/>
                </a:solidFill>
                <a:cs typeface="Arial" charset="0"/>
              </a:rPr>
              <a:t>.</a:t>
            </a: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475822" y="478540"/>
            <a:ext cx="9462028" cy="762000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Sequence of Process Steps</a:t>
            </a:r>
          </a:p>
        </p:txBody>
      </p:sp>
    </p:spTree>
    <p:extLst>
      <p:ext uri="{BB962C8B-B14F-4D97-AF65-F5344CB8AC3E}">
        <p14:creationId xmlns:p14="http://schemas.microsoft.com/office/powerpoint/2010/main" val="774416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349086" y="1624252"/>
            <a:ext cx="10553104" cy="4526396"/>
          </a:xfrm>
          <a:ln/>
        </p:spPr>
        <p:txBody>
          <a:bodyPr vert="horz" lIns="90045" tIns="22583" rIns="90045" bIns="45023" rtlCol="0">
            <a:normAutofit lnSpcReduction="10000"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dirty="0">
                <a:cs typeface="Arial" charset="0"/>
              </a:rPr>
              <a:t>In a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heavyweight process</a:t>
            </a:r>
            <a:r>
              <a:rPr lang="en-GB" altLang="en-US" sz="2500" dirty="0">
                <a:cs typeface="Arial" charset="0"/>
              </a:rPr>
              <a:t>, the development team works through the process steps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slowly and systematically</a:t>
            </a:r>
            <a:r>
              <a:rPr lang="en-GB" altLang="en-US" sz="2500" dirty="0">
                <a:cs typeface="Arial" charset="0"/>
              </a:rPr>
              <a:t>, with the aim of fully completing each process step and deliverables for that step that will need minimal changes and revision.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b="1" dirty="0">
                <a:cs typeface="Arial" charset="0"/>
              </a:rPr>
              <a:t>Example:</a:t>
            </a:r>
            <a:r>
              <a:rPr lang="en-GB" altLang="en-US" sz="2500" dirty="0">
                <a:cs typeface="Arial" charset="0"/>
              </a:rPr>
              <a:t>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Modified Waterfall Model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500" dirty="0">
              <a:solidFill>
                <a:srgbClr val="812628"/>
              </a:solidFill>
              <a:cs typeface="Arial" charset="0"/>
            </a:endParaRP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dirty="0">
                <a:cs typeface="Arial" charset="0"/>
              </a:rPr>
              <a:t>In a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lightweight process</a:t>
            </a:r>
            <a:r>
              <a:rPr lang="en-GB" altLang="en-US" sz="2500" dirty="0">
                <a:cs typeface="Arial" charset="0"/>
              </a:rPr>
              <a:t>, the development team releases working software in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small increments, and develops the plans incrementally, based on experience</a:t>
            </a:r>
            <a:r>
              <a:rPr lang="en-GB" altLang="en-US" sz="2500" dirty="0">
                <a:cs typeface="Arial" charset="0"/>
              </a:rPr>
              <a:t>. Each increment includes all the process steps. There is an expectation that changes will be made based on experience.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b="1" dirty="0">
                <a:cs typeface="Arial" charset="0"/>
              </a:rPr>
              <a:t>Example: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Agile Software Development</a:t>
            </a: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047750" y="273630"/>
            <a:ext cx="11144250" cy="1144921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400" b="1" u="sng" dirty="0">
                <a:cs typeface="Arial" charset="0"/>
              </a:rPr>
              <a:t>Heavyweight and Lightweight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3328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363332" y="1829954"/>
            <a:ext cx="10523868" cy="4526396"/>
          </a:xfrm>
          <a:ln/>
        </p:spPr>
        <p:txBody>
          <a:bodyPr vert="horz" lIns="90045" tIns="22583" rIns="90045" bIns="45023" rtlCol="0">
            <a:normAutofit/>
          </a:bodyPr>
          <a:lstStyle/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b="1" u="sng" dirty="0">
                <a:solidFill>
                  <a:srgbClr val="FF0000"/>
                </a:solidFill>
                <a:cs typeface="Arial" charset="0"/>
              </a:rPr>
              <a:t>Deliverables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cs typeface="Arial" charset="0"/>
              </a:rPr>
              <a:t>A deliverable is some work product that is delivered to the client.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cs typeface="Arial" charset="0"/>
              </a:rPr>
              <a:t>In a </a:t>
            </a:r>
            <a:r>
              <a:rPr lang="en-GB" altLang="en-US" sz="2750" dirty="0">
                <a:solidFill>
                  <a:srgbClr val="FF0000"/>
                </a:solidFill>
                <a:cs typeface="Arial" charset="0"/>
              </a:rPr>
              <a:t>heavyweight process</a:t>
            </a:r>
            <a:r>
              <a:rPr lang="en-GB" altLang="en-US" sz="2750" dirty="0">
                <a:cs typeface="Arial" charset="0"/>
              </a:rPr>
              <a:t>, each process step creates a deliverable, usually documentation, </a:t>
            </a:r>
          </a:p>
          <a:p>
            <a:pPr marL="137160" indent="0" algn="just">
              <a:buNone/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cs typeface="Arial" charset="0"/>
              </a:rPr>
              <a:t>	 e.g., a requirements specification.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750" dirty="0">
                <a:cs typeface="Arial" charset="0"/>
              </a:rPr>
              <a:t>In a </a:t>
            </a:r>
            <a:r>
              <a:rPr lang="en-GB" altLang="en-US" sz="2750" dirty="0">
                <a:solidFill>
                  <a:srgbClr val="FF0000"/>
                </a:solidFill>
                <a:cs typeface="Arial" charset="0"/>
              </a:rPr>
              <a:t>lightweight process</a:t>
            </a:r>
            <a:r>
              <a:rPr lang="en-GB" altLang="en-US" sz="2750" dirty="0">
                <a:cs typeface="Arial" charset="0"/>
              </a:rPr>
              <a:t>, the deliverables are incremental working code, with minimal supporting documentation.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750" dirty="0">
              <a:cs typeface="Arial" charset="0"/>
            </a:endParaRP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475822" y="319908"/>
            <a:ext cx="9462028" cy="909285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884228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396711" y="1716203"/>
            <a:ext cx="10362392" cy="4572000"/>
          </a:xfrm>
        </p:spPr>
        <p:txBody>
          <a:bodyPr vert="horz" lIns="99270" tIns="49635" rIns="99270" bIns="49635" rtlCol="0">
            <a:noAutofit/>
          </a:bodyPr>
          <a:lstStyle/>
          <a:p>
            <a:pPr algn="just"/>
            <a:r>
              <a:rPr lang="en-US" altLang="en-US" dirty="0"/>
              <a:t>Life-cycle model (formerly, process model)</a:t>
            </a:r>
          </a:p>
          <a:p>
            <a:pPr algn="just"/>
            <a:endParaRPr lang="en-US" alt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SDLC Model</a:t>
            </a:r>
            <a:r>
              <a:rPr lang="en-US" dirty="0"/>
              <a:t>: </a:t>
            </a:r>
            <a:r>
              <a:rPr lang="en-US" altLang="en-US" dirty="0"/>
              <a:t>A framework that describes the activities performed at each stage of a software development project.  </a:t>
            </a:r>
          </a:p>
          <a:p>
            <a:endParaRPr lang="en-US" altLang="en-US" sz="1000" dirty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3666" y="484332"/>
            <a:ext cx="10245437" cy="796636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Software Life-Cycle Models</a:t>
            </a:r>
          </a:p>
        </p:txBody>
      </p:sp>
    </p:spTree>
    <p:extLst>
      <p:ext uri="{BB962C8B-B14F-4D97-AF65-F5344CB8AC3E}">
        <p14:creationId xmlns:p14="http://schemas.microsoft.com/office/powerpoint/2010/main" val="196400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>
          <a:xfrm>
            <a:off x="1301461" y="1678274"/>
            <a:ext cx="9810750" cy="4476750"/>
          </a:xfrm>
        </p:spPr>
        <p:txBody>
          <a:bodyPr vert="horz" lIns="94755" tIns="47378" rIns="94755" bIns="47378" rtlCol="0">
            <a:noAutofit/>
          </a:bodyPr>
          <a:lstStyle/>
          <a:p>
            <a:r>
              <a:rPr lang="en-GB" altLang="en-US" i="1" dirty="0"/>
              <a:t>“</a:t>
            </a:r>
            <a:r>
              <a:rPr lang="en-GB" altLang="en-US" b="1" i="1" dirty="0">
                <a:solidFill>
                  <a:srgbClr val="FF0000"/>
                </a:solidFill>
              </a:rPr>
              <a:t>A simplified representation of a software process, presented from a specific perspective</a:t>
            </a:r>
            <a:r>
              <a:rPr lang="en-GB" altLang="en-US" i="1" dirty="0"/>
              <a:t>”.</a:t>
            </a:r>
          </a:p>
          <a:p>
            <a:pPr marL="137160" indent="0">
              <a:buNone/>
            </a:pPr>
            <a:endParaRPr lang="en-GB" altLang="en-US" sz="1000" i="1" dirty="0"/>
          </a:p>
          <a:p>
            <a:r>
              <a:rPr lang="en-GB" altLang="en-US" b="1" dirty="0"/>
              <a:t>Generic process models:	</a:t>
            </a:r>
          </a:p>
          <a:p>
            <a:pPr lvl="1"/>
            <a:r>
              <a:rPr lang="en-GB" altLang="en-US" dirty="0"/>
              <a:t>Waterfall</a:t>
            </a:r>
          </a:p>
          <a:p>
            <a:pPr lvl="1"/>
            <a:r>
              <a:rPr lang="en-GB" altLang="en-US" dirty="0"/>
              <a:t>Evolutionary development</a:t>
            </a:r>
          </a:p>
          <a:p>
            <a:pPr lvl="1"/>
            <a:r>
              <a:rPr lang="en-GB" altLang="en-US" dirty="0"/>
              <a:t>Component-based software engineering</a:t>
            </a:r>
          </a:p>
          <a:p>
            <a:pPr lvl="1"/>
            <a:r>
              <a:rPr lang="en-GB" altLang="en-US" dirty="0"/>
              <a:t>Iterative development</a:t>
            </a:r>
          </a:p>
          <a:p>
            <a:pPr lvl="1"/>
            <a:endParaRPr lang="en-GB" altLang="en-US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428751" y="381000"/>
            <a:ext cx="9810750" cy="750888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What is a Software Process Model?</a:t>
            </a:r>
          </a:p>
        </p:txBody>
      </p:sp>
    </p:spTree>
    <p:extLst>
      <p:ext uri="{BB962C8B-B14F-4D97-AF65-F5344CB8AC3E}">
        <p14:creationId xmlns:p14="http://schemas.microsoft.com/office/powerpoint/2010/main" val="7103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3692" y="1564751"/>
            <a:ext cx="10515600" cy="4351338"/>
          </a:xfrm>
          <a:noFill/>
          <a:ln/>
        </p:spPr>
        <p:txBody>
          <a:bodyPr vert="horz" lIns="98631" tIns="48450" rIns="98631" bIns="48450" rtlCol="0">
            <a:normAutofit/>
          </a:bodyPr>
          <a:lstStyle/>
          <a:p>
            <a:pPr marL="504965" indent="-504965" algn="just"/>
            <a:r>
              <a:rPr lang="en-GB" altLang="en-US" dirty="0"/>
              <a:t>To introduce software process models</a:t>
            </a:r>
          </a:p>
          <a:p>
            <a:pPr marL="0" indent="0" algn="just">
              <a:buNone/>
            </a:pPr>
            <a:endParaRPr lang="en-GB" altLang="en-US" dirty="0"/>
          </a:p>
          <a:p>
            <a:pPr marL="504965" indent="-504965" algn="just"/>
            <a:r>
              <a:rPr lang="en-GB" altLang="en-US" dirty="0"/>
              <a:t>To describe three generic process models and when they may be used</a:t>
            </a:r>
          </a:p>
          <a:p>
            <a:pPr marL="0" indent="0" algn="just">
              <a:buNone/>
            </a:pPr>
            <a:endParaRPr lang="en-GB" altLang="en-US" dirty="0"/>
          </a:p>
          <a:p>
            <a:pPr marL="504965" indent="-504965" algn="just"/>
            <a:r>
              <a:rPr lang="en-GB" altLang="en-US" dirty="0"/>
              <a:t>To describe outline process models for requirements engineering, software development, testing and evolution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90500"/>
            <a:ext cx="9463684" cy="846138"/>
          </a:xfrm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8428243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3554" y="1684672"/>
            <a:ext cx="103805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Perspective Process Models</a:t>
            </a:r>
          </a:p>
          <a:p>
            <a:pPr lvl="1"/>
            <a:r>
              <a:rPr lang="en-US" dirty="0"/>
              <a:t>The Waterfall Model </a:t>
            </a:r>
          </a:p>
          <a:p>
            <a:pPr lvl="1"/>
            <a:r>
              <a:rPr lang="en-US" dirty="0"/>
              <a:t>Incremental Process Models</a:t>
            </a:r>
          </a:p>
          <a:p>
            <a:pPr lvl="1"/>
            <a:r>
              <a:rPr lang="en-US" dirty="0"/>
              <a:t>V-Shaped Model</a:t>
            </a:r>
          </a:p>
          <a:p>
            <a:pPr marL="228600" lvl="1">
              <a:spcBef>
                <a:spcPts val="1000"/>
              </a:spcBef>
            </a:pPr>
            <a:r>
              <a:rPr lang="en-US" b="1" dirty="0">
                <a:solidFill>
                  <a:srgbClr val="FF0000"/>
                </a:solidFill>
              </a:rPr>
              <a:t>Evolutionary Process Models </a:t>
            </a:r>
          </a:p>
          <a:p>
            <a:pPr lvl="2"/>
            <a:r>
              <a:rPr lang="en-US" dirty="0"/>
              <a:t>Prototyping</a:t>
            </a:r>
          </a:p>
          <a:p>
            <a:pPr lvl="2"/>
            <a:r>
              <a:rPr lang="en-US" dirty="0"/>
              <a:t>The Spiral Model</a:t>
            </a:r>
          </a:p>
          <a:p>
            <a:pPr lvl="1"/>
            <a:r>
              <a:rPr lang="en-US" dirty="0"/>
              <a:t>Concurrent Models</a:t>
            </a:r>
          </a:p>
          <a:p>
            <a:r>
              <a:rPr lang="en-US" b="1" dirty="0">
                <a:solidFill>
                  <a:srgbClr val="FF0000"/>
                </a:solidFill>
              </a:rPr>
              <a:t>Specialized Process  Models</a:t>
            </a:r>
          </a:p>
          <a:p>
            <a:pPr lvl="1"/>
            <a:r>
              <a:rPr lang="en-US" dirty="0"/>
              <a:t>Component-Based Development</a:t>
            </a:r>
          </a:p>
          <a:p>
            <a:pPr lvl="1"/>
            <a:r>
              <a:rPr lang="en-US" dirty="0"/>
              <a:t>The Formal Methods Model</a:t>
            </a:r>
          </a:p>
          <a:p>
            <a:pPr lvl="1"/>
            <a:r>
              <a:rPr lang="en-US" dirty="0"/>
              <a:t>Aspect-Oriented Software Development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Process Models</a:t>
            </a:r>
          </a:p>
        </p:txBody>
      </p:sp>
    </p:spTree>
    <p:extLst>
      <p:ext uri="{BB962C8B-B14F-4D97-AF65-F5344CB8AC3E}">
        <p14:creationId xmlns:p14="http://schemas.microsoft.com/office/powerpoint/2010/main" val="160105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253578" y="1793231"/>
            <a:ext cx="10243878" cy="4525963"/>
          </a:xfrm>
          <a:noFill/>
          <a:ln/>
        </p:spPr>
        <p:txBody>
          <a:bodyPr vert="horz" lIns="98631" tIns="48450" rIns="98631" bIns="48450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altLang="en-US" sz="2500" dirty="0">
                <a:solidFill>
                  <a:srgbClr val="FF0000"/>
                </a:solidFill>
              </a:rPr>
              <a:t>Sequential Model: The waterfall model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500" dirty="0"/>
              <a:t>Separate and distinct phases of specification and development.</a:t>
            </a:r>
          </a:p>
          <a:p>
            <a:pPr marL="491490" lvl="1" indent="0" algn="just">
              <a:buNone/>
            </a:pPr>
            <a:endParaRPr lang="en-GB" altLang="en-US" sz="2500" dirty="0"/>
          </a:p>
          <a:p>
            <a:pPr algn="just">
              <a:lnSpc>
                <a:spcPct val="90000"/>
              </a:lnSpc>
            </a:pPr>
            <a:r>
              <a:rPr lang="en-GB" altLang="en-US" sz="2500" dirty="0">
                <a:solidFill>
                  <a:srgbClr val="FF0000"/>
                </a:solidFill>
              </a:rPr>
              <a:t>Evolutionary development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500" dirty="0"/>
              <a:t>Specification, development and validation are interleaved.</a:t>
            </a:r>
          </a:p>
          <a:p>
            <a:pPr marL="491490" lvl="1" indent="0" algn="just">
              <a:buNone/>
            </a:pPr>
            <a:endParaRPr lang="en-GB" altLang="en-US" sz="2500" dirty="0"/>
          </a:p>
          <a:p>
            <a:pPr algn="just">
              <a:lnSpc>
                <a:spcPct val="90000"/>
              </a:lnSpc>
            </a:pPr>
            <a:r>
              <a:rPr lang="en-GB" altLang="en-US" sz="2500" dirty="0">
                <a:solidFill>
                  <a:srgbClr val="FF0000"/>
                </a:solidFill>
              </a:rPr>
              <a:t>Component-based software engineering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2500" dirty="0"/>
              <a:t>The system is assembled from existing components.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534" y="262911"/>
            <a:ext cx="9835088" cy="1109008"/>
          </a:xfrm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Generic Software Process Models</a:t>
            </a:r>
          </a:p>
        </p:txBody>
      </p:sp>
    </p:spTree>
    <p:extLst>
      <p:ext uri="{BB962C8B-B14F-4D97-AF65-F5344CB8AC3E}">
        <p14:creationId xmlns:p14="http://schemas.microsoft.com/office/powerpoint/2010/main" val="38598533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520" y="413323"/>
            <a:ext cx="9929954" cy="788819"/>
          </a:xfrm>
        </p:spPr>
        <p:txBody>
          <a:bodyPr>
            <a:normAutofit fontScale="90000"/>
          </a:bodyPr>
          <a:lstStyle/>
          <a:p>
            <a:pPr marL="428625" indent="-428625" algn="ctr">
              <a:spcBef>
                <a:spcPts val="500"/>
              </a:spcBef>
              <a:buClr>
                <a:schemeClr val="tx1"/>
              </a:buClr>
              <a:buSzPct val="68000"/>
              <a:buFont typeface="Wingdings" panose="05000000000000000000" pitchFamily="2" charset="2"/>
              <a:buChar char="Ø"/>
              <a:defRPr/>
            </a:pPr>
            <a:r>
              <a:rPr lang="en-GB" altLang="en-US" sz="3600" b="1" u="sng" dirty="0">
                <a:latin typeface="Times New Roman" panose="02020603050405020304" pitchFamily="18" charset="0"/>
                <a:cs typeface="Arial" charset="0"/>
              </a:rPr>
              <a:t>Sequential Model: Waterfall Model</a:t>
            </a:r>
            <a:r>
              <a:rPr lang="en-GB" altLang="en-US" sz="3000" dirty="0">
                <a:solidFill>
                  <a:srgbClr val="800000"/>
                </a:solidFill>
              </a:rPr>
              <a:t/>
            </a:r>
            <a:br>
              <a:rPr lang="en-GB" altLang="en-US" sz="3000" dirty="0">
                <a:solidFill>
                  <a:srgbClr val="800000"/>
                </a:solidFill>
              </a:rPr>
            </a:br>
            <a:endParaRPr lang="en-US" sz="3000" u="sng" dirty="0"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2EB45BA-D207-4AAB-9E09-E5EA70BD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6BFB6-1E4B-44F4-BFE1-3ABA8262241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30" y="1567267"/>
            <a:ext cx="10331177" cy="47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88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85875" y="1678273"/>
            <a:ext cx="10518198" cy="4476750"/>
          </a:xfrm>
          <a:noFill/>
          <a:ln/>
        </p:spPr>
        <p:txBody>
          <a:bodyPr vert="horz" lIns="98631" tIns="48450" rIns="98631" bIns="48450" rtlCol="0">
            <a:normAutofit/>
          </a:bodyPr>
          <a:lstStyle/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500" b="1" dirty="0">
                <a:solidFill>
                  <a:srgbClr val="FF0000"/>
                </a:solidFill>
              </a:rPr>
              <a:t>Requirements analysis and definition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500" b="1" dirty="0">
                <a:solidFill>
                  <a:srgbClr val="FF0000"/>
                </a:solidFill>
              </a:rPr>
              <a:t>System and software design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500" b="1" dirty="0">
                <a:solidFill>
                  <a:srgbClr val="FF0000"/>
                </a:solidFill>
              </a:rPr>
              <a:t>Implementation and unit testing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500" b="1" dirty="0">
                <a:solidFill>
                  <a:srgbClr val="FF0000"/>
                </a:solidFill>
              </a:rPr>
              <a:t>Integration and system testing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500" b="1" dirty="0">
                <a:solidFill>
                  <a:srgbClr val="FF0000"/>
                </a:solidFill>
              </a:rPr>
              <a:t>Operation and maintenance</a:t>
            </a:r>
          </a:p>
          <a:p>
            <a:pPr marL="491490" lvl="1" indent="0" algn="just">
              <a:buNone/>
            </a:pPr>
            <a:endParaRPr lang="en-GB" altLang="en-US" sz="2500" dirty="0"/>
          </a:p>
          <a:p>
            <a:pPr algn="just">
              <a:lnSpc>
                <a:spcPct val="90000"/>
              </a:lnSpc>
            </a:pPr>
            <a:r>
              <a:rPr lang="en-GB" altLang="en-US" sz="2750" b="1" dirty="0">
                <a:solidFill>
                  <a:srgbClr val="FF0000"/>
                </a:solidFill>
              </a:rPr>
              <a:t>The main drawback </a:t>
            </a:r>
            <a:r>
              <a:rPr lang="en-GB" altLang="en-US" sz="2750" dirty="0"/>
              <a:t>of the waterfall model is the difficulty of accommodating change after the process is underway. One phase has to be complete before moving onto the next phase.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6" y="389082"/>
            <a:ext cx="10245437" cy="796636"/>
          </a:xfrm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Waterfall Model Phases</a:t>
            </a:r>
          </a:p>
        </p:txBody>
      </p:sp>
    </p:spTree>
    <p:extLst>
      <p:ext uri="{BB962C8B-B14F-4D97-AF65-F5344CB8AC3E}">
        <p14:creationId xmlns:p14="http://schemas.microsoft.com/office/powerpoint/2010/main" val="24904579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latin typeface="Times New Roman" panose="02020603050405020304" pitchFamily="18" charset="0"/>
                <a:cs typeface="Arial" charset="0"/>
              </a:rPr>
              <a:t>Waterfall Model</a:t>
            </a:r>
          </a:p>
        </p:txBody>
      </p:sp>
      <p:pic>
        <p:nvPicPr>
          <p:cNvPr id="5123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2267" y="1628775"/>
            <a:ext cx="4381335" cy="4095750"/>
          </a:xfrm>
          <a:noFill/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623602" y="1683583"/>
            <a:ext cx="6127230" cy="4495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Requirements 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defines needed information, function, behavior, performance and interfaces.</a:t>
            </a:r>
          </a:p>
          <a:p>
            <a:pPr algn="just"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</a:t>
            </a:r>
            <a:r>
              <a:rPr lang="en-US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data structures, software architecture, interface representations, algorithmic details.</a:t>
            </a:r>
          </a:p>
          <a:p>
            <a:pPr algn="just"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Implementation </a:t>
            </a:r>
            <a:r>
              <a:rPr lang="en-US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source code, database, user documentation, testing.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0EF07A6-6E2F-463D-AB73-FB8D8BD1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6BFB6-1E4B-44F4-BFE1-3ABA8262241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11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latin typeface="Times New Roman" panose="02020603050405020304" pitchFamily="18" charset="0"/>
                <a:cs typeface="Arial" charset="0"/>
              </a:rPr>
              <a:t>Waterfall Model</a:t>
            </a:r>
          </a:p>
        </p:txBody>
      </p:sp>
      <p:pic>
        <p:nvPicPr>
          <p:cNvPr id="10243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8736" y="1657902"/>
            <a:ext cx="4286251" cy="4438650"/>
          </a:xfrm>
        </p:spPr>
      </p:pic>
      <p:sp>
        <p:nvSpPr>
          <p:cNvPr id="422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574869" y="1727096"/>
            <a:ext cx="6192410" cy="451485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all code modules work together and if the system as a whole behaves as per the specifications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deployment of system, user-training.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bug fixes, added functionality (an on-going process).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10817E3-3D39-4031-BA85-6886BA1B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6BFB6-1E4B-44F4-BFE1-3ABA8262241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3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Easy to understand</a:t>
            </a:r>
            <a:r>
              <a:rPr lang="en-US" dirty="0"/>
              <a:t>, easy to use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Provides structure </a:t>
            </a:r>
            <a:r>
              <a:rPr lang="en-US" dirty="0"/>
              <a:t>to inexperienced staff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Milestones are well understood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Sets </a:t>
            </a:r>
            <a:r>
              <a:rPr lang="en-US" dirty="0">
                <a:solidFill>
                  <a:srgbClr val="FF0000"/>
                </a:solidFill>
              </a:rPr>
              <a:t>requirements stability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Good for </a:t>
            </a:r>
            <a:r>
              <a:rPr lang="en-US" dirty="0">
                <a:solidFill>
                  <a:srgbClr val="FF0000"/>
                </a:solidFill>
              </a:rPr>
              <a:t>management control </a:t>
            </a:r>
            <a:r>
              <a:rPr lang="en-US" dirty="0"/>
              <a:t>(plan, staff, track)</a:t>
            </a:r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sz="2625" dirty="0"/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5" y="417796"/>
            <a:ext cx="10245437" cy="796636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Waterfall Strengths</a:t>
            </a:r>
          </a:p>
        </p:txBody>
      </p:sp>
    </p:spTree>
    <p:extLst>
      <p:ext uri="{BB962C8B-B14F-4D97-AF65-F5344CB8AC3E}">
        <p14:creationId xmlns:p14="http://schemas.microsoft.com/office/powerpoint/2010/main" val="69988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1333501" y="1523999"/>
            <a:ext cx="10245436" cy="4606977"/>
          </a:xfrm>
        </p:spPr>
        <p:txBody>
          <a:bodyPr vert="horz" lIns="99270" tIns="49635" rIns="99270" bIns="49635" rtlCol="0">
            <a:normAutofit/>
          </a:bodyPr>
          <a:lstStyle/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requirements must be known </a:t>
            </a:r>
            <a:r>
              <a:rPr lang="en-US" dirty="0"/>
              <a:t>upfront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Deliverables created for each phase are considered frozen – </a:t>
            </a:r>
            <a:r>
              <a:rPr lang="en-US" dirty="0">
                <a:solidFill>
                  <a:srgbClr val="FF0000"/>
                </a:solidFill>
              </a:rPr>
              <a:t>inhibits flexibility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Does not reflect problem-solving nature </a:t>
            </a:r>
            <a:r>
              <a:rPr lang="en-US" dirty="0"/>
              <a:t>of software development – iterations of phases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Integration is </a:t>
            </a:r>
            <a:r>
              <a:rPr lang="en-US" dirty="0">
                <a:solidFill>
                  <a:srgbClr val="FF0000"/>
                </a:solidFill>
              </a:rPr>
              <a:t>one big bang at the end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Little opportunity for customer </a:t>
            </a:r>
            <a:r>
              <a:rPr lang="en-US" dirty="0"/>
              <a:t>to preview the system (until it may be too late)</a:t>
            </a:r>
          </a:p>
          <a:p>
            <a:pPr marL="297809" indent="-297809" algn="just"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Waterfall Deficiencies</a:t>
            </a:r>
          </a:p>
        </p:txBody>
      </p:sp>
    </p:spTree>
    <p:extLst>
      <p:ext uri="{BB962C8B-B14F-4D97-AF65-F5344CB8AC3E}">
        <p14:creationId xmlns:p14="http://schemas.microsoft.com/office/powerpoint/2010/main" val="2147493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23554" y="1729643"/>
            <a:ext cx="10515600" cy="4351338"/>
          </a:xfrm>
        </p:spPr>
        <p:txBody>
          <a:bodyPr/>
          <a:lstStyle/>
          <a:p>
            <a:r>
              <a:rPr lang="en-US" b="1" dirty="0"/>
              <a:t>Requirements are </a:t>
            </a:r>
            <a:r>
              <a:rPr lang="en-US" dirty="0"/>
              <a:t>very well known </a:t>
            </a:r>
          </a:p>
          <a:p>
            <a:r>
              <a:rPr lang="en-US" b="1" dirty="0"/>
              <a:t>When it is possible to produce </a:t>
            </a:r>
            <a:r>
              <a:rPr lang="en-US" dirty="0"/>
              <a:t>a stable design </a:t>
            </a:r>
          </a:p>
          <a:p>
            <a:pPr lvl="1"/>
            <a:r>
              <a:rPr lang="en-US" dirty="0"/>
              <a:t>E.g. a new version of an existing product </a:t>
            </a:r>
          </a:p>
          <a:p>
            <a:pPr lvl="1"/>
            <a:r>
              <a:rPr lang="en-US" dirty="0"/>
              <a:t>E.g. porting an existing product to a new platform.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When to use Water Fall Model</a:t>
            </a:r>
          </a:p>
        </p:txBody>
      </p:sp>
    </p:spTree>
    <p:extLst>
      <p:ext uri="{BB962C8B-B14F-4D97-AF65-F5344CB8AC3E}">
        <p14:creationId xmlns:p14="http://schemas.microsoft.com/office/powerpoint/2010/main" val="262386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363332" y="273630"/>
            <a:ext cx="9462028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216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Arial Unicode MS" charset="0"/>
              </a:defRPr>
            </a:lvl9pPr>
          </a:lstStyle>
          <a:p>
            <a:pPr marL="504965" indent="-504965" algn="ctr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Arial" charset="0"/>
              </a:rPr>
              <a:t>Modified </a:t>
            </a:r>
            <a:r>
              <a:rPr lang="en-GB" alt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Arial" charset="0"/>
              </a:rPr>
              <a:t>Waterfall Model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081" y="1589033"/>
            <a:ext cx="10028326" cy="48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38FEF69-23C5-4F22-9C02-D5F22A20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33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>
          <a:xfrm>
            <a:off x="1047749" y="1558976"/>
            <a:ext cx="10719529" cy="4727523"/>
          </a:xfrm>
        </p:spPr>
        <p:txBody>
          <a:bodyPr vert="horz" lIns="94755" tIns="47378" rIns="94755" bIns="47378" rtlCol="0">
            <a:normAutofit fontScale="3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GB" altLang="en-US" sz="6200" i="1" dirty="0"/>
              <a:t>“</a:t>
            </a:r>
            <a:r>
              <a:rPr lang="en-GB" altLang="en-US" sz="6200" b="1" dirty="0">
                <a:solidFill>
                  <a:srgbClr val="FF0000"/>
                </a:solidFill>
              </a:rPr>
              <a:t>A set of activities whose goal is the development or evolution of software</a:t>
            </a:r>
            <a:r>
              <a:rPr lang="en-GB" altLang="en-US" sz="6200" i="1" dirty="0"/>
              <a:t>”.</a:t>
            </a:r>
          </a:p>
          <a:p>
            <a:pPr marL="137160" indent="0" algn="just">
              <a:buNone/>
            </a:pPr>
            <a:endParaRPr lang="en-GB" altLang="en-US" sz="2500" i="1" dirty="0"/>
          </a:p>
          <a:p>
            <a:pPr algn="just">
              <a:lnSpc>
                <a:spcPct val="90000"/>
              </a:lnSpc>
            </a:pPr>
            <a:r>
              <a:rPr lang="en-GB" altLang="en-US" sz="6200" dirty="0"/>
              <a:t>Generic activities in all software processes are:</a:t>
            </a:r>
          </a:p>
          <a:p>
            <a:pPr algn="just">
              <a:lnSpc>
                <a:spcPct val="90000"/>
              </a:lnSpc>
            </a:pPr>
            <a:endParaRPr lang="en-GB" altLang="en-US" sz="2500" dirty="0"/>
          </a:p>
          <a:p>
            <a:pPr lvl="1" algn="just">
              <a:lnSpc>
                <a:spcPct val="90000"/>
              </a:lnSpc>
            </a:pPr>
            <a:r>
              <a:rPr lang="en-GB" altLang="en-US" sz="6200" b="1" dirty="0"/>
              <a:t>Specification - </a:t>
            </a:r>
            <a:r>
              <a:rPr lang="en-GB" altLang="en-US" sz="6200" dirty="0"/>
              <a:t>what the system should do and its development constraints</a:t>
            </a:r>
          </a:p>
          <a:p>
            <a:pPr marL="491490" lvl="1" indent="0" algn="just">
              <a:buNone/>
            </a:pPr>
            <a:r>
              <a:rPr lang="en-GB" sz="6200" dirty="0"/>
              <a:t>    where customers and engineers define the software that is to be produced and the constraints </a:t>
            </a:r>
            <a:r>
              <a:rPr lang="en-GB" sz="6200" dirty="0" smtClean="0"/>
              <a:t>on its operation</a:t>
            </a:r>
          </a:p>
          <a:p>
            <a:pPr marL="1143000" lvl="3" indent="0" algn="just">
              <a:buNone/>
            </a:pPr>
            <a:endParaRPr lang="en-GB" altLang="en-US" sz="2500" dirty="0"/>
          </a:p>
          <a:p>
            <a:pPr lvl="1" algn="just">
              <a:lnSpc>
                <a:spcPct val="90000"/>
              </a:lnSpc>
            </a:pPr>
            <a:r>
              <a:rPr lang="en-GB" altLang="en-US" sz="6200" b="1" dirty="0"/>
              <a:t>Development</a:t>
            </a:r>
            <a:r>
              <a:rPr lang="en-GB" altLang="en-US" sz="6200" dirty="0"/>
              <a:t> - production of the software system</a:t>
            </a:r>
          </a:p>
          <a:p>
            <a:pPr lvl="1" algn="just">
              <a:lnSpc>
                <a:spcPct val="90000"/>
              </a:lnSpc>
            </a:pPr>
            <a:r>
              <a:rPr lang="en-GB" sz="6200" dirty="0"/>
              <a:t>where the software is designed and programmed</a:t>
            </a:r>
          </a:p>
          <a:p>
            <a:pPr lvl="1" algn="just">
              <a:lnSpc>
                <a:spcPct val="90000"/>
              </a:lnSpc>
            </a:pPr>
            <a:endParaRPr lang="en-GB" altLang="en-US" sz="2500" dirty="0"/>
          </a:p>
          <a:p>
            <a:pPr lvl="1" algn="just">
              <a:lnSpc>
                <a:spcPct val="90000"/>
              </a:lnSpc>
            </a:pPr>
            <a:r>
              <a:rPr lang="en-GB" altLang="en-US" sz="6200" b="1" dirty="0"/>
              <a:t>Validation</a:t>
            </a:r>
            <a:r>
              <a:rPr lang="en-GB" altLang="en-US" sz="6200" dirty="0"/>
              <a:t> - checking that the software is what the customer wants</a:t>
            </a:r>
          </a:p>
          <a:p>
            <a:pPr lvl="1" algn="just">
              <a:lnSpc>
                <a:spcPct val="90000"/>
              </a:lnSpc>
            </a:pPr>
            <a:r>
              <a:rPr lang="en-GB" sz="6200" dirty="0"/>
              <a:t>where the software is checked to ensure that it is what the customer requires.</a:t>
            </a:r>
          </a:p>
          <a:p>
            <a:pPr lvl="1" algn="just">
              <a:lnSpc>
                <a:spcPct val="90000"/>
              </a:lnSpc>
            </a:pPr>
            <a:endParaRPr lang="en-GB" altLang="en-US" sz="2500" dirty="0"/>
          </a:p>
          <a:p>
            <a:pPr lvl="1" algn="just">
              <a:lnSpc>
                <a:spcPct val="90000"/>
              </a:lnSpc>
            </a:pPr>
            <a:r>
              <a:rPr lang="en-GB" altLang="en-US" sz="6200" b="1" dirty="0"/>
              <a:t>Evolution</a:t>
            </a:r>
            <a:r>
              <a:rPr lang="en-GB" altLang="en-US" sz="6200" dirty="0"/>
              <a:t> - changing the software in response to changing demands.</a:t>
            </a:r>
          </a:p>
          <a:p>
            <a:pPr lvl="1" algn="just">
              <a:lnSpc>
                <a:spcPct val="90000"/>
              </a:lnSpc>
            </a:pPr>
            <a:r>
              <a:rPr lang="en-GB" sz="6200" dirty="0"/>
              <a:t>where the software is modified to reflect changing customer and market requirements.</a:t>
            </a:r>
          </a:p>
          <a:p>
            <a:pPr lvl="1" algn="just"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xfrm>
            <a:off x="1333501" y="190500"/>
            <a:ext cx="9463684" cy="952500"/>
          </a:xfrm>
        </p:spPr>
        <p:txBody>
          <a:bodyPr vert="horz" lIns="94755" tIns="47378" rIns="94755" bIns="47378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What is a Software Process?</a:t>
            </a:r>
          </a:p>
        </p:txBody>
      </p:sp>
    </p:spTree>
    <p:extLst>
      <p:ext uri="{BB962C8B-B14F-4D97-AF65-F5344CB8AC3E}">
        <p14:creationId xmlns:p14="http://schemas.microsoft.com/office/powerpoint/2010/main" val="47367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423554" y="1573967"/>
            <a:ext cx="10380518" cy="4327132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FF0000"/>
                </a:solidFill>
              </a:rPr>
              <a:t>Combines elements of the </a:t>
            </a:r>
            <a:r>
              <a:rPr lang="en-US" altLang="en-US" b="1" dirty="0">
                <a:solidFill>
                  <a:srgbClr val="FF0000"/>
                </a:solidFill>
              </a:rPr>
              <a:t>waterfall model applied in an iterative fashion.</a:t>
            </a:r>
          </a:p>
          <a:p>
            <a:pPr algn="just"/>
            <a:r>
              <a:rPr lang="en-US" altLang="en-US" b="1" dirty="0"/>
              <a:t>Incremental applies linear sequences </a:t>
            </a:r>
            <a:r>
              <a:rPr lang="en-US" altLang="en-US" dirty="0"/>
              <a:t>as the calendar time progress.</a:t>
            </a:r>
          </a:p>
          <a:p>
            <a:pPr algn="just"/>
            <a:r>
              <a:rPr lang="en-US" altLang="en-US" b="1" dirty="0"/>
              <a:t>Limited software functionalities </a:t>
            </a:r>
            <a:r>
              <a:rPr lang="en-US" altLang="en-US" dirty="0"/>
              <a:t>and expands functionalities in later software release.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5" y="525500"/>
            <a:ext cx="10245437" cy="796636"/>
          </a:xfrm>
        </p:spPr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Incremental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222733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302327" y="1527138"/>
            <a:ext cx="10501746" cy="48292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altLang="en-US" sz="2800" b="1" dirty="0"/>
              <a:t>Each </a:t>
            </a:r>
            <a:r>
              <a:rPr lang="en-US" altLang="en-US" sz="2800" dirty="0">
                <a:solidFill>
                  <a:srgbClr val="FF0000"/>
                </a:solidFill>
              </a:rPr>
              <a:t>linear sequence produces a deliverable increment of the software</a:t>
            </a:r>
          </a:p>
          <a:p>
            <a:pPr lvl="1" algn="just">
              <a:lnSpc>
                <a:spcPct val="110000"/>
              </a:lnSpc>
            </a:pPr>
            <a:r>
              <a:rPr lang="en-US" altLang="en-US" sz="2400" dirty="0"/>
              <a:t>E.g. Word processing software</a:t>
            </a:r>
          </a:p>
          <a:p>
            <a:pPr algn="just">
              <a:lnSpc>
                <a:spcPct val="110000"/>
              </a:lnSpc>
            </a:pPr>
            <a:r>
              <a:rPr lang="en-US" altLang="en-US" sz="2800" b="1" dirty="0"/>
              <a:t>First increment </a:t>
            </a:r>
            <a:r>
              <a:rPr lang="en-US" altLang="en-US" sz="2800" dirty="0"/>
              <a:t>is often a core product</a:t>
            </a:r>
          </a:p>
          <a:p>
            <a:pPr algn="just">
              <a:lnSpc>
                <a:spcPct val="110000"/>
              </a:lnSpc>
            </a:pPr>
            <a:r>
              <a:rPr lang="en-US" altLang="en-US" sz="2800" b="1" dirty="0"/>
              <a:t>Basic requirements are </a:t>
            </a:r>
            <a:r>
              <a:rPr lang="en-US" altLang="en-US" sz="2800" dirty="0"/>
              <a:t>addressed, but many supplementary remains undelivered.</a:t>
            </a:r>
          </a:p>
          <a:p>
            <a:pPr algn="just">
              <a:lnSpc>
                <a:spcPct val="110000"/>
              </a:lnSpc>
            </a:pPr>
            <a:r>
              <a:rPr lang="en-US" altLang="en-US" sz="2800" b="1" dirty="0"/>
              <a:t>Customers evaluate </a:t>
            </a:r>
            <a:r>
              <a:rPr lang="en-US" altLang="en-US" sz="2800" dirty="0"/>
              <a:t>this core product and the next increment is planned based on suggestions and next set of features</a:t>
            </a:r>
          </a:p>
          <a:p>
            <a:pPr algn="just">
              <a:lnSpc>
                <a:spcPct val="110000"/>
              </a:lnSpc>
            </a:pPr>
            <a:r>
              <a:rPr lang="en-US" altLang="en-US" sz="2800" b="1" dirty="0"/>
              <a:t>The plan addresses </a:t>
            </a:r>
            <a:r>
              <a:rPr lang="en-US" altLang="en-US" sz="2800" dirty="0"/>
              <a:t>the modification of core product and delivery  of additional features and functionalities.</a:t>
            </a:r>
          </a:p>
          <a:p>
            <a:pPr algn="just">
              <a:lnSpc>
                <a:spcPct val="110000"/>
              </a:lnSpc>
            </a:pPr>
            <a:r>
              <a:rPr lang="en-US" altLang="en-US" sz="2800" b="1" dirty="0"/>
              <a:t>Process is repeated </a:t>
            </a:r>
            <a:r>
              <a:rPr lang="en-US" altLang="en-US" sz="2800" dirty="0"/>
              <a:t>until complete product is produced.</a:t>
            </a:r>
          </a:p>
          <a:p>
            <a:pPr>
              <a:lnSpc>
                <a:spcPct val="110000"/>
              </a:lnSpc>
            </a:pPr>
            <a:endParaRPr lang="en-US" altLang="en-US" sz="2800" dirty="0"/>
          </a:p>
          <a:p>
            <a:pPr>
              <a:lnSpc>
                <a:spcPct val="110000"/>
              </a:lnSpc>
            </a:pPr>
            <a:endParaRPr lang="en-US" altLang="en-US" sz="2800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1873151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38249" y="1683166"/>
            <a:ext cx="10394117" cy="4667250"/>
          </a:xfrm>
        </p:spPr>
        <p:txBody>
          <a:bodyPr vert="horz" lIns="99270" tIns="49635" rIns="99270" bIns="49635" rtlCol="0">
            <a:normAutofit/>
          </a:bodyPr>
          <a:lstStyle/>
          <a:p>
            <a:pPr eaLnBrk="1" hangingPunct="1"/>
            <a:r>
              <a:rPr lang="en-US" altLang="en-US" dirty="0"/>
              <a:t>Develop high-risk or </a:t>
            </a:r>
            <a:r>
              <a:rPr lang="en-US" altLang="en-US" dirty="0">
                <a:solidFill>
                  <a:srgbClr val="FF0000"/>
                </a:solidFill>
              </a:rPr>
              <a:t>major functions first</a:t>
            </a:r>
          </a:p>
          <a:p>
            <a:pPr eaLnBrk="1" hangingPunct="1"/>
            <a:r>
              <a:rPr lang="en-US" altLang="en-US" dirty="0"/>
              <a:t>Each release delivers an </a:t>
            </a:r>
            <a:r>
              <a:rPr lang="en-US" altLang="en-US" dirty="0">
                <a:solidFill>
                  <a:srgbClr val="FF0000"/>
                </a:solidFill>
              </a:rPr>
              <a:t>operational product </a:t>
            </a:r>
          </a:p>
          <a:p>
            <a:pPr eaLnBrk="1" hangingPunct="1"/>
            <a:r>
              <a:rPr lang="en-US" altLang="en-US" dirty="0"/>
              <a:t>Customer can </a:t>
            </a:r>
            <a:r>
              <a:rPr lang="en-US" altLang="en-US" dirty="0">
                <a:solidFill>
                  <a:srgbClr val="FF0000"/>
                </a:solidFill>
              </a:rPr>
              <a:t>respond to each build</a:t>
            </a:r>
          </a:p>
          <a:p>
            <a:pPr eaLnBrk="1" hangingPunct="1"/>
            <a:r>
              <a:rPr lang="en-US" altLang="en-US" dirty="0"/>
              <a:t>Uses  “divide and conquer” </a:t>
            </a:r>
            <a:r>
              <a:rPr lang="en-US" altLang="en-US" dirty="0">
                <a:solidFill>
                  <a:srgbClr val="FF0000"/>
                </a:solidFill>
              </a:rPr>
              <a:t>breakdown of tasks</a:t>
            </a:r>
          </a:p>
          <a:p>
            <a:pPr eaLnBrk="1" hangingPunct="1"/>
            <a:r>
              <a:rPr lang="en-US" altLang="en-US" dirty="0"/>
              <a:t>Lowers </a:t>
            </a:r>
            <a:r>
              <a:rPr lang="en-US" altLang="en-US" dirty="0">
                <a:solidFill>
                  <a:srgbClr val="FF0000"/>
                </a:solidFill>
              </a:rPr>
              <a:t>initial delivery cost </a:t>
            </a:r>
          </a:p>
          <a:p>
            <a:pPr eaLnBrk="1" hangingPunct="1"/>
            <a:r>
              <a:rPr lang="en-US" altLang="en-US" dirty="0"/>
              <a:t>Initial </a:t>
            </a:r>
            <a:r>
              <a:rPr lang="en-US" altLang="en-US" dirty="0">
                <a:solidFill>
                  <a:srgbClr val="FF0000"/>
                </a:solidFill>
              </a:rPr>
              <a:t>product delivery is faster</a:t>
            </a:r>
          </a:p>
          <a:p>
            <a:pPr eaLnBrk="1" hangingPunct="1"/>
            <a:r>
              <a:rPr lang="en-US" altLang="en-US" dirty="0"/>
              <a:t>Customers get </a:t>
            </a:r>
            <a:r>
              <a:rPr lang="en-US" altLang="en-US" dirty="0">
                <a:solidFill>
                  <a:srgbClr val="FF0000"/>
                </a:solidFill>
              </a:rPr>
              <a:t>important functionality early</a:t>
            </a:r>
          </a:p>
          <a:p>
            <a:pPr eaLnBrk="1" hangingPunct="1"/>
            <a:r>
              <a:rPr lang="en-US" altLang="en-US" dirty="0"/>
              <a:t>Risk of </a:t>
            </a:r>
            <a:r>
              <a:rPr lang="en-US" altLang="en-US" dirty="0">
                <a:solidFill>
                  <a:srgbClr val="FF0000"/>
                </a:solidFill>
              </a:rPr>
              <a:t>changing requirements is reduced</a:t>
            </a:r>
          </a:p>
          <a:p>
            <a:pPr eaLnBrk="1" hangingPunct="1"/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6" y="441614"/>
            <a:ext cx="10245437" cy="796636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Incremental Model Strengths </a:t>
            </a:r>
          </a:p>
        </p:txBody>
      </p:sp>
    </p:spTree>
    <p:extLst>
      <p:ext uri="{BB962C8B-B14F-4D97-AF65-F5344CB8AC3E}">
        <p14:creationId xmlns:p14="http://schemas.microsoft.com/office/powerpoint/2010/main" val="62205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190625" y="1663283"/>
            <a:ext cx="9810750" cy="4525963"/>
          </a:xfrm>
        </p:spPr>
        <p:txBody>
          <a:bodyPr vert="horz" lIns="99270" tIns="49635" rIns="99270" bIns="49635" rtlCol="0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Requires </a:t>
            </a:r>
            <a:r>
              <a:rPr lang="en-US" altLang="en-US" dirty="0">
                <a:solidFill>
                  <a:srgbClr val="FF0000"/>
                </a:solidFill>
              </a:rPr>
              <a:t>good planning and design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Requires early definition of a complete and fully functional system </a:t>
            </a:r>
            <a:r>
              <a:rPr lang="en-US" altLang="en-US" dirty="0"/>
              <a:t>to allow for the definition of increments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Well-defined module interfaces </a:t>
            </a:r>
            <a:r>
              <a:rPr lang="en-US" altLang="en-US" dirty="0"/>
              <a:t>are required (some will be developed long before others)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Total cost of the complete system is</a:t>
            </a:r>
            <a:r>
              <a:rPr lang="en-US" altLang="en-US" dirty="0">
                <a:solidFill>
                  <a:srgbClr val="FF0000"/>
                </a:solidFill>
              </a:rPr>
              <a:t> not lower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Incremental Model Weaknesses </a:t>
            </a:r>
          </a:p>
        </p:txBody>
      </p:sp>
    </p:spTree>
    <p:extLst>
      <p:ext uri="{BB962C8B-B14F-4D97-AF65-F5344CB8AC3E}">
        <p14:creationId xmlns:p14="http://schemas.microsoft.com/office/powerpoint/2010/main" val="4037983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333500" y="1708878"/>
            <a:ext cx="10470573" cy="4633040"/>
          </a:xfrm>
        </p:spPr>
        <p:txBody>
          <a:bodyPr vert="horz" lIns="99270" tIns="49635" rIns="99270" bIns="49635" rtlCol="0">
            <a:normAutofit fontScale="85000" lnSpcReduction="10000"/>
          </a:bodyPr>
          <a:lstStyle/>
          <a:p>
            <a:pPr algn="just" eaLnBrk="1" hangingPunct="1"/>
            <a:r>
              <a:rPr lang="en-US" altLang="en-US" dirty="0"/>
              <a:t>Risk, funding, schedule, program complexity, or need for </a:t>
            </a:r>
            <a:r>
              <a:rPr lang="en-US" altLang="en-US" dirty="0">
                <a:solidFill>
                  <a:srgbClr val="FF0000"/>
                </a:solidFill>
              </a:rPr>
              <a:t>early realization of benefits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</a:p>
          <a:p>
            <a:pPr algn="just" eaLnBrk="1" hangingPunct="1"/>
            <a:r>
              <a:rPr lang="en-US" altLang="en-US" dirty="0"/>
              <a:t>Most of the requirements are known up-front but are expected to </a:t>
            </a:r>
            <a:r>
              <a:rPr lang="en-US" altLang="en-US" dirty="0">
                <a:solidFill>
                  <a:srgbClr val="FF0000"/>
                </a:solidFill>
              </a:rPr>
              <a:t>evolve over time</a:t>
            </a:r>
          </a:p>
          <a:p>
            <a:pPr algn="just" eaLnBrk="1" hangingPunct="1"/>
            <a:r>
              <a:rPr lang="en-US" altLang="en-US" dirty="0"/>
              <a:t>A need to </a:t>
            </a:r>
            <a:r>
              <a:rPr lang="en-US" altLang="en-US" dirty="0">
                <a:solidFill>
                  <a:srgbClr val="FF0000"/>
                </a:solidFill>
              </a:rPr>
              <a:t>get basic functionality to the market early</a:t>
            </a:r>
          </a:p>
          <a:p>
            <a:pPr algn="just" eaLnBrk="1" hangingPunct="1"/>
            <a:r>
              <a:rPr lang="en-US" altLang="en-US" dirty="0"/>
              <a:t>On projects which have </a:t>
            </a:r>
            <a:r>
              <a:rPr lang="en-US" altLang="en-US" dirty="0">
                <a:solidFill>
                  <a:srgbClr val="FF0000"/>
                </a:solidFill>
              </a:rPr>
              <a:t>lengthy development schedules</a:t>
            </a:r>
          </a:p>
          <a:p>
            <a:pPr algn="just" eaLnBrk="1" hangingPunct="1"/>
            <a:r>
              <a:rPr lang="en-US" altLang="en-US" dirty="0"/>
              <a:t>On a project with </a:t>
            </a:r>
            <a:r>
              <a:rPr lang="en-US" altLang="en-US" dirty="0">
                <a:solidFill>
                  <a:srgbClr val="FF0000"/>
                </a:solidFill>
              </a:rPr>
              <a:t>new technology</a:t>
            </a:r>
          </a:p>
          <a:p>
            <a:pPr algn="just" eaLnBrk="1" hangingPunct="1"/>
            <a:endParaRPr lang="en-US" altLang="en-US" dirty="0">
              <a:solidFill>
                <a:srgbClr val="FFFF00"/>
              </a:solidFill>
            </a:endParaRPr>
          </a:p>
          <a:p>
            <a:r>
              <a:rPr lang="en-US" altLang="en-US" b="1" dirty="0"/>
              <a:t>Useful when</a:t>
            </a:r>
          </a:p>
          <a:p>
            <a:pPr lvl="1" algn="just"/>
            <a:r>
              <a:rPr lang="en-US" altLang="en-US" b="1" dirty="0"/>
              <a:t>Staff is unavailable </a:t>
            </a:r>
            <a:r>
              <a:rPr lang="en-US" altLang="en-US" dirty="0"/>
              <a:t>for complete implementation  and deadline is tight</a:t>
            </a:r>
          </a:p>
          <a:p>
            <a:pPr lvl="1" algn="just"/>
            <a:r>
              <a:rPr lang="en-US" altLang="en-US" b="1" dirty="0"/>
              <a:t>If core product is well received</a:t>
            </a:r>
            <a:r>
              <a:rPr lang="en-US" altLang="en-US" dirty="0"/>
              <a:t>, additional staff can implement next increment</a:t>
            </a:r>
          </a:p>
          <a:p>
            <a:pPr lvl="1" algn="just"/>
            <a:r>
              <a:rPr lang="en-US" altLang="en-US" b="1" dirty="0"/>
              <a:t>Increment can be planned </a:t>
            </a:r>
            <a:r>
              <a:rPr lang="en-US" altLang="en-US" dirty="0"/>
              <a:t>to manage technical risks </a:t>
            </a:r>
          </a:p>
          <a:p>
            <a:pPr lvl="1" algn="just"/>
            <a:r>
              <a:rPr lang="en-US" altLang="en-US" b="1" dirty="0"/>
              <a:t>Partial functionaliti</a:t>
            </a:r>
            <a:r>
              <a:rPr lang="en-US" altLang="en-US" dirty="0"/>
              <a:t>es can be delivered to end – user without inordinate delay.</a:t>
            </a:r>
          </a:p>
          <a:p>
            <a:pPr algn="just" eaLnBrk="1" hangingPunct="1"/>
            <a:endParaRPr lang="en-US" altLang="en-US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636" y="516082"/>
            <a:ext cx="10245437" cy="796636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When to use the Incremental Model </a:t>
            </a:r>
          </a:p>
        </p:txBody>
      </p:sp>
    </p:spTree>
    <p:extLst>
      <p:ext uri="{BB962C8B-B14F-4D97-AF65-F5344CB8AC3E}">
        <p14:creationId xmlns:p14="http://schemas.microsoft.com/office/powerpoint/2010/main" val="312587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latin typeface="Times New Roman" panose="02020603050405020304" pitchFamily="18" charset="0"/>
                <a:cs typeface="Arial" charset="0"/>
              </a:rPr>
              <a:t>V-Shaped Process Model</a:t>
            </a:r>
          </a:p>
        </p:txBody>
      </p:sp>
      <p:pic>
        <p:nvPicPr>
          <p:cNvPr id="14339" name="Picture 5" descr="VShape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4815" y="1628775"/>
            <a:ext cx="5257601" cy="4095750"/>
          </a:xfrm>
        </p:spPr>
      </p:pic>
      <p:sp>
        <p:nvSpPr>
          <p:cNvPr id="1434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632862" y="1824264"/>
            <a:ext cx="4949539" cy="4495800"/>
          </a:xfrm>
        </p:spPr>
        <p:txBody>
          <a:bodyPr/>
          <a:lstStyle/>
          <a:p>
            <a:pPr algn="just" eaLnBrk="1" hangingPunct="1"/>
            <a:r>
              <a:rPr lang="en-US" altLang="en-US" sz="2750" dirty="0">
                <a:solidFill>
                  <a:srgbClr val="FF0000"/>
                </a:solidFill>
              </a:rPr>
              <a:t>A variant of the Waterfall </a:t>
            </a:r>
            <a:r>
              <a:rPr lang="en-US" altLang="en-US" sz="2750" dirty="0"/>
              <a:t>that emphasizes the verification and validation of the product.</a:t>
            </a:r>
          </a:p>
          <a:p>
            <a:pPr algn="just" eaLnBrk="1" hangingPunct="1"/>
            <a:r>
              <a:rPr lang="en-US" altLang="en-US" sz="2750" dirty="0">
                <a:solidFill>
                  <a:srgbClr val="FF0000"/>
                </a:solidFill>
              </a:rPr>
              <a:t>Testing of the product </a:t>
            </a:r>
            <a:r>
              <a:rPr lang="en-US" altLang="en-US" sz="2750" dirty="0"/>
              <a:t>is planned in parallel with a corresponding phase of development</a:t>
            </a:r>
          </a:p>
          <a:p>
            <a:pPr eaLnBrk="1" hangingPunct="1"/>
            <a:endParaRPr lang="en-US" altLang="en-US" sz="2625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0636A0F-B0E6-45BB-B015-65E90B88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06BFB6-1E4B-44F4-BFE1-3ABA8262241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21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33500" y="1545011"/>
            <a:ext cx="4644215" cy="4811338"/>
          </a:xfrm>
        </p:spPr>
        <p:txBody>
          <a:bodyPr vert="horz" lIns="99270" tIns="49635" rIns="99270" bIns="49635" rtlCol="0">
            <a:normAutofit fontScale="92500"/>
          </a:bodyPr>
          <a:lstStyle/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and Requirements Planning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allocate resources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Requirements and Specification Analysis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complete specification of the software system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or High-Level Desig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– defines how software functions fulfill the design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algorithms for each architectural component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905018" y="1524220"/>
            <a:ext cx="4644215" cy="4832129"/>
          </a:xfrm>
        </p:spPr>
        <p:txBody>
          <a:bodyPr vert="horz" lIns="99270" tIns="49635" rIns="99270" bIns="49635" rtlCol="0">
            <a:normAutofit fontScale="92500"/>
          </a:bodyPr>
          <a:lstStyle/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/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transform algorithms into software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check that each module acts as expected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check that modules  interconnect correctly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acceptance testing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check the entire software system in its environment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Production, operation and maintenance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provide for enhancement and corrections</a:t>
            </a: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723" indent="-297723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8B6A40-8CCD-4E34-9990-331CD9EB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E8BC-0B66-4C71-A568-B2F606B93D27}" type="slidenum">
              <a:rPr lang="en-US" smtClean="0"/>
              <a:t>36</a:t>
            </a:fld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1" y="285750"/>
            <a:ext cx="9463684" cy="114300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Arial" charset="0"/>
              </a:rPr>
              <a:t>V-Shaped Steps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291948" y="5518151"/>
            <a:ext cx="200491" cy="4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44" tIns="49621" rIns="99244" bIns="4962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250" b="1" dirty="0"/>
          </a:p>
        </p:txBody>
      </p:sp>
    </p:spTree>
    <p:extLst>
      <p:ext uri="{BB962C8B-B14F-4D97-AF65-F5344CB8AC3E}">
        <p14:creationId xmlns:p14="http://schemas.microsoft.com/office/powerpoint/2010/main" val="2403815135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Emphasize planning for </a:t>
            </a:r>
            <a:r>
              <a:rPr lang="en-US" dirty="0">
                <a:solidFill>
                  <a:srgbClr val="FF0000"/>
                </a:solidFill>
              </a:rPr>
              <a:t>verification and validation </a:t>
            </a:r>
            <a:r>
              <a:rPr lang="en-US" dirty="0"/>
              <a:t>of the product in early stages of product development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Each deliverable must be testable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Project management can </a:t>
            </a:r>
            <a:r>
              <a:rPr lang="en-US" dirty="0">
                <a:solidFill>
                  <a:srgbClr val="FF0000"/>
                </a:solidFill>
              </a:rPr>
              <a:t>track progress by milestones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Easy to use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V-Shaped Strengths</a:t>
            </a:r>
          </a:p>
        </p:txBody>
      </p:sp>
    </p:spTree>
    <p:extLst>
      <p:ext uri="{BB962C8B-B14F-4D97-AF65-F5344CB8AC3E}">
        <p14:creationId xmlns:p14="http://schemas.microsoft.com/office/powerpoint/2010/main" val="263133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Does not easily handle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concurrent events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Does not handle </a:t>
            </a:r>
            <a:r>
              <a:rPr lang="en-US" dirty="0">
                <a:solidFill>
                  <a:srgbClr val="FF0000"/>
                </a:solidFill>
              </a:rPr>
              <a:t>iterations </a:t>
            </a:r>
            <a:r>
              <a:rPr lang="en-US" dirty="0"/>
              <a:t>or phases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Does not easily handle </a:t>
            </a:r>
            <a:r>
              <a:rPr lang="en-US" dirty="0">
                <a:solidFill>
                  <a:srgbClr val="FF0000"/>
                </a:solidFill>
              </a:rPr>
              <a:t>dynamic changes in requirements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V-Shaped Weaknesses</a:t>
            </a:r>
          </a:p>
        </p:txBody>
      </p:sp>
    </p:spTree>
    <p:extLst>
      <p:ext uri="{BB962C8B-B14F-4D97-AF65-F5344CB8AC3E}">
        <p14:creationId xmlns:p14="http://schemas.microsoft.com/office/powerpoint/2010/main" val="588107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Excellent choice for </a:t>
            </a:r>
            <a:r>
              <a:rPr lang="en-US" dirty="0">
                <a:solidFill>
                  <a:srgbClr val="FF0000"/>
                </a:solidFill>
              </a:rPr>
              <a:t>systems requiring high reliability </a:t>
            </a:r>
            <a:r>
              <a:rPr lang="en-US" dirty="0"/>
              <a:t>– hospital patient control applications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All requirements are known </a:t>
            </a:r>
            <a:r>
              <a:rPr lang="en-US" dirty="0"/>
              <a:t>up-front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When</a:t>
            </a:r>
            <a:r>
              <a:rPr lang="en-US" dirty="0">
                <a:solidFill>
                  <a:srgbClr val="FF0000"/>
                </a:solidFill>
              </a:rPr>
              <a:t> design is stable </a:t>
            </a:r>
          </a:p>
          <a:p>
            <a:pPr marL="297809" indent="-297809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Solution and technology are known</a:t>
            </a:r>
          </a:p>
          <a:p>
            <a:pPr marL="694886" lvl="1" indent="-268028" algn="just">
              <a:buFont typeface="Wingdings 2"/>
              <a:buChar char=""/>
              <a:defRPr/>
            </a:pPr>
            <a:endParaRPr lang="en-US" sz="3500" dirty="0">
              <a:solidFill>
                <a:srgbClr val="FFFF00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1" y="476250"/>
            <a:ext cx="9463684" cy="93345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When to use the V-Shaped Model</a:t>
            </a:r>
          </a:p>
        </p:txBody>
      </p:sp>
    </p:spTree>
    <p:extLst>
      <p:ext uri="{BB962C8B-B14F-4D97-AF65-F5344CB8AC3E}">
        <p14:creationId xmlns:p14="http://schemas.microsoft.com/office/powerpoint/2010/main" val="353622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039" y="304800"/>
            <a:ext cx="8937924" cy="91440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The Software Process (Simplified)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781599" y="1938651"/>
            <a:ext cx="2067978" cy="50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>
            <a:spAutoFit/>
          </a:bodyPr>
          <a:lstStyle/>
          <a:p>
            <a:pPr eaLnBrk="0" hangingPunct="0"/>
            <a:r>
              <a:rPr lang="en-US" altLang="en-US" sz="2625" dirty="0">
                <a:latin typeface="Times New Roman" pitchFamily="18" charset="0"/>
              </a:rPr>
              <a:t>Requirements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557253" y="5184724"/>
            <a:ext cx="2365921" cy="90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625" dirty="0">
                <a:latin typeface="Times New Roman" pitchFamily="18" charset="0"/>
              </a:rPr>
              <a:t>Operation and</a:t>
            </a:r>
          </a:p>
          <a:p>
            <a:pPr algn="ctr" eaLnBrk="0" hangingPunct="0"/>
            <a:r>
              <a:rPr lang="en-US" altLang="en-US" sz="2625" dirty="0">
                <a:latin typeface="Times New Roman" pitchFamily="18" charset="0"/>
              </a:rPr>
              <a:t>Maintenance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736547" y="4891402"/>
            <a:ext cx="2716428" cy="50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>
            <a:spAutoFit/>
          </a:bodyPr>
          <a:lstStyle/>
          <a:p>
            <a:pPr algn="ctr" eaLnBrk="0" hangingPunct="0"/>
            <a:r>
              <a:rPr lang="en-US" altLang="en-US" sz="2625" dirty="0">
                <a:latin typeface="Times New Roman" pitchFamily="18" charset="0"/>
              </a:rPr>
              <a:t>Implementation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382000" y="5105400"/>
            <a:ext cx="2716428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 anchor="ctr"/>
          <a:lstStyle/>
          <a:p>
            <a:endParaRPr lang="en-US" sz="2250" dirty="0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584204" y="3386451"/>
            <a:ext cx="2716428" cy="50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>
            <a:spAutoFit/>
          </a:bodyPr>
          <a:lstStyle/>
          <a:p>
            <a:pPr algn="ctr" eaLnBrk="0" hangingPunct="0"/>
            <a:r>
              <a:rPr lang="en-US" altLang="en-US" sz="2625" dirty="0">
                <a:latin typeface="Times New Roman" pitchFamily="18" charset="0"/>
              </a:rPr>
              <a:t>Design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264037" y="1613934"/>
            <a:ext cx="2365921" cy="90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625" dirty="0">
                <a:latin typeface="Times New Roman" pitchFamily="18" charset="0"/>
              </a:rPr>
              <a:t>Feasibility and</a:t>
            </a:r>
          </a:p>
          <a:p>
            <a:pPr algn="ctr" eaLnBrk="0" hangingPunct="0"/>
            <a:r>
              <a:rPr lang="en-US" altLang="en-US" sz="2625" dirty="0">
                <a:latin typeface="Times New Roman" pitchFamily="18" charset="0"/>
              </a:rPr>
              <a:t>Planning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4343466" y="1695450"/>
            <a:ext cx="3066935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 anchor="ctr"/>
          <a:lstStyle/>
          <a:p>
            <a:endParaRPr lang="en-US" sz="2250" dirty="0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905335" y="2190750"/>
            <a:ext cx="3505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/>
          <a:lstStyle/>
          <a:p>
            <a:endParaRPr lang="en-US" sz="2250" dirty="0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7760907" y="5638800"/>
            <a:ext cx="6210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/>
          <a:lstStyle/>
          <a:p>
            <a:endParaRPr lang="en-US" sz="2250" dirty="0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924704" y="26860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/>
          <a:lstStyle/>
          <a:p>
            <a:endParaRPr lang="en-US" sz="2250" dirty="0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939580" y="41338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70" tIns="49635" rIns="99270" bIns="49635"/>
          <a:lstStyle/>
          <a:p>
            <a:endParaRPr lang="en-US" sz="2250" dirty="0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4448641" y="3143250"/>
            <a:ext cx="3066935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 anchor="ctr"/>
          <a:lstStyle/>
          <a:p>
            <a:endParaRPr lang="en-US" sz="2250" dirty="0"/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4466190" y="4648200"/>
            <a:ext cx="3066935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 anchor="ctr"/>
          <a:lstStyle/>
          <a:p>
            <a:endParaRPr lang="en-US" sz="2250" dirty="0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1101279" y="1534610"/>
            <a:ext cx="2716428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 anchor="ctr"/>
          <a:lstStyle/>
          <a:p>
            <a:endParaRPr lang="en-US" sz="2250" dirty="0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255839" y="1495253"/>
            <a:ext cx="3505068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70" tIns="49635" rIns="99270" bIns="49635" anchor="ctr"/>
          <a:lstStyle/>
          <a:p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875312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>
                <a:schemeClr val="tx1"/>
              </a:buClr>
            </a:pPr>
            <a:r>
              <a:rPr lang="en-US" altLang="en-US" sz="3200" dirty="0"/>
              <a:t>These models are </a:t>
            </a:r>
            <a:r>
              <a:rPr lang="en-US" altLang="en-US" sz="3200" b="1" dirty="0"/>
              <a:t>more suited to object oriented systems</a:t>
            </a:r>
            <a:r>
              <a:rPr lang="en-US" altLang="en-US" sz="3200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altLang="en-US" sz="3200" dirty="0"/>
              <a:t>They are </a:t>
            </a:r>
            <a:r>
              <a:rPr lang="en-US" altLang="en-US" sz="3200" b="1" dirty="0"/>
              <a:t>iterative</a:t>
            </a:r>
            <a:r>
              <a:rPr lang="en-US" altLang="en-US" sz="3200" dirty="0"/>
              <a:t>. </a:t>
            </a:r>
          </a:p>
          <a:p>
            <a:pPr algn="just">
              <a:buClr>
                <a:schemeClr val="tx1"/>
              </a:buClr>
            </a:pPr>
            <a:r>
              <a:rPr lang="en-US" altLang="en-US" sz="3200" dirty="0"/>
              <a:t>They </a:t>
            </a:r>
            <a:r>
              <a:rPr lang="en-US" altLang="en-US" sz="3200" b="1" dirty="0"/>
              <a:t>enable the software developer to </a:t>
            </a:r>
            <a:r>
              <a:rPr lang="en-US" altLang="en-US" sz="3200" dirty="0"/>
              <a:t>develop increasingly more complex versions of the software </a:t>
            </a:r>
          </a:p>
          <a:p>
            <a:pPr algn="just">
              <a:buClr>
                <a:schemeClr val="tx1"/>
              </a:buClr>
            </a:pPr>
            <a:r>
              <a:rPr lang="en-US" altLang="en-US" sz="3200" b="1" dirty="0"/>
              <a:t>Like all complex systems, software evolves over a period </a:t>
            </a:r>
            <a:r>
              <a:rPr lang="en-US" altLang="en-US" sz="3200" dirty="0"/>
              <a:t>of time and hence evolutionary models are more suited to software development.</a:t>
            </a:r>
          </a:p>
          <a:p>
            <a:pPr algn="just">
              <a:buClr>
                <a:schemeClr val="tx1"/>
              </a:buClr>
            </a:pPr>
            <a:r>
              <a:rPr lang="en-US" altLang="en-US" sz="3200" b="1" dirty="0"/>
              <a:t>Requirements change</a:t>
            </a:r>
            <a:r>
              <a:rPr lang="en-US" altLang="en-US" sz="3200" dirty="0"/>
              <a:t> while software gets developed.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Evolutionary Process Model</a:t>
            </a:r>
          </a:p>
        </p:txBody>
      </p:sp>
    </p:spTree>
    <p:extLst>
      <p:ext uri="{BB962C8B-B14F-4D97-AF65-F5344CB8AC3E}">
        <p14:creationId xmlns:p14="http://schemas.microsoft.com/office/powerpoint/2010/main" val="1223362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190625" y="1657975"/>
            <a:ext cx="10613448" cy="4572000"/>
          </a:xfrm>
          <a:noFill/>
          <a:ln/>
        </p:spPr>
        <p:txBody>
          <a:bodyPr vert="horz" lIns="98631" tIns="48450" rIns="98631" bIns="48450" rtlCol="0">
            <a:normAutofit/>
          </a:bodyPr>
          <a:lstStyle/>
          <a:p>
            <a:pPr algn="just"/>
            <a:r>
              <a:rPr lang="en-GB" altLang="en-US" sz="2750" b="1" dirty="0"/>
              <a:t>Exploratory development </a:t>
            </a:r>
          </a:p>
          <a:p>
            <a:pPr lvl="1" algn="just"/>
            <a:r>
              <a:rPr lang="en-GB" altLang="en-US" sz="2750" dirty="0">
                <a:solidFill>
                  <a:srgbClr val="FF0000"/>
                </a:solidFill>
              </a:rPr>
              <a:t>Objective is to work with customers </a:t>
            </a:r>
            <a:r>
              <a:rPr lang="en-GB" altLang="en-US" sz="2750" dirty="0"/>
              <a:t>and to evolve a final system from an </a:t>
            </a:r>
            <a:r>
              <a:rPr lang="en-GB" altLang="en-US" sz="2750" dirty="0">
                <a:solidFill>
                  <a:srgbClr val="FF0000"/>
                </a:solidFill>
              </a:rPr>
              <a:t>initial outline specification</a:t>
            </a:r>
            <a:r>
              <a:rPr lang="en-GB" altLang="en-US" sz="2750" dirty="0"/>
              <a:t>. Should start with well-understood requirements and add new features as proposed by the customer.</a:t>
            </a:r>
          </a:p>
          <a:p>
            <a:pPr algn="just"/>
            <a:r>
              <a:rPr lang="en-GB" altLang="en-US" sz="2750" b="1" dirty="0"/>
              <a:t>Throw-away prototyping</a:t>
            </a:r>
          </a:p>
          <a:p>
            <a:pPr lvl="1" algn="just"/>
            <a:r>
              <a:rPr lang="en-GB" altLang="en-US" sz="2750" dirty="0">
                <a:solidFill>
                  <a:srgbClr val="FF0000"/>
                </a:solidFill>
              </a:rPr>
              <a:t>Objective is to understand the system requirements</a:t>
            </a:r>
            <a:r>
              <a:rPr lang="en-GB" altLang="en-US" sz="2750" dirty="0"/>
              <a:t>. Should start with poorly understood requirements to clarify what is really needed.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Evolutionary development</a:t>
            </a:r>
          </a:p>
        </p:txBody>
      </p:sp>
    </p:spTree>
    <p:extLst>
      <p:ext uri="{BB962C8B-B14F-4D97-AF65-F5344CB8AC3E}">
        <p14:creationId xmlns:p14="http://schemas.microsoft.com/office/powerpoint/2010/main" val="15159829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Evolutionary development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79758" y="1497049"/>
            <a:ext cx="9923830" cy="485930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670" tIns="49835" rIns="99670" bIns="49835" anchor="ctr"/>
          <a:lstStyle/>
          <a:p>
            <a:endParaRPr lang="en-US" sz="2250" dirty="0"/>
          </a:p>
        </p:txBody>
      </p:sp>
      <p:pic>
        <p:nvPicPr>
          <p:cNvPr id="30725" name="Picture 5" descr="4.2 Evolutionary-dev.eps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64" y="1892300"/>
            <a:ext cx="838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4406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1353" y="1584169"/>
            <a:ext cx="10081034" cy="4667250"/>
          </a:xfrm>
          <a:noFill/>
          <a:ln/>
        </p:spPr>
        <p:txBody>
          <a:bodyPr vert="horz" lIns="98631" tIns="48450" rIns="98631" bIns="48450" rtlCol="0">
            <a:normAutofit/>
          </a:bodyPr>
          <a:lstStyle/>
          <a:p>
            <a:r>
              <a:rPr lang="en-GB" altLang="en-US" b="1" dirty="0"/>
              <a:t>Problems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Lack of process visibility;</a:t>
            </a:r>
          </a:p>
          <a:p>
            <a:pPr lvl="1"/>
            <a:r>
              <a:rPr lang="en-GB" altLang="en-US" dirty="0"/>
              <a:t>Systems are often </a:t>
            </a:r>
            <a:r>
              <a:rPr lang="en-GB" altLang="en-US" dirty="0">
                <a:solidFill>
                  <a:srgbClr val="FF0000"/>
                </a:solidFill>
              </a:rPr>
              <a:t>poorly structured</a:t>
            </a:r>
            <a:r>
              <a:rPr lang="en-GB" altLang="en-US" dirty="0"/>
              <a:t>;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Special skills </a:t>
            </a:r>
            <a:r>
              <a:rPr lang="en-GB" altLang="en-US" dirty="0"/>
              <a:t>(e.g. in languages for rapid prototyping) may be required.</a:t>
            </a:r>
          </a:p>
          <a:p>
            <a:r>
              <a:rPr lang="en-GB" altLang="en-US" b="1" dirty="0"/>
              <a:t>Applicability</a:t>
            </a:r>
          </a:p>
          <a:p>
            <a:pPr lvl="1"/>
            <a:r>
              <a:rPr lang="en-GB" altLang="en-US" dirty="0"/>
              <a:t>For </a:t>
            </a:r>
            <a:r>
              <a:rPr lang="en-GB" altLang="en-US" dirty="0">
                <a:solidFill>
                  <a:srgbClr val="FF0000"/>
                </a:solidFill>
              </a:rPr>
              <a:t>small</a:t>
            </a:r>
            <a:r>
              <a:rPr lang="en-GB" altLang="en-US" dirty="0"/>
              <a:t> or medium-size interactive systems;</a:t>
            </a:r>
          </a:p>
          <a:p>
            <a:pPr lvl="1"/>
            <a:r>
              <a:rPr lang="en-GB" altLang="en-US" dirty="0"/>
              <a:t>For parts of large systems (e.g. the user interface);</a:t>
            </a:r>
          </a:p>
          <a:p>
            <a:pPr lvl="1"/>
            <a:r>
              <a:rPr lang="en-GB" altLang="en-US" dirty="0"/>
              <a:t>For </a:t>
            </a:r>
            <a:r>
              <a:rPr lang="en-GB" altLang="en-US" dirty="0">
                <a:solidFill>
                  <a:srgbClr val="FF0000"/>
                </a:solidFill>
              </a:rPr>
              <a:t>short-lifetime systems</a:t>
            </a:r>
            <a:r>
              <a:rPr lang="en-GB" altLang="en-US" dirty="0"/>
              <a:t>.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534" y="262912"/>
            <a:ext cx="9835088" cy="784839"/>
          </a:xfrm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Evolutionary Development</a:t>
            </a:r>
          </a:p>
        </p:txBody>
      </p:sp>
    </p:spTree>
    <p:extLst>
      <p:ext uri="{BB962C8B-B14F-4D97-AF65-F5344CB8AC3E}">
        <p14:creationId xmlns:p14="http://schemas.microsoft.com/office/powerpoint/2010/main" val="201286422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3554" y="1684672"/>
            <a:ext cx="10380519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b="1" dirty="0"/>
              <a:t>Evolutionary Process Models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Prototyping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 Spiral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Evolutionary Process Models</a:t>
            </a:r>
          </a:p>
        </p:txBody>
      </p:sp>
    </p:spTree>
    <p:extLst>
      <p:ext uri="{BB962C8B-B14F-4D97-AF65-F5344CB8AC3E}">
        <p14:creationId xmlns:p14="http://schemas.microsoft.com/office/powerpoint/2010/main" val="3108860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>
          <a:xfrm>
            <a:off x="1423554" y="1549761"/>
            <a:ext cx="10380519" cy="4581216"/>
          </a:xfrm>
        </p:spPr>
        <p:txBody>
          <a:bodyPr vert="horz" lIns="99270" tIns="49635" rIns="99270" bIns="49635" rtlCol="0">
            <a:normAutofit fontScale="92500"/>
          </a:bodyPr>
          <a:lstStyle/>
          <a:p>
            <a:pPr marL="297809" indent="-297809" algn="just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Developers build a prototype </a:t>
            </a:r>
            <a:r>
              <a:rPr lang="en-US" dirty="0"/>
              <a:t>during the requirements phase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Prototype is </a:t>
            </a:r>
            <a:r>
              <a:rPr lang="en-US" dirty="0">
                <a:solidFill>
                  <a:srgbClr val="FF0000"/>
                </a:solidFill>
              </a:rPr>
              <a:t>evaluated by end users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Developer may be unsure </a:t>
            </a:r>
            <a:r>
              <a:rPr lang="en-US" altLang="en-US" sz="2800" dirty="0"/>
              <a:t>about efficiency of algorithm, adaptability of OS, or human-machine interaction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Users give </a:t>
            </a:r>
            <a:r>
              <a:rPr lang="en-US" dirty="0">
                <a:solidFill>
                  <a:srgbClr val="FF0000"/>
                </a:solidFill>
              </a:rPr>
              <a:t>corrective feedback 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Developers further </a:t>
            </a:r>
            <a:r>
              <a:rPr lang="en-US" dirty="0">
                <a:solidFill>
                  <a:srgbClr val="FF0000"/>
                </a:solidFill>
              </a:rPr>
              <a:t>refine the prototype</a:t>
            </a:r>
          </a:p>
          <a:p>
            <a:pPr marL="297809" indent="-297809" algn="just">
              <a:buFont typeface="Wingdings 2"/>
              <a:buChar char=""/>
              <a:defRPr/>
            </a:pPr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user is satisfied</a:t>
            </a:r>
            <a:r>
              <a:rPr lang="en-US" dirty="0"/>
              <a:t>, the prototype code is brought up to the standards needed for a final product.</a:t>
            </a:r>
          </a:p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Used as standalone Process model</a:t>
            </a:r>
          </a:p>
          <a:p>
            <a:pPr lvl="1"/>
            <a:r>
              <a:rPr lang="en-US" altLang="en-US" sz="2800" b="1" dirty="0">
                <a:solidFill>
                  <a:srgbClr val="FF0000"/>
                </a:solidFill>
              </a:rPr>
              <a:t>Used as a technique implemented in any process model</a:t>
            </a:r>
          </a:p>
          <a:p>
            <a:pPr marL="297809" indent="-297809" algn="just">
              <a:buFont typeface="Wingdings 2"/>
              <a:buChar char=""/>
              <a:defRPr/>
            </a:pPr>
            <a:endParaRPr lang="en-US" dirty="0"/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Prototyping Model</a:t>
            </a:r>
          </a:p>
        </p:txBody>
      </p:sp>
    </p:spTree>
    <p:extLst>
      <p:ext uri="{BB962C8B-B14F-4D97-AF65-F5344CB8AC3E}">
        <p14:creationId xmlns:p14="http://schemas.microsoft.com/office/powerpoint/2010/main" val="1944717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1423554" y="1549761"/>
            <a:ext cx="10515600" cy="4596206"/>
          </a:xfrm>
        </p:spPr>
        <p:txBody>
          <a:bodyPr vert="horz" lIns="99270" tIns="49635" rIns="99270" bIns="49635" rtlCol="0">
            <a:normAutofit/>
          </a:bodyPr>
          <a:lstStyle/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A </a:t>
            </a:r>
            <a:r>
              <a:rPr lang="en-US" sz="2500" dirty="0">
                <a:solidFill>
                  <a:srgbClr val="FF0000"/>
                </a:solidFill>
              </a:rPr>
              <a:t>preliminary project plan </a:t>
            </a:r>
            <a:r>
              <a:rPr lang="en-US" sz="2500" dirty="0"/>
              <a:t>is developed</a:t>
            </a:r>
          </a:p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An </a:t>
            </a:r>
            <a:r>
              <a:rPr lang="en-US" sz="2500" dirty="0">
                <a:solidFill>
                  <a:srgbClr val="FF0000"/>
                </a:solidFill>
              </a:rPr>
              <a:t>partial high-level paper model is </a:t>
            </a:r>
            <a:r>
              <a:rPr lang="en-US" sz="2500" dirty="0"/>
              <a:t>created</a:t>
            </a:r>
          </a:p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The model is source for a </a:t>
            </a:r>
            <a:r>
              <a:rPr lang="en-US" sz="2500" dirty="0">
                <a:solidFill>
                  <a:srgbClr val="FF0000"/>
                </a:solidFill>
              </a:rPr>
              <a:t>partial requirements specification</a:t>
            </a:r>
          </a:p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A  prototype is built with </a:t>
            </a:r>
            <a:r>
              <a:rPr lang="en-US" sz="2500" dirty="0">
                <a:solidFill>
                  <a:srgbClr val="FF0000"/>
                </a:solidFill>
              </a:rPr>
              <a:t>basic and critical functions</a:t>
            </a:r>
          </a:p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>
                <a:solidFill>
                  <a:srgbClr val="FF0000"/>
                </a:solidFill>
              </a:rPr>
              <a:t>The designer builds </a:t>
            </a:r>
          </a:p>
          <a:p>
            <a:pPr marL="694886" lvl="1" indent="-268028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the database </a:t>
            </a:r>
          </a:p>
          <a:p>
            <a:pPr marL="694886" lvl="1" indent="-268028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user interface </a:t>
            </a:r>
          </a:p>
          <a:p>
            <a:pPr marL="694886" lvl="1" indent="-268028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algorithmic functions</a:t>
            </a:r>
          </a:p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The designer </a:t>
            </a:r>
            <a:r>
              <a:rPr lang="en-US" sz="2500" dirty="0">
                <a:solidFill>
                  <a:srgbClr val="FF0000"/>
                </a:solidFill>
              </a:rPr>
              <a:t>demonstrates the prototype</a:t>
            </a:r>
            <a:r>
              <a:rPr lang="en-US" sz="2500" dirty="0"/>
              <a:t>, the user evaluates for problems and suggests improvements.</a:t>
            </a:r>
          </a:p>
          <a:p>
            <a:pPr marL="297809" indent="-297809" algn="just">
              <a:lnSpc>
                <a:spcPct val="80000"/>
              </a:lnSpc>
              <a:buFont typeface="Wingdings 2"/>
              <a:buChar char=""/>
              <a:defRPr/>
            </a:pPr>
            <a:r>
              <a:rPr lang="en-US" sz="2500" dirty="0"/>
              <a:t>This loop continues </a:t>
            </a:r>
            <a:r>
              <a:rPr lang="en-US" sz="2500" dirty="0">
                <a:solidFill>
                  <a:srgbClr val="FF0000"/>
                </a:solidFill>
              </a:rPr>
              <a:t>until the user is satisfied</a:t>
            </a:r>
          </a:p>
          <a:p>
            <a:pPr marL="297809" indent="-297809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sz="2625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Prototyping Steps</a:t>
            </a:r>
          </a:p>
        </p:txBody>
      </p:sp>
    </p:spTree>
    <p:extLst>
      <p:ext uri="{BB962C8B-B14F-4D97-AF65-F5344CB8AC3E}">
        <p14:creationId xmlns:p14="http://schemas.microsoft.com/office/powerpoint/2010/main" val="1151642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9038" y="358776"/>
            <a:ext cx="7632700" cy="1052513"/>
          </a:xfrm>
        </p:spPr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Prototype Model</a:t>
            </a:r>
          </a:p>
        </p:txBody>
      </p:sp>
      <p:sp>
        <p:nvSpPr>
          <p:cNvPr id="102403" name="AutoShape 3"/>
          <p:cNvSpPr>
            <a:spLocks noChangeAspect="1" noChangeArrowheads="1" noTextEdit="1"/>
          </p:cNvSpPr>
          <p:nvPr/>
        </p:nvSpPr>
        <p:spPr bwMode="auto">
          <a:xfrm>
            <a:off x="3429000" y="2133600"/>
            <a:ext cx="50419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53" y="1411289"/>
            <a:ext cx="5492070" cy="484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71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Customers can </a:t>
            </a:r>
            <a:r>
              <a:rPr lang="en-US" dirty="0">
                <a:solidFill>
                  <a:srgbClr val="FF0000"/>
                </a:solidFill>
              </a:rPr>
              <a:t>“see” the system requirements </a:t>
            </a:r>
            <a:r>
              <a:rPr lang="en-US" dirty="0"/>
              <a:t>as they are being gathered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Developers </a:t>
            </a:r>
            <a:r>
              <a:rPr lang="en-US" dirty="0">
                <a:solidFill>
                  <a:srgbClr val="FF0000"/>
                </a:solidFill>
              </a:rPr>
              <a:t>learn from customers 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A more </a:t>
            </a:r>
            <a:r>
              <a:rPr lang="en-US" dirty="0">
                <a:solidFill>
                  <a:srgbClr val="FF0000"/>
                </a:solidFill>
              </a:rPr>
              <a:t>accurate end product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Unexpected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requirements accommodated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Allows for </a:t>
            </a:r>
            <a:r>
              <a:rPr lang="en-US" dirty="0">
                <a:solidFill>
                  <a:srgbClr val="FF0000"/>
                </a:solidFill>
              </a:rPr>
              <a:t>flexible design </a:t>
            </a:r>
            <a:r>
              <a:rPr lang="en-US" dirty="0"/>
              <a:t>and development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Steady, </a:t>
            </a:r>
            <a:r>
              <a:rPr lang="en-US" dirty="0">
                <a:solidFill>
                  <a:srgbClr val="FF0000"/>
                </a:solidFill>
              </a:rPr>
              <a:t>visible signs </a:t>
            </a:r>
            <a:r>
              <a:rPr lang="en-US" dirty="0"/>
              <a:t>of progress produced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Interaction with the prototype stimulates awareness of </a:t>
            </a:r>
            <a:r>
              <a:rPr lang="en-US" dirty="0">
                <a:solidFill>
                  <a:srgbClr val="FF0000"/>
                </a:solidFill>
              </a:rPr>
              <a:t>additional needed functionality	</a:t>
            </a:r>
          </a:p>
          <a:p>
            <a:pPr marL="297809" indent="-297809"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1" y="476250"/>
            <a:ext cx="9463684" cy="81915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Prototyping Strengths</a:t>
            </a:r>
          </a:p>
        </p:txBody>
      </p:sp>
    </p:spTree>
    <p:extLst>
      <p:ext uri="{BB962C8B-B14F-4D97-AF65-F5344CB8AC3E}">
        <p14:creationId xmlns:p14="http://schemas.microsoft.com/office/powerpoint/2010/main" val="3920521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Tendency to abandon structured program development for </a:t>
            </a:r>
            <a:r>
              <a:rPr lang="en-US" dirty="0">
                <a:solidFill>
                  <a:srgbClr val="FF0000"/>
                </a:solidFill>
              </a:rPr>
              <a:t>“code-and-fix” development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Bad reputation for “</a:t>
            </a:r>
            <a:r>
              <a:rPr lang="en-US" dirty="0">
                <a:solidFill>
                  <a:srgbClr val="FF0000"/>
                </a:solidFill>
              </a:rPr>
              <a:t>quick-and-dirty</a:t>
            </a:r>
            <a:r>
              <a:rPr lang="en-US" dirty="0"/>
              <a:t>” methods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Overall </a:t>
            </a:r>
            <a:r>
              <a:rPr lang="en-US" dirty="0">
                <a:solidFill>
                  <a:srgbClr val="FF0000"/>
                </a:solidFill>
              </a:rPr>
              <a:t>maintainability may be overlooked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Process may </a:t>
            </a:r>
            <a:r>
              <a:rPr lang="en-US" dirty="0">
                <a:solidFill>
                  <a:srgbClr val="FF0000"/>
                </a:solidFill>
              </a:rPr>
              <a:t>continue forever </a:t>
            </a:r>
            <a:r>
              <a:rPr lang="en-US" dirty="0"/>
              <a:t>(scope creep)</a:t>
            </a:r>
          </a:p>
          <a:p>
            <a:pPr marL="297809" indent="-297809">
              <a:buFont typeface="Wingdings 2"/>
              <a:buChar char=""/>
              <a:defRPr/>
            </a:pPr>
            <a:r>
              <a:rPr lang="en-US" dirty="0"/>
              <a:t>It is a </a:t>
            </a:r>
            <a:r>
              <a:rPr lang="en-US" dirty="0">
                <a:solidFill>
                  <a:srgbClr val="FF0000"/>
                </a:solidFill>
              </a:rPr>
              <a:t>thrown away prototype when the users are confused </a:t>
            </a:r>
            <a:r>
              <a:rPr lang="en-US" dirty="0"/>
              <a:t>with it</a:t>
            </a:r>
          </a:p>
          <a:p>
            <a:pPr marL="297809" indent="-297809"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250" dirty="0">
                <a:cs typeface="Arial" charset="0"/>
              </a:rPr>
              <a:t> </a:t>
            </a:r>
            <a:r>
              <a:rPr lang="en-US" altLang="en-US" sz="3600" b="1" u="sng" dirty="0">
                <a:cs typeface="Arial" charset="0"/>
              </a:rPr>
              <a:t>Prototyping Weaknesses</a:t>
            </a:r>
          </a:p>
        </p:txBody>
      </p:sp>
    </p:spTree>
    <p:extLst>
      <p:ext uri="{BB962C8B-B14F-4D97-AF65-F5344CB8AC3E}">
        <p14:creationId xmlns:p14="http://schemas.microsoft.com/office/powerpoint/2010/main" val="315521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636" y="1549761"/>
            <a:ext cx="9923830" cy="4566226"/>
          </a:xfrm>
        </p:spPr>
        <p:txBody>
          <a:bodyPr>
            <a:normAutofit/>
          </a:bodyPr>
          <a:lstStyle/>
          <a:p>
            <a:r>
              <a:rPr lang="en-US" dirty="0"/>
              <a:t>Project Management </a:t>
            </a:r>
          </a:p>
          <a:p>
            <a:r>
              <a:rPr lang="en-US" dirty="0"/>
              <a:t>Requirement Engineering </a:t>
            </a:r>
          </a:p>
          <a:p>
            <a:r>
              <a:rPr lang="en-US" dirty="0"/>
              <a:t>Design </a:t>
            </a:r>
          </a:p>
          <a:p>
            <a:r>
              <a:rPr lang="en-US" dirty="0"/>
              <a:t>Coding 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Software Quality Assurance </a:t>
            </a:r>
          </a:p>
          <a:p>
            <a:r>
              <a:rPr lang="en-US" dirty="0"/>
              <a:t>Software Configuration Management </a:t>
            </a:r>
          </a:p>
          <a:p>
            <a:r>
              <a:rPr lang="en-US" dirty="0"/>
              <a:t>Software Integration </a:t>
            </a:r>
          </a:p>
          <a:p>
            <a:r>
              <a:rPr lang="en-US" dirty="0"/>
              <a:t>Rest of the activities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Software Development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176912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solidFill>
                  <a:srgbClr val="FF0000"/>
                </a:solidFill>
              </a:rPr>
              <a:t>Requirements are unstable </a:t>
            </a:r>
            <a:r>
              <a:rPr lang="en-US" dirty="0"/>
              <a:t>or have to be clarified </a:t>
            </a:r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As the </a:t>
            </a:r>
            <a:r>
              <a:rPr lang="en-US" dirty="0">
                <a:solidFill>
                  <a:srgbClr val="FF0000"/>
                </a:solidFill>
              </a:rPr>
              <a:t>requirements clarification stage </a:t>
            </a:r>
            <a:r>
              <a:rPr lang="en-US" dirty="0"/>
              <a:t>of a waterfall model</a:t>
            </a:r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Develop </a:t>
            </a:r>
            <a:r>
              <a:rPr lang="en-US" dirty="0">
                <a:solidFill>
                  <a:srgbClr val="FF0000"/>
                </a:solidFill>
              </a:rPr>
              <a:t>user interfaces</a:t>
            </a:r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New,</a:t>
            </a:r>
            <a:r>
              <a:rPr lang="en-US" dirty="0">
                <a:solidFill>
                  <a:srgbClr val="FF0000"/>
                </a:solidFill>
              </a:rPr>
              <a:t> original development</a:t>
            </a:r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97809" indent="-297809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When to use Prototyping</a:t>
            </a:r>
          </a:p>
        </p:txBody>
      </p:sp>
    </p:spTree>
    <p:extLst>
      <p:ext uri="{BB962C8B-B14F-4D97-AF65-F5344CB8AC3E}">
        <p14:creationId xmlns:p14="http://schemas.microsoft.com/office/powerpoint/2010/main" val="3921583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Proposed by Barry Boehm </a:t>
            </a:r>
            <a:r>
              <a:rPr lang="en-US" altLang="en-US" sz="2800" dirty="0"/>
              <a:t>- Evolutionary software process model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Couples Iterative nature of prototyping + waterfall model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Potential for rapid development </a:t>
            </a:r>
            <a:r>
              <a:rPr lang="en-US" altLang="en-US" sz="2800" dirty="0"/>
              <a:t>of increasingly more complete version of software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Spiral Model </a:t>
            </a:r>
            <a:r>
              <a:rPr lang="en-US" altLang="en-US" sz="2800" dirty="0"/>
              <a:t>- software is developed in a series of evolutionary releases.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Early iteration </a:t>
            </a:r>
            <a:r>
              <a:rPr lang="en-US" altLang="en-US" sz="2800" dirty="0"/>
              <a:t>- Paper model / prototype (trial product)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Later increasingly more complete version </a:t>
            </a:r>
            <a:r>
              <a:rPr lang="en-US" altLang="en-US" sz="2800" dirty="0"/>
              <a:t>of engineering software is produced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3880155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423554" y="1714653"/>
            <a:ext cx="10380519" cy="4351338"/>
          </a:xfrm>
        </p:spPr>
        <p:txBody>
          <a:bodyPr vert="horz" lIns="99670" tIns="49835" rIns="99670" bIns="49835" rtlCol="0">
            <a:normAutofit/>
          </a:bodyPr>
          <a:lstStyle/>
          <a:p>
            <a:pPr algn="just"/>
            <a:r>
              <a:rPr lang="en-GB" altLang="en-US" dirty="0">
                <a:solidFill>
                  <a:srgbClr val="FF0000"/>
                </a:solidFill>
              </a:rPr>
              <a:t>Process is represented as a spiral </a:t>
            </a:r>
            <a:r>
              <a:rPr lang="en-GB" altLang="en-US" dirty="0"/>
              <a:t>rather than as a sequence of activities with backtracking.</a:t>
            </a:r>
          </a:p>
          <a:p>
            <a:pPr algn="just"/>
            <a:r>
              <a:rPr lang="en-GB" altLang="en-US" dirty="0"/>
              <a:t>Each </a:t>
            </a:r>
            <a:r>
              <a:rPr lang="en-GB" altLang="en-US" dirty="0">
                <a:solidFill>
                  <a:srgbClr val="FF0000"/>
                </a:solidFill>
              </a:rPr>
              <a:t>loop in the spiral represents a phase </a:t>
            </a:r>
            <a:r>
              <a:rPr lang="en-GB" altLang="en-US" dirty="0"/>
              <a:t>in the process. </a:t>
            </a:r>
          </a:p>
          <a:p>
            <a:pPr algn="just"/>
            <a:r>
              <a:rPr lang="en-GB" altLang="en-US" dirty="0">
                <a:solidFill>
                  <a:srgbClr val="FF0000"/>
                </a:solidFill>
              </a:rPr>
              <a:t>No fixed phases </a:t>
            </a:r>
            <a:r>
              <a:rPr lang="en-GB" altLang="en-US" dirty="0"/>
              <a:t>such as specification or design - loops in the spiral are chosen depending on what is required.</a:t>
            </a:r>
          </a:p>
          <a:p>
            <a:pPr algn="just"/>
            <a:r>
              <a:rPr lang="en-GB" altLang="en-US" dirty="0">
                <a:solidFill>
                  <a:srgbClr val="FF0000"/>
                </a:solidFill>
              </a:rPr>
              <a:t>Risks are explicitly assessed and resolved </a:t>
            </a:r>
            <a:r>
              <a:rPr lang="en-GB" altLang="en-US" dirty="0"/>
              <a:t>throughout the process.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Spiral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406765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Spiral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1538514"/>
            <a:ext cx="8723086" cy="462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525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534" y="262911"/>
            <a:ext cx="9747095" cy="1109008"/>
          </a:xfrm>
          <a:noFill/>
          <a:ln/>
        </p:spPr>
        <p:txBody>
          <a:bodyPr vert="horz" lIns="98631" tIns="48450" rIns="98631" bIns="48450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Spiral model of the software process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19250" y="1566460"/>
            <a:ext cx="9503280" cy="489492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670" tIns="49835" rIns="99670" bIns="49835" anchor="ctr"/>
          <a:lstStyle/>
          <a:p>
            <a:endParaRPr lang="en-US" sz="2250" dirty="0"/>
          </a:p>
        </p:txBody>
      </p:sp>
      <p:pic>
        <p:nvPicPr>
          <p:cNvPr id="40965" name="Picture 5" descr="4.5 Spiral-model.eps  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90" y="1673342"/>
            <a:ext cx="7919400" cy="468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24671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333500" y="1683656"/>
            <a:ext cx="10655300" cy="4507593"/>
          </a:xfrm>
        </p:spPr>
        <p:txBody>
          <a:bodyPr vert="horz" lIns="99670" tIns="49835" rIns="99670" bIns="49835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750" b="1" dirty="0"/>
              <a:t>Objective setting</a:t>
            </a:r>
          </a:p>
          <a:p>
            <a:pPr lvl="1">
              <a:lnSpc>
                <a:spcPct val="90000"/>
              </a:lnSpc>
            </a:pPr>
            <a:r>
              <a:rPr lang="en-GB" altLang="en-US" sz="2750" dirty="0">
                <a:solidFill>
                  <a:srgbClr val="FF0000"/>
                </a:solidFill>
              </a:rPr>
              <a:t>Specific objectives </a:t>
            </a:r>
            <a:r>
              <a:rPr lang="en-GB" altLang="en-US" sz="2750" dirty="0"/>
              <a:t>for the phase are identified.</a:t>
            </a:r>
          </a:p>
          <a:p>
            <a:pPr>
              <a:lnSpc>
                <a:spcPct val="90000"/>
              </a:lnSpc>
            </a:pPr>
            <a:r>
              <a:rPr lang="en-GB" altLang="en-US" sz="2750" b="1" dirty="0"/>
              <a:t>Risk assessment and reduction</a:t>
            </a:r>
          </a:p>
          <a:p>
            <a:pPr lvl="1">
              <a:lnSpc>
                <a:spcPct val="90000"/>
              </a:lnSpc>
            </a:pPr>
            <a:r>
              <a:rPr lang="en-GB" altLang="en-US" sz="2750" dirty="0">
                <a:solidFill>
                  <a:srgbClr val="FF0000"/>
                </a:solidFill>
              </a:rPr>
              <a:t>Risks are assessed </a:t>
            </a:r>
            <a:r>
              <a:rPr lang="en-GB" altLang="en-US" sz="2750" dirty="0"/>
              <a:t>and activities put in place to reduce the key risks.</a:t>
            </a:r>
          </a:p>
          <a:p>
            <a:pPr>
              <a:lnSpc>
                <a:spcPct val="90000"/>
              </a:lnSpc>
            </a:pPr>
            <a:r>
              <a:rPr lang="en-GB" altLang="en-US" sz="2750" b="1" dirty="0"/>
              <a:t>Development and validation</a:t>
            </a:r>
          </a:p>
          <a:p>
            <a:pPr lvl="1">
              <a:lnSpc>
                <a:spcPct val="90000"/>
              </a:lnSpc>
            </a:pPr>
            <a:r>
              <a:rPr lang="en-GB" altLang="en-US" sz="2750" dirty="0">
                <a:solidFill>
                  <a:srgbClr val="FF0000"/>
                </a:solidFill>
              </a:rPr>
              <a:t>A development model </a:t>
            </a:r>
            <a:r>
              <a:rPr lang="en-GB" altLang="en-US" sz="2750" dirty="0"/>
              <a:t>for the system is chosen  which can be any of the generic models.</a:t>
            </a:r>
          </a:p>
          <a:p>
            <a:pPr>
              <a:lnSpc>
                <a:spcPct val="90000"/>
              </a:lnSpc>
            </a:pPr>
            <a:r>
              <a:rPr lang="en-GB" altLang="en-US" sz="2750" b="1" dirty="0"/>
              <a:t>Planning</a:t>
            </a:r>
          </a:p>
          <a:p>
            <a:pPr lvl="1">
              <a:lnSpc>
                <a:spcPct val="90000"/>
              </a:lnSpc>
            </a:pPr>
            <a:r>
              <a:rPr lang="en-GB" altLang="en-US" sz="2750" dirty="0"/>
              <a:t>The </a:t>
            </a:r>
            <a:r>
              <a:rPr lang="en-GB" altLang="en-US" sz="2750" dirty="0">
                <a:solidFill>
                  <a:srgbClr val="FF0000"/>
                </a:solidFill>
              </a:rPr>
              <a:t>project is reviewed </a:t>
            </a:r>
            <a:r>
              <a:rPr lang="en-GB" altLang="en-US" sz="2750" dirty="0"/>
              <a:t>and the next phase of the spiral is planned.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Spiral Model Sectors</a:t>
            </a:r>
          </a:p>
        </p:txBody>
      </p:sp>
    </p:spTree>
    <p:extLst>
      <p:ext uri="{BB962C8B-B14F-4D97-AF65-F5344CB8AC3E}">
        <p14:creationId xmlns:p14="http://schemas.microsoft.com/office/powerpoint/2010/main" val="1313304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eaLnBrk="1" hangingPunct="1"/>
            <a:r>
              <a:rPr lang="en-US" altLang="en-US" dirty="0"/>
              <a:t>Provides </a:t>
            </a:r>
            <a:r>
              <a:rPr lang="en-US" altLang="en-US" dirty="0">
                <a:solidFill>
                  <a:srgbClr val="FF0000"/>
                </a:solidFill>
              </a:rPr>
              <a:t>early indication </a:t>
            </a:r>
            <a:r>
              <a:rPr lang="en-US" altLang="en-US" dirty="0"/>
              <a:t>of insurmountable</a:t>
            </a:r>
            <a:r>
              <a:rPr lang="en-US" altLang="en-US" dirty="0">
                <a:solidFill>
                  <a:srgbClr val="FF0000"/>
                </a:solidFill>
              </a:rPr>
              <a:t> risks</a:t>
            </a:r>
            <a:r>
              <a:rPr lang="en-US" altLang="en-US" dirty="0"/>
              <a:t>, without much cost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Users see the system early </a:t>
            </a:r>
            <a:r>
              <a:rPr lang="en-US" altLang="en-US" dirty="0"/>
              <a:t>because of rapid prototyping tools</a:t>
            </a:r>
          </a:p>
          <a:p>
            <a:pPr eaLnBrk="1" hangingPunct="1"/>
            <a:r>
              <a:rPr lang="en-US" altLang="en-US" dirty="0"/>
              <a:t>Critical high-risk functions are developed first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design does not have to be perfect </a:t>
            </a:r>
          </a:p>
          <a:p>
            <a:pPr eaLnBrk="1" hangingPunct="1"/>
            <a:r>
              <a:rPr lang="en-US" altLang="en-US" dirty="0"/>
              <a:t>Users can be closely tied to all lifecycle steps</a:t>
            </a:r>
          </a:p>
          <a:p>
            <a:pPr eaLnBrk="1" hangingPunct="1"/>
            <a:r>
              <a:rPr lang="en-US" altLang="en-US" dirty="0"/>
              <a:t>Early and frequent feedback from users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Cumulative costs as</a:t>
            </a:r>
            <a:r>
              <a:rPr lang="en-US" altLang="en-US" dirty="0"/>
              <a:t>sessed frequently 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Spiral Model Strengths</a:t>
            </a:r>
          </a:p>
        </p:txBody>
      </p:sp>
    </p:spTree>
    <p:extLst>
      <p:ext uri="{BB962C8B-B14F-4D97-AF65-F5344CB8AC3E}">
        <p14:creationId xmlns:p14="http://schemas.microsoft.com/office/powerpoint/2010/main" val="1681868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06211" y="1681162"/>
            <a:ext cx="10347160" cy="4857750"/>
          </a:xfrm>
        </p:spPr>
        <p:txBody>
          <a:bodyPr vert="horz" lIns="99270" tIns="49635" rIns="99270" bIns="49635" rtlCol="0"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25" dirty="0">
                <a:solidFill>
                  <a:srgbClr val="FF0000"/>
                </a:solidFill>
              </a:rPr>
              <a:t>Time spent for evaluating risks too large </a:t>
            </a:r>
            <a:r>
              <a:rPr lang="en-US" altLang="en-US" sz="2625" dirty="0"/>
              <a:t>for small or low-risk projects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25" dirty="0"/>
              <a:t>Time spent planning, resetting objectives, doing risk analysis and prototyping may  be excessive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25" dirty="0">
                <a:solidFill>
                  <a:srgbClr val="FF0000"/>
                </a:solidFill>
              </a:rPr>
              <a:t>The model is complex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25" dirty="0">
                <a:solidFill>
                  <a:srgbClr val="FF0000"/>
                </a:solidFill>
              </a:rPr>
              <a:t>Risk assessment expertise is required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25" dirty="0"/>
              <a:t>Spiral may continue indefinitely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25" dirty="0"/>
              <a:t>Developers must be reassigned during non-development phase activities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25" dirty="0"/>
              <a:t>May be hard to define objective, verifiable milestones that indicate readiness to proceed through the next iteration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1" y="190500"/>
            <a:ext cx="9463684" cy="1143000"/>
          </a:xfrm>
        </p:spPr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Spiral Model Weaknesses</a:t>
            </a:r>
          </a:p>
        </p:txBody>
      </p:sp>
    </p:spTree>
    <p:extLst>
      <p:ext uri="{BB962C8B-B14F-4D97-AF65-F5344CB8AC3E}">
        <p14:creationId xmlns:p14="http://schemas.microsoft.com/office/powerpoint/2010/main" val="3352984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270" tIns="49635" rIns="99270" bIns="49635" rtlCol="0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When creation of a </a:t>
            </a:r>
            <a:r>
              <a:rPr lang="en-US" altLang="en-US" dirty="0">
                <a:solidFill>
                  <a:srgbClr val="FF0000"/>
                </a:solidFill>
              </a:rPr>
              <a:t>prototype is appropriate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When </a:t>
            </a:r>
            <a:r>
              <a:rPr lang="en-US" altLang="en-US" dirty="0">
                <a:solidFill>
                  <a:srgbClr val="FF0000"/>
                </a:solidFill>
              </a:rPr>
              <a:t>costs and risk evaluation </a:t>
            </a:r>
            <a:r>
              <a:rPr lang="en-US" altLang="en-US" dirty="0"/>
              <a:t>is important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For medium to high-risk projects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Long-term project commitment </a:t>
            </a:r>
            <a:r>
              <a:rPr lang="en-US" altLang="en-US" dirty="0"/>
              <a:t>unwise because of potential changes to economic priorities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Users are unsure of their needs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Requirements are complex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New product line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Significant changes are expected (research and exploration)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270" tIns="49635" rIns="99270" bIns="496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cs typeface="Arial" charset="0"/>
              </a:rPr>
              <a:t>When to use Spiral Model</a:t>
            </a:r>
          </a:p>
        </p:txBody>
      </p:sp>
    </p:spTree>
    <p:extLst>
      <p:ext uri="{BB962C8B-B14F-4D97-AF65-F5344CB8AC3E}">
        <p14:creationId xmlns:p14="http://schemas.microsoft.com/office/powerpoint/2010/main" val="1055433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670" tIns="49835" rIns="99670" bIns="49835" rtlCol="0">
            <a:normAutofit/>
          </a:bodyPr>
          <a:lstStyle/>
          <a:p>
            <a:pPr algn="just"/>
            <a:r>
              <a:rPr lang="en-US" altLang="en-US" dirty="0">
                <a:solidFill>
                  <a:srgbClr val="FF0000"/>
                </a:solidFill>
              </a:rPr>
              <a:t>A modern process model derived from the work on the UML and associated process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Normally described from 3 perspectives</a:t>
            </a:r>
          </a:p>
          <a:p>
            <a:pPr lvl="1" algn="just"/>
            <a:r>
              <a:rPr lang="en-US" altLang="en-US" dirty="0"/>
              <a:t>A </a:t>
            </a:r>
            <a:r>
              <a:rPr lang="en-US" altLang="en-US" b="1" dirty="0"/>
              <a:t>dynamic perspective </a:t>
            </a:r>
            <a:r>
              <a:rPr lang="en-US" altLang="en-US" dirty="0"/>
              <a:t>that shows phases over time;</a:t>
            </a:r>
          </a:p>
          <a:p>
            <a:pPr lvl="1" algn="just"/>
            <a:r>
              <a:rPr lang="en-US" altLang="en-US" dirty="0"/>
              <a:t>A </a:t>
            </a:r>
            <a:r>
              <a:rPr lang="en-US" altLang="en-US" b="1" dirty="0"/>
              <a:t>static perspective </a:t>
            </a:r>
            <a:r>
              <a:rPr lang="en-US" altLang="en-US" dirty="0"/>
              <a:t>that shows process activities;</a:t>
            </a:r>
          </a:p>
          <a:p>
            <a:pPr lvl="1" algn="just"/>
            <a:r>
              <a:rPr lang="en-US" altLang="en-US" dirty="0"/>
              <a:t>A </a:t>
            </a:r>
            <a:r>
              <a:rPr lang="en-US" altLang="en-US" b="1" dirty="0"/>
              <a:t>proactive perspective </a:t>
            </a:r>
            <a:r>
              <a:rPr lang="en-US" altLang="en-US" dirty="0"/>
              <a:t>that suggests good practice.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The Rational Unified Process</a:t>
            </a:r>
          </a:p>
        </p:txBody>
      </p:sp>
    </p:spTree>
    <p:extLst>
      <p:ext uri="{BB962C8B-B14F-4D97-AF65-F5344CB8AC3E}">
        <p14:creationId xmlns:p14="http://schemas.microsoft.com/office/powerpoint/2010/main" val="14145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837857" y="1775746"/>
            <a:ext cx="3505200" cy="3733800"/>
          </a:xfrm>
          <a:prstGeom prst="ellipse">
            <a:avLst/>
          </a:prstGeom>
          <a:solidFill>
            <a:srgbClr val="99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900597" y="1976572"/>
            <a:ext cx="220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Tahoma" pitchFamily="34" charset="0"/>
              </a:rPr>
              <a:t>Management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90800" y="2426923"/>
            <a:ext cx="2209800" cy="228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 dirty="0">
                <a:latin typeface="Tahoma" pitchFamily="34" charset="0"/>
              </a:rPr>
              <a:t>Construction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43601" y="1557580"/>
            <a:ext cx="4648200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Project planning and Management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Configuration Management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Quality Assurance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Installation and Training etc.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979476" y="1770501"/>
            <a:ext cx="1116524" cy="304800"/>
          </a:xfrm>
          <a:prstGeom prst="line">
            <a:avLst/>
          </a:prstGeom>
          <a:noFill/>
          <a:ln w="5715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01688" y="4329057"/>
            <a:ext cx="4648200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Requirements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Design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Coding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Testing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300" b="1" dirty="0">
                <a:solidFill>
                  <a:schemeClr val="accent2"/>
                </a:solidFill>
                <a:latin typeface="Tahoma" pitchFamily="34" charset="0"/>
              </a:rPr>
              <a:t>Maintenance etc.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957529" y="4919420"/>
            <a:ext cx="1371600" cy="762000"/>
          </a:xfrm>
          <a:prstGeom prst="line">
            <a:avLst/>
          </a:prstGeom>
          <a:noFill/>
          <a:ln w="57150">
            <a:solidFill>
              <a:schemeClr val="tx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47AC324-1050-4657-AF2A-C299755BC4CC}"/>
              </a:ext>
            </a:extLst>
          </p:cNvPr>
          <p:cNvSpPr/>
          <p:nvPr/>
        </p:nvSpPr>
        <p:spPr>
          <a:xfrm>
            <a:off x="2247051" y="513318"/>
            <a:ext cx="709829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4965" indent="-504965" algn="ctr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sz="3600" b="1" u="sng" dirty="0">
                <a:latin typeface="Times New Roman" panose="02020603050405020304" pitchFamily="18" charset="0"/>
                <a:ea typeface="+mj-ea"/>
                <a:cs typeface="Arial" charset="0"/>
              </a:rPr>
              <a:t>Software Development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827609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RUP phase model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674333" y="1997523"/>
            <a:ext cx="9327294" cy="252394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670" tIns="49835" rIns="99670" bIns="49835" anchor="ctr"/>
          <a:lstStyle/>
          <a:p>
            <a:endParaRPr lang="en-US" sz="2250" dirty="0"/>
          </a:p>
        </p:txBody>
      </p:sp>
      <p:pic>
        <p:nvPicPr>
          <p:cNvPr id="123909" name="Picture 5" descr="4.12 RUP phases.eps      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06" y="2353648"/>
            <a:ext cx="8623348" cy="18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1364158" y="1734726"/>
            <a:ext cx="9463684" cy="4525963"/>
          </a:xfrm>
        </p:spPr>
        <p:txBody>
          <a:bodyPr vert="horz" lIns="99670" tIns="49835" rIns="99670" bIns="49835" rtlCol="0">
            <a:normAutofit/>
          </a:bodyPr>
          <a:lstStyle/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Inception</a:t>
            </a:r>
          </a:p>
          <a:p>
            <a:pPr lvl="1" algn="just"/>
            <a:r>
              <a:rPr lang="en-US" altLang="en-US" dirty="0"/>
              <a:t>Establish the business case for the system.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Elaboration</a:t>
            </a:r>
          </a:p>
          <a:p>
            <a:pPr lvl="1" algn="just"/>
            <a:r>
              <a:rPr lang="en-US" altLang="en-US" dirty="0"/>
              <a:t>Develop an understanding of the problem domain and the system architecture.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Construction</a:t>
            </a:r>
          </a:p>
          <a:p>
            <a:pPr lvl="1" algn="just"/>
            <a:r>
              <a:rPr lang="en-US" altLang="en-US" dirty="0"/>
              <a:t>System design, programming and testing.</a:t>
            </a:r>
          </a:p>
          <a:p>
            <a:pPr algn="just"/>
            <a:r>
              <a:rPr lang="en-US" altLang="en-US" b="1" dirty="0">
                <a:solidFill>
                  <a:srgbClr val="FF0000"/>
                </a:solidFill>
              </a:rPr>
              <a:t>Transition</a:t>
            </a:r>
          </a:p>
          <a:p>
            <a:pPr lvl="1" algn="just"/>
            <a:r>
              <a:rPr lang="en-US" altLang="en-US" dirty="0"/>
              <a:t>Deploy the system in its operating environment.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solidFill>
                  <a:srgbClr val="FF0000"/>
                </a:solidFill>
                <a:cs typeface="Arial" charset="0"/>
              </a:rPr>
              <a:t>RUP phases</a:t>
            </a:r>
          </a:p>
        </p:txBody>
      </p:sp>
    </p:spTree>
    <p:extLst>
      <p:ext uri="{BB962C8B-B14F-4D97-AF65-F5344CB8AC3E}">
        <p14:creationId xmlns:p14="http://schemas.microsoft.com/office/powerpoint/2010/main" val="773279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9670" tIns="49835" rIns="99670" bIns="49835" rtlCol="0">
            <a:normAutofit/>
          </a:bodyPr>
          <a:lstStyle/>
          <a:p>
            <a:r>
              <a:rPr lang="en-US" altLang="en-US" b="1" dirty="0"/>
              <a:t>Develop</a:t>
            </a:r>
            <a:r>
              <a:rPr lang="en-US" altLang="en-US" dirty="0"/>
              <a:t> software iteratively</a:t>
            </a:r>
          </a:p>
          <a:p>
            <a:r>
              <a:rPr lang="en-US" altLang="en-US" b="1" dirty="0"/>
              <a:t>Manage</a:t>
            </a:r>
            <a:r>
              <a:rPr lang="en-US" altLang="en-US" dirty="0"/>
              <a:t> requirements</a:t>
            </a:r>
          </a:p>
          <a:p>
            <a:r>
              <a:rPr lang="en-US" altLang="en-US" b="1" dirty="0"/>
              <a:t>Use component-based </a:t>
            </a:r>
            <a:r>
              <a:rPr lang="en-US" altLang="en-US" dirty="0"/>
              <a:t>architectures</a:t>
            </a:r>
          </a:p>
          <a:p>
            <a:r>
              <a:rPr lang="en-US" altLang="en-US" b="1" dirty="0"/>
              <a:t>Visually model </a:t>
            </a:r>
            <a:r>
              <a:rPr lang="en-US" altLang="en-US" dirty="0"/>
              <a:t>software</a:t>
            </a:r>
          </a:p>
          <a:p>
            <a:r>
              <a:rPr lang="en-US" altLang="en-US" b="1" dirty="0"/>
              <a:t>Verify software quality</a:t>
            </a:r>
          </a:p>
          <a:p>
            <a:r>
              <a:rPr lang="en-US" altLang="en-US" b="1" dirty="0"/>
              <a:t>Control changes </a:t>
            </a:r>
            <a:r>
              <a:rPr lang="en-US" altLang="en-US" dirty="0"/>
              <a:t>to software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US" altLang="en-US" sz="3600" b="1" u="sng" dirty="0">
                <a:cs typeface="Arial" charset="0"/>
              </a:rPr>
              <a:t>RUP good practice</a:t>
            </a:r>
          </a:p>
        </p:txBody>
      </p:sp>
    </p:spTree>
    <p:extLst>
      <p:ext uri="{BB962C8B-B14F-4D97-AF65-F5344CB8AC3E}">
        <p14:creationId xmlns:p14="http://schemas.microsoft.com/office/powerpoint/2010/main" val="838325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1105992" y="1666853"/>
            <a:ext cx="10906125" cy="4572000"/>
          </a:xfrm>
        </p:spPr>
        <p:txBody>
          <a:bodyPr vert="horz" lIns="99670" tIns="49835" rIns="99670" bIns="49835" rtlCol="0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altLang="en-US" b="0" dirty="0"/>
              <a:t>Based on </a:t>
            </a:r>
            <a:r>
              <a:rPr lang="en-GB" altLang="en-US" b="0" dirty="0">
                <a:solidFill>
                  <a:srgbClr val="FF0000"/>
                </a:solidFill>
              </a:rPr>
              <a:t>systematic reuse </a:t>
            </a:r>
            <a:r>
              <a:rPr lang="en-GB" altLang="en-US" b="0" dirty="0"/>
              <a:t>where systems are integrated from existing components or COTS (Commercial-off-the-shelf) systems.</a:t>
            </a:r>
          </a:p>
          <a:p>
            <a:pPr algn="just">
              <a:lnSpc>
                <a:spcPct val="90000"/>
              </a:lnSpc>
            </a:pPr>
            <a:r>
              <a:rPr lang="en-GB" altLang="en-US" b="0" dirty="0">
                <a:solidFill>
                  <a:srgbClr val="FF0000"/>
                </a:solidFill>
              </a:rPr>
              <a:t>Process stages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solidFill>
                  <a:srgbClr val="FF0000"/>
                </a:solidFill>
              </a:rPr>
              <a:t>Component analysis;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solidFill>
                  <a:srgbClr val="FF0000"/>
                </a:solidFill>
              </a:rPr>
              <a:t>Requirements modification;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solidFill>
                  <a:srgbClr val="FF0000"/>
                </a:solidFill>
              </a:rPr>
              <a:t>System design with reuse;</a:t>
            </a:r>
          </a:p>
          <a:p>
            <a:pPr lvl="1" algn="just">
              <a:lnSpc>
                <a:spcPct val="90000"/>
              </a:lnSpc>
            </a:pPr>
            <a:r>
              <a:rPr lang="en-GB" altLang="en-US" b="1" dirty="0">
                <a:solidFill>
                  <a:srgbClr val="FF0000"/>
                </a:solidFill>
              </a:rPr>
              <a:t>Development and integration.</a:t>
            </a:r>
          </a:p>
          <a:p>
            <a:pPr algn="just">
              <a:lnSpc>
                <a:spcPct val="90000"/>
              </a:lnSpc>
            </a:pPr>
            <a:r>
              <a:rPr lang="en-GB" altLang="en-US" b="0" dirty="0"/>
              <a:t>This approach is becoming increasingly used as component standards have emerged.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Component-based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718836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Reuse-oriented development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53836" y="1905000"/>
            <a:ext cx="9906000" cy="419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670" tIns="49835" rIns="99670" bIns="49835" anchor="ctr"/>
          <a:lstStyle/>
          <a:p>
            <a:endParaRPr lang="en-US" sz="2250" dirty="0"/>
          </a:p>
        </p:txBody>
      </p:sp>
      <p:pic>
        <p:nvPicPr>
          <p:cNvPr id="72710" name="Picture 6" descr="4.3 Component-basedSE.eps   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85" y="2262276"/>
            <a:ext cx="8722429" cy="233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756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1363332" y="1776412"/>
            <a:ext cx="10001250" cy="4762500"/>
          </a:xfrm>
          <a:ln/>
        </p:spPr>
        <p:txBody>
          <a:bodyPr vert="horz" lIns="90045" tIns="20916" rIns="90045" bIns="45023" rtlCol="0">
            <a:normAutofit/>
          </a:bodyPr>
          <a:lstStyle/>
          <a:p>
            <a:pPr indent="-336108" algn="just">
              <a:buNone/>
              <a:tabLst>
                <a:tab pos="337671" algn="l"/>
                <a:tab pos="440848" algn="l"/>
                <a:tab pos="883260" algn="l"/>
                <a:tab pos="1325670" algn="l"/>
                <a:tab pos="1768083" algn="l"/>
                <a:tab pos="2210493" algn="l"/>
                <a:tab pos="2652905" algn="l"/>
                <a:tab pos="3095315" algn="l"/>
                <a:tab pos="3537728" algn="l"/>
                <a:tab pos="3980138" algn="l"/>
                <a:tab pos="4422550" algn="l"/>
                <a:tab pos="4864960" algn="l"/>
                <a:tab pos="5307373" algn="l"/>
                <a:tab pos="5749783" algn="l"/>
                <a:tab pos="6192195" algn="l"/>
                <a:tab pos="6634605" algn="l"/>
                <a:tab pos="7077018" algn="l"/>
                <a:tab pos="7519428" algn="l"/>
                <a:tab pos="7961840" algn="l"/>
                <a:tab pos="8404250" algn="l"/>
                <a:tab pos="8846663" algn="l"/>
              </a:tabLst>
            </a:pPr>
            <a:r>
              <a:rPr lang="en-GB" altLang="en-US" sz="2375" dirty="0">
                <a:solidFill>
                  <a:srgbClr val="FF0000"/>
                </a:solidFill>
                <a:cs typeface="Arial" charset="0"/>
              </a:rPr>
              <a:t>Large software development organizations have their own internal processes that are designed for their needs. For example:</a:t>
            </a:r>
          </a:p>
          <a:p>
            <a:pPr indent="-336108" algn="just">
              <a:buNone/>
              <a:tabLst>
                <a:tab pos="337671" algn="l"/>
                <a:tab pos="440848" algn="l"/>
                <a:tab pos="883260" algn="l"/>
                <a:tab pos="1325670" algn="l"/>
                <a:tab pos="1768083" algn="l"/>
                <a:tab pos="2210493" algn="l"/>
                <a:tab pos="2652905" algn="l"/>
                <a:tab pos="3095315" algn="l"/>
                <a:tab pos="3537728" algn="l"/>
                <a:tab pos="3980138" algn="l"/>
                <a:tab pos="4422550" algn="l"/>
                <a:tab pos="4864960" algn="l"/>
                <a:tab pos="5307373" algn="l"/>
                <a:tab pos="5749783" algn="l"/>
                <a:tab pos="6192195" algn="l"/>
                <a:tab pos="6634605" algn="l"/>
                <a:tab pos="7077018" algn="l"/>
                <a:tab pos="7519428" algn="l"/>
                <a:tab pos="7961840" algn="l"/>
                <a:tab pos="8404250" algn="l"/>
                <a:tab pos="8846663" algn="l"/>
              </a:tabLst>
            </a:pPr>
            <a:r>
              <a:rPr lang="en-GB" altLang="en-US" sz="2375" dirty="0">
                <a:cs typeface="Arial" charset="0"/>
              </a:rPr>
              <a:t>• </a:t>
            </a:r>
            <a:r>
              <a:rPr lang="en-GB" altLang="en-US" sz="2375" dirty="0">
                <a:solidFill>
                  <a:srgbClr val="376092"/>
                </a:solidFill>
                <a:cs typeface="Arial" charset="0"/>
              </a:rPr>
              <a:t>Amazon.com </a:t>
            </a:r>
            <a:r>
              <a:rPr lang="en-GB" altLang="en-US" sz="2375" dirty="0">
                <a:cs typeface="Arial" charset="0"/>
              </a:rPr>
              <a:t>(Internet commerce) makes extensive use of sprints. Most software development is divided into increments of about four weeks elapsed time.</a:t>
            </a:r>
          </a:p>
          <a:p>
            <a:pPr indent="-336108" algn="just">
              <a:buNone/>
              <a:tabLst>
                <a:tab pos="337671" algn="l"/>
                <a:tab pos="440848" algn="l"/>
                <a:tab pos="883260" algn="l"/>
                <a:tab pos="1325670" algn="l"/>
                <a:tab pos="1768083" algn="l"/>
                <a:tab pos="2210493" algn="l"/>
                <a:tab pos="2652905" algn="l"/>
                <a:tab pos="3095315" algn="l"/>
                <a:tab pos="3537728" algn="l"/>
                <a:tab pos="3980138" algn="l"/>
                <a:tab pos="4422550" algn="l"/>
                <a:tab pos="4864960" algn="l"/>
                <a:tab pos="5307373" algn="l"/>
                <a:tab pos="5749783" algn="l"/>
                <a:tab pos="6192195" algn="l"/>
                <a:tab pos="6634605" algn="l"/>
                <a:tab pos="7077018" algn="l"/>
                <a:tab pos="7519428" algn="l"/>
                <a:tab pos="7961840" algn="l"/>
                <a:tab pos="8404250" algn="l"/>
                <a:tab pos="8846663" algn="l"/>
              </a:tabLst>
            </a:pPr>
            <a:r>
              <a:rPr lang="en-GB" altLang="en-US" sz="2375" dirty="0">
                <a:cs typeface="Arial" charset="0"/>
              </a:rPr>
              <a:t>• </a:t>
            </a:r>
            <a:r>
              <a:rPr lang="en-GB" altLang="en-US" sz="2375" dirty="0">
                <a:solidFill>
                  <a:srgbClr val="2B4C7F"/>
                </a:solidFill>
                <a:cs typeface="Arial" charset="0"/>
              </a:rPr>
              <a:t>SAP </a:t>
            </a:r>
            <a:r>
              <a:rPr lang="en-GB" altLang="en-US" sz="2375" dirty="0">
                <a:cs typeface="Arial" charset="0"/>
              </a:rPr>
              <a:t>(business software) emphasizes the functionality that is seen by their business customers. Much of the development is suitable for a sequential process.</a:t>
            </a:r>
          </a:p>
          <a:p>
            <a:pPr indent="-336108" algn="just">
              <a:buNone/>
              <a:tabLst>
                <a:tab pos="337671" algn="l"/>
                <a:tab pos="440848" algn="l"/>
                <a:tab pos="883260" algn="l"/>
                <a:tab pos="1325670" algn="l"/>
                <a:tab pos="1768083" algn="l"/>
                <a:tab pos="2210493" algn="l"/>
                <a:tab pos="2652905" algn="l"/>
                <a:tab pos="3095315" algn="l"/>
                <a:tab pos="3537728" algn="l"/>
                <a:tab pos="3980138" algn="l"/>
                <a:tab pos="4422550" algn="l"/>
                <a:tab pos="4864960" algn="l"/>
                <a:tab pos="5307373" algn="l"/>
                <a:tab pos="5749783" algn="l"/>
                <a:tab pos="6192195" algn="l"/>
                <a:tab pos="6634605" algn="l"/>
                <a:tab pos="7077018" algn="l"/>
                <a:tab pos="7519428" algn="l"/>
                <a:tab pos="7961840" algn="l"/>
                <a:tab pos="8404250" algn="l"/>
                <a:tab pos="8846663" algn="l"/>
              </a:tabLst>
            </a:pPr>
            <a:r>
              <a:rPr lang="en-GB" altLang="en-US" sz="2375" dirty="0">
                <a:solidFill>
                  <a:srgbClr val="2B4C7F"/>
                </a:solidFill>
                <a:cs typeface="Arial" charset="0"/>
              </a:rPr>
              <a:t>• Microsoft </a:t>
            </a:r>
            <a:r>
              <a:rPr lang="en-GB" altLang="en-US" sz="2375" dirty="0">
                <a:cs typeface="Arial" charset="0"/>
              </a:rPr>
              <a:t>(PC software) places great emphasis on testing with a very wide variety of equipment and backward compatibility. Much of the development uses a spiral process.</a:t>
            </a: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363332" y="273630"/>
            <a:ext cx="9462028" cy="1144921"/>
          </a:xfrm>
          <a:ln/>
        </p:spPr>
        <p:txBody>
          <a:bodyPr vert="horz" lIns="90045" tIns="38288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0" algn="l"/>
                <a:tab pos="440848" algn="l"/>
                <a:tab pos="883260" algn="l"/>
                <a:tab pos="1325670" algn="l"/>
                <a:tab pos="1768083" algn="l"/>
                <a:tab pos="2210493" algn="l"/>
                <a:tab pos="2652905" algn="l"/>
                <a:tab pos="3095315" algn="l"/>
                <a:tab pos="3537728" algn="l"/>
                <a:tab pos="3980138" algn="l"/>
                <a:tab pos="4422550" algn="l"/>
                <a:tab pos="4864960" algn="l"/>
                <a:tab pos="5307373" algn="l"/>
                <a:tab pos="5749783" algn="l"/>
                <a:tab pos="6192195" algn="l"/>
                <a:tab pos="6634605" algn="l"/>
                <a:tab pos="7077018" algn="l"/>
                <a:tab pos="7519428" algn="l"/>
                <a:tab pos="7961840" algn="l"/>
                <a:tab pos="8404250" algn="l"/>
                <a:tab pos="8846663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Corporate Processes</a:t>
            </a:r>
          </a:p>
        </p:txBody>
      </p:sp>
    </p:spTree>
    <p:extLst>
      <p:ext uri="{BB962C8B-B14F-4D97-AF65-F5344CB8AC3E}">
        <p14:creationId xmlns:p14="http://schemas.microsoft.com/office/powerpoint/2010/main" val="792598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301461" y="1688689"/>
            <a:ext cx="9810750" cy="4572000"/>
          </a:xfrm>
        </p:spPr>
        <p:txBody>
          <a:bodyPr vert="horz" lIns="99670" tIns="49835" rIns="99670" bIns="49835" rtlCol="0">
            <a:normAutofit/>
          </a:bodyPr>
          <a:lstStyle/>
          <a:p>
            <a:pPr algn="just"/>
            <a:r>
              <a:rPr lang="en-GB" altLang="en-US" dirty="0"/>
              <a:t>System requirements ALWAYS </a:t>
            </a:r>
            <a:r>
              <a:rPr lang="en-GB" altLang="en-US" dirty="0">
                <a:solidFill>
                  <a:srgbClr val="FF0000"/>
                </a:solidFill>
              </a:rPr>
              <a:t>evolve in the course of a project so process iteration </a:t>
            </a:r>
            <a:r>
              <a:rPr lang="en-GB" altLang="en-US" dirty="0"/>
              <a:t>where earlier stages are reworked is always part of the process for large systems.</a:t>
            </a:r>
          </a:p>
          <a:p>
            <a:pPr algn="just"/>
            <a:r>
              <a:rPr lang="en-GB" altLang="en-US" dirty="0"/>
              <a:t>Iteration can be applied to any of the generic process models.</a:t>
            </a:r>
          </a:p>
          <a:p>
            <a:pPr algn="just"/>
            <a:r>
              <a:rPr lang="en-GB" altLang="en-US" dirty="0">
                <a:solidFill>
                  <a:srgbClr val="FF0000"/>
                </a:solidFill>
              </a:rPr>
              <a:t>Two (related) approaches</a:t>
            </a:r>
          </a:p>
          <a:p>
            <a:pPr lvl="1" algn="just"/>
            <a:r>
              <a:rPr lang="en-GB" altLang="en-US" dirty="0">
                <a:solidFill>
                  <a:srgbClr val="FF0000"/>
                </a:solidFill>
              </a:rPr>
              <a:t>Incremental delivery</a:t>
            </a:r>
          </a:p>
          <a:p>
            <a:pPr lvl="1" algn="just"/>
            <a:r>
              <a:rPr lang="en-GB" altLang="en-US" dirty="0">
                <a:solidFill>
                  <a:srgbClr val="FF0000"/>
                </a:solidFill>
              </a:rPr>
              <a:t>Spiral development.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Process iteration</a:t>
            </a:r>
          </a:p>
        </p:txBody>
      </p:sp>
    </p:spTree>
    <p:extLst>
      <p:ext uri="{BB962C8B-B14F-4D97-AF65-F5344CB8AC3E}">
        <p14:creationId xmlns:p14="http://schemas.microsoft.com/office/powerpoint/2010/main" val="1495134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206210" y="1797957"/>
            <a:ext cx="10477789" cy="4381500"/>
          </a:xfrm>
        </p:spPr>
        <p:txBody>
          <a:bodyPr vert="horz" lIns="99670" tIns="49835" rIns="99670" bIns="49835" rtlCol="0">
            <a:normAutofit/>
          </a:bodyPr>
          <a:lstStyle/>
          <a:p>
            <a:pPr algn="just"/>
            <a:r>
              <a:rPr lang="en-GB" altLang="en-US" sz="2500" dirty="0"/>
              <a:t>Rather than deliver the system as a single delivery, the </a:t>
            </a:r>
            <a:r>
              <a:rPr lang="en-GB" altLang="en-US" sz="2500" dirty="0">
                <a:solidFill>
                  <a:srgbClr val="FF0000"/>
                </a:solidFill>
              </a:rPr>
              <a:t>development and delivery is broken down into increments </a:t>
            </a:r>
            <a:r>
              <a:rPr lang="en-GB" altLang="en-US" sz="2500" dirty="0"/>
              <a:t>with each increment delivering part of the required functionality.</a:t>
            </a:r>
          </a:p>
          <a:p>
            <a:pPr algn="just"/>
            <a:r>
              <a:rPr lang="en-GB" altLang="en-US" sz="2500" dirty="0">
                <a:solidFill>
                  <a:srgbClr val="FF0000"/>
                </a:solidFill>
              </a:rPr>
              <a:t>User requirements are prioritised </a:t>
            </a:r>
            <a:r>
              <a:rPr lang="en-GB" altLang="en-US" sz="2500" dirty="0"/>
              <a:t>and the highest priority requirements are included in early increments.</a:t>
            </a:r>
          </a:p>
          <a:p>
            <a:pPr algn="just"/>
            <a:r>
              <a:rPr lang="en-GB" altLang="en-US" sz="2500" dirty="0"/>
              <a:t>Once the development of an increment is started, the requirements are frozen though requirements for later increments can continue to evolve.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Incremental delivery</a:t>
            </a:r>
          </a:p>
        </p:txBody>
      </p:sp>
    </p:spTree>
    <p:extLst>
      <p:ext uri="{BB962C8B-B14F-4D97-AF65-F5344CB8AC3E}">
        <p14:creationId xmlns:p14="http://schemas.microsoft.com/office/powerpoint/2010/main" val="26822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9670" tIns="49835" rIns="99670" bIns="49835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defRPr/>
            </a:pPr>
            <a:r>
              <a:rPr lang="en-GB" altLang="en-US" sz="3600" b="1" u="sng" dirty="0">
                <a:cs typeface="Arial" charset="0"/>
              </a:rPr>
              <a:t>Incremental development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498347" y="1753007"/>
            <a:ext cx="10245437" cy="361949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670" tIns="49835" rIns="99670" bIns="49835" anchor="ctr"/>
          <a:lstStyle/>
          <a:p>
            <a:endParaRPr lang="en-US" sz="2250" dirty="0"/>
          </a:p>
        </p:txBody>
      </p:sp>
      <p:pic>
        <p:nvPicPr>
          <p:cNvPr id="73734" name="Picture 6" descr="4.4 Incremental-delivery.eps                                   000FF8EC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25" y="2190750"/>
            <a:ext cx="8887328" cy="274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29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1333499" y="1673225"/>
            <a:ext cx="10433779" cy="4683125"/>
          </a:xfrm>
          <a:ln/>
        </p:spPr>
        <p:txBody>
          <a:bodyPr vert="horz" lIns="90045" tIns="45023" rIns="90045" bIns="45023" rtlCol="0">
            <a:normAutofit/>
          </a:bodyPr>
          <a:lstStyle/>
          <a:p>
            <a:pPr marL="425215" indent="-318911" algn="just"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b="1" dirty="0"/>
              <a:t>Fundamental Assumption:</a:t>
            </a:r>
          </a:p>
          <a:p>
            <a:pPr marL="745255" lvl="1" indent="-318911" algn="just">
              <a:buSzPct val="45000"/>
              <a:buFont typeface="Wingdings" pitchFamily="2" charset="2"/>
              <a:buChar char="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dirty="0">
                <a:cs typeface="Arial" charset="0"/>
              </a:rPr>
              <a:t>Good processes lead to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good software</a:t>
            </a:r>
          </a:p>
          <a:p>
            <a:pPr marL="745255" lvl="1" indent="-318911" algn="just">
              <a:buSzPct val="45000"/>
              <a:buFont typeface="Wingdings" pitchFamily="2" charset="2"/>
              <a:buChar char="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dirty="0">
                <a:cs typeface="Arial" charset="0"/>
              </a:rPr>
              <a:t>Good processes reduce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risk</a:t>
            </a:r>
          </a:p>
          <a:p>
            <a:pPr marL="745255" lvl="1" indent="-318911" algn="just">
              <a:buSzPct val="45000"/>
              <a:buFont typeface="Wingdings" pitchFamily="2" charset="2"/>
              <a:buChar char="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dirty="0">
                <a:cs typeface="Arial" charset="0"/>
              </a:rPr>
              <a:t>Good processes enhance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visibility </a:t>
            </a:r>
          </a:p>
          <a:p>
            <a:pPr marL="745255" lvl="1" indent="-318911" algn="just">
              <a:buSzPct val="45000"/>
              <a:buFont typeface="Wingdings" pitchFamily="2" charset="2"/>
              <a:buChar char="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500" dirty="0">
                <a:cs typeface="Arial" charset="0"/>
              </a:rPr>
              <a:t>Good processes enable </a:t>
            </a:r>
            <a:r>
              <a:rPr lang="en-GB" altLang="en-US" sz="2500" dirty="0">
                <a:solidFill>
                  <a:srgbClr val="FF0000"/>
                </a:solidFill>
                <a:cs typeface="Arial" charset="0"/>
              </a:rPr>
              <a:t>teamwork</a:t>
            </a:r>
          </a:p>
          <a:p>
            <a:pPr marL="504965" lvl="1" indent="-504965" algn="ctr"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500" b="1" u="sng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Arial" charset="0"/>
              </a:rPr>
              <a:t>Variety of Software Processes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375" dirty="0">
                <a:cs typeface="Arial" charset="0"/>
              </a:rPr>
              <a:t>Software products are very varied. Therefore</a:t>
            </a:r>
            <a:r>
              <a:rPr lang="en-GB" altLang="en-US" sz="2375" dirty="0">
                <a:solidFill>
                  <a:srgbClr val="812628"/>
                </a:solidFill>
                <a:cs typeface="Arial" charset="0"/>
              </a:rPr>
              <a:t>, </a:t>
            </a:r>
            <a:r>
              <a:rPr lang="en-GB" altLang="en-US" sz="2375" dirty="0">
                <a:solidFill>
                  <a:srgbClr val="FF0000"/>
                </a:solidFill>
                <a:cs typeface="Arial" charset="0"/>
              </a:rPr>
              <a:t>there is no standard process for all software engineering projects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375" dirty="0">
                <a:cs typeface="Arial" charset="0"/>
              </a:rPr>
              <a:t>BUT successful software development projects always need to address similar issues. This creates a number of </a:t>
            </a:r>
            <a:r>
              <a:rPr lang="en-GB" altLang="en-US" sz="2375" dirty="0">
                <a:solidFill>
                  <a:srgbClr val="FF0000"/>
                </a:solidFill>
                <a:cs typeface="Arial" charset="0"/>
              </a:rPr>
              <a:t>process steps </a:t>
            </a:r>
            <a:r>
              <a:rPr lang="en-GB" altLang="en-US" sz="2375" dirty="0">
                <a:cs typeface="Arial" charset="0"/>
              </a:rPr>
              <a:t>that should be part of all software projects.</a:t>
            </a:r>
          </a:p>
          <a:p>
            <a:pPr marL="504965" lvl="1" indent="-504965" algn="ctr"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endParaRPr lang="en-GB" altLang="en-US" sz="3500" b="1" u="sng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Arial" charset="0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6972" y="495613"/>
            <a:ext cx="9462028" cy="722213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2595310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243218" y="1663907"/>
            <a:ext cx="10287000" cy="4258945"/>
          </a:xfrm>
          <a:ln/>
        </p:spPr>
        <p:txBody>
          <a:bodyPr vert="horz" lIns="90045" tIns="24319" rIns="90045" bIns="45023" rtlCol="0">
            <a:normAutofit/>
          </a:bodyPr>
          <a:lstStyle/>
          <a:p>
            <a:pPr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endParaRPr lang="en-GB" altLang="en-US" sz="2750" dirty="0">
              <a:cs typeface="Arial" charset="0"/>
            </a:endParaRP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A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feasibility study </a:t>
            </a:r>
            <a:r>
              <a:rPr lang="en-GB" altLang="en-US" sz="2625" dirty="0">
                <a:cs typeface="Arial" charset="0"/>
              </a:rPr>
              <a:t>precedes the decision to begin a project.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What is the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scope</a:t>
            </a:r>
            <a:r>
              <a:rPr lang="en-GB" altLang="en-US" sz="2625" dirty="0">
                <a:cs typeface="Arial" charset="0"/>
              </a:rPr>
              <a:t> of the proposed project?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Is the project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technically feasible</a:t>
            </a:r>
            <a:r>
              <a:rPr lang="en-GB" altLang="en-US" sz="2625" dirty="0">
                <a:cs typeface="Arial" charset="0"/>
              </a:rPr>
              <a:t>?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What are the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projected benefits</a:t>
            </a:r>
            <a:r>
              <a:rPr lang="en-GB" altLang="en-US" sz="2625" dirty="0">
                <a:cs typeface="Arial" charset="0"/>
              </a:rPr>
              <a:t>?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What are the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costs</a:t>
            </a:r>
            <a:r>
              <a:rPr lang="en-GB" altLang="en-US" sz="2625" dirty="0">
                <a:cs typeface="Arial" charset="0"/>
              </a:rPr>
              <a:t>, Numerable?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Are the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resources available</a:t>
            </a:r>
            <a:r>
              <a:rPr lang="en-GB" altLang="en-US" sz="2625" dirty="0">
                <a:cs typeface="Arial" charset="0"/>
              </a:rPr>
              <a:t>?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cs typeface="Arial" charset="0"/>
              </a:rPr>
              <a:t>What are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the risks </a:t>
            </a:r>
            <a:r>
              <a:rPr lang="en-GB" altLang="en-US" sz="2625" dirty="0">
                <a:cs typeface="Arial" charset="0"/>
              </a:rPr>
              <a:t>and how can they be </a:t>
            </a: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managed</a:t>
            </a:r>
            <a:r>
              <a:rPr lang="en-GB" altLang="en-US" sz="2625" dirty="0">
                <a:cs typeface="Arial" charset="0"/>
              </a:rPr>
              <a:t>?</a:t>
            </a:r>
          </a:p>
          <a:p>
            <a:pPr algn="just">
              <a:tabLst>
                <a:tab pos="350178" algn="l"/>
                <a:tab pos="700354" algn="l"/>
                <a:tab pos="1048969" algn="l"/>
                <a:tab pos="1399145" algn="l"/>
                <a:tab pos="1750885" algn="l"/>
                <a:tab pos="2101063" algn="l"/>
                <a:tab pos="2449678" algn="l"/>
                <a:tab pos="2799854" algn="l"/>
                <a:tab pos="3151594" algn="l"/>
                <a:tab pos="3501771" algn="l"/>
                <a:tab pos="3851948" algn="l"/>
                <a:tab pos="420056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</a:pPr>
            <a:r>
              <a:rPr lang="en-GB" altLang="en-US" sz="2625" dirty="0">
                <a:solidFill>
                  <a:srgbClr val="FF0000"/>
                </a:solidFill>
                <a:cs typeface="Arial" charset="0"/>
              </a:rPr>
              <a:t>A feasibility study leads to a decision: </a:t>
            </a:r>
            <a:r>
              <a:rPr lang="en-GB" altLang="en-US" sz="2625" dirty="0">
                <a:cs typeface="Arial" charset="0"/>
              </a:rPr>
              <a:t>go or no-­‐go.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428750" y="190501"/>
            <a:ext cx="9462028" cy="1144921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Feasibility</a:t>
            </a:r>
          </a:p>
        </p:txBody>
      </p:sp>
    </p:spTree>
    <p:extLst>
      <p:ext uri="{BB962C8B-B14F-4D97-AF65-F5344CB8AC3E}">
        <p14:creationId xmlns:p14="http://schemas.microsoft.com/office/powerpoint/2010/main" val="174376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428750" y="1657975"/>
            <a:ext cx="10191750" cy="4353081"/>
          </a:xfrm>
          <a:ln/>
        </p:spPr>
        <p:txBody>
          <a:bodyPr vert="horz" lIns="90045" tIns="20845" rIns="90045" bIns="45023" rtlCol="0">
            <a:normAutofit/>
          </a:bodyPr>
          <a:lstStyle/>
          <a:p>
            <a:pPr marL="289719" indent="-289719" algn="just">
              <a:tabLst>
                <a:tab pos="289719" algn="l"/>
                <a:tab pos="698500" algn="l"/>
                <a:tab pos="1047750" algn="l"/>
                <a:tab pos="1398985" algn="l"/>
                <a:tab pos="1750219" algn="l"/>
                <a:tab pos="2099469" algn="l"/>
                <a:tab pos="2448719" algn="l"/>
                <a:tab pos="2797969" algn="l"/>
                <a:tab pos="3151188" algn="l"/>
                <a:tab pos="3500438" algn="l"/>
                <a:tab pos="3851673" algn="l"/>
                <a:tab pos="4198938" algn="l"/>
                <a:tab pos="4276329" algn="l"/>
                <a:tab pos="4988719" algn="l"/>
                <a:tab pos="5701110" algn="l"/>
                <a:tab pos="6415485" algn="l"/>
                <a:tab pos="7127875" algn="l"/>
                <a:tab pos="7840266" algn="l"/>
                <a:tab pos="8552656" algn="l"/>
              </a:tabLst>
            </a:pPr>
            <a:r>
              <a:rPr lang="en-GB" altLang="en-US" dirty="0">
                <a:solidFill>
                  <a:srgbClr val="FF0000"/>
                </a:solidFill>
                <a:cs typeface="Arial" charset="0"/>
              </a:rPr>
              <a:t>Requirements</a:t>
            </a:r>
            <a:r>
              <a:rPr lang="en-GB" altLang="en-US" dirty="0">
                <a:solidFill>
                  <a:srgbClr val="2B4C7F"/>
                </a:solidFill>
                <a:cs typeface="Arial" charset="0"/>
              </a:rPr>
              <a:t> </a:t>
            </a:r>
            <a:r>
              <a:rPr lang="en-GB" altLang="en-US" dirty="0">
                <a:cs typeface="Arial" charset="0"/>
              </a:rPr>
              <a:t>define the function of the system </a:t>
            </a:r>
            <a:r>
              <a:rPr lang="en-GB" altLang="en-US" dirty="0">
                <a:solidFill>
                  <a:srgbClr val="FF0000"/>
                </a:solidFill>
                <a:cs typeface="Arial" charset="0"/>
              </a:rPr>
              <a:t>from the client's viewpoint.</a:t>
            </a:r>
          </a:p>
          <a:p>
            <a:pPr marL="0" indent="0" algn="just">
              <a:buNone/>
              <a:tabLst>
                <a:tab pos="289719" algn="l"/>
                <a:tab pos="698500" algn="l"/>
                <a:tab pos="1047750" algn="l"/>
                <a:tab pos="1398985" algn="l"/>
                <a:tab pos="1750219" algn="l"/>
                <a:tab pos="2099469" algn="l"/>
                <a:tab pos="2448719" algn="l"/>
                <a:tab pos="2797969" algn="l"/>
                <a:tab pos="3151188" algn="l"/>
                <a:tab pos="3500438" algn="l"/>
                <a:tab pos="3851673" algn="l"/>
                <a:tab pos="4198938" algn="l"/>
                <a:tab pos="4276329" algn="l"/>
                <a:tab pos="4988719" algn="l"/>
                <a:tab pos="5701110" algn="l"/>
                <a:tab pos="6415485" algn="l"/>
                <a:tab pos="7127875" algn="l"/>
                <a:tab pos="7840266" algn="l"/>
                <a:tab pos="8552656" algn="l"/>
              </a:tabLst>
            </a:pPr>
            <a:endParaRPr lang="en-GB" altLang="en-US" sz="800" dirty="0">
              <a:cs typeface="Arial" charset="0"/>
            </a:endParaRPr>
          </a:p>
          <a:p>
            <a:pPr marL="289719" indent="-289719" algn="just">
              <a:tabLst>
                <a:tab pos="289719" algn="l"/>
                <a:tab pos="698500" algn="l"/>
                <a:tab pos="1047750" algn="l"/>
                <a:tab pos="1398985" algn="l"/>
                <a:tab pos="1750219" algn="l"/>
                <a:tab pos="2099469" algn="l"/>
                <a:tab pos="2448719" algn="l"/>
                <a:tab pos="2797969" algn="l"/>
                <a:tab pos="3151188" algn="l"/>
                <a:tab pos="3500438" algn="l"/>
                <a:tab pos="3851673" algn="l"/>
                <a:tab pos="4198938" algn="l"/>
                <a:tab pos="4276329" algn="l"/>
                <a:tab pos="4988719" algn="l"/>
                <a:tab pos="5701110" algn="l"/>
                <a:tab pos="6415485" algn="l"/>
                <a:tab pos="7127875" algn="l"/>
                <a:tab pos="7840266" algn="l"/>
                <a:tab pos="8552656" algn="l"/>
              </a:tabLst>
            </a:pPr>
            <a:r>
              <a:rPr lang="en-GB" altLang="en-US" dirty="0">
                <a:cs typeface="Arial" charset="0"/>
              </a:rPr>
              <a:t>The requirements establish the system's functionality, constraints, and goals </a:t>
            </a:r>
            <a:r>
              <a:rPr lang="en-GB" altLang="en-US" dirty="0"/>
              <a:t>by consultation with the client, customers, and users.</a:t>
            </a:r>
          </a:p>
          <a:p>
            <a:pPr marL="0" indent="0" algn="just">
              <a:buNone/>
              <a:tabLst>
                <a:tab pos="289719" algn="l"/>
                <a:tab pos="698500" algn="l"/>
                <a:tab pos="1047750" algn="l"/>
                <a:tab pos="1398985" algn="l"/>
                <a:tab pos="1750219" algn="l"/>
                <a:tab pos="2099469" algn="l"/>
                <a:tab pos="2448719" algn="l"/>
                <a:tab pos="2797969" algn="l"/>
                <a:tab pos="3151188" algn="l"/>
                <a:tab pos="3500438" algn="l"/>
                <a:tab pos="3851673" algn="l"/>
                <a:tab pos="4198938" algn="l"/>
                <a:tab pos="4276329" algn="l"/>
                <a:tab pos="4988719" algn="l"/>
                <a:tab pos="5701110" algn="l"/>
                <a:tab pos="6415485" algn="l"/>
                <a:tab pos="7127875" algn="l"/>
                <a:tab pos="7840266" algn="l"/>
                <a:tab pos="8552656" algn="l"/>
              </a:tabLst>
            </a:pPr>
            <a:endParaRPr lang="en-GB" altLang="en-US" dirty="0"/>
          </a:p>
          <a:p>
            <a:pPr marL="289719" indent="-289719" algn="just">
              <a:tabLst>
                <a:tab pos="289719" algn="l"/>
                <a:tab pos="698500" algn="l"/>
                <a:tab pos="1047750" algn="l"/>
                <a:tab pos="1398985" algn="l"/>
                <a:tab pos="1750219" algn="l"/>
                <a:tab pos="2099469" algn="l"/>
                <a:tab pos="2448719" algn="l"/>
                <a:tab pos="2797969" algn="l"/>
                <a:tab pos="3151188" algn="l"/>
                <a:tab pos="3500438" algn="l"/>
                <a:tab pos="3851673" algn="l"/>
                <a:tab pos="4198938" algn="l"/>
                <a:tab pos="4276329" algn="l"/>
                <a:tab pos="4988719" algn="l"/>
                <a:tab pos="5701110" algn="l"/>
                <a:tab pos="6415485" algn="l"/>
                <a:tab pos="7127875" algn="l"/>
                <a:tab pos="7840266" algn="l"/>
                <a:tab pos="8552656" algn="l"/>
              </a:tabLst>
            </a:pPr>
            <a:r>
              <a:rPr lang="en-GB" altLang="en-US" dirty="0">
                <a:cs typeface="Arial" charset="0"/>
              </a:rPr>
              <a:t>They must be developed in a manner that is understandable by both the client and the development staff.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475822" y="551616"/>
            <a:ext cx="9462028" cy="656550"/>
          </a:xfrm>
          <a:ln/>
        </p:spPr>
        <p:txBody>
          <a:bodyPr vert="horz" lIns="90045" tIns="38216" rIns="90045" bIns="45023" rtlCol="0" anchor="ctr">
            <a:normAutofit/>
          </a:bodyPr>
          <a:lstStyle/>
          <a:p>
            <a:pPr marL="504965" indent="-504965" algn="ctr">
              <a:spcBef>
                <a:spcPts val="500"/>
              </a:spcBef>
              <a:buClr>
                <a:schemeClr val="tx1"/>
              </a:buClr>
              <a:buSzPct val="68000"/>
              <a:buFont typeface="Wingdings 3"/>
              <a:buChar char=""/>
              <a:tabLst>
                <a:tab pos="712860" algn="l"/>
                <a:tab pos="1425721" algn="l"/>
                <a:tab pos="2138581" algn="l"/>
                <a:tab pos="2851443" algn="l"/>
                <a:tab pos="3564303" algn="l"/>
                <a:tab pos="4277164" algn="l"/>
                <a:tab pos="4990024" algn="l"/>
                <a:tab pos="5702884" algn="l"/>
                <a:tab pos="6415745" algn="l"/>
                <a:tab pos="7128605" algn="l"/>
                <a:tab pos="7841466" algn="l"/>
                <a:tab pos="8554326" algn="l"/>
              </a:tabLst>
              <a:defRPr/>
            </a:pPr>
            <a:r>
              <a:rPr lang="en-GB" altLang="en-US" sz="3600" b="1" u="sng" dirty="0">
                <a:cs typeface="Arial" charset="0"/>
              </a:rPr>
              <a:t>Process Step: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84655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3110</Words>
  <Application>Microsoft Office PowerPoint</Application>
  <PresentationFormat>Widescreen</PresentationFormat>
  <Paragraphs>472</Paragraphs>
  <Slides>68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Calibri Light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Office Theme</vt:lpstr>
      <vt:lpstr>Concourse</vt:lpstr>
      <vt:lpstr>  Lecture 02  Process Models </vt:lpstr>
      <vt:lpstr>Objectives</vt:lpstr>
      <vt:lpstr>What is a Software Process?</vt:lpstr>
      <vt:lpstr>The Software Process (Simplified)</vt:lpstr>
      <vt:lpstr>Software Development Activities</vt:lpstr>
      <vt:lpstr>PowerPoint Presentation</vt:lpstr>
      <vt:lpstr>Software Process</vt:lpstr>
      <vt:lpstr>Process Step: Feasibility</vt:lpstr>
      <vt:lpstr>Process Step: Requirements</vt:lpstr>
      <vt:lpstr>Process Step: Requirements</vt:lpstr>
      <vt:lpstr>Process Step: System Design</vt:lpstr>
      <vt:lpstr>Process Step: Implementation</vt:lpstr>
      <vt:lpstr>Process Step: Acceptance and Release</vt:lpstr>
      <vt:lpstr>Process Step: Operation and Maintenance</vt:lpstr>
      <vt:lpstr>Sequence of Process Steps</vt:lpstr>
      <vt:lpstr>Heavyweight and Lightweight Software Development</vt:lpstr>
      <vt:lpstr>Deliverables</vt:lpstr>
      <vt:lpstr>Software Life-Cycle Models</vt:lpstr>
      <vt:lpstr>What is a Software Process Model?</vt:lpstr>
      <vt:lpstr>Process Models</vt:lpstr>
      <vt:lpstr>Generic Software Process Models</vt:lpstr>
      <vt:lpstr>Sequential Model: Waterfall Model </vt:lpstr>
      <vt:lpstr>Waterfall Model Phases</vt:lpstr>
      <vt:lpstr>Waterfall Model</vt:lpstr>
      <vt:lpstr>Waterfall Model</vt:lpstr>
      <vt:lpstr>Waterfall Strengths</vt:lpstr>
      <vt:lpstr>Waterfall Deficiencies</vt:lpstr>
      <vt:lpstr>When to use Water Fall Model</vt:lpstr>
      <vt:lpstr>PowerPoint Presentation</vt:lpstr>
      <vt:lpstr>Incremental Process Model</vt:lpstr>
      <vt:lpstr>Incremental Model</vt:lpstr>
      <vt:lpstr>Incremental Model Strengths </vt:lpstr>
      <vt:lpstr>Incremental Model Weaknesses </vt:lpstr>
      <vt:lpstr>When to use the Incremental Model </vt:lpstr>
      <vt:lpstr>V-Shaped Process Model</vt:lpstr>
      <vt:lpstr>V-Shaped Steps</vt:lpstr>
      <vt:lpstr>V-Shaped Strengths</vt:lpstr>
      <vt:lpstr>V-Shaped Weaknesses</vt:lpstr>
      <vt:lpstr>When to use the V-Shaped Model</vt:lpstr>
      <vt:lpstr>Evolutionary Process Model</vt:lpstr>
      <vt:lpstr>Evolutionary development</vt:lpstr>
      <vt:lpstr>Evolutionary development</vt:lpstr>
      <vt:lpstr>Evolutionary Development</vt:lpstr>
      <vt:lpstr>Evolutionary Process Models</vt:lpstr>
      <vt:lpstr>Prototyping Model</vt:lpstr>
      <vt:lpstr>Prototyping Steps</vt:lpstr>
      <vt:lpstr>Prototype Model</vt:lpstr>
      <vt:lpstr>Prototyping Strengths</vt:lpstr>
      <vt:lpstr> Prototyping Weaknesses</vt:lpstr>
      <vt:lpstr>When to use Prototyping</vt:lpstr>
      <vt:lpstr>Spiral Model</vt:lpstr>
      <vt:lpstr>Spiral development</vt:lpstr>
      <vt:lpstr>Spiral Model</vt:lpstr>
      <vt:lpstr>Spiral model of the software process</vt:lpstr>
      <vt:lpstr>Spiral Model Sectors</vt:lpstr>
      <vt:lpstr>Spiral Model Strengths</vt:lpstr>
      <vt:lpstr>Spiral Model Weaknesses</vt:lpstr>
      <vt:lpstr>When to use Spiral Model</vt:lpstr>
      <vt:lpstr>The Rational Unified Process</vt:lpstr>
      <vt:lpstr>RUP phase model</vt:lpstr>
      <vt:lpstr>RUP phases</vt:lpstr>
      <vt:lpstr>RUP good practice</vt:lpstr>
      <vt:lpstr>Component-based software engineering</vt:lpstr>
      <vt:lpstr>Reuse-oriented development</vt:lpstr>
      <vt:lpstr>Corporate Processes</vt:lpstr>
      <vt:lpstr>Process iteration</vt:lpstr>
      <vt:lpstr>Incremental delivery</vt:lpstr>
      <vt:lpstr>Incremental development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02  Process Models </dc:title>
  <cp:lastModifiedBy>DELL</cp:lastModifiedBy>
  <cp:revision>8</cp:revision>
  <dcterms:created xsi:type="dcterms:W3CDTF">2018-02-25T21:59:56Z</dcterms:created>
  <dcterms:modified xsi:type="dcterms:W3CDTF">2022-10-29T07:59:39Z</dcterms:modified>
</cp:coreProperties>
</file>