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6" r:id="rId2"/>
  </p:sldMasterIdLst>
  <p:notesMasterIdLst>
    <p:notesMasterId r:id="rId77"/>
  </p:notesMasterIdLst>
  <p:handoutMasterIdLst>
    <p:handoutMasterId r:id="rId78"/>
  </p:handoutMasterIdLst>
  <p:sldIdLst>
    <p:sldId id="329" r:id="rId3"/>
    <p:sldId id="500" r:id="rId4"/>
    <p:sldId id="499" r:id="rId5"/>
    <p:sldId id="597" r:id="rId6"/>
    <p:sldId id="630" r:id="rId7"/>
    <p:sldId id="631" r:id="rId8"/>
    <p:sldId id="632" r:id="rId9"/>
    <p:sldId id="424" r:id="rId10"/>
    <p:sldId id="542" r:id="rId11"/>
    <p:sldId id="425" r:id="rId12"/>
    <p:sldId id="544" r:id="rId13"/>
    <p:sldId id="528" r:id="rId14"/>
    <p:sldId id="638" r:id="rId15"/>
    <p:sldId id="639" r:id="rId16"/>
    <p:sldId id="640" r:id="rId17"/>
    <p:sldId id="523" r:id="rId18"/>
    <p:sldId id="529" r:id="rId19"/>
    <p:sldId id="530" r:id="rId20"/>
    <p:sldId id="531" r:id="rId21"/>
    <p:sldId id="532" r:id="rId22"/>
    <p:sldId id="534" r:id="rId23"/>
    <p:sldId id="502" r:id="rId24"/>
    <p:sldId id="503" r:id="rId25"/>
    <p:sldId id="518" r:id="rId26"/>
    <p:sldId id="519" r:id="rId27"/>
    <p:sldId id="505" r:id="rId28"/>
    <p:sldId id="506" r:id="rId29"/>
    <p:sldId id="507" r:id="rId30"/>
    <p:sldId id="510" r:id="rId31"/>
    <p:sldId id="511" r:id="rId32"/>
    <p:sldId id="641" r:id="rId33"/>
    <p:sldId id="512" r:id="rId34"/>
    <p:sldId id="513" r:id="rId35"/>
    <p:sldId id="514" r:id="rId36"/>
    <p:sldId id="515" r:id="rId37"/>
    <p:sldId id="516" r:id="rId38"/>
    <p:sldId id="517" r:id="rId39"/>
    <p:sldId id="508" r:id="rId40"/>
    <p:sldId id="509" r:id="rId41"/>
    <p:sldId id="643" r:id="rId42"/>
    <p:sldId id="575" r:id="rId43"/>
    <p:sldId id="576" r:id="rId44"/>
    <p:sldId id="577" r:id="rId45"/>
    <p:sldId id="578" r:id="rId46"/>
    <p:sldId id="579" r:id="rId47"/>
    <p:sldId id="580" r:id="rId48"/>
    <p:sldId id="581" r:id="rId49"/>
    <p:sldId id="546" r:id="rId50"/>
    <p:sldId id="547" r:id="rId51"/>
    <p:sldId id="644" r:id="rId52"/>
    <p:sldId id="264" r:id="rId53"/>
    <p:sldId id="265" r:id="rId54"/>
    <p:sldId id="266" r:id="rId55"/>
    <p:sldId id="645" r:id="rId56"/>
    <p:sldId id="491" r:id="rId57"/>
    <p:sldId id="492" r:id="rId58"/>
    <p:sldId id="647" r:id="rId59"/>
    <p:sldId id="648" r:id="rId60"/>
    <p:sldId id="649" r:id="rId61"/>
    <p:sldId id="573" r:id="rId62"/>
    <p:sldId id="574" r:id="rId63"/>
    <p:sldId id="583" r:id="rId64"/>
    <p:sldId id="584" r:id="rId65"/>
    <p:sldId id="585" r:id="rId66"/>
    <p:sldId id="588" r:id="rId67"/>
    <p:sldId id="592" r:id="rId68"/>
    <p:sldId id="593" r:id="rId69"/>
    <p:sldId id="477" r:id="rId70"/>
    <p:sldId id="478" r:id="rId71"/>
    <p:sldId id="479" r:id="rId72"/>
    <p:sldId id="480" r:id="rId73"/>
    <p:sldId id="481" r:id="rId74"/>
    <p:sldId id="482" r:id="rId75"/>
    <p:sldId id="475"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1B5036-FA00-47F7-BF1F-51C936A12FE6}">
          <p14:sldIdLst>
            <p14:sldId id="329"/>
            <p14:sldId id="500"/>
            <p14:sldId id="499"/>
            <p14:sldId id="597"/>
            <p14:sldId id="630"/>
            <p14:sldId id="631"/>
            <p14:sldId id="632"/>
            <p14:sldId id="424"/>
            <p14:sldId id="542"/>
            <p14:sldId id="425"/>
            <p14:sldId id="544"/>
            <p14:sldId id="528"/>
            <p14:sldId id="638"/>
            <p14:sldId id="639"/>
            <p14:sldId id="640"/>
            <p14:sldId id="523"/>
            <p14:sldId id="529"/>
            <p14:sldId id="530"/>
            <p14:sldId id="531"/>
            <p14:sldId id="532"/>
            <p14:sldId id="534"/>
            <p14:sldId id="502"/>
            <p14:sldId id="503"/>
            <p14:sldId id="518"/>
            <p14:sldId id="519"/>
            <p14:sldId id="505"/>
            <p14:sldId id="506"/>
            <p14:sldId id="507"/>
            <p14:sldId id="510"/>
            <p14:sldId id="511"/>
            <p14:sldId id="641"/>
            <p14:sldId id="512"/>
            <p14:sldId id="513"/>
            <p14:sldId id="514"/>
            <p14:sldId id="515"/>
            <p14:sldId id="516"/>
            <p14:sldId id="517"/>
            <p14:sldId id="508"/>
            <p14:sldId id="509"/>
            <p14:sldId id="643"/>
            <p14:sldId id="575"/>
            <p14:sldId id="576"/>
            <p14:sldId id="577"/>
            <p14:sldId id="578"/>
            <p14:sldId id="579"/>
            <p14:sldId id="580"/>
            <p14:sldId id="581"/>
            <p14:sldId id="546"/>
            <p14:sldId id="547"/>
            <p14:sldId id="644"/>
            <p14:sldId id="264"/>
            <p14:sldId id="265"/>
            <p14:sldId id="266"/>
            <p14:sldId id="645"/>
            <p14:sldId id="491"/>
            <p14:sldId id="492"/>
            <p14:sldId id="647"/>
            <p14:sldId id="648"/>
            <p14:sldId id="649"/>
            <p14:sldId id="573"/>
            <p14:sldId id="574"/>
            <p14:sldId id="583"/>
            <p14:sldId id="584"/>
            <p14:sldId id="585"/>
            <p14:sldId id="588"/>
            <p14:sldId id="592"/>
            <p14:sldId id="593"/>
            <p14:sldId id="477"/>
            <p14:sldId id="478"/>
            <p14:sldId id="479"/>
            <p14:sldId id="480"/>
            <p14:sldId id="481"/>
            <p14:sldId id="482"/>
            <p14:sldId id="4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3"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291" autoAdjust="0"/>
  </p:normalViewPr>
  <p:slideViewPr>
    <p:cSldViewPr snapToGrid="0">
      <p:cViewPr varScale="1">
        <p:scale>
          <a:sx n="86" d="100"/>
          <a:sy n="86" d="100"/>
        </p:scale>
        <p:origin x="17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57C9772-874D-4485-9CBC-7FC87C2507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20F7639C-9333-4349-A53E-D1A3B9A672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AEE81F-A0BA-4D87-BB36-1AB5D7E90AF1}" type="datetime1">
              <a:rPr lang="en-US" smtClean="0"/>
              <a:t>11/24/2022</a:t>
            </a:fld>
            <a:endParaRPr lang="en-US" dirty="0"/>
          </a:p>
        </p:txBody>
      </p:sp>
      <p:sp>
        <p:nvSpPr>
          <p:cNvPr id="4" name="Footer Placeholder 3">
            <a:extLst>
              <a:ext uri="{FF2B5EF4-FFF2-40B4-BE49-F238E27FC236}">
                <a16:creationId xmlns="" xmlns:a16="http://schemas.microsoft.com/office/drawing/2014/main" id="{F3B71DB3-5F77-4970-B169-1CED5D3A4A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CIIT-Software Engineering-CSC291-Spring-2018                 Mr. Tehseen Riaz Abbasi </a:t>
            </a:r>
          </a:p>
        </p:txBody>
      </p:sp>
      <p:sp>
        <p:nvSpPr>
          <p:cNvPr id="5" name="Slide Number Placeholder 4">
            <a:extLst>
              <a:ext uri="{FF2B5EF4-FFF2-40B4-BE49-F238E27FC236}">
                <a16:creationId xmlns="" xmlns:a16="http://schemas.microsoft.com/office/drawing/2014/main" id="{38376CA7-EC8F-44C0-A552-90EF53D4F9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31E876-6165-49B9-A3BB-0EA09C6E634A}" type="slidenum">
              <a:rPr lang="en-US" smtClean="0"/>
              <a:t>‹#›</a:t>
            </a:fld>
            <a:endParaRPr lang="en-US" dirty="0"/>
          </a:p>
        </p:txBody>
      </p:sp>
    </p:spTree>
    <p:extLst>
      <p:ext uri="{BB962C8B-B14F-4D97-AF65-F5344CB8AC3E}">
        <p14:creationId xmlns:p14="http://schemas.microsoft.com/office/powerpoint/2010/main" val="35228194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2D482-7C6A-4E2B-A338-4D8404690143}" type="datetime1">
              <a:rPr lang="en-US" smtClean="0"/>
              <a:t>11/24/2022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CIIT-Software Engineering-CSC291-Spring-2018                 Mr. Tehseen Riaz Abbasi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F92D7-6FC5-485F-A6C2-7909A7AED3A0}" type="slidenum">
              <a:rPr lang="en-US" smtClean="0"/>
              <a:t>‹#›</a:t>
            </a:fld>
            <a:endParaRPr lang="en-US" dirty="0"/>
          </a:p>
        </p:txBody>
      </p:sp>
    </p:spTree>
    <p:extLst>
      <p:ext uri="{BB962C8B-B14F-4D97-AF65-F5344CB8AC3E}">
        <p14:creationId xmlns:p14="http://schemas.microsoft.com/office/powerpoint/2010/main" val="327583009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sv-SE" altLang="en-US"/>
          </a:p>
        </p:txBody>
      </p:sp>
    </p:spTree>
    <p:extLst>
      <p:ext uri="{BB962C8B-B14F-4D97-AF65-F5344CB8AC3E}">
        <p14:creationId xmlns:p14="http://schemas.microsoft.com/office/powerpoint/2010/main" val="1158993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3" name="Rectangle 1"/>
          <p:cNvSpPr>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3716200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5" name="Rectangle 1"/>
          <p:cNvSpPr txBox="1">
            <a:spLocks noGrp="1" noRot="1" noChangeAspect="1" noChangeArrowheads="1" noTextEdit="1"/>
          </p:cNvSpPr>
          <p:nvPr>
            <p:ph type="sldImg"/>
          </p:nvPr>
        </p:nvSpPr>
        <p:spPr>
          <a:xfrm>
            <a:off x="381000" y="695325"/>
            <a:ext cx="6094413" cy="3429000"/>
          </a:xfrm>
          <a:solidFill>
            <a:srgbClr val="FFFFFF"/>
          </a:solidFill>
          <a:ln/>
        </p:spPr>
      </p:sp>
      <p:sp>
        <p:nvSpPr>
          <p:cNvPr id="90116" name="Rectangle 2"/>
          <p:cNvSpPr txBox="1">
            <a:spLocks noGrp="1" noChangeArrowheads="1"/>
          </p:cNvSpPr>
          <p:nvPr>
            <p:ph type="body" idx="1"/>
          </p:nvPr>
        </p:nvSpPr>
        <p:spPr>
          <a:xfrm>
            <a:off x="684816" y="4342805"/>
            <a:ext cx="5488371" cy="4115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2845967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9" name="Rectangle 1"/>
          <p:cNvSpPr txBox="1">
            <a:spLocks noGrp="1" noRot="1" noChangeAspect="1" noChangeArrowheads="1" noTextEdit="1"/>
          </p:cNvSpPr>
          <p:nvPr>
            <p:ph type="sldImg"/>
          </p:nvPr>
        </p:nvSpPr>
        <p:spPr>
          <a:xfrm>
            <a:off x="381000" y="695325"/>
            <a:ext cx="6094413" cy="3429000"/>
          </a:xfrm>
          <a:solidFill>
            <a:srgbClr val="FFFFFF"/>
          </a:solidFill>
          <a:ln/>
        </p:spPr>
      </p:sp>
      <p:sp>
        <p:nvSpPr>
          <p:cNvPr id="91140" name="Rectangle 2"/>
          <p:cNvSpPr txBox="1">
            <a:spLocks noGrp="1" noChangeArrowheads="1"/>
          </p:cNvSpPr>
          <p:nvPr>
            <p:ph type="body" idx="1"/>
          </p:nvPr>
        </p:nvSpPr>
        <p:spPr>
          <a:xfrm>
            <a:off x="684816" y="4342805"/>
            <a:ext cx="5488371" cy="4115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950366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67A6D08-10CB-401C-85EE-7EE6EE990EA8}"/>
              </a:ext>
            </a:extLst>
          </p:cNvPr>
          <p:cNvSpPr>
            <a:spLocks noGrp="1"/>
          </p:cNvSpPr>
          <p:nvPr>
            <p:ph type="subTitle" idx="1"/>
          </p:nvPr>
        </p:nvSpPr>
        <p:spPr>
          <a:xfrm>
            <a:off x="1262743" y="1538514"/>
            <a:ext cx="10609943" cy="4673600"/>
          </a:xfrm>
        </p:spPr>
        <p:txBody>
          <a:bodyPr>
            <a:normAutofit/>
          </a:bodyPr>
          <a:lstStyle>
            <a:lvl1pPr marL="342900" indent="-342900" algn="l">
              <a:buFont typeface="Arial" panose="020B0604020202020204" pitchFamily="34" charset="0"/>
              <a:buChar char="•"/>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 xmlns:a16="http://schemas.microsoft.com/office/drawing/2014/main" id="{97623D58-D678-4506-9C2D-4CD6028472BF}"/>
              </a:ext>
            </a:extLst>
          </p:cNvPr>
          <p:cNvSpPr>
            <a:spLocks noGrp="1"/>
          </p:cNvSpPr>
          <p:nvPr>
            <p:ph type="ftr" sz="quarter" idx="11"/>
          </p:nvPr>
        </p:nvSpPr>
        <p:spPr>
          <a:xfrm>
            <a:off x="3197594" y="6337342"/>
            <a:ext cx="5291365" cy="365125"/>
          </a:xfrm>
        </p:spPr>
        <p:txBody>
          <a:bodyPr/>
          <a:lstStyle>
            <a:lvl1pPr>
              <a:defRPr/>
            </a:lvl1pPr>
          </a:lstStyle>
          <a:p>
            <a:r>
              <a:rPr lang="en-US"/>
              <a:t>Software Engineering Concepts-CSC291-Fall-2018                 Mr. Tehseen Riaz Abbasi </a:t>
            </a:r>
            <a:endParaRPr lang="en-US" dirty="0"/>
          </a:p>
        </p:txBody>
      </p:sp>
      <p:sp>
        <p:nvSpPr>
          <p:cNvPr id="6" name="Footer Placeholder 4">
            <a:extLst>
              <a:ext uri="{FF2B5EF4-FFF2-40B4-BE49-F238E27FC236}">
                <a16:creationId xmlns="" xmlns:a16="http://schemas.microsoft.com/office/drawing/2014/main" id="{43053534-FA33-4CF3-B791-7190A27AA6EF}"/>
              </a:ext>
            </a:extLst>
          </p:cNvPr>
          <p:cNvSpPr txBox="1">
            <a:spLocks/>
          </p:cNvSpPr>
          <p:nvPr userDrawn="1"/>
        </p:nvSpPr>
        <p:spPr>
          <a:xfrm>
            <a:off x="8974939" y="6341795"/>
            <a:ext cx="249662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5000"/>
                  <a:lumOff val="5000"/>
                </a:schemeClr>
              </a:solidFill>
            </a:endParaRPr>
          </a:p>
        </p:txBody>
      </p:sp>
      <p:sp>
        <p:nvSpPr>
          <p:cNvPr id="4" name="Title 3">
            <a:extLst>
              <a:ext uri="{FF2B5EF4-FFF2-40B4-BE49-F238E27FC236}">
                <a16:creationId xmlns="" xmlns:a16="http://schemas.microsoft.com/office/drawing/2014/main" id="{E80D89BE-26F1-4543-A257-54C8DCABB319}"/>
              </a:ext>
            </a:extLst>
          </p:cNvPr>
          <p:cNvSpPr>
            <a:spLocks noGrp="1"/>
          </p:cNvSpPr>
          <p:nvPr>
            <p:ph type="title"/>
          </p:nvPr>
        </p:nvSpPr>
        <p:spPr/>
        <p:txBody>
          <a:bodyPr/>
          <a:lstStyle/>
          <a:p>
            <a:r>
              <a:rPr lang="en-US"/>
              <a:t>Click to edit Master title style</a:t>
            </a:r>
          </a:p>
        </p:txBody>
      </p:sp>
      <p:sp>
        <p:nvSpPr>
          <p:cNvPr id="7" name="Footer Placeholder 4">
            <a:extLst>
              <a:ext uri="{FF2B5EF4-FFF2-40B4-BE49-F238E27FC236}">
                <a16:creationId xmlns="" xmlns:a16="http://schemas.microsoft.com/office/drawing/2014/main" id="{B85856EA-146A-4F83-AA42-57C2C06D9A0A}"/>
              </a:ext>
            </a:extLst>
          </p:cNvPr>
          <p:cNvSpPr txBox="1">
            <a:spLocks/>
          </p:cNvSpPr>
          <p:nvPr userDrawn="1"/>
        </p:nvSpPr>
        <p:spPr>
          <a:xfrm>
            <a:off x="10969994" y="6388514"/>
            <a:ext cx="77478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a:t>
            </a:r>
          </a:p>
        </p:txBody>
      </p:sp>
    </p:spTree>
    <p:extLst>
      <p:ext uri="{BB962C8B-B14F-4D97-AF65-F5344CB8AC3E}">
        <p14:creationId xmlns:p14="http://schemas.microsoft.com/office/powerpoint/2010/main" val="346398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Thursday, November 24, 2022</a:t>
            </a:fld>
            <a:endParaRPr lang="en-US"/>
          </a:p>
        </p:txBody>
      </p:sp>
      <p:sp>
        <p:nvSpPr>
          <p:cNvPr id="4" name="Footer Placeholder 3"/>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
        <p:nvSpPr>
          <p:cNvPr id="6" name="Footer Placeholder 4">
            <a:extLst>
              <a:ext uri="{FF2B5EF4-FFF2-40B4-BE49-F238E27FC236}">
                <a16:creationId xmlns="" xmlns:a16="http://schemas.microsoft.com/office/drawing/2014/main" id="{9EBA2231-8232-4C5C-80D7-68042866EB66}"/>
              </a:ext>
            </a:extLst>
          </p:cNvPr>
          <p:cNvSpPr txBox="1">
            <a:spLocks/>
          </p:cNvSpPr>
          <p:nvPr userDrawn="1"/>
        </p:nvSpPr>
        <p:spPr>
          <a:xfrm>
            <a:off x="8974939" y="6341795"/>
            <a:ext cx="249662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5000"/>
                  <a:lumOff val="5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Thursday, November 24, 2022</a:t>
            </a:fld>
            <a:endParaRPr lang="en-US"/>
          </a:p>
        </p:txBody>
      </p:sp>
      <p:sp>
        <p:nvSpPr>
          <p:cNvPr id="6" name="Footer Placeholder 5"/>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Thursday, November 24, 2022</a:t>
            </a:fld>
            <a:endParaRPr lang="en-US"/>
          </a:p>
        </p:txBody>
      </p:sp>
      <p:sp>
        <p:nvSpPr>
          <p:cNvPr id="6" name="Footer Placeholder 5"/>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Thursday, November 24, 2022</a:t>
            </a:fld>
            <a:endParaRPr lang="en-US"/>
          </a:p>
        </p:txBody>
      </p:sp>
      <p:sp>
        <p:nvSpPr>
          <p:cNvPr id="5" name="Footer Placeholder 4"/>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Thursday, November 24, 2022</a:t>
            </a:fld>
            <a:endParaRPr lang="en-US"/>
          </a:p>
        </p:txBody>
      </p:sp>
      <p:sp>
        <p:nvSpPr>
          <p:cNvPr id="5" name="Footer Placeholder 4"/>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F0E9B4-4322-4B83-8B2C-03E50ECF1CB0}"/>
              </a:ext>
            </a:extLst>
          </p:cNvPr>
          <p:cNvSpPr>
            <a:spLocks noGrp="1"/>
          </p:cNvSpPr>
          <p:nvPr>
            <p:ph type="title"/>
          </p:nvPr>
        </p:nvSpPr>
        <p:spPr>
          <a:xfrm>
            <a:off x="1558636" y="297874"/>
            <a:ext cx="10245437" cy="796636"/>
          </a:xfrm>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7B8C742D-6385-40B0-9A81-0F451A92F6F4}"/>
              </a:ext>
            </a:extLst>
          </p:cNvPr>
          <p:cNvSpPr>
            <a:spLocks noGrp="1"/>
          </p:cNvSpPr>
          <p:nvPr>
            <p:ph idx="1"/>
          </p:nvPr>
        </p:nvSpPr>
        <p:spPr>
          <a:xfrm>
            <a:off x="1423554" y="1549761"/>
            <a:ext cx="10515600" cy="4351338"/>
          </a:xfrm>
        </p:spPr>
        <p:txBody>
          <a:bodyPr>
            <a:normAutofit/>
          </a:bodyPr>
          <a:lstStyle>
            <a:lvl1pPr>
              <a:defRPr sz="3000">
                <a:latin typeface="Times New Roman" panose="02020603050405020304" pitchFamily="18" charset="0"/>
                <a:cs typeface="Times New Roman" panose="02020603050405020304" pitchFamily="18" charset="0"/>
              </a:defRPr>
            </a:lvl1pPr>
            <a:lvl2pPr>
              <a:defRPr sz="3000">
                <a:latin typeface="Times New Roman" panose="02020603050405020304" pitchFamily="18" charset="0"/>
                <a:cs typeface="Times New Roman" panose="02020603050405020304" pitchFamily="18" charset="0"/>
              </a:defRPr>
            </a:lvl2pPr>
            <a:lvl3pPr>
              <a:defRPr sz="3000">
                <a:latin typeface="Times New Roman" panose="02020603050405020304" pitchFamily="18" charset="0"/>
                <a:cs typeface="Times New Roman" panose="02020603050405020304" pitchFamily="18" charset="0"/>
              </a:defRPr>
            </a:lvl3pPr>
            <a:lvl4pPr>
              <a:defRPr sz="3000">
                <a:latin typeface="Times New Roman" panose="02020603050405020304" pitchFamily="18" charset="0"/>
                <a:cs typeface="Times New Roman" panose="02020603050405020304" pitchFamily="18" charset="0"/>
              </a:defRPr>
            </a:lvl4pPr>
            <a:lvl5pPr>
              <a:defRPr sz="300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 xmlns:a16="http://schemas.microsoft.com/office/drawing/2014/main" id="{37252EFE-558A-4E82-B89A-74DC2D64E9F2}"/>
              </a:ext>
            </a:extLst>
          </p:cNvPr>
          <p:cNvSpPr>
            <a:spLocks noGrp="1"/>
          </p:cNvSpPr>
          <p:nvPr>
            <p:ph type="ftr" sz="quarter" idx="11"/>
          </p:nvPr>
        </p:nvSpPr>
        <p:spPr>
          <a:xfrm>
            <a:off x="3034145" y="6356350"/>
            <a:ext cx="6345382" cy="365125"/>
          </a:xfrm>
        </p:spPr>
        <p:txBody>
          <a:bodyPr/>
          <a:lstStyle>
            <a:lvl1pPr>
              <a:defRPr/>
            </a:lvl1pPr>
          </a:lstStyle>
          <a:p>
            <a:r>
              <a:rPr lang="en-US"/>
              <a:t>Software Engineering Concepts-CSC291-Fall-2018                 Mr. Tehseen Riaz Abbasi </a:t>
            </a:r>
            <a:endParaRPr lang="en-US" dirty="0"/>
          </a:p>
        </p:txBody>
      </p:sp>
      <p:sp>
        <p:nvSpPr>
          <p:cNvPr id="6" name="Footer Placeholder 4" title="2">
            <a:extLst>
              <a:ext uri="{FF2B5EF4-FFF2-40B4-BE49-F238E27FC236}">
                <a16:creationId xmlns="" xmlns:a16="http://schemas.microsoft.com/office/drawing/2014/main" id="{651D9168-A56D-4342-BB22-83FBF670F63F}"/>
              </a:ext>
            </a:extLst>
          </p:cNvPr>
          <p:cNvSpPr txBox="1">
            <a:spLocks/>
          </p:cNvSpPr>
          <p:nvPr userDrawn="1"/>
        </p:nvSpPr>
        <p:spPr>
          <a:xfrm>
            <a:off x="9705703" y="6341795"/>
            <a:ext cx="176586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1162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8E23FC-76FA-4675-8862-395BE913576C}"/>
              </a:ext>
            </a:extLst>
          </p:cNvPr>
          <p:cNvSpPr>
            <a:spLocks noGrp="1"/>
          </p:cNvSpPr>
          <p:nvPr>
            <p:ph type="title"/>
          </p:nvPr>
        </p:nvSpPr>
        <p:spPr>
          <a:xfrm>
            <a:off x="1849582" y="281997"/>
            <a:ext cx="9504218" cy="826367"/>
          </a:xfrm>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4" name="Footer Placeholder 3">
            <a:extLst>
              <a:ext uri="{FF2B5EF4-FFF2-40B4-BE49-F238E27FC236}">
                <a16:creationId xmlns="" xmlns:a16="http://schemas.microsoft.com/office/drawing/2014/main" id="{E270FFE6-7B58-481A-AF98-242D0CCF2E57}"/>
              </a:ext>
            </a:extLst>
          </p:cNvPr>
          <p:cNvSpPr>
            <a:spLocks noGrp="1"/>
          </p:cNvSpPr>
          <p:nvPr>
            <p:ph type="ftr" sz="quarter" idx="11"/>
          </p:nvPr>
        </p:nvSpPr>
        <p:spPr>
          <a:xfrm>
            <a:off x="2646218" y="6356350"/>
            <a:ext cx="5507182" cy="365125"/>
          </a:xfrm>
        </p:spPr>
        <p:txBody>
          <a:bodyPr/>
          <a:lstStyle>
            <a:lvl1pPr>
              <a:defRPr/>
            </a:lvl1pPr>
          </a:lstStyle>
          <a:p>
            <a:r>
              <a:rPr lang="en-US"/>
              <a:t>Software Engineering Concepts-CSC291-Fall-2018                 Mr. Tehseen Riaz Abbasi </a:t>
            </a:r>
            <a:endParaRPr lang="en-US" dirty="0"/>
          </a:p>
        </p:txBody>
      </p:sp>
      <p:sp>
        <p:nvSpPr>
          <p:cNvPr id="5" name="Footer Placeholder 4">
            <a:extLst>
              <a:ext uri="{FF2B5EF4-FFF2-40B4-BE49-F238E27FC236}">
                <a16:creationId xmlns="" xmlns:a16="http://schemas.microsoft.com/office/drawing/2014/main" id="{9EBA2231-8232-4C5C-80D7-68042866EB66}"/>
              </a:ext>
            </a:extLst>
          </p:cNvPr>
          <p:cNvSpPr txBox="1">
            <a:spLocks/>
          </p:cNvSpPr>
          <p:nvPr userDrawn="1"/>
        </p:nvSpPr>
        <p:spPr>
          <a:xfrm>
            <a:off x="8974939" y="6341795"/>
            <a:ext cx="249662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5000"/>
                  <a:lumOff val="5000"/>
                </a:schemeClr>
              </a:solidFill>
            </a:endParaRPr>
          </a:p>
        </p:txBody>
      </p:sp>
    </p:spTree>
    <p:extLst>
      <p:ext uri="{BB962C8B-B14F-4D97-AF65-F5344CB8AC3E}">
        <p14:creationId xmlns:p14="http://schemas.microsoft.com/office/powerpoint/2010/main" val="169687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4038599" y="6356350"/>
            <a:ext cx="5188527" cy="365125"/>
          </a:xfrm>
        </p:spPr>
        <p:txBody>
          <a:bodyPr/>
          <a:lstStyle>
            <a:lvl1pPr>
              <a:defRPr/>
            </a:lvl1pPr>
          </a:lstStyle>
          <a:p>
            <a:r>
              <a:rPr lang="en-US"/>
              <a:t>Software Engineering Concepts-CSC291-Fall-2018                 Mr. Tehseen Riaz Abbasi </a:t>
            </a:r>
            <a:endParaRPr lang="en-US" dirty="0"/>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778953281"/>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Thursday, November 24, 2022</a:t>
            </a:fld>
            <a:endParaRPr lang="en-US"/>
          </a:p>
        </p:txBody>
      </p:sp>
      <p:sp>
        <p:nvSpPr>
          <p:cNvPr id="5" name="Footer Placeholder 4"/>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 xmlns:a16="http://schemas.microsoft.com/office/drawing/2014/main" id="{43053534-FA33-4CF3-B791-7190A27AA6EF}"/>
              </a:ext>
            </a:extLst>
          </p:cNvPr>
          <p:cNvSpPr txBox="1">
            <a:spLocks/>
          </p:cNvSpPr>
          <p:nvPr userDrawn="1"/>
        </p:nvSpPr>
        <p:spPr>
          <a:xfrm>
            <a:off x="8974939" y="6341795"/>
            <a:ext cx="249662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5000"/>
                  <a:lumOff val="5000"/>
                </a:schemeClr>
              </a:solidFill>
            </a:endParaRPr>
          </a:p>
        </p:txBody>
      </p:sp>
      <p:sp>
        <p:nvSpPr>
          <p:cNvPr id="10" name="Footer Placeholder 4">
            <a:extLst>
              <a:ext uri="{FF2B5EF4-FFF2-40B4-BE49-F238E27FC236}">
                <a16:creationId xmlns="" xmlns:a16="http://schemas.microsoft.com/office/drawing/2014/main" id="{B85856EA-146A-4F83-AA42-57C2C06D9A0A}"/>
              </a:ext>
            </a:extLst>
          </p:cNvPr>
          <p:cNvSpPr txBox="1">
            <a:spLocks/>
          </p:cNvSpPr>
          <p:nvPr userDrawn="1"/>
        </p:nvSpPr>
        <p:spPr>
          <a:xfrm>
            <a:off x="10969994" y="6388514"/>
            <a:ext cx="77478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Thursday, November 24, 2022</a:t>
            </a:fld>
            <a:endParaRPr lang="en-US"/>
          </a:p>
        </p:txBody>
      </p:sp>
      <p:sp>
        <p:nvSpPr>
          <p:cNvPr id="5" name="Footer Placeholder 4"/>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
        <p:nvSpPr>
          <p:cNvPr id="7" name="Footer Placeholder 4" title="2">
            <a:extLst>
              <a:ext uri="{FF2B5EF4-FFF2-40B4-BE49-F238E27FC236}">
                <a16:creationId xmlns="" xmlns:a16="http://schemas.microsoft.com/office/drawing/2014/main" id="{651D9168-A56D-4342-BB22-83FBF670F63F}"/>
              </a:ext>
            </a:extLst>
          </p:cNvPr>
          <p:cNvSpPr txBox="1">
            <a:spLocks/>
          </p:cNvSpPr>
          <p:nvPr userDrawn="1"/>
        </p:nvSpPr>
        <p:spPr>
          <a:xfrm>
            <a:off x="9705703" y="6341795"/>
            <a:ext cx="176586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Thursday, November 24, 2022</a:t>
            </a:fld>
            <a:endParaRPr lang="en-US"/>
          </a:p>
        </p:txBody>
      </p:sp>
      <p:sp>
        <p:nvSpPr>
          <p:cNvPr id="5" name="Footer Placeholder 4"/>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Thursday, November 24, 2022</a:t>
            </a:fld>
            <a:endParaRPr lang="en-US"/>
          </a:p>
        </p:txBody>
      </p:sp>
      <p:sp>
        <p:nvSpPr>
          <p:cNvPr id="6" name="Footer Placeholder 5"/>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Thursday, November 24, 2022</a:t>
            </a:fld>
            <a:endParaRPr lang="en-US"/>
          </a:p>
        </p:txBody>
      </p:sp>
      <p:sp>
        <p:nvSpPr>
          <p:cNvPr id="8" name="Footer Placeholder 7"/>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080BA7-41A2-4924-A3E9-1C9C4412A17D}"/>
              </a:ext>
            </a:extLst>
          </p:cNvPr>
          <p:cNvSpPr>
            <a:spLocks noGrp="1"/>
          </p:cNvSpPr>
          <p:nvPr>
            <p:ph type="title"/>
          </p:nvPr>
        </p:nvSpPr>
        <p:spPr>
          <a:xfrm>
            <a:off x="1676400" y="1365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2AC653B-EDE6-4964-9A0A-3DE8A077E1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 xmlns:a16="http://schemas.microsoft.com/office/drawing/2014/main" id="{60621D34-BB1A-4FA9-99B5-838BB63DD96D}"/>
              </a:ext>
            </a:extLst>
          </p:cNvPr>
          <p:cNvSpPr>
            <a:spLocks noGrp="1"/>
          </p:cNvSpPr>
          <p:nvPr>
            <p:ph type="ftr" sz="quarter" idx="3"/>
          </p:nvPr>
        </p:nvSpPr>
        <p:spPr>
          <a:xfrm>
            <a:off x="4038599" y="6356350"/>
            <a:ext cx="518852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Engineering Concepts-CSC291-Fall-2018                 Mr. Tehseen Riaz Abbasi </a:t>
            </a:r>
            <a:endParaRPr lang="en-US" dirty="0"/>
          </a:p>
        </p:txBody>
      </p:sp>
      <p:sp>
        <p:nvSpPr>
          <p:cNvPr id="6" name="Footer Placeholder 4">
            <a:extLst>
              <a:ext uri="{FF2B5EF4-FFF2-40B4-BE49-F238E27FC236}">
                <a16:creationId xmlns="" xmlns:a16="http://schemas.microsoft.com/office/drawing/2014/main" id="{2D33FC79-C8DC-4522-A1C5-761F5ACE7CA0}"/>
              </a:ext>
            </a:extLst>
          </p:cNvPr>
          <p:cNvSpPr txBox="1">
            <a:spLocks/>
          </p:cNvSpPr>
          <p:nvPr userDrawn="1"/>
        </p:nvSpPr>
        <p:spPr>
          <a:xfrm>
            <a:off x="9781309" y="6341795"/>
            <a:ext cx="169025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195506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Thursday, November 24, 2022</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Software Engineering Concepts-CSC291-Fall-2018                 Mr. Tehseen Riaz Abbasi </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
        <p:nvSpPr>
          <p:cNvPr id="9" name="Footer Placeholder 4">
            <a:extLst>
              <a:ext uri="{FF2B5EF4-FFF2-40B4-BE49-F238E27FC236}">
                <a16:creationId xmlns="" xmlns:a16="http://schemas.microsoft.com/office/drawing/2014/main" id="{2D33FC79-C8DC-4522-A1C5-761F5ACE7CA0}"/>
              </a:ext>
            </a:extLst>
          </p:cNvPr>
          <p:cNvSpPr txBox="1">
            <a:spLocks/>
          </p:cNvSpPr>
          <p:nvPr userDrawn="1"/>
        </p:nvSpPr>
        <p:spPr>
          <a:xfrm>
            <a:off x="9781309" y="6341795"/>
            <a:ext cx="169025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df"/><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9"/>
          <p:cNvSpPr>
            <a:spLocks noGrp="1"/>
          </p:cNvSpPr>
          <p:nvPr>
            <p:ph type="title"/>
          </p:nvPr>
        </p:nvSpPr>
        <p:spPr>
          <a:xfrm>
            <a:off x="1364158" y="2011878"/>
            <a:ext cx="9463684" cy="1960515"/>
          </a:xfrm>
        </p:spPr>
        <p:txBody>
          <a:bodyPr vert="horz" lIns="99270" tIns="49635" rIns="99270" bIns="49635" rtlCol="0" anchor="ctr">
            <a:noAutofit/>
          </a:bodyPr>
          <a:lstStyle/>
          <a:p>
            <a:pPr algn="ctr">
              <a:defRPr/>
            </a:pPr>
            <a:r>
              <a:rPr lang="en-US" u="sng" dirty="0">
                <a:cs typeface="Arial" charset="0"/>
              </a:rPr>
              <a:t/>
            </a:r>
            <a:br>
              <a:rPr lang="en-US" u="sng" dirty="0">
                <a:cs typeface="Arial" charset="0"/>
              </a:rPr>
            </a:br>
            <a:r>
              <a:rPr lang="en-US" u="sng" dirty="0">
                <a:cs typeface="Arial" charset="0"/>
              </a:rPr>
              <a:t/>
            </a:r>
            <a:br>
              <a:rPr lang="en-US" u="sng" dirty="0">
                <a:cs typeface="Arial" charset="0"/>
              </a:rPr>
            </a:br>
            <a:r>
              <a:rPr lang="en-US" b="1" u="sng" dirty="0">
                <a:solidFill>
                  <a:srgbClr val="FF0000"/>
                </a:solidFill>
                <a:cs typeface="Arial" charset="0"/>
              </a:rPr>
              <a:t>Lecture 04</a:t>
            </a:r>
            <a:r>
              <a:rPr lang="en-US" dirty="0">
                <a:cs typeface="Arial" charset="0"/>
              </a:rPr>
              <a:t/>
            </a:r>
            <a:br>
              <a:rPr lang="en-US" dirty="0">
                <a:cs typeface="Arial" charset="0"/>
              </a:rPr>
            </a:br>
            <a:r>
              <a:rPr lang="en-US" dirty="0"/>
              <a:t/>
            </a:r>
            <a:br>
              <a:rPr lang="en-US" dirty="0"/>
            </a:br>
            <a:r>
              <a:rPr lang="en-US" dirty="0"/>
              <a:t>Requirements Engineering</a:t>
            </a:r>
            <a:r>
              <a:rPr lang="en-US" dirty="0">
                <a:cs typeface="Arial" charset="0"/>
              </a:rPr>
              <a:t/>
            </a:r>
            <a:br>
              <a:rPr lang="en-US" dirty="0">
                <a:cs typeface="Arial" charset="0"/>
              </a:rPr>
            </a:br>
            <a:endParaRPr lang="en-US" dirty="0">
              <a:cs typeface="Arial" charset="0"/>
            </a:endParaRPr>
          </a:p>
        </p:txBody>
      </p:sp>
      <p:sp>
        <p:nvSpPr>
          <p:cNvPr id="2" name="Rectangle 1">
            <a:extLst>
              <a:ext uri="{FF2B5EF4-FFF2-40B4-BE49-F238E27FC236}">
                <a16:creationId xmlns="" xmlns:a16="http://schemas.microsoft.com/office/drawing/2014/main" id="{2EBBE8CD-44D4-484E-98BC-A3322072B34A}"/>
              </a:ext>
            </a:extLst>
          </p:cNvPr>
          <p:cNvSpPr/>
          <p:nvPr/>
        </p:nvSpPr>
        <p:spPr>
          <a:xfrm>
            <a:off x="3699458" y="418327"/>
            <a:ext cx="5182829" cy="646331"/>
          </a:xfrm>
          <a:prstGeom prst="rect">
            <a:avLst/>
          </a:prstGeom>
        </p:spPr>
        <p:txBody>
          <a:bodyPr wrap="none">
            <a:spAutoFit/>
          </a:bodyPr>
          <a:lstStyle/>
          <a:p>
            <a:pPr marL="504965" indent="-504965" algn="ctr">
              <a:lnSpc>
                <a:spcPct val="90000"/>
              </a:lnSpc>
              <a:spcBef>
                <a:spcPts val="500"/>
              </a:spcBef>
              <a:buClr>
                <a:schemeClr val="tx1"/>
              </a:buClr>
              <a:buSzPct val="68000"/>
              <a:buFont typeface="Wingdings 3"/>
              <a:buChar char=""/>
              <a:defRPr/>
            </a:pPr>
            <a:r>
              <a:rPr lang="en-US" sz="4000" u="sng" dirty="0">
                <a:latin typeface="Times New Roman" panose="02020603050405020304" pitchFamily="18" charset="0"/>
                <a:ea typeface="+mj-ea"/>
                <a:cs typeface="Arial" charset="0"/>
              </a:rPr>
              <a:t>Software </a:t>
            </a:r>
            <a:r>
              <a:rPr lang="en-US" sz="4000" u="sng" dirty="0" smtClean="0">
                <a:latin typeface="Times New Roman" panose="02020603050405020304" pitchFamily="18" charset="0"/>
                <a:ea typeface="+mj-ea"/>
                <a:cs typeface="Arial" charset="0"/>
              </a:rPr>
              <a:t>Engineering</a:t>
            </a:r>
            <a:endParaRPr lang="en-US" sz="4000" u="sng" dirty="0">
              <a:latin typeface="Times New Roman" panose="02020603050405020304" pitchFamily="18" charset="0"/>
              <a:ea typeface="+mj-ea"/>
              <a:cs typeface="Arial" charset="0"/>
            </a:endParaRPr>
          </a:p>
        </p:txBody>
      </p:sp>
    </p:spTree>
    <p:extLst>
      <p:ext uri="{BB962C8B-B14F-4D97-AF65-F5344CB8AC3E}">
        <p14:creationId xmlns:p14="http://schemas.microsoft.com/office/powerpoint/2010/main" val="174769449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76533" y="266700"/>
            <a:ext cx="9726564" cy="1104900"/>
          </a:xfrm>
          <a:noFill/>
        </p:spPr>
        <p:txBody>
          <a:bodyPr vert="horz" lIns="98235" tIns="48256" rIns="98235" bIns="48256" rtlCol="0" anchor="ctr">
            <a:normAutofit/>
          </a:bodyPr>
          <a:lstStyle/>
          <a:p>
            <a:pPr marL="504965" indent="-504965" algn="ctr">
              <a:spcBef>
                <a:spcPts val="500"/>
              </a:spcBef>
              <a:buClr>
                <a:schemeClr val="tx1"/>
              </a:buClr>
              <a:buSzPct val="68000"/>
              <a:buFont typeface="Wingdings 3"/>
              <a:buChar char=""/>
              <a:defRPr/>
            </a:pPr>
            <a:r>
              <a:rPr lang="en-GB" altLang="en-US" sz="3600" b="1" u="sng" dirty="0">
                <a:cs typeface="Arial" charset="0"/>
              </a:rPr>
              <a:t>Problems of Requirements Analysis</a:t>
            </a:r>
          </a:p>
        </p:txBody>
      </p:sp>
      <p:sp>
        <p:nvSpPr>
          <p:cNvPr id="11267" name="Rectangle 3"/>
          <p:cNvSpPr>
            <a:spLocks noGrp="1" noChangeArrowheads="1"/>
          </p:cNvSpPr>
          <p:nvPr>
            <p:ph idx="1"/>
          </p:nvPr>
        </p:nvSpPr>
        <p:spPr>
          <a:xfrm>
            <a:off x="1395418" y="1688306"/>
            <a:ext cx="10515600" cy="4351338"/>
          </a:xfrm>
          <a:noFill/>
        </p:spPr>
        <p:txBody>
          <a:bodyPr vert="horz" lIns="98235" tIns="48256" rIns="98235" bIns="48256" rtlCol="0">
            <a:normAutofit/>
          </a:bodyPr>
          <a:lstStyle/>
          <a:p>
            <a:pPr algn="just"/>
            <a:r>
              <a:rPr lang="en-GB" altLang="en-US" sz="2625" b="1" dirty="0"/>
              <a:t>Stakeholders don’t know </a:t>
            </a:r>
            <a:r>
              <a:rPr lang="en-GB" altLang="en-US" sz="2625" dirty="0"/>
              <a:t>what they really want.</a:t>
            </a:r>
          </a:p>
          <a:p>
            <a:pPr algn="just"/>
            <a:r>
              <a:rPr lang="en-GB" altLang="en-US" sz="2625" b="1" dirty="0"/>
              <a:t>Stakeholders express requirements </a:t>
            </a:r>
            <a:r>
              <a:rPr lang="en-GB" altLang="en-US" sz="2625" dirty="0"/>
              <a:t>in their own terms.</a:t>
            </a:r>
          </a:p>
          <a:p>
            <a:pPr algn="just"/>
            <a:r>
              <a:rPr lang="en-GB" altLang="en-US" sz="2625" b="1" dirty="0"/>
              <a:t>Different stakeholders</a:t>
            </a:r>
            <a:r>
              <a:rPr lang="en-GB" altLang="en-US" sz="2625" dirty="0"/>
              <a:t> may have conflicting requirements.</a:t>
            </a:r>
          </a:p>
          <a:p>
            <a:pPr algn="just"/>
            <a:r>
              <a:rPr lang="en-GB" altLang="en-US" sz="2625" b="1" dirty="0"/>
              <a:t>Organisational and political factors </a:t>
            </a:r>
            <a:r>
              <a:rPr lang="en-GB" altLang="en-US" sz="2625" dirty="0"/>
              <a:t>may influence the system requirements.</a:t>
            </a:r>
          </a:p>
          <a:p>
            <a:pPr algn="just"/>
            <a:r>
              <a:rPr lang="en-GB" altLang="en-US" sz="2625" b="1" dirty="0"/>
              <a:t>The requirements change during the analysis process</a:t>
            </a:r>
            <a:r>
              <a:rPr lang="en-GB" altLang="en-US" sz="2625" dirty="0"/>
              <a:t>. New stakeholders may emerge and the business environment change.</a:t>
            </a:r>
          </a:p>
        </p:txBody>
      </p:sp>
    </p:spTree>
    <p:extLst>
      <p:ext uri="{BB962C8B-B14F-4D97-AF65-F5344CB8AC3E}">
        <p14:creationId xmlns:p14="http://schemas.microsoft.com/office/powerpoint/2010/main" val="394649996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vert="horz" lIns="90487" tIns="44450" rIns="90487" bIns="44450" rtlCol="0" anchor="ctr">
            <a:normAutofit/>
          </a:bodyPr>
          <a:lstStyle/>
          <a:p>
            <a:pPr marL="504965" indent="-504965" algn="ctr">
              <a:spcBef>
                <a:spcPts val="500"/>
              </a:spcBef>
              <a:buClr>
                <a:schemeClr val="tx1"/>
              </a:buClr>
              <a:buSzPct val="68000"/>
              <a:buFont typeface="Wingdings 3"/>
              <a:buChar char=""/>
              <a:defRPr/>
            </a:pPr>
            <a:r>
              <a:rPr lang="en-GB" sz="3600" b="1" u="sng" dirty="0">
                <a:cs typeface="Arial" charset="0"/>
              </a:rPr>
              <a:t>Process activities</a:t>
            </a:r>
          </a:p>
        </p:txBody>
      </p:sp>
      <p:sp>
        <p:nvSpPr>
          <p:cNvPr id="10243" name="Rectangle 3"/>
          <p:cNvSpPr>
            <a:spLocks noGrp="1" noChangeArrowheads="1"/>
          </p:cNvSpPr>
          <p:nvPr>
            <p:ph idx="1"/>
          </p:nvPr>
        </p:nvSpPr>
        <p:spPr>
          <a:xfrm>
            <a:off x="1288473" y="1817048"/>
            <a:ext cx="10515600" cy="4351338"/>
          </a:xfrm>
          <a:noFill/>
          <a:ln/>
        </p:spPr>
        <p:txBody>
          <a:bodyPr vert="horz" lIns="90487" tIns="44450" rIns="90487" bIns="44450" rtlCol="0">
            <a:normAutofit lnSpcReduction="10000"/>
          </a:bodyPr>
          <a:lstStyle/>
          <a:p>
            <a:pPr>
              <a:lnSpc>
                <a:spcPct val="90000"/>
              </a:lnSpc>
            </a:pPr>
            <a:r>
              <a:rPr lang="en-GB" sz="2600" b="1" dirty="0"/>
              <a:t>Requirements discovery</a:t>
            </a:r>
          </a:p>
          <a:p>
            <a:pPr lvl="1">
              <a:lnSpc>
                <a:spcPct val="90000"/>
              </a:lnSpc>
            </a:pPr>
            <a:r>
              <a:rPr lang="en-GB" sz="2600" dirty="0"/>
              <a:t>Interacting with stakeholders to discover their requirements. Domain requirements are also discovered at this stage.</a:t>
            </a:r>
          </a:p>
          <a:p>
            <a:pPr>
              <a:lnSpc>
                <a:spcPct val="90000"/>
              </a:lnSpc>
            </a:pPr>
            <a:r>
              <a:rPr lang="en-GB" sz="2600" b="1" dirty="0"/>
              <a:t>Requirements classification and organisation</a:t>
            </a:r>
          </a:p>
          <a:p>
            <a:pPr lvl="1">
              <a:lnSpc>
                <a:spcPct val="90000"/>
              </a:lnSpc>
            </a:pPr>
            <a:r>
              <a:rPr lang="en-GB" sz="2600" dirty="0"/>
              <a:t>Groups related requirements and organises them into coherent clusters.</a:t>
            </a:r>
          </a:p>
          <a:p>
            <a:pPr>
              <a:lnSpc>
                <a:spcPct val="90000"/>
              </a:lnSpc>
            </a:pPr>
            <a:r>
              <a:rPr lang="en-GB" sz="2600" b="1" dirty="0"/>
              <a:t>Prioritisation and negotiation</a:t>
            </a:r>
          </a:p>
          <a:p>
            <a:pPr lvl="1">
              <a:lnSpc>
                <a:spcPct val="90000"/>
              </a:lnSpc>
            </a:pPr>
            <a:r>
              <a:rPr lang="en-GB" sz="2600" dirty="0"/>
              <a:t>Prioritising requirements and resolving requirements conflicts.</a:t>
            </a:r>
          </a:p>
          <a:p>
            <a:pPr>
              <a:lnSpc>
                <a:spcPct val="90000"/>
              </a:lnSpc>
            </a:pPr>
            <a:r>
              <a:rPr lang="en-GB" sz="2600" b="1" dirty="0"/>
              <a:t>Requirements specification</a:t>
            </a:r>
          </a:p>
          <a:p>
            <a:pPr lvl="1">
              <a:lnSpc>
                <a:spcPct val="90000"/>
              </a:lnSpc>
            </a:pPr>
            <a:r>
              <a:rPr lang="en-GB" sz="2600" dirty="0"/>
              <a:t>Requirements are documented and input into the next round of the spira</a:t>
            </a:r>
            <a:r>
              <a:rPr lang="en-GB" sz="2000" dirty="0"/>
              <a:t>l.</a:t>
            </a:r>
          </a:p>
        </p:txBody>
      </p:sp>
    </p:spTree>
    <p:extLst>
      <p:ext uri="{BB962C8B-B14F-4D97-AF65-F5344CB8AC3E}">
        <p14:creationId xmlns:p14="http://schemas.microsoft.com/office/powerpoint/2010/main" val="133036509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GB" sz="3600" b="1" u="sng" dirty="0">
                <a:cs typeface="Arial" charset="0"/>
              </a:rPr>
              <a:t>Requirements and design</a:t>
            </a:r>
          </a:p>
        </p:txBody>
      </p:sp>
      <p:sp>
        <p:nvSpPr>
          <p:cNvPr id="63491" name="Rectangle 3"/>
          <p:cNvSpPr>
            <a:spLocks noGrp="1" noChangeArrowheads="1"/>
          </p:cNvSpPr>
          <p:nvPr>
            <p:ph idx="1"/>
          </p:nvPr>
        </p:nvSpPr>
        <p:spPr>
          <a:xfrm>
            <a:off x="1319135" y="1600201"/>
            <a:ext cx="10484938" cy="4297363"/>
          </a:xfrm>
        </p:spPr>
        <p:txBody>
          <a:bodyPr>
            <a:normAutofit/>
          </a:bodyPr>
          <a:lstStyle/>
          <a:p>
            <a:pPr algn="just">
              <a:lnSpc>
                <a:spcPct val="90000"/>
              </a:lnSpc>
            </a:pPr>
            <a:r>
              <a:rPr lang="en-GB" b="1" dirty="0"/>
              <a:t>In principle</a:t>
            </a:r>
            <a:r>
              <a:rPr lang="en-GB" dirty="0"/>
              <a:t>, requirements should state </a:t>
            </a:r>
            <a:r>
              <a:rPr lang="en-GB" u="sng" dirty="0">
                <a:solidFill>
                  <a:srgbClr val="FF0000"/>
                </a:solidFill>
              </a:rPr>
              <a:t>what the system should </a:t>
            </a:r>
            <a:r>
              <a:rPr lang="en-GB" u="sng" dirty="0"/>
              <a:t>do</a:t>
            </a:r>
            <a:r>
              <a:rPr lang="en-GB" dirty="0"/>
              <a:t> and the design should describe </a:t>
            </a:r>
            <a:r>
              <a:rPr lang="en-GB" u="sng" dirty="0">
                <a:solidFill>
                  <a:srgbClr val="FF0000"/>
                </a:solidFill>
              </a:rPr>
              <a:t>how it does this</a:t>
            </a:r>
            <a:r>
              <a:rPr lang="en-GB" dirty="0">
                <a:solidFill>
                  <a:srgbClr val="FF0000"/>
                </a:solidFill>
              </a:rPr>
              <a:t>.</a:t>
            </a:r>
          </a:p>
          <a:p>
            <a:pPr algn="just">
              <a:lnSpc>
                <a:spcPct val="90000"/>
              </a:lnSpc>
            </a:pPr>
            <a:r>
              <a:rPr lang="en-GB" dirty="0">
                <a:highlight>
                  <a:srgbClr val="FFFF00"/>
                </a:highlight>
              </a:rPr>
              <a:t>In practice, requirements and design are inseparable</a:t>
            </a:r>
          </a:p>
          <a:p>
            <a:pPr lvl="1" algn="just">
              <a:lnSpc>
                <a:spcPct val="90000"/>
              </a:lnSpc>
            </a:pPr>
            <a:r>
              <a:rPr lang="en-GB" dirty="0"/>
              <a:t>A system architecture may be designed to structure the requirements;</a:t>
            </a:r>
          </a:p>
          <a:p>
            <a:pPr lvl="1" algn="just">
              <a:lnSpc>
                <a:spcPct val="90000"/>
              </a:lnSpc>
            </a:pPr>
            <a:r>
              <a:rPr lang="en-GB" dirty="0"/>
              <a:t>The system may inter-operate with other systems that generate design requirements;</a:t>
            </a:r>
          </a:p>
          <a:p>
            <a:pPr lvl="1" algn="just">
              <a:lnSpc>
                <a:spcPct val="90000"/>
              </a:lnSpc>
            </a:pPr>
            <a:r>
              <a:rPr lang="en-GB" dirty="0"/>
              <a:t>The use of a specific architecture to satisfy non-functional requirements may be a domain requirement.</a:t>
            </a:r>
            <a:endParaRPr lang="en-GB" sz="1800" dirty="0"/>
          </a:p>
        </p:txBody>
      </p:sp>
    </p:spTree>
    <p:extLst>
      <p:ext uri="{BB962C8B-B14F-4D97-AF65-F5344CB8AC3E}">
        <p14:creationId xmlns:p14="http://schemas.microsoft.com/office/powerpoint/2010/main" val="277508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9270" tIns="49635" rIns="99270" bIns="49635" rtlCol="0" anchor="ctr">
            <a:normAutofit/>
          </a:bodyPr>
          <a:lstStyle/>
          <a:p>
            <a:pPr marL="504965" indent="-504965" algn="ctr">
              <a:spcBef>
                <a:spcPts val="500"/>
              </a:spcBef>
              <a:buClr>
                <a:schemeClr val="tx1"/>
              </a:buClr>
              <a:buSzPct val="68000"/>
              <a:buFont typeface="Wingdings 3"/>
              <a:buChar char=""/>
              <a:defRPr/>
            </a:pPr>
            <a:r>
              <a:rPr lang="en-US" sz="3600" b="1" u="sng" dirty="0">
                <a:cs typeface="Arial" charset="0"/>
              </a:rPr>
              <a:t>Requirements Specification</a:t>
            </a:r>
          </a:p>
        </p:txBody>
      </p:sp>
      <p:sp>
        <p:nvSpPr>
          <p:cNvPr id="3" name="Content Placeholder 2"/>
          <p:cNvSpPr>
            <a:spLocks noGrp="1"/>
          </p:cNvSpPr>
          <p:nvPr>
            <p:ph idx="1"/>
          </p:nvPr>
        </p:nvSpPr>
        <p:spPr/>
        <p:txBody>
          <a:bodyPr vert="horz" lIns="99270" tIns="49635" rIns="99270" bIns="49635" rtlCol="0">
            <a:normAutofit/>
          </a:bodyPr>
          <a:lstStyle/>
          <a:p>
            <a:pPr algn="just"/>
            <a:r>
              <a:rPr lang="en-US" dirty="0">
                <a:solidFill>
                  <a:srgbClr val="FF0000"/>
                </a:solidFill>
              </a:rPr>
              <a:t>The process of writing don the user and system requirements in a requirements document.</a:t>
            </a:r>
          </a:p>
          <a:p>
            <a:pPr algn="just"/>
            <a:r>
              <a:rPr lang="en-US" b="1" dirty="0"/>
              <a:t>User requirements </a:t>
            </a:r>
            <a:r>
              <a:rPr lang="en-US" dirty="0"/>
              <a:t>have to be understandable by end-users and customers who do not have a technical background.</a:t>
            </a:r>
          </a:p>
          <a:p>
            <a:pPr algn="just"/>
            <a:r>
              <a:rPr lang="en-US" b="1" dirty="0"/>
              <a:t>System requirements </a:t>
            </a:r>
            <a:r>
              <a:rPr lang="en-US" dirty="0"/>
              <a:t>are more detailed requirements and may include more technical information.</a:t>
            </a:r>
          </a:p>
          <a:p>
            <a:pPr algn="just"/>
            <a:r>
              <a:rPr lang="en-US" b="1" dirty="0"/>
              <a:t>The requirements may be part of a contract for the system development</a:t>
            </a:r>
          </a:p>
          <a:p>
            <a:pPr lvl="1" algn="just"/>
            <a:r>
              <a:rPr lang="en-US" dirty="0"/>
              <a:t>It is therefore important that these are as complete as possible.</a:t>
            </a:r>
          </a:p>
        </p:txBody>
      </p:sp>
    </p:spTree>
    <p:extLst>
      <p:ext uri="{BB962C8B-B14F-4D97-AF65-F5344CB8AC3E}">
        <p14:creationId xmlns:p14="http://schemas.microsoft.com/office/powerpoint/2010/main" val="3366177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28751" y="285750"/>
            <a:ext cx="9463684" cy="1143000"/>
          </a:xfrm>
        </p:spPr>
        <p:txBody>
          <a:bodyPr vert="horz" lIns="99270" tIns="49635" rIns="99270" bIns="49635" rtlCol="0" anchor="ctr">
            <a:normAutofit/>
          </a:bodyPr>
          <a:lstStyle/>
          <a:p>
            <a:pPr marL="504965" indent="-504965" algn="ctr">
              <a:spcBef>
                <a:spcPts val="500"/>
              </a:spcBef>
              <a:buClr>
                <a:schemeClr val="tx1"/>
              </a:buClr>
              <a:buSzPct val="68000"/>
              <a:buFont typeface="Wingdings 3"/>
              <a:buChar char=""/>
              <a:tabLst>
                <a:tab pos="0" algn="l"/>
                <a:tab pos="559594" algn="l"/>
                <a:tab pos="1121173" algn="l"/>
                <a:tab pos="1682750" algn="l"/>
                <a:tab pos="2244329" algn="l"/>
                <a:tab pos="2805906" algn="l"/>
                <a:tab pos="3367485" algn="l"/>
                <a:tab pos="3929063" algn="l"/>
                <a:tab pos="4490641" algn="l"/>
                <a:tab pos="5052219" algn="l"/>
                <a:tab pos="5613798" algn="l"/>
                <a:tab pos="6175375" algn="l"/>
                <a:tab pos="6736954" algn="l"/>
                <a:tab pos="7298531" algn="l"/>
                <a:tab pos="7860110" algn="l"/>
                <a:tab pos="8421688" algn="l"/>
                <a:tab pos="8983266" algn="l"/>
                <a:tab pos="9544844" algn="l"/>
                <a:tab pos="10106423" algn="l"/>
                <a:tab pos="10668000" algn="l"/>
                <a:tab pos="11229579" algn="l"/>
              </a:tabLst>
              <a:defRPr/>
            </a:pPr>
            <a:r>
              <a:rPr lang="tr-TR" altLang="en-US" sz="3600" b="1" u="sng" dirty="0">
                <a:cs typeface="Arial" charset="0"/>
              </a:rPr>
              <a:t>Software Requirement </a:t>
            </a:r>
            <a:r>
              <a:rPr lang="en-US" altLang="en-US" sz="3600" b="1" u="sng" dirty="0">
                <a:cs typeface="Arial" charset="0"/>
              </a:rPr>
              <a:t>Specification</a:t>
            </a:r>
            <a:endParaRPr lang="tr-TR" altLang="en-US" sz="3600" b="1" u="sng" dirty="0">
              <a:cs typeface="Arial" charset="0"/>
            </a:endParaRPr>
          </a:p>
        </p:txBody>
      </p:sp>
      <p:sp>
        <p:nvSpPr>
          <p:cNvPr id="24579" name="Rectangle 3"/>
          <p:cNvSpPr>
            <a:spLocks noGrp="1" noChangeArrowheads="1"/>
          </p:cNvSpPr>
          <p:nvPr>
            <p:ph idx="1"/>
          </p:nvPr>
        </p:nvSpPr>
        <p:spPr>
          <a:xfrm>
            <a:off x="1364158" y="1757362"/>
            <a:ext cx="10410500" cy="4094798"/>
          </a:xfrm>
        </p:spPr>
        <p:txBody>
          <a:bodyPr vert="horz" lIns="99270" tIns="49635" rIns="99270" bIns="49635" rtlCol="0">
            <a:normAutofit/>
          </a:bodyPr>
          <a:lstStyle/>
          <a:p>
            <a:pPr algn="just">
              <a:lnSpc>
                <a:spcPct val="90000"/>
              </a:lnSpc>
            </a:pPr>
            <a:r>
              <a:rPr lang="tr-TR" altLang="en-US" sz="2400" dirty="0"/>
              <a:t>A </a:t>
            </a:r>
            <a:r>
              <a:rPr lang="tr-TR" altLang="en-US" sz="2400" dirty="0">
                <a:solidFill>
                  <a:srgbClr val="FF0000"/>
                </a:solidFill>
              </a:rPr>
              <a:t>software requirements specification (SRS) </a:t>
            </a:r>
            <a:r>
              <a:rPr lang="tr-TR" altLang="en-US" sz="2400" dirty="0"/>
              <a:t>is a complete description of the behavior of the system to be developed </a:t>
            </a:r>
            <a:endParaRPr lang="en-US" altLang="en-US" sz="2400" dirty="0"/>
          </a:p>
          <a:p>
            <a:pPr algn="just">
              <a:lnSpc>
                <a:spcPct val="90000"/>
              </a:lnSpc>
            </a:pPr>
            <a:endParaRPr lang="en-US" altLang="en-US" sz="2400" dirty="0"/>
          </a:p>
          <a:p>
            <a:pPr algn="just">
              <a:lnSpc>
                <a:spcPct val="90000"/>
              </a:lnSpc>
            </a:pPr>
            <a:r>
              <a:rPr lang="en-US" altLang="en-US" sz="2400" dirty="0">
                <a:solidFill>
                  <a:srgbClr val="FF0000"/>
                </a:solidFill>
              </a:rPr>
              <a:t>A document that clearly and precisely describes, each of the essential requirements of the software and the external interfaces. </a:t>
            </a:r>
          </a:p>
          <a:p>
            <a:pPr lvl="1" algn="just">
              <a:lnSpc>
                <a:spcPct val="90000"/>
              </a:lnSpc>
            </a:pPr>
            <a:r>
              <a:rPr lang="en-US" altLang="en-US" sz="2400" dirty="0"/>
              <a:t>(functions, performance, design constraint, and quality attributes)</a:t>
            </a:r>
          </a:p>
          <a:p>
            <a:pPr lvl="1" algn="just">
              <a:lnSpc>
                <a:spcPct val="90000"/>
              </a:lnSpc>
              <a:buFont typeface="Wingdings" pitchFamily="2" charset="2"/>
              <a:buNone/>
            </a:pPr>
            <a:endParaRPr lang="en-US" altLang="en-US" sz="2400" dirty="0"/>
          </a:p>
          <a:p>
            <a:pPr algn="just">
              <a:lnSpc>
                <a:spcPct val="90000"/>
              </a:lnSpc>
            </a:pPr>
            <a:r>
              <a:rPr lang="en-US" altLang="en-US" sz="2400" dirty="0"/>
              <a:t>Each requirement is defined in such a way that its achievement is capable of being </a:t>
            </a:r>
            <a:r>
              <a:rPr lang="en-US" altLang="en-US" sz="2400" i="1" dirty="0">
                <a:solidFill>
                  <a:srgbClr val="FF0000"/>
                </a:solidFill>
              </a:rPr>
              <a:t>objectively verified</a:t>
            </a:r>
            <a:r>
              <a:rPr lang="en-US" altLang="en-US" sz="2400" dirty="0">
                <a:solidFill>
                  <a:srgbClr val="FF0000"/>
                </a:solidFill>
              </a:rPr>
              <a:t> by a prescribed method;</a:t>
            </a:r>
            <a:r>
              <a:rPr lang="en-US" altLang="en-US" sz="2400" dirty="0"/>
              <a:t> for example inspection, demonstration, analysis, or test.</a:t>
            </a:r>
            <a:endParaRPr lang="tr-TR" altLang="en-US" sz="2400" baseline="30000" dirty="0"/>
          </a:p>
        </p:txBody>
      </p:sp>
    </p:spTree>
    <p:extLst>
      <p:ext uri="{BB962C8B-B14F-4D97-AF65-F5344CB8AC3E}">
        <p14:creationId xmlns:p14="http://schemas.microsoft.com/office/powerpoint/2010/main" val="237418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lIns="98235" tIns="48256" rIns="98235" bIns="48256" rtlCol="0" anchor="ctr">
            <a:noAutofit/>
          </a:bodyPr>
          <a:lstStyle/>
          <a:p>
            <a:pPr marL="504965" indent="-504965" algn="ctr">
              <a:spcBef>
                <a:spcPts val="500"/>
              </a:spcBef>
              <a:buClr>
                <a:schemeClr val="tx1"/>
              </a:buClr>
              <a:buSzPct val="68000"/>
              <a:buFont typeface="Wingdings 3"/>
              <a:buChar char=""/>
              <a:defRPr/>
            </a:pPr>
            <a:r>
              <a:rPr lang="en-GB" sz="3600" b="1" u="sng" dirty="0">
                <a:cs typeface="Arial" charset="0"/>
              </a:rPr>
              <a:t>The Software Requirements Document</a:t>
            </a:r>
          </a:p>
        </p:txBody>
      </p:sp>
      <p:sp>
        <p:nvSpPr>
          <p:cNvPr id="16387" name="Rectangle 3"/>
          <p:cNvSpPr>
            <a:spLocks noGrp="1" noChangeArrowheads="1"/>
          </p:cNvSpPr>
          <p:nvPr>
            <p:ph idx="1"/>
          </p:nvPr>
        </p:nvSpPr>
        <p:spPr>
          <a:noFill/>
          <a:ln/>
        </p:spPr>
        <p:txBody>
          <a:bodyPr vert="horz" lIns="98235" tIns="48256" rIns="98235" bIns="48256" rtlCol="0">
            <a:normAutofit/>
          </a:bodyPr>
          <a:lstStyle/>
          <a:p>
            <a:pPr algn="just"/>
            <a:r>
              <a:rPr lang="en-GB" dirty="0"/>
              <a:t>The software requirements document is the </a:t>
            </a:r>
            <a:r>
              <a:rPr lang="en-GB" dirty="0">
                <a:solidFill>
                  <a:srgbClr val="FF0000"/>
                </a:solidFill>
              </a:rPr>
              <a:t>official statement of what is required of the system developers.</a:t>
            </a:r>
          </a:p>
          <a:p>
            <a:pPr algn="just"/>
            <a:r>
              <a:rPr lang="en-GB" dirty="0"/>
              <a:t>Should include both a definition of user requirements and a specification of the system requirements.</a:t>
            </a:r>
          </a:p>
          <a:p>
            <a:pPr algn="just"/>
            <a:r>
              <a:rPr lang="en-GB" dirty="0">
                <a:solidFill>
                  <a:srgbClr val="FF0000"/>
                </a:solidFill>
              </a:rPr>
              <a:t>It is NOT a design document. </a:t>
            </a:r>
            <a:r>
              <a:rPr lang="en-GB" dirty="0"/>
              <a:t>As far as possible, it should set of WHAT the system should do rather than HOW it should do it.</a:t>
            </a:r>
          </a:p>
        </p:txBody>
      </p:sp>
    </p:spTree>
    <p:extLst>
      <p:ext uri="{BB962C8B-B14F-4D97-AF65-F5344CB8AC3E}">
        <p14:creationId xmlns:p14="http://schemas.microsoft.com/office/powerpoint/2010/main" val="219207310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cs typeface="Arial" charset="0"/>
              </a:rPr>
              <a:t>Requirements Document Variability</a:t>
            </a:r>
          </a:p>
        </p:txBody>
      </p:sp>
      <p:sp>
        <p:nvSpPr>
          <p:cNvPr id="3" name="Content Placeholder 2"/>
          <p:cNvSpPr>
            <a:spLocks noGrp="1"/>
          </p:cNvSpPr>
          <p:nvPr>
            <p:ph idx="1"/>
          </p:nvPr>
        </p:nvSpPr>
        <p:spPr>
          <a:xfrm>
            <a:off x="1423554" y="1759623"/>
            <a:ext cx="10515600" cy="4351338"/>
          </a:xfrm>
        </p:spPr>
        <p:txBody>
          <a:bodyPr>
            <a:normAutofit/>
          </a:bodyPr>
          <a:lstStyle/>
          <a:p>
            <a:pPr algn="just"/>
            <a:r>
              <a:rPr lang="en-US" b="1" dirty="0"/>
              <a:t>Information in requirements document </a:t>
            </a:r>
            <a:r>
              <a:rPr lang="en-US" dirty="0"/>
              <a:t>depends on type of system and the approach to development used.</a:t>
            </a:r>
          </a:p>
          <a:p>
            <a:pPr algn="just"/>
            <a:r>
              <a:rPr lang="en-US" b="1" dirty="0"/>
              <a:t>Systems developed incrementally will</a:t>
            </a:r>
            <a:r>
              <a:rPr lang="en-US" dirty="0"/>
              <a:t>, typically, have less detail in the requirements document.</a:t>
            </a:r>
          </a:p>
          <a:p>
            <a:pPr algn="just"/>
            <a:r>
              <a:rPr lang="en-US" b="1" dirty="0"/>
              <a:t>Requirements documents standards have been designed e.g. IEEE standard</a:t>
            </a:r>
            <a:r>
              <a:rPr lang="en-US" dirty="0"/>
              <a:t>. These are mostly applicable to the requirements for large systems engineering projects.</a:t>
            </a:r>
          </a:p>
          <a:p>
            <a:pPr algn="just"/>
            <a:endParaRPr lang="en-US" dirty="0"/>
          </a:p>
          <a:p>
            <a:pPr algn="just"/>
            <a:r>
              <a:rPr lang="en-US" dirty="0">
                <a:highlight>
                  <a:srgbClr val="FFFF00"/>
                </a:highlight>
              </a:rPr>
              <a:t>Discuss SRS document Template </a:t>
            </a:r>
          </a:p>
        </p:txBody>
      </p:sp>
    </p:spTree>
    <p:extLst>
      <p:ext uri="{BB962C8B-B14F-4D97-AF65-F5344CB8AC3E}">
        <p14:creationId xmlns:p14="http://schemas.microsoft.com/office/powerpoint/2010/main" val="3815798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cs typeface="Arial" charset="0"/>
              </a:rPr>
              <a:t>Natural language specification</a:t>
            </a:r>
          </a:p>
        </p:txBody>
      </p:sp>
      <p:sp>
        <p:nvSpPr>
          <p:cNvPr id="3" name="Content Placeholder 2"/>
          <p:cNvSpPr>
            <a:spLocks noGrp="1"/>
          </p:cNvSpPr>
          <p:nvPr>
            <p:ph idx="1"/>
          </p:nvPr>
        </p:nvSpPr>
        <p:spPr/>
        <p:txBody>
          <a:bodyPr/>
          <a:lstStyle/>
          <a:p>
            <a:pPr algn="just"/>
            <a:r>
              <a:rPr lang="en-US" b="1" dirty="0"/>
              <a:t>Requirements are written as natural language sentences </a:t>
            </a:r>
            <a:r>
              <a:rPr lang="en-US" dirty="0"/>
              <a:t>supplemented by diagrams and tables.</a:t>
            </a:r>
          </a:p>
          <a:p>
            <a:pPr algn="just"/>
            <a:r>
              <a:rPr lang="en-US" b="1" dirty="0"/>
              <a:t>Used for writing requirements </a:t>
            </a:r>
            <a:r>
              <a:rPr lang="en-US" dirty="0"/>
              <a:t>because it is expressive, intuitive and universal. This means that the requirements  can be understood by users and customers.</a:t>
            </a:r>
          </a:p>
        </p:txBody>
      </p:sp>
    </p:spTree>
    <p:extLst>
      <p:ext uri="{BB962C8B-B14F-4D97-AF65-F5344CB8AC3E}">
        <p14:creationId xmlns:p14="http://schemas.microsoft.com/office/powerpoint/2010/main" val="1640402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GB" sz="3600" b="1" u="sng" dirty="0">
                <a:cs typeface="Arial" charset="0"/>
              </a:rPr>
              <a:t>Guidelines for writing requirements</a:t>
            </a:r>
          </a:p>
        </p:txBody>
      </p:sp>
      <p:sp>
        <p:nvSpPr>
          <p:cNvPr id="61443" name="Rectangle 3"/>
          <p:cNvSpPr>
            <a:spLocks noGrp="1" noChangeArrowheads="1"/>
          </p:cNvSpPr>
          <p:nvPr>
            <p:ph idx="1"/>
          </p:nvPr>
        </p:nvSpPr>
        <p:spPr/>
        <p:txBody>
          <a:bodyPr>
            <a:normAutofit/>
          </a:bodyPr>
          <a:lstStyle/>
          <a:p>
            <a:pPr algn="just"/>
            <a:r>
              <a:rPr lang="en-GB" b="1" dirty="0"/>
              <a:t>Invent a standard format </a:t>
            </a:r>
            <a:r>
              <a:rPr lang="en-GB" dirty="0"/>
              <a:t>and use it for all requirements.</a:t>
            </a:r>
          </a:p>
          <a:p>
            <a:pPr algn="just"/>
            <a:r>
              <a:rPr lang="en-GB" b="1" dirty="0"/>
              <a:t>Use language in a consistent way</a:t>
            </a:r>
            <a:r>
              <a:rPr lang="en-GB" dirty="0"/>
              <a:t>. Use </a:t>
            </a:r>
            <a:r>
              <a:rPr lang="en-GB" b="1" u="sng" dirty="0"/>
              <a:t>should</a:t>
            </a:r>
            <a:r>
              <a:rPr lang="en-GB" dirty="0"/>
              <a:t> for desirable requirements.</a:t>
            </a:r>
          </a:p>
          <a:p>
            <a:pPr algn="just"/>
            <a:r>
              <a:rPr lang="en-GB" b="1" dirty="0"/>
              <a:t>Use text highlighting </a:t>
            </a:r>
            <a:r>
              <a:rPr lang="en-GB" dirty="0"/>
              <a:t>to identify key parts of the requirement.</a:t>
            </a:r>
          </a:p>
          <a:p>
            <a:pPr algn="just"/>
            <a:r>
              <a:rPr lang="en-GB" b="1" dirty="0"/>
              <a:t>Avoid the use of computer jargon.</a:t>
            </a:r>
          </a:p>
          <a:p>
            <a:pPr algn="just"/>
            <a:r>
              <a:rPr lang="en-GB" b="1" dirty="0"/>
              <a:t>Include an explanation </a:t>
            </a:r>
            <a:r>
              <a:rPr lang="en-GB" dirty="0"/>
              <a:t>(rationale) of why a requirement is necessary.</a:t>
            </a:r>
          </a:p>
        </p:txBody>
      </p:sp>
    </p:spTree>
    <p:extLst>
      <p:ext uri="{BB962C8B-B14F-4D97-AF65-F5344CB8AC3E}">
        <p14:creationId xmlns:p14="http://schemas.microsoft.com/office/powerpoint/2010/main" val="3913964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GB" sz="3600" b="1" u="sng" dirty="0">
                <a:cs typeface="Arial" charset="0"/>
              </a:rPr>
              <a:t>Problems with natural language</a:t>
            </a:r>
          </a:p>
        </p:txBody>
      </p:sp>
      <p:sp>
        <p:nvSpPr>
          <p:cNvPr id="55299" name="Rectangle 3"/>
          <p:cNvSpPr>
            <a:spLocks noGrp="1" noChangeArrowheads="1"/>
          </p:cNvSpPr>
          <p:nvPr>
            <p:ph idx="1"/>
          </p:nvPr>
        </p:nvSpPr>
        <p:spPr/>
        <p:txBody>
          <a:bodyPr>
            <a:normAutofit/>
          </a:bodyPr>
          <a:lstStyle/>
          <a:p>
            <a:r>
              <a:rPr lang="en-GB" b="1" dirty="0"/>
              <a:t>Lack of clarity </a:t>
            </a:r>
          </a:p>
          <a:p>
            <a:pPr lvl="1"/>
            <a:r>
              <a:rPr lang="en-GB" dirty="0"/>
              <a:t>Precision is difficult without making the document difficult to read.</a:t>
            </a:r>
          </a:p>
          <a:p>
            <a:r>
              <a:rPr lang="en-GB" b="1" dirty="0"/>
              <a:t>Requirements confusion</a:t>
            </a:r>
          </a:p>
          <a:p>
            <a:pPr lvl="1"/>
            <a:r>
              <a:rPr lang="en-GB" dirty="0"/>
              <a:t>Functional and non-functional requirements tend to be mixed-up.</a:t>
            </a:r>
          </a:p>
          <a:p>
            <a:r>
              <a:rPr lang="en-GB" b="1" dirty="0"/>
              <a:t>Requirements amalgamation</a:t>
            </a:r>
          </a:p>
          <a:p>
            <a:pPr lvl="1"/>
            <a:r>
              <a:rPr lang="en-GB" dirty="0"/>
              <a:t>Several different requirements may be expressed together.</a:t>
            </a:r>
          </a:p>
        </p:txBody>
      </p:sp>
    </p:spTree>
    <p:extLst>
      <p:ext uri="{BB962C8B-B14F-4D97-AF65-F5344CB8AC3E}">
        <p14:creationId xmlns:p14="http://schemas.microsoft.com/office/powerpoint/2010/main" val="212122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vert="horz" lIns="90487" tIns="44450" rIns="90487" bIns="44450" rtlCol="0" anchor="ctr">
            <a:normAutofit/>
          </a:bodyPr>
          <a:lstStyle/>
          <a:p>
            <a:pPr marL="504965" indent="-504965" algn="ctr">
              <a:spcBef>
                <a:spcPts val="500"/>
              </a:spcBef>
              <a:buClr>
                <a:schemeClr val="tx1"/>
              </a:buClr>
              <a:buSzPct val="68000"/>
              <a:buFont typeface="Wingdings 3"/>
              <a:buChar char=""/>
              <a:defRPr/>
            </a:pPr>
            <a:r>
              <a:rPr lang="en-GB" sz="3600" b="1" u="sng" dirty="0">
                <a:cs typeface="Arial" charset="0"/>
              </a:rPr>
              <a:t>What is a Requirement?</a:t>
            </a:r>
          </a:p>
        </p:txBody>
      </p:sp>
      <p:sp>
        <p:nvSpPr>
          <p:cNvPr id="8195" name="Rectangle 3"/>
          <p:cNvSpPr>
            <a:spLocks noGrp="1" noChangeArrowheads="1"/>
          </p:cNvSpPr>
          <p:nvPr>
            <p:ph idx="1"/>
          </p:nvPr>
        </p:nvSpPr>
        <p:spPr>
          <a:xfrm>
            <a:off x="1181686" y="1714653"/>
            <a:ext cx="10757468" cy="4351338"/>
          </a:xfrm>
          <a:noFill/>
          <a:ln/>
        </p:spPr>
        <p:txBody>
          <a:bodyPr vert="horz" lIns="90487" tIns="44450" rIns="90487" bIns="44450" rtlCol="0">
            <a:normAutofit/>
          </a:bodyPr>
          <a:lstStyle/>
          <a:p>
            <a:pPr algn="just">
              <a:lnSpc>
                <a:spcPct val="90000"/>
              </a:lnSpc>
            </a:pPr>
            <a:r>
              <a:rPr lang="en-GB" dirty="0">
                <a:solidFill>
                  <a:srgbClr val="FF0000"/>
                </a:solidFill>
              </a:rPr>
              <a:t>It may </a:t>
            </a:r>
            <a:r>
              <a:rPr lang="en-GB" b="1" dirty="0">
                <a:solidFill>
                  <a:srgbClr val="FF0000"/>
                </a:solidFill>
              </a:rPr>
              <a:t>range from a high-level abstract statement of a service </a:t>
            </a:r>
            <a:r>
              <a:rPr lang="en-GB" dirty="0">
                <a:solidFill>
                  <a:srgbClr val="FF0000"/>
                </a:solidFill>
              </a:rPr>
              <a:t>or of a system constraint to a detailed mathematical functional specification</a:t>
            </a:r>
            <a:r>
              <a:rPr lang="en-GB" dirty="0"/>
              <a:t>.</a:t>
            </a:r>
          </a:p>
          <a:p>
            <a:pPr algn="just">
              <a:lnSpc>
                <a:spcPct val="90000"/>
              </a:lnSpc>
            </a:pPr>
            <a:r>
              <a:rPr lang="en-GB" b="1" dirty="0"/>
              <a:t>This is inevitable as requirements may serve a dual function</a:t>
            </a:r>
          </a:p>
          <a:p>
            <a:pPr lvl="1" algn="just">
              <a:lnSpc>
                <a:spcPct val="90000"/>
              </a:lnSpc>
            </a:pPr>
            <a:r>
              <a:rPr lang="en-GB" b="1" dirty="0"/>
              <a:t>May be the basis for a bid for a contract </a:t>
            </a:r>
            <a:r>
              <a:rPr lang="en-GB" dirty="0"/>
              <a:t>- therefore must be open to interpretation;</a:t>
            </a:r>
          </a:p>
          <a:p>
            <a:pPr lvl="1" algn="just">
              <a:lnSpc>
                <a:spcPct val="90000"/>
              </a:lnSpc>
            </a:pPr>
            <a:r>
              <a:rPr lang="en-GB" b="1" dirty="0"/>
              <a:t>May be the basis for the contract itself </a:t>
            </a:r>
            <a:r>
              <a:rPr lang="en-GB" dirty="0"/>
              <a:t>- therefore must be defined in detail;</a:t>
            </a:r>
          </a:p>
          <a:p>
            <a:pPr lvl="1" algn="just">
              <a:lnSpc>
                <a:spcPct val="90000"/>
              </a:lnSpc>
            </a:pPr>
            <a:r>
              <a:rPr lang="en-GB" b="1" dirty="0"/>
              <a:t>Both these statements may be called requirements.</a:t>
            </a:r>
          </a:p>
        </p:txBody>
      </p:sp>
    </p:spTree>
    <p:extLst>
      <p:ext uri="{BB962C8B-B14F-4D97-AF65-F5344CB8AC3E}">
        <p14:creationId xmlns:p14="http://schemas.microsoft.com/office/powerpoint/2010/main" val="35598952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normAutofit fontScale="90000"/>
          </a:bodyPr>
          <a:lstStyle/>
          <a:p>
            <a:pPr marL="504965" indent="-504965" algn="ctr">
              <a:spcBef>
                <a:spcPts val="500"/>
              </a:spcBef>
              <a:buClr>
                <a:schemeClr val="tx1"/>
              </a:buClr>
              <a:buSzPct val="68000"/>
              <a:buFont typeface="Wingdings 3"/>
              <a:buChar char=""/>
              <a:defRPr/>
            </a:pPr>
            <a:r>
              <a:rPr lang="en-US" sz="3600" b="1" u="sng" dirty="0">
                <a:cs typeface="Arial" charset="0"/>
              </a:rPr>
              <a:t>Example requirements for the insulin pump software system</a:t>
            </a:r>
            <a:r>
              <a:rPr lang="en-GB" sz="3600" b="1" u="sng" dirty="0">
                <a:cs typeface="Arial" charset="0"/>
              </a:rPr>
              <a:t> </a:t>
            </a:r>
            <a:endParaRPr lang="en-US" sz="3600" b="1" u="sng" dirty="0">
              <a:cs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80273345"/>
              </p:ext>
            </p:extLst>
          </p:nvPr>
        </p:nvGraphicFramePr>
        <p:xfrm>
          <a:off x="1327355" y="1905000"/>
          <a:ext cx="10220632" cy="3749040"/>
        </p:xfrm>
        <a:graphic>
          <a:graphicData uri="http://schemas.openxmlformats.org/drawingml/2006/table">
            <a:tbl>
              <a:tblPr firstRow="1" bandRow="1">
                <a:tableStyleId>{69CF1AB2-1976-4502-BF36-3FF5EA218861}</a:tableStyleId>
              </a:tblPr>
              <a:tblGrid>
                <a:gridCol w="10220632">
                  <a:extLst>
                    <a:ext uri="{9D8B030D-6E8A-4147-A177-3AD203B41FA5}">
                      <a16:colId xmlns="" xmlns:a16="http://schemas.microsoft.com/office/drawing/2014/main" val="20000"/>
                    </a:ext>
                  </a:extLst>
                </a:gridCol>
              </a:tblGrid>
              <a:tr h="370840">
                <a:tc>
                  <a:txBody>
                    <a:bodyPr/>
                    <a:lstStyle/>
                    <a:p>
                      <a:pPr algn="just"/>
                      <a:r>
                        <a:rPr lang="en-GB" sz="2400" b="0" kern="1200" dirty="0">
                          <a:latin typeface="Times New Roman" panose="02020603050405020304" pitchFamily="18" charset="0"/>
                          <a:cs typeface="Times New Roman" panose="02020603050405020304" pitchFamily="18" charset="0"/>
                        </a:rPr>
                        <a:t>3.2 The system will measure the blood sugar and deliver insulin, if required, every 10 minutes.</a:t>
                      </a:r>
                      <a:r>
                        <a:rPr lang="en-GB" sz="2400" b="0" i="1" kern="1200" dirty="0">
                          <a:latin typeface="Times New Roman" panose="02020603050405020304" pitchFamily="18" charset="0"/>
                          <a:cs typeface="Times New Roman" panose="02020603050405020304" pitchFamily="18" charset="0"/>
                        </a:rPr>
                        <a:t> (Changes in blood sugar are relatively slow so more frequent measurement is unnecessary; less frequent measurement could lead to unnecessarily high sugar levels.)</a:t>
                      </a:r>
                    </a:p>
                    <a:p>
                      <a:pPr algn="just"/>
                      <a:endParaRPr lang="en-GB" sz="2400" b="0" kern="1200" dirty="0">
                        <a:latin typeface="Times New Roman" panose="02020603050405020304" pitchFamily="18" charset="0"/>
                        <a:cs typeface="Times New Roman" panose="02020603050405020304" pitchFamily="18" charset="0"/>
                      </a:endParaRPr>
                    </a:p>
                    <a:p>
                      <a:pPr algn="just"/>
                      <a:r>
                        <a:rPr lang="en-GB" sz="2400" b="0" kern="1200" dirty="0">
                          <a:latin typeface="Times New Roman" panose="02020603050405020304" pitchFamily="18" charset="0"/>
                          <a:cs typeface="Times New Roman" panose="02020603050405020304" pitchFamily="18" charset="0"/>
                        </a:rPr>
                        <a:t>3.6 The system will run a self-test routine every minute with the conditions to be tested and the associated actions defined in Table 1.</a:t>
                      </a:r>
                      <a:r>
                        <a:rPr lang="en-GB" sz="2400" b="0" i="1" kern="1200" dirty="0">
                          <a:latin typeface="Times New Roman" panose="02020603050405020304" pitchFamily="18" charset="0"/>
                          <a:cs typeface="Times New Roman" panose="02020603050405020304" pitchFamily="18" charset="0"/>
                        </a:rPr>
                        <a:t> (A self-test routine can discover hardware and software problems and alert the user to the fact the normal operation may be impossible.)</a:t>
                      </a:r>
                    </a:p>
                    <a:p>
                      <a:endParaRPr lang="en-US" sz="2400" dirty="0"/>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357799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vert="horz" lIns="90487" tIns="44450" rIns="90487" bIns="44450" rtlCol="0" anchor="ctr">
            <a:normAutofit/>
          </a:bodyPr>
          <a:lstStyle/>
          <a:p>
            <a:pPr marL="504965" indent="-504965" algn="ctr">
              <a:spcBef>
                <a:spcPts val="500"/>
              </a:spcBef>
              <a:buClr>
                <a:schemeClr val="tx1"/>
              </a:buClr>
              <a:buSzPct val="68000"/>
              <a:buFont typeface="Wingdings 3"/>
              <a:buChar char=""/>
              <a:defRPr/>
            </a:pPr>
            <a:r>
              <a:rPr lang="en-GB" sz="3600" b="1" u="sng" dirty="0">
                <a:cs typeface="Arial" charset="0"/>
              </a:rPr>
              <a:t>Form-based specifications</a:t>
            </a:r>
          </a:p>
        </p:txBody>
      </p:sp>
      <p:sp>
        <p:nvSpPr>
          <p:cNvPr id="67587" name="Rectangle 3"/>
          <p:cNvSpPr>
            <a:spLocks noGrp="1" noChangeArrowheads="1"/>
          </p:cNvSpPr>
          <p:nvPr>
            <p:ph idx="1"/>
          </p:nvPr>
        </p:nvSpPr>
        <p:spPr>
          <a:noFill/>
          <a:ln/>
        </p:spPr>
        <p:txBody>
          <a:bodyPr vert="horz" lIns="90487" tIns="44450" rIns="90487" bIns="44450" rtlCol="0">
            <a:normAutofit/>
          </a:bodyPr>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Tree>
    <p:extLst>
      <p:ext uri="{BB962C8B-B14F-4D97-AF65-F5344CB8AC3E}">
        <p14:creationId xmlns:p14="http://schemas.microsoft.com/office/powerpoint/2010/main" val="53130304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vert="horz" lIns="90487" tIns="44450" rIns="90487" bIns="44450" rtlCol="0" anchor="ctr">
            <a:normAutofit/>
          </a:bodyPr>
          <a:lstStyle/>
          <a:p>
            <a:pPr marL="504965" indent="-504965" algn="ctr">
              <a:spcBef>
                <a:spcPts val="500"/>
              </a:spcBef>
              <a:buClr>
                <a:schemeClr val="tx1"/>
              </a:buClr>
              <a:buSzPct val="68000"/>
              <a:buFont typeface="Wingdings 3"/>
              <a:buChar char=""/>
              <a:defRPr/>
            </a:pPr>
            <a:r>
              <a:rPr lang="en-GB" sz="3600" b="1" u="sng" dirty="0">
                <a:cs typeface="Arial" charset="0"/>
              </a:rPr>
              <a:t>Types of Requirement (Context) </a:t>
            </a:r>
          </a:p>
        </p:txBody>
      </p:sp>
      <p:sp>
        <p:nvSpPr>
          <p:cNvPr id="9219" name="Rectangle 3"/>
          <p:cNvSpPr>
            <a:spLocks noGrp="1" noChangeArrowheads="1"/>
          </p:cNvSpPr>
          <p:nvPr>
            <p:ph idx="1"/>
          </p:nvPr>
        </p:nvSpPr>
        <p:spPr>
          <a:xfrm>
            <a:off x="1423554" y="1549761"/>
            <a:ext cx="10245437" cy="4351338"/>
          </a:xfrm>
          <a:noFill/>
          <a:ln/>
        </p:spPr>
        <p:txBody>
          <a:bodyPr vert="horz" lIns="90487" tIns="44450" rIns="90487" bIns="44450" rtlCol="0">
            <a:normAutofit/>
          </a:bodyPr>
          <a:lstStyle/>
          <a:p>
            <a:pPr algn="just"/>
            <a:r>
              <a:rPr lang="en-GB" b="1" dirty="0"/>
              <a:t>User Requirements</a:t>
            </a:r>
          </a:p>
          <a:p>
            <a:pPr lvl="1" algn="just"/>
            <a:r>
              <a:rPr lang="en-GB" dirty="0">
                <a:highlight>
                  <a:srgbClr val="FFFF00"/>
                </a:highlight>
              </a:rPr>
              <a:t>Statements in natural language plus diagrams of the services the system provides and its operational constraints. </a:t>
            </a:r>
            <a:r>
              <a:rPr lang="en-GB" dirty="0"/>
              <a:t>Written for customers.</a:t>
            </a:r>
          </a:p>
          <a:p>
            <a:pPr algn="just"/>
            <a:r>
              <a:rPr lang="en-GB" b="1" dirty="0"/>
              <a:t>System Requirements</a:t>
            </a:r>
          </a:p>
          <a:p>
            <a:pPr lvl="1" algn="just"/>
            <a:r>
              <a:rPr lang="en-GB" dirty="0">
                <a:highlight>
                  <a:srgbClr val="FFFF00"/>
                </a:highlight>
              </a:rPr>
              <a:t>A structured document setting out detailed descriptions of the system’s functions, services and operational constraints</a:t>
            </a:r>
            <a:r>
              <a:rPr lang="en-GB" dirty="0"/>
              <a:t>. Defines what should be implemented so may be part of a contract between client and contractor.</a:t>
            </a:r>
          </a:p>
        </p:txBody>
      </p:sp>
    </p:spTree>
    <p:extLst>
      <p:ext uri="{BB962C8B-B14F-4D97-AF65-F5344CB8AC3E}">
        <p14:creationId xmlns:p14="http://schemas.microsoft.com/office/powerpoint/2010/main" val="85786949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marL="504965" indent="-504965" algn="ctr">
              <a:spcBef>
                <a:spcPts val="500"/>
              </a:spcBef>
              <a:buClr>
                <a:schemeClr val="tx1"/>
              </a:buClr>
              <a:buSzPct val="68000"/>
              <a:buFont typeface="Wingdings 3"/>
              <a:buChar char=""/>
              <a:defRPr/>
            </a:pPr>
            <a:r>
              <a:rPr lang="en-US" sz="3600" b="1" u="sng" dirty="0">
                <a:cs typeface="Arial" charset="0"/>
              </a:rPr>
              <a:t>User and System Requirements</a:t>
            </a:r>
            <a:r>
              <a:rPr lang="en-GB" sz="3600" b="1" u="sng" dirty="0">
                <a:cs typeface="Arial" charset="0"/>
              </a:rPr>
              <a:t> </a:t>
            </a:r>
            <a:endParaRPr lang="en-US" sz="3600" b="1" u="sng" dirty="0">
              <a:cs typeface="Arial" charset="0"/>
            </a:endParaRPr>
          </a:p>
        </p:txBody>
      </p:sp>
      <p:pic>
        <p:nvPicPr>
          <p:cNvPr id="4" name="Picture 3" descr="4.1 UserSysReq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24066" y="1547446"/>
            <a:ext cx="9929734" cy="4929555"/>
          </a:xfrm>
          <a:prstGeom prst="rect">
            <a:avLst/>
          </a:prstGeom>
        </p:spPr>
      </p:pic>
    </p:spTree>
    <p:extLst>
      <p:ext uri="{BB962C8B-B14F-4D97-AF65-F5344CB8AC3E}">
        <p14:creationId xmlns:p14="http://schemas.microsoft.com/office/powerpoint/2010/main" val="3598020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GB" sz="3600" b="1" u="sng" dirty="0">
                <a:cs typeface="Arial" charset="0"/>
              </a:rPr>
              <a:t>Domain Requirements</a:t>
            </a:r>
          </a:p>
        </p:txBody>
      </p:sp>
      <p:sp>
        <p:nvSpPr>
          <p:cNvPr id="49155" name="Rectangle 3"/>
          <p:cNvSpPr>
            <a:spLocks noGrp="1" noChangeArrowheads="1"/>
          </p:cNvSpPr>
          <p:nvPr>
            <p:ph idx="1"/>
          </p:nvPr>
        </p:nvSpPr>
        <p:spPr>
          <a:xfrm>
            <a:off x="1288473" y="1594731"/>
            <a:ext cx="10515600" cy="4351338"/>
          </a:xfrm>
        </p:spPr>
        <p:txBody>
          <a:bodyPr>
            <a:normAutofit/>
          </a:bodyPr>
          <a:lstStyle/>
          <a:p>
            <a:pPr algn="just"/>
            <a:r>
              <a:rPr lang="en-GB" b="1" dirty="0"/>
              <a:t>The system’s operational domain imposes requirements on the system.</a:t>
            </a:r>
          </a:p>
          <a:p>
            <a:pPr lvl="1" algn="just"/>
            <a:r>
              <a:rPr lang="en-GB" b="1" dirty="0"/>
              <a:t>For example</a:t>
            </a:r>
            <a:r>
              <a:rPr lang="en-GB" dirty="0"/>
              <a:t>, a train control system has to take into account the braking characteristics in different weather conditions.</a:t>
            </a:r>
          </a:p>
          <a:p>
            <a:pPr algn="just"/>
            <a:r>
              <a:rPr lang="en-GB" b="1" dirty="0"/>
              <a:t>Domain requirements be new functional requirements</a:t>
            </a:r>
            <a:r>
              <a:rPr lang="en-GB" dirty="0"/>
              <a:t>, constraints on existing requirements or define specific computations.</a:t>
            </a:r>
          </a:p>
          <a:p>
            <a:pPr algn="just"/>
            <a:r>
              <a:rPr lang="en-GB" dirty="0"/>
              <a:t>If domain requirements are not satisfied, the system may be unworkable.</a:t>
            </a:r>
          </a:p>
        </p:txBody>
      </p:sp>
    </p:spTree>
    <p:extLst>
      <p:ext uri="{BB962C8B-B14F-4D97-AF65-F5344CB8AC3E}">
        <p14:creationId xmlns:p14="http://schemas.microsoft.com/office/powerpoint/2010/main" val="959499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GB" sz="3600" b="1" u="sng" dirty="0">
                <a:cs typeface="Arial" charset="0"/>
              </a:rPr>
              <a:t>Train protection system</a:t>
            </a:r>
          </a:p>
        </p:txBody>
      </p:sp>
      <p:sp>
        <p:nvSpPr>
          <p:cNvPr id="51206" name="Rectangle 6"/>
          <p:cNvSpPr>
            <a:spLocks noGrp="1" noChangeArrowheads="1"/>
          </p:cNvSpPr>
          <p:nvPr>
            <p:ph idx="1"/>
          </p:nvPr>
        </p:nvSpPr>
        <p:spPr/>
        <p:txBody>
          <a:bodyPr>
            <a:normAutofit/>
          </a:bodyPr>
          <a:lstStyle/>
          <a:p>
            <a:pPr algn="just"/>
            <a:r>
              <a:rPr lang="en-GB" dirty="0"/>
              <a:t>This is a </a:t>
            </a:r>
            <a:r>
              <a:rPr lang="en-GB" b="1" dirty="0"/>
              <a:t>domain requirement </a:t>
            </a:r>
            <a:r>
              <a:rPr lang="en-GB" dirty="0"/>
              <a:t>for a train protection system:</a:t>
            </a:r>
          </a:p>
          <a:p>
            <a:pPr algn="just"/>
            <a:r>
              <a:rPr lang="en-GB" dirty="0"/>
              <a:t>The deceleration of the train will be computed as:</a:t>
            </a:r>
          </a:p>
          <a:p>
            <a:pPr lvl="1" algn="just"/>
            <a:r>
              <a:rPr lang="en-GB" dirty="0"/>
              <a:t>Dtrain = Dcontrol + Dgradient </a:t>
            </a:r>
          </a:p>
          <a:p>
            <a:pPr lvl="1" algn="just"/>
            <a:endParaRPr lang="en-GB" dirty="0"/>
          </a:p>
          <a:p>
            <a:pPr lvl="1" algn="just"/>
            <a:r>
              <a:rPr lang="en-GB" dirty="0"/>
              <a:t>where Dgradient is 9.81ms2 * compensated gradient/alpha and where the values of 9.81ms2 /alpha are known for different types of train.</a:t>
            </a:r>
          </a:p>
          <a:p>
            <a:pPr algn="just"/>
            <a:r>
              <a:rPr lang="en-GB" b="1" dirty="0"/>
              <a:t>It is difficult for a non-specialist to understand the implications of this and how it interacts with other requirements.</a:t>
            </a:r>
          </a:p>
        </p:txBody>
      </p:sp>
    </p:spTree>
    <p:extLst>
      <p:ext uri="{BB962C8B-B14F-4D97-AF65-F5344CB8AC3E}">
        <p14:creationId xmlns:p14="http://schemas.microsoft.com/office/powerpoint/2010/main" val="1519837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marL="504965" indent="-504965" algn="ctr">
              <a:spcBef>
                <a:spcPts val="500"/>
              </a:spcBef>
              <a:buClr>
                <a:schemeClr val="tx1"/>
              </a:buClr>
              <a:buSzPct val="68000"/>
              <a:buFont typeface="Wingdings 3"/>
              <a:buChar char=""/>
              <a:defRPr/>
            </a:pPr>
            <a:r>
              <a:rPr lang="en-GB" sz="3600" b="1" u="sng" dirty="0">
                <a:solidFill>
                  <a:srgbClr val="FF0000"/>
                </a:solidFill>
                <a:cs typeface="Arial" charset="0"/>
              </a:rPr>
              <a:t>Types of Requirements:</a:t>
            </a:r>
            <a:br>
              <a:rPr lang="en-GB" sz="3600" b="1" u="sng" dirty="0">
                <a:solidFill>
                  <a:srgbClr val="FF0000"/>
                </a:solidFill>
                <a:cs typeface="Arial" charset="0"/>
              </a:rPr>
            </a:br>
            <a:r>
              <a:rPr lang="en-GB" sz="3600" b="1" u="sng" dirty="0">
                <a:solidFill>
                  <a:srgbClr val="FF0000"/>
                </a:solidFill>
                <a:cs typeface="Arial" charset="0"/>
              </a:rPr>
              <a:t>Functional and Non-Functional Requirements</a:t>
            </a:r>
          </a:p>
        </p:txBody>
      </p:sp>
      <p:sp>
        <p:nvSpPr>
          <p:cNvPr id="34819" name="Rectangle 3"/>
          <p:cNvSpPr>
            <a:spLocks noGrp="1" noChangeArrowheads="1"/>
          </p:cNvSpPr>
          <p:nvPr>
            <p:ph idx="1"/>
          </p:nvPr>
        </p:nvSpPr>
        <p:spPr>
          <a:xfrm>
            <a:off x="1558636" y="1596414"/>
            <a:ext cx="10245436" cy="4880587"/>
          </a:xfrm>
        </p:spPr>
        <p:txBody>
          <a:bodyPr>
            <a:normAutofit lnSpcReduction="10000"/>
          </a:bodyPr>
          <a:lstStyle/>
          <a:p>
            <a:pPr algn="just">
              <a:lnSpc>
                <a:spcPct val="90000"/>
              </a:lnSpc>
            </a:pPr>
            <a:r>
              <a:rPr lang="en-GB" b="1" dirty="0">
                <a:solidFill>
                  <a:srgbClr val="FF0000"/>
                </a:solidFill>
              </a:rPr>
              <a:t>Functional requirements</a:t>
            </a:r>
          </a:p>
          <a:p>
            <a:pPr lvl="1" algn="just">
              <a:lnSpc>
                <a:spcPct val="90000"/>
              </a:lnSpc>
            </a:pPr>
            <a:r>
              <a:rPr lang="en-GB" sz="2400" dirty="0"/>
              <a:t>Statements of services the system should provide, how the system should react to particular inputs and how the system should behave in particular situations.</a:t>
            </a:r>
          </a:p>
          <a:p>
            <a:pPr lvl="1" algn="just">
              <a:lnSpc>
                <a:spcPct val="90000"/>
              </a:lnSpc>
            </a:pPr>
            <a:r>
              <a:rPr lang="en-GB" sz="2400" b="1" dirty="0"/>
              <a:t>May state what the system should not do.</a:t>
            </a:r>
          </a:p>
          <a:p>
            <a:pPr algn="just">
              <a:lnSpc>
                <a:spcPct val="90000"/>
              </a:lnSpc>
            </a:pPr>
            <a:r>
              <a:rPr lang="en-GB" b="1" dirty="0">
                <a:solidFill>
                  <a:srgbClr val="FF0000"/>
                </a:solidFill>
              </a:rPr>
              <a:t>Non-Functional requirements</a:t>
            </a:r>
          </a:p>
          <a:p>
            <a:pPr lvl="1" algn="just">
              <a:lnSpc>
                <a:spcPct val="90000"/>
              </a:lnSpc>
            </a:pPr>
            <a:r>
              <a:rPr lang="en-GB" sz="2400" dirty="0"/>
              <a:t>Constraints on the services or functions offered by the system such as timing constraints, constraints on the development process, standards, etc.</a:t>
            </a:r>
          </a:p>
          <a:p>
            <a:pPr lvl="1" algn="just">
              <a:lnSpc>
                <a:spcPct val="90000"/>
              </a:lnSpc>
            </a:pPr>
            <a:r>
              <a:rPr lang="en-GB" sz="2400" b="1" dirty="0"/>
              <a:t>Often apply to the system as a whole rather than individual features or services.</a:t>
            </a:r>
          </a:p>
          <a:p>
            <a:pPr lvl="1" algn="just"/>
            <a:r>
              <a:rPr lang="en-US" sz="2400" b="1" dirty="0"/>
              <a:t>In other words, </a:t>
            </a:r>
            <a:r>
              <a:rPr lang="en-US" sz="2400" dirty="0"/>
              <a:t>a non-functional requirement will describe how a system should behave and what limits there are on its functionality</a:t>
            </a:r>
            <a:r>
              <a:rPr lang="en-US" dirty="0"/>
              <a:t>.</a:t>
            </a:r>
            <a:endParaRPr lang="en-GB" sz="2400" b="1" dirty="0"/>
          </a:p>
        </p:txBody>
      </p:sp>
    </p:spTree>
    <p:extLst>
      <p:ext uri="{BB962C8B-B14F-4D97-AF65-F5344CB8AC3E}">
        <p14:creationId xmlns:p14="http://schemas.microsoft.com/office/powerpoint/2010/main" val="3437053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GB" sz="3600" b="1" u="sng" dirty="0">
                <a:cs typeface="Arial" charset="0"/>
              </a:rPr>
              <a:t>Functional Requirements</a:t>
            </a:r>
          </a:p>
        </p:txBody>
      </p:sp>
      <p:sp>
        <p:nvSpPr>
          <p:cNvPr id="39939" name="Rectangle 3"/>
          <p:cNvSpPr>
            <a:spLocks noGrp="1" noChangeArrowheads="1"/>
          </p:cNvSpPr>
          <p:nvPr>
            <p:ph idx="1"/>
          </p:nvPr>
        </p:nvSpPr>
        <p:spPr>
          <a:xfrm>
            <a:off x="1378923" y="1684672"/>
            <a:ext cx="10245438" cy="4351338"/>
          </a:xfrm>
        </p:spPr>
        <p:txBody>
          <a:bodyPr>
            <a:normAutofit/>
          </a:bodyPr>
          <a:lstStyle/>
          <a:p>
            <a:pPr algn="just"/>
            <a:r>
              <a:rPr lang="en-US" b="1" dirty="0">
                <a:solidFill>
                  <a:srgbClr val="FF0000"/>
                </a:solidFill>
              </a:rPr>
              <a:t>What the system should do</a:t>
            </a:r>
            <a:endParaRPr lang="en-GB" b="1" dirty="0">
              <a:solidFill>
                <a:srgbClr val="FF0000"/>
              </a:solidFill>
            </a:endParaRPr>
          </a:p>
          <a:p>
            <a:pPr algn="just"/>
            <a:r>
              <a:rPr lang="en-GB" b="1" dirty="0"/>
              <a:t>Describe functionality </a:t>
            </a:r>
            <a:r>
              <a:rPr lang="en-GB" dirty="0"/>
              <a:t>or system services.</a:t>
            </a:r>
          </a:p>
          <a:p>
            <a:pPr algn="just"/>
            <a:r>
              <a:rPr lang="en-GB" b="1" dirty="0"/>
              <a:t>Depend on the type of software</a:t>
            </a:r>
            <a:r>
              <a:rPr lang="en-GB" dirty="0"/>
              <a:t>, expected users and the type of system where the software is used.</a:t>
            </a:r>
          </a:p>
          <a:p>
            <a:pPr algn="just"/>
            <a:r>
              <a:rPr lang="en-GB" b="1" u="sng" dirty="0">
                <a:solidFill>
                  <a:srgbClr val="FF0000"/>
                </a:solidFill>
              </a:rPr>
              <a:t>Functional user requirements</a:t>
            </a:r>
            <a:r>
              <a:rPr lang="en-GB" b="1" dirty="0">
                <a:solidFill>
                  <a:srgbClr val="FF0000"/>
                </a:solidFill>
              </a:rPr>
              <a:t> </a:t>
            </a:r>
            <a:r>
              <a:rPr lang="en-GB" dirty="0"/>
              <a:t>may be high-level statements of what the system should do.</a:t>
            </a:r>
          </a:p>
          <a:p>
            <a:pPr algn="just"/>
            <a:r>
              <a:rPr lang="en-GB" b="1" u="sng" dirty="0">
                <a:solidFill>
                  <a:srgbClr val="FF0000"/>
                </a:solidFill>
              </a:rPr>
              <a:t>Functional system requirement</a:t>
            </a:r>
            <a:r>
              <a:rPr lang="en-GB" b="1" u="sng" dirty="0"/>
              <a:t>s</a:t>
            </a:r>
            <a:r>
              <a:rPr lang="en-GB" b="1" dirty="0"/>
              <a:t> </a:t>
            </a:r>
            <a:r>
              <a:rPr lang="en-GB" dirty="0"/>
              <a:t>should describe the system services in detail.</a:t>
            </a:r>
          </a:p>
        </p:txBody>
      </p:sp>
    </p:spTree>
    <p:extLst>
      <p:ext uri="{BB962C8B-B14F-4D97-AF65-F5344CB8AC3E}">
        <p14:creationId xmlns:p14="http://schemas.microsoft.com/office/powerpoint/2010/main" val="3861749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cs typeface="Arial" charset="0"/>
              </a:rPr>
              <a:t>Functional Requirements for the MHC-PMS</a:t>
            </a:r>
          </a:p>
        </p:txBody>
      </p:sp>
      <p:sp>
        <p:nvSpPr>
          <p:cNvPr id="77827" name="Rectangle 3"/>
          <p:cNvSpPr>
            <a:spLocks noGrp="1" noChangeArrowheads="1"/>
          </p:cNvSpPr>
          <p:nvPr>
            <p:ph idx="1"/>
          </p:nvPr>
        </p:nvSpPr>
        <p:spPr>
          <a:xfrm>
            <a:off x="1288473" y="1699662"/>
            <a:ext cx="10515600" cy="2767407"/>
          </a:xfrm>
        </p:spPr>
        <p:txBody>
          <a:bodyPr>
            <a:normAutofit lnSpcReduction="10000"/>
          </a:bodyPr>
          <a:lstStyle/>
          <a:p>
            <a:pPr algn="just"/>
            <a:r>
              <a:rPr lang="en-US" sz="2800" dirty="0"/>
              <a:t>A </a:t>
            </a:r>
            <a:r>
              <a:rPr lang="en-US" sz="2800" b="1" dirty="0"/>
              <a:t>user will be able to search </a:t>
            </a:r>
            <a:r>
              <a:rPr lang="en-US" sz="2800" dirty="0"/>
              <a:t>the appointments lists for all clinics.</a:t>
            </a:r>
            <a:endParaRPr lang="en-GB" sz="2800" dirty="0"/>
          </a:p>
          <a:p>
            <a:pPr algn="just"/>
            <a:r>
              <a:rPr lang="en-US" sz="2800" b="1" dirty="0"/>
              <a:t>The system will generate each day</a:t>
            </a:r>
            <a:r>
              <a:rPr lang="en-US" sz="2800" dirty="0"/>
              <a:t>, for each clinic, a list of patients who are expected to attend appointments that day. </a:t>
            </a:r>
            <a:endParaRPr lang="en-GB" sz="2800" dirty="0"/>
          </a:p>
          <a:p>
            <a:pPr algn="just"/>
            <a:r>
              <a:rPr lang="en-US" sz="2800" b="1" dirty="0"/>
              <a:t>Each staff member </a:t>
            </a:r>
            <a:r>
              <a:rPr lang="en-US" sz="2800" dirty="0"/>
              <a:t>using the system will be uniquely identified by his or her 8-digit employee number.</a:t>
            </a:r>
            <a:r>
              <a:rPr lang="en-GB" sz="2800" dirty="0"/>
              <a:t> </a:t>
            </a:r>
            <a:endParaRPr lang="en-US" sz="2800" dirty="0"/>
          </a:p>
        </p:txBody>
      </p:sp>
    </p:spTree>
    <p:extLst>
      <p:ext uri="{BB962C8B-B14F-4D97-AF65-F5344CB8AC3E}">
        <p14:creationId xmlns:p14="http://schemas.microsoft.com/office/powerpoint/2010/main" val="2927164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vert="horz" lIns="90487" tIns="44450" rIns="90487" bIns="44450" rtlCol="0" anchor="ctr">
            <a:normAutofit/>
          </a:bodyPr>
          <a:lstStyle/>
          <a:p>
            <a:pPr marL="504965" indent="-504965" algn="ctr">
              <a:spcBef>
                <a:spcPts val="500"/>
              </a:spcBef>
              <a:buClr>
                <a:schemeClr val="tx1"/>
              </a:buClr>
              <a:buSzPct val="68000"/>
              <a:buFont typeface="Wingdings 3"/>
              <a:buChar char=""/>
              <a:defRPr/>
            </a:pPr>
            <a:r>
              <a:rPr lang="en-GB" sz="3600" b="1" u="sng" dirty="0">
                <a:solidFill>
                  <a:srgbClr val="FF0000"/>
                </a:solidFill>
                <a:cs typeface="Arial" charset="0"/>
              </a:rPr>
              <a:t>Non-functional requirements</a:t>
            </a:r>
          </a:p>
        </p:txBody>
      </p:sp>
      <p:sp>
        <p:nvSpPr>
          <p:cNvPr id="35843" name="Rectangle 3"/>
          <p:cNvSpPr>
            <a:spLocks noGrp="1" noChangeArrowheads="1"/>
          </p:cNvSpPr>
          <p:nvPr>
            <p:ph idx="1"/>
          </p:nvPr>
        </p:nvSpPr>
        <p:spPr>
          <a:xfrm>
            <a:off x="1184222" y="1603339"/>
            <a:ext cx="10619851" cy="4956787"/>
          </a:xfrm>
          <a:noFill/>
          <a:ln/>
        </p:spPr>
        <p:txBody>
          <a:bodyPr vert="horz" lIns="90487" tIns="44450" rIns="90487" bIns="44450" rtlCol="0">
            <a:normAutofit/>
          </a:bodyPr>
          <a:lstStyle/>
          <a:p>
            <a:pPr algn="just">
              <a:lnSpc>
                <a:spcPct val="90000"/>
              </a:lnSpc>
            </a:pPr>
            <a:r>
              <a:rPr lang="en-GB" b="1" dirty="0"/>
              <a:t>These define system properties and constraints </a:t>
            </a:r>
          </a:p>
          <a:p>
            <a:pPr lvl="1" algn="just">
              <a:lnSpc>
                <a:spcPct val="90000"/>
              </a:lnSpc>
            </a:pPr>
            <a:r>
              <a:rPr lang="en-GB" dirty="0"/>
              <a:t>e.g. reliability, response time and storage requirements. </a:t>
            </a:r>
          </a:p>
          <a:p>
            <a:pPr algn="just">
              <a:lnSpc>
                <a:spcPct val="90000"/>
              </a:lnSpc>
            </a:pPr>
            <a:r>
              <a:rPr lang="en-US" b="1" dirty="0"/>
              <a:t>Constraints on the system implementation</a:t>
            </a:r>
          </a:p>
          <a:p>
            <a:pPr lvl="1" algn="just">
              <a:lnSpc>
                <a:spcPct val="90000"/>
              </a:lnSpc>
            </a:pPr>
            <a:r>
              <a:rPr lang="en-US" dirty="0"/>
              <a:t> </a:t>
            </a:r>
            <a:r>
              <a:rPr lang="en-GB" dirty="0"/>
              <a:t>e.g. I/O device capability, data representations, etc.</a:t>
            </a:r>
          </a:p>
          <a:p>
            <a:pPr algn="just">
              <a:lnSpc>
                <a:spcPct val="90000"/>
              </a:lnSpc>
            </a:pPr>
            <a:r>
              <a:rPr lang="en-US" b="1" dirty="0"/>
              <a:t>Constrain characteristics </a:t>
            </a:r>
            <a:r>
              <a:rPr lang="en-US" dirty="0"/>
              <a:t>of the system as a whole</a:t>
            </a:r>
            <a:r>
              <a:rPr lang="en-GB" dirty="0"/>
              <a:t> </a:t>
            </a:r>
          </a:p>
          <a:p>
            <a:pPr lvl="1" algn="just">
              <a:lnSpc>
                <a:spcPct val="90000"/>
              </a:lnSpc>
            </a:pPr>
            <a:r>
              <a:rPr lang="en-US" dirty="0"/>
              <a:t>such as performance, security, or availability</a:t>
            </a:r>
            <a:endParaRPr lang="en-GB" dirty="0"/>
          </a:p>
          <a:p>
            <a:pPr algn="just">
              <a:lnSpc>
                <a:spcPct val="90000"/>
              </a:lnSpc>
            </a:pPr>
            <a:r>
              <a:rPr lang="en-GB" b="1" dirty="0">
                <a:solidFill>
                  <a:srgbClr val="FF0000"/>
                </a:solidFill>
                <a:highlight>
                  <a:srgbClr val="FFFF00"/>
                </a:highlight>
              </a:rPr>
              <a:t>Non-functional requirements </a:t>
            </a:r>
            <a:r>
              <a:rPr lang="en-GB" dirty="0">
                <a:solidFill>
                  <a:srgbClr val="FF0000"/>
                </a:solidFill>
                <a:highlight>
                  <a:srgbClr val="FFFF00"/>
                </a:highlight>
              </a:rPr>
              <a:t>may be more critical than functional requirements. If these are not met, the system may be useless</a:t>
            </a:r>
            <a:r>
              <a:rPr lang="en-GB" dirty="0">
                <a:solidFill>
                  <a:srgbClr val="FF0000"/>
                </a:solidFill>
              </a:rPr>
              <a:t>.</a:t>
            </a:r>
          </a:p>
          <a:p>
            <a:pPr lvl="1" algn="just">
              <a:lnSpc>
                <a:spcPct val="90000"/>
              </a:lnSpc>
            </a:pPr>
            <a:r>
              <a:rPr lang="en-US" b="1" dirty="0"/>
              <a:t>For example</a:t>
            </a:r>
            <a:r>
              <a:rPr lang="en-US" dirty="0"/>
              <a:t>, if an aircraft system does not meet its reliability requirements, it will not be certified as safe for operation</a:t>
            </a:r>
          </a:p>
          <a:p>
            <a:pPr lvl="1" algn="just">
              <a:lnSpc>
                <a:spcPct val="90000"/>
              </a:lnSpc>
            </a:pPr>
            <a:r>
              <a:rPr lang="en-US" dirty="0"/>
              <a:t>if an embedded control system fails to meet its performance requirements, the control functions will not operate correctly</a:t>
            </a:r>
            <a:endParaRPr lang="en-GB" dirty="0"/>
          </a:p>
        </p:txBody>
      </p:sp>
    </p:spTree>
    <p:extLst>
      <p:ext uri="{BB962C8B-B14F-4D97-AF65-F5344CB8AC3E}">
        <p14:creationId xmlns:p14="http://schemas.microsoft.com/office/powerpoint/2010/main" val="8480126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lIns="90487" tIns="44450" rIns="90487" bIns="44450" rtlCol="0" anchor="ctr">
            <a:normAutofit/>
          </a:bodyPr>
          <a:lstStyle/>
          <a:p>
            <a:pPr marL="504965" indent="-504965" algn="ctr">
              <a:spcBef>
                <a:spcPts val="500"/>
              </a:spcBef>
              <a:buClr>
                <a:schemeClr val="tx1"/>
              </a:buClr>
              <a:buSzPct val="68000"/>
              <a:buFont typeface="Wingdings 3"/>
              <a:buChar char=""/>
              <a:defRPr/>
            </a:pPr>
            <a:r>
              <a:rPr lang="en-GB" sz="3600" b="1" u="sng" dirty="0">
                <a:cs typeface="Arial" charset="0"/>
              </a:rPr>
              <a:t>Requirements Engineering</a:t>
            </a:r>
          </a:p>
        </p:txBody>
      </p:sp>
      <p:sp>
        <p:nvSpPr>
          <p:cNvPr id="7171" name="Rectangle 3"/>
          <p:cNvSpPr>
            <a:spLocks noGrp="1" noChangeArrowheads="1"/>
          </p:cNvSpPr>
          <p:nvPr>
            <p:ph idx="1"/>
          </p:nvPr>
        </p:nvSpPr>
        <p:spPr>
          <a:xfrm>
            <a:off x="1349115" y="1596414"/>
            <a:ext cx="10454958" cy="4651987"/>
          </a:xfrm>
          <a:noFill/>
          <a:ln/>
        </p:spPr>
        <p:txBody>
          <a:bodyPr vert="horz" lIns="90487" tIns="44450" rIns="90487" bIns="44450" rtlCol="0">
            <a:normAutofit/>
          </a:bodyPr>
          <a:lstStyle/>
          <a:p>
            <a:pPr algn="just"/>
            <a:r>
              <a:rPr lang="en-US" dirty="0"/>
              <a:t>The requirements for a system are the descriptions of </a:t>
            </a:r>
            <a:r>
              <a:rPr lang="en-US" b="1" u="sng" dirty="0"/>
              <a:t>what the system should do</a:t>
            </a:r>
            <a:endParaRPr lang="en-GB" b="1" u="sng" dirty="0"/>
          </a:p>
          <a:p>
            <a:pPr algn="just"/>
            <a:r>
              <a:rPr lang="en-GB" dirty="0"/>
              <a:t>The process of establishing the </a:t>
            </a:r>
            <a:r>
              <a:rPr lang="en-GB" b="1" u="sng" dirty="0"/>
              <a:t>services</a:t>
            </a:r>
            <a:r>
              <a:rPr lang="en-GB" dirty="0"/>
              <a:t> that the customer requires from a system and the </a:t>
            </a:r>
            <a:r>
              <a:rPr lang="en-GB" b="1" u="sng" dirty="0"/>
              <a:t>constraints</a:t>
            </a:r>
            <a:r>
              <a:rPr lang="en-GB" dirty="0"/>
              <a:t> under which it operates and is developed.</a:t>
            </a:r>
          </a:p>
          <a:p>
            <a:pPr algn="just"/>
            <a:r>
              <a:rPr lang="en-US" dirty="0">
                <a:solidFill>
                  <a:srgbClr val="FF0000"/>
                </a:solidFill>
              </a:rPr>
              <a:t>The process of finding out, analyzing, documenting and checking these services and constraints is called </a:t>
            </a:r>
            <a:r>
              <a:rPr lang="en-US" b="1" dirty="0">
                <a:solidFill>
                  <a:srgbClr val="FF0000"/>
                </a:solidFill>
              </a:rPr>
              <a:t>requirements engineering (RE)</a:t>
            </a:r>
            <a:endParaRPr lang="en-GB" b="1" dirty="0">
              <a:solidFill>
                <a:srgbClr val="FF0000"/>
              </a:solidFill>
            </a:endParaRPr>
          </a:p>
        </p:txBody>
      </p:sp>
    </p:spTree>
    <p:extLst>
      <p:ext uri="{BB962C8B-B14F-4D97-AF65-F5344CB8AC3E}">
        <p14:creationId xmlns:p14="http://schemas.microsoft.com/office/powerpoint/2010/main" val="378469910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cs typeface="Arial" charset="0"/>
              </a:rPr>
              <a:t>Non-functional requirements implementation</a:t>
            </a:r>
          </a:p>
        </p:txBody>
      </p:sp>
      <p:sp>
        <p:nvSpPr>
          <p:cNvPr id="3" name="Content Placeholder 2"/>
          <p:cNvSpPr>
            <a:spLocks noGrp="1"/>
          </p:cNvSpPr>
          <p:nvPr>
            <p:ph idx="1"/>
          </p:nvPr>
        </p:nvSpPr>
        <p:spPr>
          <a:xfrm>
            <a:off x="1334125" y="1549761"/>
            <a:ext cx="10605029" cy="4746108"/>
          </a:xfrm>
        </p:spPr>
        <p:txBody>
          <a:bodyPr>
            <a:normAutofit/>
          </a:bodyPr>
          <a:lstStyle/>
          <a:p>
            <a:pPr algn="just"/>
            <a:r>
              <a:rPr lang="en-US" dirty="0">
                <a:solidFill>
                  <a:srgbClr val="FF0000"/>
                </a:solidFill>
              </a:rPr>
              <a:t>Non-functional requirements may affect the overall architecture of a system rather than the individual components</a:t>
            </a:r>
            <a:r>
              <a:rPr lang="en-US" dirty="0"/>
              <a:t>. </a:t>
            </a:r>
          </a:p>
          <a:p>
            <a:pPr lvl="1" algn="just"/>
            <a:r>
              <a:rPr lang="en-US" b="1" dirty="0"/>
              <a:t>For example</a:t>
            </a:r>
            <a:r>
              <a:rPr lang="en-US" dirty="0"/>
              <a:t>, to ensure that performance requirements are met, you may have to organize the system to minimize communications between components.</a:t>
            </a:r>
            <a:endParaRPr lang="en-GB" dirty="0"/>
          </a:p>
          <a:p>
            <a:pPr algn="just"/>
            <a:r>
              <a:rPr lang="en-US" dirty="0">
                <a:solidFill>
                  <a:srgbClr val="FF0000"/>
                </a:solidFill>
              </a:rPr>
              <a:t>A single non-functional requirement, such as a security requirement, may generate a number of related functional requirements that define system services that are required. </a:t>
            </a:r>
          </a:p>
          <a:p>
            <a:pPr lvl="1" algn="just"/>
            <a:r>
              <a:rPr lang="en-US" dirty="0"/>
              <a:t>It may also generate requirements that restrict existing requirements. </a:t>
            </a:r>
          </a:p>
        </p:txBody>
      </p:sp>
    </p:spTree>
    <p:extLst>
      <p:ext uri="{BB962C8B-B14F-4D97-AF65-F5344CB8AC3E}">
        <p14:creationId xmlns:p14="http://schemas.microsoft.com/office/powerpoint/2010/main" val="1989676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cs typeface="Arial" charset="0"/>
              </a:rPr>
              <a:t>Non-functional Requirements</a:t>
            </a:r>
          </a:p>
        </p:txBody>
      </p:sp>
      <p:pic>
        <p:nvPicPr>
          <p:cNvPr id="6" name="Picture 5">
            <a:extLst>
              <a:ext uri="{FF2B5EF4-FFF2-40B4-BE49-F238E27FC236}">
                <a16:creationId xmlns="" xmlns:a16="http://schemas.microsoft.com/office/drawing/2014/main" id="{5028797D-12F7-4793-AAA7-2FEA6CC390CE}"/>
              </a:ext>
            </a:extLst>
          </p:cNvPr>
          <p:cNvPicPr>
            <a:picLocks noChangeAspect="1"/>
          </p:cNvPicPr>
          <p:nvPr/>
        </p:nvPicPr>
        <p:blipFill>
          <a:blip r:embed="rId2"/>
          <a:stretch>
            <a:fillRect/>
          </a:stretch>
        </p:blipFill>
        <p:spPr>
          <a:xfrm>
            <a:off x="1557337" y="1603717"/>
            <a:ext cx="9429531" cy="4956409"/>
          </a:xfrm>
          <a:prstGeom prst="rect">
            <a:avLst/>
          </a:prstGeom>
        </p:spPr>
      </p:pic>
    </p:spTree>
    <p:extLst>
      <p:ext uri="{BB962C8B-B14F-4D97-AF65-F5344CB8AC3E}">
        <p14:creationId xmlns:p14="http://schemas.microsoft.com/office/powerpoint/2010/main" val="1592529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cs typeface="Arial" charset="0"/>
              </a:rPr>
              <a:t>Types of Non-Functional Requirement</a:t>
            </a:r>
            <a:r>
              <a:rPr lang="en-GB" sz="3600" b="1" u="sng" dirty="0">
                <a:cs typeface="Arial" charset="0"/>
              </a:rPr>
              <a:t> </a:t>
            </a:r>
            <a:endParaRPr lang="en-US" sz="3600" b="1" u="sng" dirty="0">
              <a:cs typeface="Arial" charset="0"/>
            </a:endParaRPr>
          </a:p>
        </p:txBody>
      </p:sp>
      <p:pic>
        <p:nvPicPr>
          <p:cNvPr id="4" name="Picture 3" descr="4.3 Non-functionalReq.eps"/>
          <p:cNvPicPr>
            <a:picLocks noChangeAspect="1"/>
          </p:cNvPicPr>
          <p:nvPr/>
        </p:nvPicPr>
        <p:blipFill>
          <a:blip r:embed="rId2"/>
          <a:stretch>
            <a:fillRect/>
          </a:stretch>
        </p:blipFill>
        <p:spPr>
          <a:xfrm>
            <a:off x="1250429" y="1648918"/>
            <a:ext cx="10351958" cy="4744387"/>
          </a:xfrm>
          <a:prstGeom prst="rect">
            <a:avLst/>
          </a:prstGeom>
        </p:spPr>
      </p:pic>
    </p:spTree>
    <p:extLst>
      <p:ext uri="{BB962C8B-B14F-4D97-AF65-F5344CB8AC3E}">
        <p14:creationId xmlns:p14="http://schemas.microsoft.com/office/powerpoint/2010/main" val="3079554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vert="horz" lIns="90487" tIns="44450" rIns="90487" bIns="44450" rtlCol="0" anchor="ctr">
            <a:normAutofit/>
          </a:bodyPr>
          <a:lstStyle/>
          <a:p>
            <a:pPr marL="504965" indent="-504965" algn="ctr">
              <a:spcBef>
                <a:spcPts val="500"/>
              </a:spcBef>
              <a:buClr>
                <a:schemeClr val="tx1"/>
              </a:buClr>
              <a:buSzPct val="68000"/>
              <a:buFont typeface="Wingdings 3"/>
              <a:buChar char=""/>
              <a:defRPr/>
            </a:pPr>
            <a:r>
              <a:rPr lang="en-GB" sz="3600" b="1" u="sng" dirty="0">
                <a:solidFill>
                  <a:srgbClr val="FF0000"/>
                </a:solidFill>
                <a:cs typeface="Arial" charset="0"/>
              </a:rPr>
              <a:t>Non-Functional Requirement Classifications</a:t>
            </a:r>
          </a:p>
        </p:txBody>
      </p:sp>
      <p:sp>
        <p:nvSpPr>
          <p:cNvPr id="36867" name="Rectangle 3"/>
          <p:cNvSpPr>
            <a:spLocks noGrp="1" noChangeArrowheads="1"/>
          </p:cNvSpPr>
          <p:nvPr>
            <p:ph idx="1"/>
          </p:nvPr>
        </p:nvSpPr>
        <p:spPr>
          <a:xfrm>
            <a:off x="1169233" y="1596414"/>
            <a:ext cx="10515259" cy="4774406"/>
          </a:xfrm>
          <a:noFill/>
          <a:ln/>
        </p:spPr>
        <p:txBody>
          <a:bodyPr vert="horz" lIns="90487" tIns="44450" rIns="90487" bIns="44450" rtlCol="0">
            <a:normAutofit/>
          </a:bodyPr>
          <a:lstStyle/>
          <a:p>
            <a:pPr algn="just"/>
            <a:r>
              <a:rPr lang="en-GB" sz="2800" b="1" dirty="0"/>
              <a:t>Product requirements</a:t>
            </a:r>
          </a:p>
          <a:p>
            <a:pPr lvl="1" algn="just"/>
            <a:r>
              <a:rPr lang="en-GB" sz="2400" dirty="0"/>
              <a:t>Requirements which specify that the delivered product must behave in a particular way e.g. execution speed, reliability, etc.</a:t>
            </a:r>
          </a:p>
          <a:p>
            <a:pPr algn="just"/>
            <a:r>
              <a:rPr lang="en-GB" sz="2800" b="1" dirty="0"/>
              <a:t>Organisational requirements</a:t>
            </a:r>
          </a:p>
          <a:p>
            <a:pPr lvl="1" algn="just"/>
            <a:r>
              <a:rPr lang="en-GB" sz="2400" dirty="0"/>
              <a:t>Requirements which are a consequence of organisational policies and procedures e.g. process standards used, implementation requirements, etc.</a:t>
            </a:r>
          </a:p>
          <a:p>
            <a:pPr algn="just"/>
            <a:r>
              <a:rPr lang="en-GB" sz="2800" b="1" dirty="0"/>
              <a:t>External requirements</a:t>
            </a:r>
          </a:p>
          <a:p>
            <a:pPr lvl="1" algn="just"/>
            <a:r>
              <a:rPr lang="en-GB" sz="2400" dirty="0"/>
              <a:t>Requirements which arise from factors which are external to the system and its development process e.g. interoperability requirements, legislative requirements, etc.</a:t>
            </a:r>
          </a:p>
        </p:txBody>
      </p:sp>
    </p:spTree>
    <p:extLst>
      <p:ext uri="{BB962C8B-B14F-4D97-AF65-F5344CB8AC3E}">
        <p14:creationId xmlns:p14="http://schemas.microsoft.com/office/powerpoint/2010/main" val="156586596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normAutofit fontScale="90000"/>
          </a:bodyPr>
          <a:lstStyle/>
          <a:p>
            <a:pPr marL="504965" indent="-504965" algn="ctr">
              <a:spcBef>
                <a:spcPts val="500"/>
              </a:spcBef>
              <a:buClr>
                <a:schemeClr val="tx1"/>
              </a:buClr>
              <a:buSzPct val="68000"/>
              <a:buFont typeface="Wingdings 3"/>
              <a:buChar char=""/>
              <a:defRPr/>
            </a:pPr>
            <a:r>
              <a:rPr lang="en-US" sz="3600" b="1" u="sng" dirty="0">
                <a:cs typeface="Arial" charset="0"/>
              </a:rPr>
              <a:t>Examples of non-functional requirements in the MHC-PMS</a:t>
            </a:r>
            <a:r>
              <a:rPr lang="en-GB" sz="3600" b="1" u="sng" dirty="0">
                <a:cs typeface="Arial" charset="0"/>
              </a:rPr>
              <a:t> </a:t>
            </a:r>
            <a:endParaRPr lang="en-US" sz="3600" b="1" u="sng" dirty="0">
              <a:cs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40926688"/>
              </p:ext>
            </p:extLst>
          </p:nvPr>
        </p:nvGraphicFramePr>
        <p:xfrm>
          <a:off x="1578231" y="1680148"/>
          <a:ext cx="9889244" cy="4754880"/>
        </p:xfrm>
        <a:graphic>
          <a:graphicData uri="http://schemas.openxmlformats.org/drawingml/2006/table">
            <a:tbl>
              <a:tblPr firstRow="1" bandRow="1">
                <a:tableStyleId>{69CF1AB2-1976-4502-BF36-3FF5EA218861}</a:tableStyleId>
              </a:tblPr>
              <a:tblGrid>
                <a:gridCol w="9889244">
                  <a:extLst>
                    <a:ext uri="{9D8B030D-6E8A-4147-A177-3AD203B41FA5}">
                      <a16:colId xmlns="" xmlns:a16="http://schemas.microsoft.com/office/drawing/2014/main" val="20000"/>
                    </a:ext>
                  </a:extLst>
                </a:gridCol>
              </a:tblGrid>
              <a:tr h="4495800">
                <a:tc>
                  <a:txBody>
                    <a:bodyPr/>
                    <a:lstStyle/>
                    <a:p>
                      <a:r>
                        <a:rPr lang="en-GB" sz="2400" b="1" kern="1200" dirty="0">
                          <a:latin typeface="Times New Roman" panose="02020603050405020304" pitchFamily="18" charset="0"/>
                          <a:cs typeface="Times New Roman" panose="02020603050405020304" pitchFamily="18" charset="0"/>
                        </a:rPr>
                        <a:t>Product requirement</a:t>
                      </a:r>
                    </a:p>
                    <a:p>
                      <a:r>
                        <a:rPr lang="en-GB" sz="2400" b="0" kern="1200" dirty="0">
                          <a:latin typeface="Times New Roman" panose="02020603050405020304" pitchFamily="18" charset="0"/>
                          <a:cs typeface="Times New Roman" panose="02020603050405020304" pitchFamily="18" charset="0"/>
                        </a:rPr>
                        <a:t>The MHC-PMS will be available to all clinics during normal working hours (Mon–Fri, 0830–17.30). Downtime within normal working hours will not exceed five seconds in any one day.</a:t>
                      </a:r>
                    </a:p>
                    <a:p>
                      <a:endParaRPr lang="en-GB" sz="2400" b="0" kern="1200" dirty="0">
                        <a:latin typeface="Times New Roman" panose="02020603050405020304" pitchFamily="18" charset="0"/>
                        <a:cs typeface="Times New Roman" panose="02020603050405020304" pitchFamily="18" charset="0"/>
                      </a:endParaRPr>
                    </a:p>
                    <a:p>
                      <a:r>
                        <a:rPr lang="en-GB" sz="2400" b="1" kern="1200" dirty="0">
                          <a:latin typeface="Times New Roman" panose="02020603050405020304" pitchFamily="18" charset="0"/>
                          <a:cs typeface="Times New Roman" panose="02020603050405020304" pitchFamily="18" charset="0"/>
                        </a:rPr>
                        <a:t>Organizational requirement</a:t>
                      </a:r>
                      <a:r>
                        <a:rPr lang="en-GB" sz="2400" b="0" kern="1200" dirty="0">
                          <a:latin typeface="Times New Roman" panose="02020603050405020304" pitchFamily="18" charset="0"/>
                          <a:cs typeface="Times New Roman" panose="02020603050405020304" pitchFamily="18" charset="0"/>
                        </a:rPr>
                        <a:t/>
                      </a:r>
                      <a:br>
                        <a:rPr lang="en-GB" sz="2400" b="0" kern="1200" dirty="0">
                          <a:latin typeface="Times New Roman" panose="02020603050405020304" pitchFamily="18" charset="0"/>
                          <a:cs typeface="Times New Roman" panose="02020603050405020304" pitchFamily="18" charset="0"/>
                        </a:rPr>
                      </a:br>
                      <a:r>
                        <a:rPr lang="en-GB" sz="2400" b="0" kern="1200" dirty="0">
                          <a:latin typeface="Times New Roman" panose="02020603050405020304" pitchFamily="18" charset="0"/>
                          <a:cs typeface="Times New Roman" panose="02020603050405020304" pitchFamily="18" charset="0"/>
                        </a:rPr>
                        <a:t>Users of the MHC-PMS system will authenticate themselves using their health authority identity card.</a:t>
                      </a:r>
                    </a:p>
                    <a:p>
                      <a:endParaRPr lang="en-GB" sz="2400" b="0" kern="1200" dirty="0">
                        <a:latin typeface="Times New Roman" panose="02020603050405020304" pitchFamily="18" charset="0"/>
                        <a:cs typeface="Times New Roman" panose="02020603050405020304" pitchFamily="18" charset="0"/>
                      </a:endParaRPr>
                    </a:p>
                    <a:p>
                      <a:r>
                        <a:rPr lang="en-GB" sz="2400" b="1" kern="1200" dirty="0">
                          <a:latin typeface="Times New Roman" panose="02020603050405020304" pitchFamily="18" charset="0"/>
                          <a:cs typeface="Times New Roman" panose="02020603050405020304" pitchFamily="18" charset="0"/>
                        </a:rPr>
                        <a:t>External requirement</a:t>
                      </a:r>
                      <a:r>
                        <a:rPr lang="en-GB" sz="2400" b="0" kern="1200" dirty="0">
                          <a:latin typeface="Times New Roman" panose="02020603050405020304" pitchFamily="18" charset="0"/>
                          <a:cs typeface="Times New Roman" panose="02020603050405020304" pitchFamily="18" charset="0"/>
                        </a:rPr>
                        <a:t/>
                      </a:r>
                      <a:br>
                        <a:rPr lang="en-GB" sz="2400" b="0" kern="1200" dirty="0">
                          <a:latin typeface="Times New Roman" panose="02020603050405020304" pitchFamily="18" charset="0"/>
                          <a:cs typeface="Times New Roman" panose="02020603050405020304" pitchFamily="18" charset="0"/>
                        </a:rPr>
                      </a:br>
                      <a:r>
                        <a:rPr lang="en-GB" sz="2400" b="0" kern="1200" dirty="0">
                          <a:latin typeface="Times New Roman" panose="02020603050405020304" pitchFamily="18" charset="0"/>
                          <a:cs typeface="Times New Roman" panose="02020603050405020304" pitchFamily="18" charset="0"/>
                        </a:rPr>
                        <a:t>The system will implement patient privacy provisions as set out in HStan-03-2006-priv. </a:t>
                      </a:r>
                    </a:p>
                    <a:p>
                      <a:endParaRPr lang="en-US" b="0" dirty="0"/>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320198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GB" sz="3600" b="1" u="sng" dirty="0">
                <a:solidFill>
                  <a:srgbClr val="FF0000"/>
                </a:solidFill>
                <a:cs typeface="Arial" charset="0"/>
              </a:rPr>
              <a:t>NFR- Goals and Requirements</a:t>
            </a:r>
          </a:p>
        </p:txBody>
      </p:sp>
      <p:sp>
        <p:nvSpPr>
          <p:cNvPr id="44035" name="Rectangle 3"/>
          <p:cNvSpPr>
            <a:spLocks noGrp="1" noChangeArrowheads="1"/>
          </p:cNvSpPr>
          <p:nvPr>
            <p:ph idx="1"/>
          </p:nvPr>
        </p:nvSpPr>
        <p:spPr>
          <a:xfrm>
            <a:off x="1319134" y="1596414"/>
            <a:ext cx="10245436" cy="4956787"/>
          </a:xfrm>
        </p:spPr>
        <p:txBody>
          <a:bodyPr>
            <a:normAutofit lnSpcReduction="10000"/>
          </a:bodyPr>
          <a:lstStyle/>
          <a:p>
            <a:pPr algn="just"/>
            <a:r>
              <a:rPr lang="en-US" sz="2800" b="1" dirty="0"/>
              <a:t>A common problem with non-functional requirements </a:t>
            </a:r>
            <a:r>
              <a:rPr lang="en-US" sz="2800" dirty="0"/>
              <a:t>is that users or customers often propose these requirements as general </a:t>
            </a:r>
            <a:r>
              <a:rPr lang="en-US" sz="2800" u="sng" dirty="0"/>
              <a:t>goals</a:t>
            </a:r>
            <a:endParaRPr lang="en-GB" sz="2800" u="sng" dirty="0"/>
          </a:p>
          <a:p>
            <a:pPr algn="just"/>
            <a:r>
              <a:rPr lang="en-GB" sz="2800" b="1" dirty="0"/>
              <a:t>Non-functional requirements </a:t>
            </a:r>
            <a:r>
              <a:rPr lang="en-GB" sz="2800" dirty="0"/>
              <a:t>may be very difficult to state precisely and imprecise requirements may be difficult to verify. </a:t>
            </a:r>
          </a:p>
          <a:p>
            <a:pPr algn="just"/>
            <a:r>
              <a:rPr lang="en-GB" sz="2800" b="1" dirty="0"/>
              <a:t>Goal</a:t>
            </a:r>
          </a:p>
          <a:p>
            <a:pPr lvl="1" algn="just"/>
            <a:r>
              <a:rPr lang="en-GB" sz="2400" dirty="0"/>
              <a:t>A general intention of the user such as ease of use.</a:t>
            </a:r>
          </a:p>
          <a:p>
            <a:pPr algn="just"/>
            <a:r>
              <a:rPr lang="en-GB" sz="2800" b="1" dirty="0"/>
              <a:t>Verifiable non-functional requirement</a:t>
            </a:r>
          </a:p>
          <a:p>
            <a:pPr lvl="1" algn="just"/>
            <a:r>
              <a:rPr lang="en-GB" sz="2400" dirty="0"/>
              <a:t>A statement using some measure that can be objectively tested.</a:t>
            </a:r>
          </a:p>
          <a:p>
            <a:pPr algn="just"/>
            <a:r>
              <a:rPr lang="en-GB" sz="2800" dirty="0"/>
              <a:t>Goals are helpful to developers as they convey the intentions of the system users.</a:t>
            </a:r>
          </a:p>
        </p:txBody>
      </p:sp>
    </p:spTree>
    <p:extLst>
      <p:ext uri="{BB962C8B-B14F-4D97-AF65-F5344CB8AC3E}">
        <p14:creationId xmlns:p14="http://schemas.microsoft.com/office/powerpoint/2010/main" val="2026746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solidFill>
                  <a:srgbClr val="FF0000"/>
                </a:solidFill>
                <a:cs typeface="Arial" charset="0"/>
              </a:rPr>
              <a:t>Usability requirements</a:t>
            </a:r>
          </a:p>
        </p:txBody>
      </p:sp>
      <p:sp>
        <p:nvSpPr>
          <p:cNvPr id="3" name="Content Placeholder 2"/>
          <p:cNvSpPr>
            <a:spLocks noGrp="1"/>
          </p:cNvSpPr>
          <p:nvPr>
            <p:ph idx="1"/>
          </p:nvPr>
        </p:nvSpPr>
        <p:spPr>
          <a:xfrm>
            <a:off x="1229193" y="1596414"/>
            <a:ext cx="10403174" cy="4804387"/>
          </a:xfrm>
        </p:spPr>
        <p:txBody>
          <a:bodyPr>
            <a:normAutofit lnSpcReduction="10000"/>
          </a:bodyPr>
          <a:lstStyle/>
          <a:p>
            <a:pPr algn="just"/>
            <a:r>
              <a:rPr lang="en-US" sz="2600" b="1" dirty="0"/>
              <a:t>How a manager might express usability requirements as GOAL</a:t>
            </a:r>
          </a:p>
          <a:p>
            <a:pPr lvl="1" algn="just"/>
            <a:r>
              <a:rPr lang="en-US" sz="2600" dirty="0"/>
              <a:t>The system should be easy to use by medical staff and should be organized in such a way that user errors are minimized. (Goal)</a:t>
            </a:r>
          </a:p>
          <a:p>
            <a:pPr marL="457200" lvl="1" indent="0" algn="just">
              <a:buNone/>
            </a:pPr>
            <a:endParaRPr lang="en-US" sz="2600" dirty="0"/>
          </a:p>
          <a:p>
            <a:pPr algn="just"/>
            <a:r>
              <a:rPr lang="en-US" sz="2600" b="1" dirty="0"/>
              <a:t>How the goal could be expressed as a ‘testable’ nonfunctional requirement</a:t>
            </a:r>
          </a:p>
          <a:p>
            <a:pPr lvl="1" algn="just"/>
            <a:r>
              <a:rPr lang="en-US" sz="2600" dirty="0"/>
              <a:t>Medical staff will be able to use all the system functions after four hours of training. </a:t>
            </a:r>
          </a:p>
          <a:p>
            <a:pPr lvl="1" algn="just"/>
            <a:r>
              <a:rPr lang="en-US" sz="2600" dirty="0"/>
              <a:t>After this training, the average number of errors made by experienced users will not exceed two per hour of system use. (Testable non-functional requirement)</a:t>
            </a:r>
            <a:endParaRPr lang="en-GB" sz="2600" dirty="0"/>
          </a:p>
          <a:p>
            <a:pPr algn="just"/>
            <a:endParaRPr lang="en-GB" sz="2600" dirty="0"/>
          </a:p>
          <a:p>
            <a:pPr algn="just"/>
            <a:endParaRPr lang="en-US" sz="2600" dirty="0"/>
          </a:p>
        </p:txBody>
      </p:sp>
    </p:spTree>
    <p:extLst>
      <p:ext uri="{BB962C8B-B14F-4D97-AF65-F5344CB8AC3E}">
        <p14:creationId xmlns:p14="http://schemas.microsoft.com/office/powerpoint/2010/main" val="2250611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849582" y="281997"/>
            <a:ext cx="10052608" cy="826367"/>
          </a:xfrm>
        </p:spPr>
        <p:txBody>
          <a:bodyPr>
            <a:noAutofit/>
          </a:bodyPr>
          <a:lstStyle/>
          <a:p>
            <a:pPr marL="504965" indent="-504965" algn="ctr">
              <a:spcBef>
                <a:spcPts val="500"/>
              </a:spcBef>
              <a:buClr>
                <a:schemeClr val="tx1"/>
              </a:buClr>
              <a:buSzPct val="68000"/>
              <a:buFont typeface="Wingdings 3"/>
              <a:buChar char=""/>
              <a:defRPr/>
            </a:pPr>
            <a:r>
              <a:rPr lang="en-US" sz="3600" b="1" u="sng" dirty="0">
                <a:cs typeface="Arial" charset="0"/>
              </a:rPr>
              <a:t>Metrics for Specifying Non-Functional Requirements</a:t>
            </a:r>
          </a:p>
        </p:txBody>
      </p:sp>
      <p:graphicFrame>
        <p:nvGraphicFramePr>
          <p:cNvPr id="4" name="Table 3"/>
          <p:cNvGraphicFramePr>
            <a:graphicFrameLocks noGrp="1"/>
          </p:cNvGraphicFramePr>
          <p:nvPr>
            <p:extLst>
              <p:ext uri="{D42A27DB-BD31-4B8C-83A1-F6EECF244321}">
                <p14:modId xmlns:p14="http://schemas.microsoft.com/office/powerpoint/2010/main" val="1478005627"/>
              </p:ext>
            </p:extLst>
          </p:nvPr>
        </p:nvGraphicFramePr>
        <p:xfrm>
          <a:off x="2391508" y="1558526"/>
          <a:ext cx="7819292" cy="4876800"/>
        </p:xfrm>
        <a:graphic>
          <a:graphicData uri="http://schemas.openxmlformats.org/drawingml/2006/table">
            <a:tbl>
              <a:tblPr/>
              <a:tblGrid>
                <a:gridCol w="2810314">
                  <a:extLst>
                    <a:ext uri="{9D8B030D-6E8A-4147-A177-3AD203B41FA5}">
                      <a16:colId xmlns="" xmlns:a16="http://schemas.microsoft.com/office/drawing/2014/main" val="20000"/>
                    </a:ext>
                  </a:extLst>
                </a:gridCol>
                <a:gridCol w="5008978">
                  <a:extLst>
                    <a:ext uri="{9D8B030D-6E8A-4147-A177-3AD203B41FA5}">
                      <a16:colId xmlns="" xmlns:a16="http://schemas.microsoft.com/office/drawing/2014/main" val="20001"/>
                    </a:ext>
                  </a:extLst>
                </a:gridCol>
              </a:tblGrid>
              <a:tr h="39741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68478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Processed transactions/second</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User/event response time</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r h="48912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Mbytes</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r h="57332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Training time</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3"/>
                  </a:ext>
                </a:extLst>
              </a:tr>
              <a:tr h="88043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Mean time to failure</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Probability of unavailability</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Rate of failure occurrence</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4"/>
                  </a:ext>
                </a:extLst>
              </a:tr>
              <a:tr h="7721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Time to restart after failure</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Percentage of events causing failure</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5"/>
                  </a:ext>
                </a:extLst>
              </a:tr>
              <a:tr h="48912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Percentage of target dependent statements</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179905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GB" sz="3600" b="1" u="sng" dirty="0">
                <a:solidFill>
                  <a:srgbClr val="FF0000"/>
                </a:solidFill>
                <a:cs typeface="Arial" charset="0"/>
              </a:rPr>
              <a:t>Requirements Imprecision</a:t>
            </a:r>
          </a:p>
        </p:txBody>
      </p:sp>
      <p:sp>
        <p:nvSpPr>
          <p:cNvPr id="41987" name="Rectangle 3"/>
          <p:cNvSpPr>
            <a:spLocks noGrp="1" noChangeArrowheads="1"/>
          </p:cNvSpPr>
          <p:nvPr>
            <p:ph idx="1"/>
          </p:nvPr>
        </p:nvSpPr>
        <p:spPr/>
        <p:txBody>
          <a:bodyPr>
            <a:normAutofit/>
          </a:bodyPr>
          <a:lstStyle/>
          <a:p>
            <a:r>
              <a:rPr lang="en-GB" b="1" dirty="0"/>
              <a:t>Problems arise </a:t>
            </a:r>
            <a:r>
              <a:rPr lang="en-GB" dirty="0"/>
              <a:t>when requirements are not precisely stated.</a:t>
            </a:r>
          </a:p>
          <a:p>
            <a:r>
              <a:rPr lang="en-GB" b="1" dirty="0"/>
              <a:t>Ambiguous requireme</a:t>
            </a:r>
            <a:r>
              <a:rPr lang="en-GB" dirty="0"/>
              <a:t>nts may be interpreted in different ways by developers and users.</a:t>
            </a:r>
          </a:p>
          <a:p>
            <a:r>
              <a:rPr lang="en-GB" b="1" dirty="0"/>
              <a:t>Consider the term ‘search’ in requirement 1</a:t>
            </a:r>
          </a:p>
          <a:p>
            <a:pPr lvl="1"/>
            <a:r>
              <a:rPr lang="en-GB" b="1" dirty="0"/>
              <a:t>User intention </a:t>
            </a:r>
            <a:r>
              <a:rPr lang="en-GB" dirty="0"/>
              <a:t>– search for a patient name across all appointments in all clinics;</a:t>
            </a:r>
          </a:p>
          <a:p>
            <a:pPr lvl="1"/>
            <a:r>
              <a:rPr lang="en-GB" b="1" dirty="0"/>
              <a:t>Developer interpretation</a:t>
            </a:r>
            <a:r>
              <a:rPr lang="en-GB" dirty="0"/>
              <a:t> – search for a patient name in an individual clinic. User chooses clinic then search.</a:t>
            </a:r>
          </a:p>
        </p:txBody>
      </p:sp>
    </p:spTree>
    <p:extLst>
      <p:ext uri="{BB962C8B-B14F-4D97-AF65-F5344CB8AC3E}">
        <p14:creationId xmlns:p14="http://schemas.microsoft.com/office/powerpoint/2010/main" val="3166736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GB" sz="3600" b="1" u="sng" dirty="0">
                <a:solidFill>
                  <a:srgbClr val="FF0000"/>
                </a:solidFill>
                <a:cs typeface="Arial" charset="0"/>
              </a:rPr>
              <a:t>Requirements Completeness and Consistency</a:t>
            </a:r>
          </a:p>
        </p:txBody>
      </p:sp>
      <p:sp>
        <p:nvSpPr>
          <p:cNvPr id="43011" name="Rectangle 3"/>
          <p:cNvSpPr>
            <a:spLocks noGrp="1" noChangeArrowheads="1"/>
          </p:cNvSpPr>
          <p:nvPr>
            <p:ph idx="1"/>
          </p:nvPr>
        </p:nvSpPr>
        <p:spPr>
          <a:xfrm>
            <a:off x="1288473" y="1684671"/>
            <a:ext cx="10515600" cy="4596207"/>
          </a:xfrm>
        </p:spPr>
        <p:txBody>
          <a:bodyPr>
            <a:normAutofit/>
          </a:bodyPr>
          <a:lstStyle/>
          <a:p>
            <a:pPr algn="just"/>
            <a:r>
              <a:rPr lang="en-GB" dirty="0"/>
              <a:t>In principle, requirements should be both complete and consistent.</a:t>
            </a:r>
          </a:p>
          <a:p>
            <a:pPr algn="just"/>
            <a:r>
              <a:rPr lang="en-GB" b="1" dirty="0"/>
              <a:t>Complete</a:t>
            </a:r>
          </a:p>
          <a:p>
            <a:pPr lvl="1" algn="just"/>
            <a:r>
              <a:rPr lang="en-GB" sz="2600" dirty="0"/>
              <a:t>They should include descriptions of all facilities required.</a:t>
            </a:r>
          </a:p>
          <a:p>
            <a:pPr algn="just"/>
            <a:r>
              <a:rPr lang="en-GB" b="1" dirty="0"/>
              <a:t>Consistent</a:t>
            </a:r>
          </a:p>
          <a:p>
            <a:pPr lvl="1" algn="just"/>
            <a:r>
              <a:rPr lang="en-GB" sz="2600" dirty="0"/>
              <a:t>There should be no conflicts or contradictions in the descriptions of the system facilities.</a:t>
            </a:r>
          </a:p>
          <a:p>
            <a:pPr algn="just"/>
            <a:r>
              <a:rPr lang="en-GB" dirty="0"/>
              <a:t>In practice, it is impossible to produce a complete and consistent requirements document.</a:t>
            </a:r>
          </a:p>
        </p:txBody>
      </p:sp>
    </p:spTree>
    <p:extLst>
      <p:ext uri="{BB962C8B-B14F-4D97-AF65-F5344CB8AC3E}">
        <p14:creationId xmlns:p14="http://schemas.microsoft.com/office/powerpoint/2010/main" val="219404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ChangeArrowheads="1"/>
          </p:cNvSpPr>
          <p:nvPr/>
        </p:nvSpPr>
        <p:spPr bwMode="auto">
          <a:xfrm>
            <a:off x="1558636" y="1587023"/>
            <a:ext cx="9976872" cy="488293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270" tIns="49635" rIns="99270" bIns="49635"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sz="3000" dirty="0"/>
          </a:p>
        </p:txBody>
      </p:sp>
      <p:sp>
        <p:nvSpPr>
          <p:cNvPr id="6147" name="Rectangle 2"/>
          <p:cNvSpPr>
            <a:spLocks noGrp="1" noChangeArrowheads="1"/>
          </p:cNvSpPr>
          <p:nvPr>
            <p:ph type="title"/>
          </p:nvPr>
        </p:nvSpPr>
        <p:spPr/>
        <p:txBody>
          <a:bodyPr vert="horz" lIns="99270" tIns="49635" rIns="99270" bIns="49635" rtlCol="0" anchor="ctr">
            <a:noAutofit/>
          </a:bodyPr>
          <a:lstStyle/>
          <a:p>
            <a:pPr marL="504965" indent="-504965" algn="ctr">
              <a:spcBef>
                <a:spcPts val="500"/>
              </a:spcBef>
              <a:buClr>
                <a:schemeClr val="tx1"/>
              </a:buClr>
              <a:buSzPct val="68000"/>
              <a:buFont typeface="Wingdings 3"/>
              <a:buChar char=""/>
              <a:defRPr/>
            </a:pPr>
            <a:r>
              <a:rPr lang="en-GB" altLang="en-US" sz="3600" b="1" u="sng" dirty="0">
                <a:cs typeface="Arial" charset="0"/>
              </a:rPr>
              <a:t>The Requirements Engineering Process</a:t>
            </a:r>
          </a:p>
        </p:txBody>
      </p:sp>
      <p:pic>
        <p:nvPicPr>
          <p:cNvPr id="6148" name="Picture 7" descr="7.1 RE-process.eps                                             001057BBMacintosh HD                   B8AA5F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4706" y="1912034"/>
            <a:ext cx="6520890"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674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GB" sz="3600" b="1" u="sng" dirty="0">
                <a:solidFill>
                  <a:srgbClr val="FF0000"/>
                </a:solidFill>
                <a:cs typeface="Arial" charset="0"/>
              </a:rPr>
              <a:t>Requirements Characteristic </a:t>
            </a:r>
          </a:p>
        </p:txBody>
      </p:sp>
      <p:sp>
        <p:nvSpPr>
          <p:cNvPr id="43011" name="Rectangle 3"/>
          <p:cNvSpPr>
            <a:spLocks noGrp="1" noChangeArrowheads="1"/>
          </p:cNvSpPr>
          <p:nvPr>
            <p:ph idx="1"/>
          </p:nvPr>
        </p:nvSpPr>
        <p:spPr>
          <a:xfrm>
            <a:off x="1288473" y="1600265"/>
            <a:ext cx="10515600" cy="4596207"/>
          </a:xfrm>
        </p:spPr>
        <p:txBody>
          <a:bodyPr>
            <a:normAutofit lnSpcReduction="10000"/>
          </a:bodyPr>
          <a:lstStyle/>
          <a:p>
            <a:r>
              <a:rPr lang="en-US" b="1" dirty="0"/>
              <a:t>Good requirements should have the following characteristics:</a:t>
            </a:r>
          </a:p>
          <a:p>
            <a:r>
              <a:rPr lang="en-US" dirty="0"/>
              <a:t>Unambiguous</a:t>
            </a:r>
          </a:p>
          <a:p>
            <a:r>
              <a:rPr lang="en-US" dirty="0"/>
              <a:t>Testable (verifiable)</a:t>
            </a:r>
          </a:p>
          <a:p>
            <a:r>
              <a:rPr lang="en-US" dirty="0"/>
              <a:t>Clear (concise, terse, simple, precise)</a:t>
            </a:r>
          </a:p>
          <a:p>
            <a:r>
              <a:rPr lang="en-US" dirty="0"/>
              <a:t>Correct</a:t>
            </a:r>
          </a:p>
          <a:p>
            <a:r>
              <a:rPr lang="en-US" dirty="0"/>
              <a:t>Understandable</a:t>
            </a:r>
          </a:p>
          <a:p>
            <a:r>
              <a:rPr lang="en-US" dirty="0"/>
              <a:t>Feasible (realistic, possible)</a:t>
            </a:r>
          </a:p>
          <a:p>
            <a:r>
              <a:rPr lang="en-US" dirty="0"/>
              <a:t>Independent</a:t>
            </a:r>
          </a:p>
          <a:p>
            <a:r>
              <a:rPr lang="en-US" dirty="0"/>
              <a:t>Atomic</a:t>
            </a:r>
          </a:p>
          <a:p>
            <a:r>
              <a:rPr lang="en-US" dirty="0"/>
              <a:t>Necessary</a:t>
            </a:r>
          </a:p>
          <a:p>
            <a:r>
              <a:rPr lang="en-US" dirty="0"/>
              <a:t>Implementation-free (abstract)</a:t>
            </a:r>
          </a:p>
        </p:txBody>
      </p:sp>
    </p:spTree>
    <p:extLst>
      <p:ext uri="{BB962C8B-B14F-4D97-AF65-F5344CB8AC3E}">
        <p14:creationId xmlns:p14="http://schemas.microsoft.com/office/powerpoint/2010/main" val="4113034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solidFill>
                  <a:srgbClr val="FF0000"/>
                </a:solidFill>
                <a:cs typeface="Arial" charset="0"/>
              </a:rPr>
              <a:t>Good and Bad Requirements </a:t>
            </a:r>
          </a:p>
        </p:txBody>
      </p:sp>
      <p:sp>
        <p:nvSpPr>
          <p:cNvPr id="5" name="Content Placeholder 4"/>
          <p:cNvSpPr>
            <a:spLocks noGrp="1"/>
          </p:cNvSpPr>
          <p:nvPr>
            <p:ph idx="1"/>
          </p:nvPr>
        </p:nvSpPr>
        <p:spPr/>
        <p:txBody>
          <a:bodyPr/>
          <a:lstStyle/>
          <a:p>
            <a:pPr lvl="0" hangingPunct="0"/>
            <a:r>
              <a:rPr lang="en-US" b="1" dirty="0"/>
              <a:t>R1: </a:t>
            </a:r>
            <a:r>
              <a:rPr lang="en-US" dirty="0"/>
              <a:t>Only authorized persons are allowed to enter the building. </a:t>
            </a:r>
          </a:p>
          <a:p>
            <a:pPr lvl="0" hangingPunct="0"/>
            <a:r>
              <a:rPr lang="en-US" b="1" dirty="0"/>
              <a:t>R2</a:t>
            </a:r>
            <a:r>
              <a:rPr lang="en-US" dirty="0"/>
              <a:t>: The doorbell button will be blue, round, and with a diameter of 20 mm. </a:t>
            </a:r>
          </a:p>
          <a:p>
            <a:pPr lvl="1" hangingPunct="0"/>
            <a:r>
              <a:rPr lang="en-US" dirty="0"/>
              <a:t>R1 is a goal,</a:t>
            </a:r>
          </a:p>
          <a:p>
            <a:pPr lvl="1" hangingPunct="0"/>
            <a:r>
              <a:rPr lang="en-US" dirty="0"/>
              <a:t>R2 is a detailed specification </a:t>
            </a:r>
          </a:p>
          <a:p>
            <a:pPr lvl="1" hangingPunct="0"/>
            <a:r>
              <a:rPr lang="en-US" dirty="0"/>
              <a:t>R2 is in fact three different requirements. </a:t>
            </a:r>
          </a:p>
          <a:p>
            <a:endParaRPr lang="en-US" dirty="0"/>
          </a:p>
        </p:txBody>
      </p:sp>
    </p:spTree>
    <p:extLst>
      <p:ext uri="{BB962C8B-B14F-4D97-AF65-F5344CB8AC3E}">
        <p14:creationId xmlns:p14="http://schemas.microsoft.com/office/powerpoint/2010/main" val="638530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solidFill>
                  <a:srgbClr val="FF0000"/>
                </a:solidFill>
                <a:cs typeface="Arial" charset="0"/>
              </a:rPr>
              <a:t>Good and Bad Requirements - Example 2</a:t>
            </a:r>
          </a:p>
        </p:txBody>
      </p:sp>
      <p:sp>
        <p:nvSpPr>
          <p:cNvPr id="5" name="Content Placeholder 4"/>
          <p:cNvSpPr>
            <a:spLocks noGrp="1"/>
          </p:cNvSpPr>
          <p:nvPr>
            <p:ph idx="1"/>
          </p:nvPr>
        </p:nvSpPr>
        <p:spPr/>
        <p:txBody>
          <a:bodyPr/>
          <a:lstStyle/>
          <a:p>
            <a:pPr lvl="0" hangingPunct="0"/>
            <a:r>
              <a:rPr lang="en-US" b="1" dirty="0"/>
              <a:t>R4</a:t>
            </a:r>
            <a:r>
              <a:rPr lang="en-US" dirty="0"/>
              <a:t>: The system will play the sound ’alarm’ when the door is opened. </a:t>
            </a:r>
          </a:p>
          <a:p>
            <a:pPr>
              <a:buNone/>
            </a:pPr>
            <a:endParaRPr lang="en-US" dirty="0"/>
          </a:p>
          <a:p>
            <a:pPr lvl="0" hangingPunct="0"/>
            <a:r>
              <a:rPr lang="en-US" b="1" dirty="0"/>
              <a:t>R4: </a:t>
            </a:r>
            <a:r>
              <a:rPr lang="en-US" dirty="0"/>
              <a:t>The system will play the sound ’C:\alarm.wav’ once, at the highest volume setting in the main speaker for the building when the door opens. </a:t>
            </a:r>
          </a:p>
        </p:txBody>
      </p:sp>
    </p:spTree>
    <p:extLst>
      <p:ext uri="{BB962C8B-B14F-4D97-AF65-F5344CB8AC3E}">
        <p14:creationId xmlns:p14="http://schemas.microsoft.com/office/powerpoint/2010/main" val="1858988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cs typeface="Arial" charset="0"/>
              </a:rPr>
              <a:t>Good and Bad Requirements - Example 3</a:t>
            </a:r>
            <a:endParaRPr lang="en-US" dirty="0"/>
          </a:p>
        </p:txBody>
      </p:sp>
      <p:sp>
        <p:nvSpPr>
          <p:cNvPr id="5" name="Content Placeholder 4"/>
          <p:cNvSpPr>
            <a:spLocks noGrp="1"/>
          </p:cNvSpPr>
          <p:nvPr>
            <p:ph idx="1"/>
          </p:nvPr>
        </p:nvSpPr>
        <p:spPr>
          <a:xfrm>
            <a:off x="1423554" y="1704506"/>
            <a:ext cx="10515600" cy="4351338"/>
          </a:xfrm>
        </p:spPr>
        <p:txBody>
          <a:bodyPr/>
          <a:lstStyle/>
          <a:p>
            <a:pPr lvl="0" hangingPunct="0"/>
            <a:r>
              <a:rPr lang="en-US" b="1" dirty="0"/>
              <a:t>R5: </a:t>
            </a:r>
            <a:r>
              <a:rPr lang="en-US" dirty="0"/>
              <a:t>The system will respond quickly to user interaction. </a:t>
            </a:r>
          </a:p>
          <a:p>
            <a:pPr>
              <a:buNone/>
            </a:pPr>
            <a:r>
              <a:rPr lang="en-US" dirty="0"/>
              <a:t> </a:t>
            </a:r>
          </a:p>
          <a:p>
            <a:pPr lvl="0" hangingPunct="0"/>
            <a:r>
              <a:rPr lang="en-US" b="1" dirty="0"/>
              <a:t>R5: </a:t>
            </a:r>
            <a:r>
              <a:rPr lang="en-US" dirty="0"/>
              <a:t>The system will respond to user interaction within maximum 2 seconds, minimum 0.2 seconds, average 1 second (with a CPU load of 0.5). </a:t>
            </a:r>
          </a:p>
        </p:txBody>
      </p:sp>
    </p:spTree>
    <p:extLst>
      <p:ext uri="{BB962C8B-B14F-4D97-AF65-F5344CB8AC3E}">
        <p14:creationId xmlns:p14="http://schemas.microsoft.com/office/powerpoint/2010/main" val="3601232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cs typeface="Arial" charset="0"/>
              </a:rPr>
              <a:t>Good and Bad Requirements - Example 4</a:t>
            </a:r>
            <a:endParaRPr lang="en-US" dirty="0"/>
          </a:p>
        </p:txBody>
      </p:sp>
      <p:sp>
        <p:nvSpPr>
          <p:cNvPr id="5" name="Content Placeholder 4"/>
          <p:cNvSpPr>
            <a:spLocks noGrp="1"/>
          </p:cNvSpPr>
          <p:nvPr>
            <p:ph idx="1"/>
          </p:nvPr>
        </p:nvSpPr>
        <p:spPr/>
        <p:txBody>
          <a:bodyPr>
            <a:normAutofit/>
          </a:bodyPr>
          <a:lstStyle/>
          <a:p>
            <a:pPr lvl="0" hangingPunct="0"/>
            <a:r>
              <a:rPr lang="en-US" b="1" dirty="0"/>
              <a:t>R6: </a:t>
            </a:r>
            <a:r>
              <a:rPr lang="en-US" dirty="0"/>
              <a:t>There are four classes of users in the system: Maintainer, Administrator, Normal User, Guest. </a:t>
            </a:r>
          </a:p>
          <a:p>
            <a:pPr lvl="0" hangingPunct="0"/>
            <a:r>
              <a:rPr lang="en-US" b="1" dirty="0"/>
              <a:t>R7: </a:t>
            </a:r>
            <a:r>
              <a:rPr lang="en-US" dirty="0"/>
              <a:t>A Guest User is able to enter areas X1, X2, and X3.  </a:t>
            </a:r>
          </a:p>
          <a:p>
            <a:pPr lvl="0" hangingPunct="0"/>
            <a:r>
              <a:rPr lang="en-US" b="1" dirty="0"/>
              <a:t>R8: </a:t>
            </a:r>
            <a:r>
              <a:rPr lang="en-US" dirty="0"/>
              <a:t>A Normal User is able to enter all areas in the building. </a:t>
            </a:r>
          </a:p>
          <a:p>
            <a:pPr lvl="0" hangingPunct="0"/>
            <a:r>
              <a:rPr lang="en-US" b="1" dirty="0"/>
              <a:t>R9: </a:t>
            </a:r>
            <a:r>
              <a:rPr lang="en-US" dirty="0"/>
              <a:t>An Administrator is a Normal User who also have the right to add/modify/delete users in the system. </a:t>
            </a:r>
          </a:p>
          <a:p>
            <a:pPr lvl="0" hangingPunct="0"/>
            <a:r>
              <a:rPr lang="en-US" b="1" dirty="0"/>
              <a:t>R10: </a:t>
            </a:r>
            <a:r>
              <a:rPr lang="en-US" dirty="0"/>
              <a:t>A Maintainer is a Guest who is also able to enter area X99 and perform backups, view system logs, and add/modify/delete users. </a:t>
            </a:r>
          </a:p>
          <a:p>
            <a:endParaRPr lang="en-US" dirty="0"/>
          </a:p>
        </p:txBody>
      </p:sp>
    </p:spTree>
    <p:extLst>
      <p:ext uri="{BB962C8B-B14F-4D97-AF65-F5344CB8AC3E}">
        <p14:creationId xmlns:p14="http://schemas.microsoft.com/office/powerpoint/2010/main" val="1725175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solidFill>
                  <a:srgbClr val="FF0000"/>
                </a:solidFill>
                <a:cs typeface="Arial" charset="0"/>
              </a:rPr>
              <a:t>Example 4 cont…..</a:t>
            </a:r>
          </a:p>
        </p:txBody>
      </p:sp>
      <p:graphicFrame>
        <p:nvGraphicFramePr>
          <p:cNvPr id="6" name="Content Placeholder 5"/>
          <p:cNvGraphicFramePr>
            <a:graphicFrameLocks noGrp="1"/>
          </p:cNvGraphicFramePr>
          <p:nvPr>
            <p:ph idx="1"/>
          </p:nvPr>
        </p:nvGraphicFramePr>
        <p:xfrm>
          <a:off x="1981201" y="2286000"/>
          <a:ext cx="8229603" cy="2044192"/>
        </p:xfrm>
        <a:graphic>
          <a:graphicData uri="http://schemas.openxmlformats.org/drawingml/2006/table">
            <a:tbl>
              <a:tblPr firstRow="1" bandRow="1">
                <a:tableStyleId>{5940675A-B579-460E-94D1-54222C63F5DA}</a:tableStyleId>
              </a:tblPr>
              <a:tblGrid>
                <a:gridCol w="1600200">
                  <a:extLst>
                    <a:ext uri="{9D8B030D-6E8A-4147-A177-3AD203B41FA5}">
                      <a16:colId xmlns="" xmlns:a16="http://schemas.microsoft.com/office/drawing/2014/main" val="20000"/>
                    </a:ext>
                  </a:extLst>
                </a:gridCol>
                <a:gridCol w="609600">
                  <a:extLst>
                    <a:ext uri="{9D8B030D-6E8A-4147-A177-3AD203B41FA5}">
                      <a16:colId xmlns="" xmlns:a16="http://schemas.microsoft.com/office/drawing/2014/main" val="20001"/>
                    </a:ext>
                  </a:extLst>
                </a:gridCol>
                <a:gridCol w="1317173">
                  <a:extLst>
                    <a:ext uri="{9D8B030D-6E8A-4147-A177-3AD203B41FA5}">
                      <a16:colId xmlns="" xmlns:a16="http://schemas.microsoft.com/office/drawing/2014/main" val="20002"/>
                    </a:ext>
                  </a:extLst>
                </a:gridCol>
                <a:gridCol w="664027">
                  <a:extLst>
                    <a:ext uri="{9D8B030D-6E8A-4147-A177-3AD203B41FA5}">
                      <a16:colId xmlns="" xmlns:a16="http://schemas.microsoft.com/office/drawing/2014/main" val="20003"/>
                    </a:ext>
                  </a:extLst>
                </a:gridCol>
                <a:gridCol w="1687289">
                  <a:extLst>
                    <a:ext uri="{9D8B030D-6E8A-4147-A177-3AD203B41FA5}">
                      <a16:colId xmlns="" xmlns:a16="http://schemas.microsoft.com/office/drawing/2014/main" val="20004"/>
                    </a:ext>
                  </a:extLst>
                </a:gridCol>
                <a:gridCol w="1175657">
                  <a:extLst>
                    <a:ext uri="{9D8B030D-6E8A-4147-A177-3AD203B41FA5}">
                      <a16:colId xmlns="" xmlns:a16="http://schemas.microsoft.com/office/drawing/2014/main" val="20005"/>
                    </a:ext>
                  </a:extLst>
                </a:gridCol>
                <a:gridCol w="1175657">
                  <a:extLst>
                    <a:ext uri="{9D8B030D-6E8A-4147-A177-3AD203B41FA5}">
                      <a16:colId xmlns="" xmlns:a16="http://schemas.microsoft.com/office/drawing/2014/main" val="20006"/>
                    </a:ext>
                  </a:extLst>
                </a:gridCol>
              </a:tblGrid>
              <a:tr h="370840">
                <a:tc>
                  <a:txBody>
                    <a:bodyPr/>
                    <a:lstStyle/>
                    <a:p>
                      <a:pPr marL="25400" marR="0" algn="ctr">
                        <a:lnSpc>
                          <a:spcPct val="115000"/>
                        </a:lnSpc>
                        <a:spcBef>
                          <a:spcPts val="0"/>
                        </a:spcBef>
                        <a:spcAft>
                          <a:spcPts val="0"/>
                        </a:spcAft>
                      </a:pPr>
                      <a:r>
                        <a:rPr lang="en-US" sz="1600" b="1" dirty="0">
                          <a:latin typeface="Arial"/>
                          <a:ea typeface="Times New Roman"/>
                          <a:cs typeface="Arial"/>
                        </a:rPr>
                        <a:t>User Class</a:t>
                      </a:r>
                      <a:endParaRPr lang="en-US" sz="1600" dirty="0">
                        <a:latin typeface="Calibri"/>
                        <a:ea typeface="Times New Roman"/>
                        <a:cs typeface="Arial"/>
                      </a:endParaRPr>
                    </a:p>
                  </a:txBody>
                  <a:tcPr marL="0" marR="0" marT="0" marB="0" anchor="b"/>
                </a:tc>
                <a:tc>
                  <a:txBody>
                    <a:bodyPr/>
                    <a:lstStyle/>
                    <a:p>
                      <a:pPr marL="25400" marR="0" algn="ctr">
                        <a:lnSpc>
                          <a:spcPct val="115000"/>
                        </a:lnSpc>
                        <a:spcBef>
                          <a:spcPts val="0"/>
                        </a:spcBef>
                        <a:spcAft>
                          <a:spcPts val="0"/>
                        </a:spcAft>
                      </a:pPr>
                      <a:r>
                        <a:rPr lang="en-US" sz="1600" b="1" dirty="0">
                          <a:latin typeface="Arial"/>
                          <a:ea typeface="Times New Roman"/>
                          <a:cs typeface="Arial"/>
                        </a:rPr>
                        <a:t>Area</a:t>
                      </a:r>
                    </a:p>
                    <a:p>
                      <a:pPr marL="25400" marR="0" algn="ctr">
                        <a:lnSpc>
                          <a:spcPct val="115000"/>
                        </a:lnSpc>
                        <a:spcBef>
                          <a:spcPts val="0"/>
                        </a:spcBef>
                        <a:spcAft>
                          <a:spcPts val="0"/>
                        </a:spcAft>
                      </a:pPr>
                      <a:r>
                        <a:rPr lang="en-US" sz="1600" b="1" dirty="0">
                          <a:latin typeface="Arial"/>
                          <a:ea typeface="Times New Roman"/>
                          <a:cs typeface="Arial"/>
                        </a:rPr>
                        <a:t>X1</a:t>
                      </a:r>
                      <a:endParaRPr lang="en-US" sz="1600" dirty="0">
                        <a:latin typeface="Calibri"/>
                        <a:ea typeface="Times New Roman"/>
                        <a:cs typeface="Arial"/>
                      </a:endParaRPr>
                    </a:p>
                  </a:txBody>
                  <a:tcPr marL="0" marR="0" marT="0" marB="0" anchor="b"/>
                </a:tc>
                <a:tc>
                  <a:txBody>
                    <a:bodyPr/>
                    <a:lstStyle/>
                    <a:p>
                      <a:pPr marL="38100" marR="0" algn="ctr">
                        <a:lnSpc>
                          <a:spcPct val="115000"/>
                        </a:lnSpc>
                        <a:spcBef>
                          <a:spcPts val="0"/>
                        </a:spcBef>
                        <a:spcAft>
                          <a:spcPts val="0"/>
                        </a:spcAft>
                      </a:pPr>
                      <a:r>
                        <a:rPr lang="en-US" sz="1600" b="1" dirty="0">
                          <a:latin typeface="Arial"/>
                          <a:ea typeface="Times New Roman"/>
                          <a:cs typeface="Arial"/>
                        </a:rPr>
                        <a:t>………..</a:t>
                      </a:r>
                      <a:endParaRPr lang="en-US" sz="1600" dirty="0">
                        <a:latin typeface="Calibri"/>
                        <a:ea typeface="Times New Roman"/>
                        <a:cs typeface="Arial"/>
                      </a:endParaRPr>
                    </a:p>
                  </a:txBody>
                  <a:tcPr marL="0" marR="0" marT="0" marB="0" anchor="b"/>
                </a:tc>
                <a:tc>
                  <a:txBody>
                    <a:bodyPr/>
                    <a:lstStyle/>
                    <a:p>
                      <a:pPr marL="25400" marR="0" algn="ctr">
                        <a:lnSpc>
                          <a:spcPct val="115000"/>
                        </a:lnSpc>
                        <a:spcBef>
                          <a:spcPts val="0"/>
                        </a:spcBef>
                        <a:spcAft>
                          <a:spcPts val="0"/>
                        </a:spcAft>
                      </a:pPr>
                      <a:r>
                        <a:rPr lang="en-US" sz="1600" b="1" dirty="0">
                          <a:latin typeface="Arial"/>
                          <a:ea typeface="Times New Roman"/>
                          <a:cs typeface="Arial"/>
                        </a:rPr>
                        <a:t>Area</a:t>
                      </a:r>
                    </a:p>
                    <a:p>
                      <a:pPr marL="25400" marR="0" algn="ctr">
                        <a:lnSpc>
                          <a:spcPct val="115000"/>
                        </a:lnSpc>
                        <a:spcBef>
                          <a:spcPts val="0"/>
                        </a:spcBef>
                        <a:spcAft>
                          <a:spcPts val="0"/>
                        </a:spcAft>
                      </a:pPr>
                      <a:r>
                        <a:rPr lang="en-US" sz="1600" b="1" dirty="0">
                          <a:latin typeface="Arial"/>
                          <a:ea typeface="Times New Roman"/>
                          <a:cs typeface="Arial"/>
                        </a:rPr>
                        <a:t>X99</a:t>
                      </a:r>
                      <a:endParaRPr lang="en-US" sz="1600" dirty="0">
                        <a:latin typeface="Calibri"/>
                        <a:ea typeface="Times New Roman"/>
                        <a:cs typeface="Arial"/>
                      </a:endParaRPr>
                    </a:p>
                  </a:txBody>
                  <a:tcPr marL="0" marR="0" marT="0" marB="0" anchor="b"/>
                </a:tc>
                <a:tc>
                  <a:txBody>
                    <a:bodyPr/>
                    <a:lstStyle/>
                    <a:p>
                      <a:pPr marL="25400" marR="0" algn="ctr">
                        <a:lnSpc>
                          <a:spcPct val="115000"/>
                        </a:lnSpc>
                        <a:spcBef>
                          <a:spcPts val="0"/>
                        </a:spcBef>
                        <a:spcAft>
                          <a:spcPts val="0"/>
                        </a:spcAft>
                      </a:pPr>
                      <a:r>
                        <a:rPr lang="en-US" sz="1600" b="1" dirty="0">
                          <a:latin typeface="Arial"/>
                          <a:ea typeface="Times New Roman"/>
                          <a:cs typeface="Arial"/>
                        </a:rPr>
                        <a:t>Add/modify/</a:t>
                      </a:r>
                      <a:r>
                        <a:rPr lang="ur-PK" sz="1600" b="1" dirty="0">
                          <a:latin typeface="Arial"/>
                          <a:ea typeface="Times New Roman"/>
                          <a:cs typeface="Arial"/>
                        </a:rPr>
                        <a:t> </a:t>
                      </a:r>
                      <a:r>
                        <a:rPr lang="en-US" sz="1600" b="1" dirty="0">
                          <a:latin typeface="Arial"/>
                          <a:ea typeface="Times New Roman"/>
                          <a:cs typeface="Arial"/>
                        </a:rPr>
                        <a:t>delete</a:t>
                      </a:r>
                      <a:r>
                        <a:rPr lang="en-US" sz="1600" b="1" baseline="0" dirty="0">
                          <a:latin typeface="Arial"/>
                          <a:ea typeface="Times New Roman"/>
                          <a:cs typeface="Arial"/>
                        </a:rPr>
                        <a:t> users</a:t>
                      </a:r>
                      <a:endParaRPr lang="en-US" sz="1600" dirty="0">
                        <a:latin typeface="Calibri"/>
                        <a:ea typeface="Times New Roman"/>
                        <a:cs typeface="Arial"/>
                      </a:endParaRPr>
                    </a:p>
                  </a:txBody>
                  <a:tcPr marL="0" marR="0" marT="0" marB="0" anchor="b"/>
                </a:tc>
                <a:tc>
                  <a:txBody>
                    <a:bodyPr/>
                    <a:lstStyle/>
                    <a:p>
                      <a:pPr marL="25400" marR="0" indent="0" algn="ctr" defTabSz="914400" rtl="0" eaLnBrk="1" fontAlgn="auto" latinLnBrk="0" hangingPunct="1">
                        <a:lnSpc>
                          <a:spcPct val="115000"/>
                        </a:lnSpc>
                        <a:spcBef>
                          <a:spcPts val="0"/>
                        </a:spcBef>
                        <a:spcAft>
                          <a:spcPts val="0"/>
                        </a:spcAft>
                        <a:buClrTx/>
                        <a:buSzTx/>
                        <a:buFontTx/>
                        <a:buNone/>
                        <a:tabLst/>
                        <a:defRPr/>
                      </a:pPr>
                      <a:r>
                        <a:rPr lang="en-US" sz="1600" b="1" dirty="0">
                          <a:latin typeface="Arial"/>
                          <a:ea typeface="Times New Roman"/>
                          <a:cs typeface="Arial"/>
                        </a:rPr>
                        <a:t>Backups</a:t>
                      </a:r>
                      <a:endParaRPr lang="en-US" sz="1600" dirty="0">
                        <a:latin typeface="Calibri"/>
                        <a:ea typeface="Times New Roman"/>
                        <a:cs typeface="Arial"/>
                      </a:endParaRPr>
                    </a:p>
                    <a:p>
                      <a:pPr marL="25400" marR="0" algn="ctr">
                        <a:lnSpc>
                          <a:spcPct val="115000"/>
                        </a:lnSpc>
                        <a:spcBef>
                          <a:spcPts val="0"/>
                        </a:spcBef>
                        <a:spcAft>
                          <a:spcPts val="0"/>
                        </a:spcAft>
                      </a:pPr>
                      <a:endParaRPr lang="en-US" sz="1600" dirty="0">
                        <a:latin typeface="Calibri"/>
                        <a:ea typeface="Times New Roman"/>
                        <a:cs typeface="Arial"/>
                      </a:endParaRPr>
                    </a:p>
                  </a:txBody>
                  <a:tcPr marL="0" marR="0" marT="0" marB="0" anchor="b"/>
                </a:tc>
                <a:tc>
                  <a:txBody>
                    <a:bodyPr/>
                    <a:lstStyle/>
                    <a:p>
                      <a:pPr marL="25400" marR="0" algn="ctr">
                        <a:lnSpc>
                          <a:spcPct val="115000"/>
                        </a:lnSpc>
                        <a:spcBef>
                          <a:spcPts val="0"/>
                        </a:spcBef>
                        <a:spcAft>
                          <a:spcPts val="0"/>
                        </a:spcAft>
                      </a:pPr>
                      <a:r>
                        <a:rPr lang="en-US" sz="1600" dirty="0">
                          <a:latin typeface="Calibri"/>
                          <a:ea typeface="Times New Roman"/>
                          <a:cs typeface="Arial"/>
                        </a:rPr>
                        <a:t> </a:t>
                      </a:r>
                      <a:r>
                        <a:rPr kumimoji="0" lang="en-US" sz="1600" b="1" kern="1200" dirty="0">
                          <a:solidFill>
                            <a:schemeClr val="tx1"/>
                          </a:solidFill>
                          <a:latin typeface="Arial"/>
                          <a:ea typeface="Times New Roman"/>
                          <a:cs typeface="Arial"/>
                        </a:rPr>
                        <a:t>View Logs</a:t>
                      </a:r>
                    </a:p>
                  </a:txBody>
                  <a:tcPr marL="0" marR="0" marT="0" marB="0" anchor="b"/>
                </a:tc>
                <a:extLst>
                  <a:ext uri="{0D108BD9-81ED-4DB2-BD59-A6C34878D82A}">
                    <a16:rowId xmlns="" xmlns:a16="http://schemas.microsoft.com/office/drawing/2014/main" val="10000"/>
                  </a:ext>
                </a:extLst>
              </a:tr>
              <a:tr h="370840">
                <a:tc>
                  <a:txBody>
                    <a:bodyPr/>
                    <a:lstStyle/>
                    <a:p>
                      <a:pPr algn="ctr"/>
                      <a:r>
                        <a:rPr kumimoji="0" lang="en-US" sz="1600" b="1" kern="1200" dirty="0">
                          <a:solidFill>
                            <a:schemeClr val="tx1"/>
                          </a:solidFill>
                          <a:latin typeface="Arial"/>
                          <a:ea typeface="Times New Roman"/>
                          <a:cs typeface="Arial"/>
                        </a:rPr>
                        <a:t>Guest</a:t>
                      </a:r>
                    </a:p>
                  </a:txBody>
                  <a:tcPr/>
                </a:tc>
                <a:tc>
                  <a:txBody>
                    <a:bodyPr/>
                    <a:lstStyle/>
                    <a:p>
                      <a:pPr algn="ctr"/>
                      <a:r>
                        <a:rPr lang="en-US" dirty="0"/>
                        <a:t>Yes</a:t>
                      </a:r>
                    </a:p>
                  </a:txBody>
                  <a:tcPr/>
                </a:tc>
                <a:tc>
                  <a:txBody>
                    <a:bodyPr/>
                    <a:lstStyle/>
                    <a:p>
                      <a:pPr algn="ctr"/>
                      <a:endParaRPr lang="en-US" dirty="0"/>
                    </a:p>
                  </a:txBody>
                  <a:tcPr/>
                </a:tc>
                <a:tc>
                  <a:txBody>
                    <a:bodyPr/>
                    <a:lstStyle/>
                    <a:p>
                      <a:pPr algn="ctr"/>
                      <a:r>
                        <a:rPr lang="en-US" dirty="0"/>
                        <a:t>No</a:t>
                      </a:r>
                    </a:p>
                  </a:txBody>
                  <a:tcPr/>
                </a:tc>
                <a:tc>
                  <a:txBody>
                    <a:bodyPr/>
                    <a:lstStyle/>
                    <a:p>
                      <a:pPr algn="ctr"/>
                      <a:r>
                        <a:rPr lang="en-US" dirty="0"/>
                        <a:t>No</a:t>
                      </a:r>
                    </a:p>
                  </a:txBody>
                  <a:tcPr/>
                </a:tc>
                <a:tc>
                  <a:txBody>
                    <a:bodyPr/>
                    <a:lstStyle/>
                    <a:p>
                      <a:pPr algn="ctr"/>
                      <a:r>
                        <a:rPr lang="en-US" dirty="0"/>
                        <a:t>No</a:t>
                      </a:r>
                    </a:p>
                  </a:txBody>
                  <a:tcPr/>
                </a:tc>
                <a:tc>
                  <a:txBody>
                    <a:bodyPr/>
                    <a:lstStyle/>
                    <a:p>
                      <a:pPr algn="ctr"/>
                      <a:r>
                        <a:rPr lang="en-US" dirty="0"/>
                        <a:t>No</a:t>
                      </a:r>
                    </a:p>
                  </a:txBody>
                  <a:tcPr/>
                </a:tc>
                <a:extLst>
                  <a:ext uri="{0D108BD9-81ED-4DB2-BD59-A6C34878D82A}">
                    <a16:rowId xmlns="" xmlns:a16="http://schemas.microsoft.com/office/drawing/2014/main" val="10001"/>
                  </a:ext>
                </a:extLst>
              </a:tr>
              <a:tr h="370840">
                <a:tc>
                  <a:txBody>
                    <a:bodyPr/>
                    <a:lstStyle/>
                    <a:p>
                      <a:pPr algn="ctr"/>
                      <a:r>
                        <a:rPr kumimoji="0" lang="en-US" sz="1600" b="1" kern="1200" dirty="0">
                          <a:solidFill>
                            <a:schemeClr val="tx1"/>
                          </a:solidFill>
                          <a:latin typeface="Arial"/>
                          <a:ea typeface="Times New Roman"/>
                          <a:cs typeface="Arial"/>
                        </a:rPr>
                        <a:t>Normal user</a:t>
                      </a:r>
                    </a:p>
                  </a:txBody>
                  <a:tcPr/>
                </a:tc>
                <a:tc>
                  <a:txBody>
                    <a:bodyPr/>
                    <a:lstStyle/>
                    <a:p>
                      <a:pPr algn="ctr"/>
                      <a:r>
                        <a:rPr lang="en-US" dirty="0"/>
                        <a:t>Yes</a:t>
                      </a:r>
                    </a:p>
                  </a:txBody>
                  <a:tcPr/>
                </a:tc>
                <a:tc>
                  <a:txBody>
                    <a:bodyPr/>
                    <a:lstStyle/>
                    <a:p>
                      <a:pPr algn="ctr"/>
                      <a:endParaRPr lang="en-US" dirty="0"/>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No</a:t>
                      </a:r>
                    </a:p>
                  </a:txBody>
                  <a:tcPr/>
                </a:tc>
                <a:tc>
                  <a:txBody>
                    <a:bodyPr/>
                    <a:lstStyle/>
                    <a:p>
                      <a:pPr algn="ctr"/>
                      <a:r>
                        <a:rPr lang="en-US" dirty="0"/>
                        <a:t>No</a:t>
                      </a:r>
                    </a:p>
                  </a:txBody>
                  <a:tcPr/>
                </a:tc>
                <a:extLst>
                  <a:ext uri="{0D108BD9-81ED-4DB2-BD59-A6C34878D82A}">
                    <a16:rowId xmlns="" xmlns:a16="http://schemas.microsoft.com/office/drawing/2014/main" val="10002"/>
                  </a:ext>
                </a:extLst>
              </a:tr>
              <a:tr h="370840">
                <a:tc>
                  <a:txBody>
                    <a:bodyPr/>
                    <a:lstStyle/>
                    <a:p>
                      <a:pPr algn="ctr"/>
                      <a:r>
                        <a:rPr kumimoji="0" lang="en-US" sz="1600" b="1" kern="1200" dirty="0">
                          <a:solidFill>
                            <a:schemeClr val="tx1"/>
                          </a:solidFill>
                          <a:latin typeface="Arial"/>
                          <a:ea typeface="Times New Roman"/>
                          <a:cs typeface="Arial"/>
                        </a:rPr>
                        <a:t>Administrator</a:t>
                      </a:r>
                    </a:p>
                  </a:txBody>
                  <a:tcPr/>
                </a:tc>
                <a:tc>
                  <a:txBody>
                    <a:bodyPr/>
                    <a:lstStyle/>
                    <a:p>
                      <a:pPr algn="ctr"/>
                      <a:r>
                        <a:rPr lang="en-US" dirty="0"/>
                        <a:t>Yes</a:t>
                      </a:r>
                    </a:p>
                  </a:txBody>
                  <a:tcPr/>
                </a:tc>
                <a:tc>
                  <a:txBody>
                    <a:bodyPr/>
                    <a:lstStyle/>
                    <a:p>
                      <a:pPr algn="ctr"/>
                      <a:endParaRPr lang="en-US" dirty="0"/>
                    </a:p>
                  </a:txBody>
                  <a:tcPr/>
                </a:tc>
                <a:tc>
                  <a:txBody>
                    <a:bodyPr/>
                    <a:lstStyle/>
                    <a:p>
                      <a:pPr algn="ctr"/>
                      <a:r>
                        <a:rPr lang="en-US" dirty="0"/>
                        <a:t>Yes</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 xmlns:a16="http://schemas.microsoft.com/office/drawing/2014/main" val="10003"/>
                  </a:ext>
                </a:extLst>
              </a:tr>
              <a:tr h="370840">
                <a:tc>
                  <a:txBody>
                    <a:bodyPr/>
                    <a:lstStyle/>
                    <a:p>
                      <a:pPr algn="ctr"/>
                      <a:r>
                        <a:rPr kumimoji="0" lang="en-US" sz="1600" b="1" kern="1200" dirty="0">
                          <a:solidFill>
                            <a:schemeClr val="tx1"/>
                          </a:solidFill>
                          <a:latin typeface="Arial"/>
                          <a:ea typeface="Times New Roman"/>
                          <a:cs typeface="Arial"/>
                        </a:rPr>
                        <a:t>Maintainer</a:t>
                      </a:r>
                    </a:p>
                  </a:txBody>
                  <a:tcPr/>
                </a:tc>
                <a:tc>
                  <a:txBody>
                    <a:bodyPr/>
                    <a:lstStyle/>
                    <a:p>
                      <a:pPr algn="ctr"/>
                      <a:r>
                        <a:rPr lang="en-US" dirty="0"/>
                        <a:t>NO</a:t>
                      </a:r>
                    </a:p>
                  </a:txBody>
                  <a:tcPr/>
                </a:tc>
                <a:tc>
                  <a:txBody>
                    <a:bodyPr/>
                    <a:lstStyle/>
                    <a:p>
                      <a:pPr algn="ctr"/>
                      <a:endParaRPr lang="en-US" dirty="0"/>
                    </a:p>
                  </a:txBody>
                  <a:tcPr/>
                </a:tc>
                <a:tc>
                  <a:txBody>
                    <a:bodyPr/>
                    <a:lstStyle/>
                    <a:p>
                      <a:pPr algn="ctr"/>
                      <a:r>
                        <a:rPr lang="en-US" dirty="0"/>
                        <a:t>Yes</a:t>
                      </a:r>
                    </a:p>
                  </a:txBody>
                  <a:tcPr/>
                </a:tc>
                <a:tc>
                  <a:txBody>
                    <a:bodyPr/>
                    <a:lstStyle/>
                    <a:p>
                      <a:pPr algn="ctr"/>
                      <a:r>
                        <a:rPr lang="en-US" dirty="0"/>
                        <a:t>Yes</a:t>
                      </a:r>
                    </a:p>
                  </a:txBody>
                  <a:tcPr/>
                </a:tc>
                <a:tc>
                  <a:txBody>
                    <a:bodyPr/>
                    <a:lstStyle/>
                    <a:p>
                      <a:pPr algn="ctr"/>
                      <a:r>
                        <a:rPr lang="en-US" dirty="0"/>
                        <a:t>Yes</a:t>
                      </a:r>
                    </a:p>
                  </a:txBody>
                  <a:tcPr/>
                </a:tc>
                <a:tc>
                  <a:txBody>
                    <a:bodyPr/>
                    <a:lstStyle/>
                    <a:p>
                      <a:pPr algn="ctr"/>
                      <a:r>
                        <a:rPr lang="en-US" dirty="0"/>
                        <a:t>Yes</a:t>
                      </a:r>
                    </a:p>
                  </a:txBody>
                  <a:tcPr/>
                </a:tc>
                <a:extLst>
                  <a:ext uri="{0D108BD9-81ED-4DB2-BD59-A6C34878D82A}">
                    <a16:rowId xmlns="" xmlns:a16="http://schemas.microsoft.com/office/drawing/2014/main" val="10004"/>
                  </a:ext>
                </a:extLst>
              </a:tr>
            </a:tbl>
          </a:graphicData>
        </a:graphic>
      </p:graphicFrame>
      <p:sp>
        <p:nvSpPr>
          <p:cNvPr id="1025" name="Rectangle 1"/>
          <p:cNvSpPr>
            <a:spLocks noChangeArrowheads="1"/>
          </p:cNvSpPr>
          <p:nvPr/>
        </p:nvSpPr>
        <p:spPr bwMode="auto">
          <a:xfrm>
            <a:off x="1981200" y="1524001"/>
            <a:ext cx="8229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 typeface="Arial" pitchFamily="34" charset="0"/>
              <a:buChar char="•"/>
              <a:tabLst>
                <a:tab pos="114300" algn="l"/>
              </a:tabLst>
            </a:pPr>
            <a:r>
              <a:rPr lang="en-US" sz="2400" b="1" dirty="0">
                <a:latin typeface="Arial" pitchFamily="34" charset="0"/>
                <a:ea typeface="Times New Roman" pitchFamily="18" charset="0"/>
                <a:cs typeface="Arial" pitchFamily="34" charset="0"/>
              </a:rPr>
              <a:t>R6: </a:t>
            </a:r>
            <a:r>
              <a:rPr lang="en-US" sz="2400" dirty="0">
                <a:latin typeface="Arial" pitchFamily="34" charset="0"/>
                <a:ea typeface="Times New Roman" pitchFamily="18" charset="0"/>
                <a:cs typeface="Arial" pitchFamily="34" charset="0"/>
              </a:rPr>
              <a:t>Users and their access rights are listed in Table 1 </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960496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solidFill>
                  <a:srgbClr val="FF0000"/>
                </a:solidFill>
                <a:cs typeface="Arial" charset="0"/>
              </a:rPr>
              <a:t>Good and Bad Requirements - Example 5</a:t>
            </a:r>
          </a:p>
        </p:txBody>
      </p:sp>
      <p:sp>
        <p:nvSpPr>
          <p:cNvPr id="5" name="Content Placeholder 4"/>
          <p:cNvSpPr>
            <a:spLocks noGrp="1"/>
          </p:cNvSpPr>
          <p:nvPr>
            <p:ph idx="1"/>
          </p:nvPr>
        </p:nvSpPr>
        <p:spPr/>
        <p:txBody>
          <a:bodyPr/>
          <a:lstStyle/>
          <a:p>
            <a:pPr lvl="0" hangingPunct="0"/>
            <a:r>
              <a:rPr lang="en-US" b="1" dirty="0"/>
              <a:t>R11: </a:t>
            </a:r>
            <a:r>
              <a:rPr lang="en-US" dirty="0"/>
              <a:t>When a user enters a correct code, the door will open. </a:t>
            </a:r>
          </a:p>
          <a:p>
            <a:endParaRPr lang="en-US" dirty="0"/>
          </a:p>
          <a:p>
            <a:pPr lvl="0" hangingPunct="0"/>
            <a:r>
              <a:rPr lang="en-US" b="1" dirty="0"/>
              <a:t>R11: </a:t>
            </a:r>
            <a:r>
              <a:rPr lang="en-US" dirty="0"/>
              <a:t>When a user enters the code associated with him/her on keypad K2 the door D2 will unlock and remain unlocked for 30 seconds. </a:t>
            </a:r>
          </a:p>
          <a:p>
            <a:endParaRPr lang="en-US" dirty="0"/>
          </a:p>
        </p:txBody>
      </p:sp>
    </p:spTree>
    <p:extLst>
      <p:ext uri="{BB962C8B-B14F-4D97-AF65-F5344CB8AC3E}">
        <p14:creationId xmlns:p14="http://schemas.microsoft.com/office/powerpoint/2010/main" val="1542360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solidFill>
                  <a:srgbClr val="FF0000"/>
                </a:solidFill>
                <a:cs typeface="Arial" charset="0"/>
              </a:rPr>
              <a:t>Good and Bad Requirements - Example 6</a:t>
            </a:r>
          </a:p>
        </p:txBody>
      </p:sp>
      <p:sp>
        <p:nvSpPr>
          <p:cNvPr id="5" name="Content Placeholder 4"/>
          <p:cNvSpPr>
            <a:spLocks noGrp="1"/>
          </p:cNvSpPr>
          <p:nvPr>
            <p:ph idx="1"/>
          </p:nvPr>
        </p:nvSpPr>
        <p:spPr/>
        <p:txBody>
          <a:bodyPr>
            <a:normAutofit/>
          </a:bodyPr>
          <a:lstStyle/>
          <a:p>
            <a:pPr lvl="0" hangingPunct="0"/>
            <a:r>
              <a:rPr lang="en-US" b="1" dirty="0"/>
              <a:t>R12: </a:t>
            </a:r>
            <a:r>
              <a:rPr lang="en-US" dirty="0"/>
              <a:t>When a user has entered the building, this will be registered in the entry log and the user’s computer will be booted. </a:t>
            </a:r>
          </a:p>
          <a:p>
            <a:endParaRPr lang="en-US" dirty="0"/>
          </a:p>
          <a:p>
            <a:pPr lvl="0" hangingPunct="0"/>
            <a:r>
              <a:rPr lang="en-US" b="1" dirty="0"/>
              <a:t>R12: </a:t>
            </a:r>
            <a:r>
              <a:rPr lang="en-US" dirty="0"/>
              <a:t>When a user has entered the building, this will be registered in the entry log. </a:t>
            </a:r>
          </a:p>
          <a:p>
            <a:endParaRPr lang="en-US" dirty="0"/>
          </a:p>
          <a:p>
            <a:pPr lvl="0" hangingPunct="0"/>
            <a:r>
              <a:rPr lang="en-US" b="1" dirty="0"/>
              <a:t>R13: </a:t>
            </a:r>
            <a:r>
              <a:rPr lang="en-US" dirty="0"/>
              <a:t>When a user has entered the building, the user’s computer will be booted. </a:t>
            </a:r>
          </a:p>
          <a:p>
            <a:pPr lvl="0" hangingPunct="0">
              <a:buNone/>
            </a:pPr>
            <a:endParaRPr lang="en-US" b="1" dirty="0"/>
          </a:p>
          <a:p>
            <a:pPr lvl="0" hangingPunct="0"/>
            <a:r>
              <a:rPr lang="en-US" b="1" dirty="0"/>
              <a:t>R12: </a:t>
            </a:r>
            <a:r>
              <a:rPr lang="en-US" dirty="0"/>
              <a:t>The system will register in the entry log when a user has entered the building. </a:t>
            </a:r>
          </a:p>
          <a:p>
            <a:endParaRPr lang="en-US" dirty="0"/>
          </a:p>
        </p:txBody>
      </p:sp>
    </p:spTree>
    <p:extLst>
      <p:ext uri="{BB962C8B-B14F-4D97-AF65-F5344CB8AC3E}">
        <p14:creationId xmlns:p14="http://schemas.microsoft.com/office/powerpoint/2010/main" val="744860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cs typeface="Arial" charset="0"/>
              </a:rPr>
              <a:t>Requirements Discovery</a:t>
            </a:r>
          </a:p>
        </p:txBody>
      </p:sp>
      <p:sp>
        <p:nvSpPr>
          <p:cNvPr id="3" name="Content Placeholder 2"/>
          <p:cNvSpPr>
            <a:spLocks noGrp="1"/>
          </p:cNvSpPr>
          <p:nvPr>
            <p:ph idx="1"/>
          </p:nvPr>
        </p:nvSpPr>
        <p:spPr>
          <a:xfrm>
            <a:off x="1280160" y="1596414"/>
            <a:ext cx="10396025" cy="4759936"/>
          </a:xfrm>
        </p:spPr>
        <p:txBody>
          <a:bodyPr>
            <a:normAutofit/>
          </a:bodyPr>
          <a:lstStyle/>
          <a:p>
            <a:pPr algn="just"/>
            <a:r>
              <a:rPr lang="en-US" b="1" dirty="0"/>
              <a:t>The process of gathering information </a:t>
            </a:r>
            <a:r>
              <a:rPr lang="en-US" dirty="0"/>
              <a:t>about the required and existing systems and distilling the user and system requirements from this information.</a:t>
            </a:r>
          </a:p>
          <a:p>
            <a:pPr algn="just"/>
            <a:r>
              <a:rPr lang="en-US" b="1" dirty="0"/>
              <a:t>Interaction is with system stakeholders </a:t>
            </a:r>
            <a:r>
              <a:rPr lang="en-US" dirty="0"/>
              <a:t>from managers to external regulators.</a:t>
            </a:r>
          </a:p>
          <a:p>
            <a:pPr lvl="1" algn="just"/>
            <a:r>
              <a:rPr lang="en-US" dirty="0"/>
              <a:t>Sources of information may include documentation, system stakeholders, and specifications of similar systems</a:t>
            </a:r>
          </a:p>
          <a:p>
            <a:pPr algn="just"/>
            <a:r>
              <a:rPr lang="en-US" b="1" dirty="0"/>
              <a:t>Systems normally have a range of stakeholders.</a:t>
            </a:r>
          </a:p>
        </p:txBody>
      </p:sp>
    </p:spTree>
    <p:extLst>
      <p:ext uri="{BB962C8B-B14F-4D97-AF65-F5344CB8AC3E}">
        <p14:creationId xmlns:p14="http://schemas.microsoft.com/office/powerpoint/2010/main" val="15170095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cs typeface="Arial" charset="0"/>
              </a:rPr>
              <a:t>Stakeholders in the MHC-PMS</a:t>
            </a:r>
          </a:p>
        </p:txBody>
      </p:sp>
      <p:sp>
        <p:nvSpPr>
          <p:cNvPr id="3" name="Content Placeholder 2"/>
          <p:cNvSpPr>
            <a:spLocks noGrp="1"/>
          </p:cNvSpPr>
          <p:nvPr>
            <p:ph idx="1"/>
          </p:nvPr>
        </p:nvSpPr>
        <p:spPr>
          <a:xfrm>
            <a:off x="1423554" y="1760776"/>
            <a:ext cx="10515600" cy="4351338"/>
          </a:xfrm>
        </p:spPr>
        <p:txBody>
          <a:bodyPr>
            <a:normAutofit/>
          </a:bodyPr>
          <a:lstStyle/>
          <a:p>
            <a:r>
              <a:rPr lang="en-US" b="1" dirty="0"/>
              <a:t>Patients</a:t>
            </a:r>
            <a:r>
              <a:rPr lang="en-US" i="1" dirty="0"/>
              <a:t> </a:t>
            </a:r>
            <a:r>
              <a:rPr lang="en-US" dirty="0"/>
              <a:t>whose information is recorded in the system.</a:t>
            </a:r>
            <a:endParaRPr lang="en-GB" dirty="0"/>
          </a:p>
          <a:p>
            <a:r>
              <a:rPr lang="en-US" b="1" dirty="0"/>
              <a:t>Doctors</a:t>
            </a:r>
            <a:r>
              <a:rPr lang="en-US" i="1" dirty="0"/>
              <a:t> </a:t>
            </a:r>
            <a:r>
              <a:rPr lang="en-US" dirty="0"/>
              <a:t>who are responsible for assessing and treating patients.</a:t>
            </a:r>
            <a:endParaRPr lang="en-GB" dirty="0"/>
          </a:p>
          <a:p>
            <a:r>
              <a:rPr lang="en-US" b="1" dirty="0"/>
              <a:t>Nurses</a:t>
            </a:r>
            <a:r>
              <a:rPr lang="en-US" dirty="0"/>
              <a:t> who coordinate the consultations with doctors and administer some treatments.</a:t>
            </a:r>
            <a:endParaRPr lang="en-GB" dirty="0"/>
          </a:p>
          <a:p>
            <a:r>
              <a:rPr lang="en-US" b="1" dirty="0"/>
              <a:t>Medical receptionists</a:t>
            </a:r>
            <a:r>
              <a:rPr lang="en-US" b="1" i="1" dirty="0"/>
              <a:t> </a:t>
            </a:r>
            <a:r>
              <a:rPr lang="en-US" dirty="0"/>
              <a:t>who manage patients’ appointments.</a:t>
            </a:r>
            <a:endParaRPr lang="en-GB" dirty="0"/>
          </a:p>
          <a:p>
            <a:r>
              <a:rPr lang="en-US" b="1" dirty="0"/>
              <a:t>IT staff </a:t>
            </a:r>
            <a:r>
              <a:rPr lang="en-US" dirty="0"/>
              <a:t>who are responsible for installing and maintaining the system.</a:t>
            </a:r>
            <a:endParaRPr lang="en-GB" dirty="0"/>
          </a:p>
          <a:p>
            <a:pPr>
              <a:buNone/>
            </a:pPr>
            <a:r>
              <a:rPr lang="en-US" dirty="0"/>
              <a:t>	</a:t>
            </a:r>
          </a:p>
        </p:txBody>
      </p:sp>
    </p:spTree>
    <p:extLst>
      <p:ext uri="{BB962C8B-B14F-4D97-AF65-F5344CB8AC3E}">
        <p14:creationId xmlns:p14="http://schemas.microsoft.com/office/powerpoint/2010/main" val="361485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lIns="90487" tIns="44450" rIns="90487" bIns="44450" rtlCol="0" anchor="ctr">
            <a:normAutofit/>
          </a:bodyPr>
          <a:lstStyle/>
          <a:p>
            <a:pPr marL="504965" indent="-504965" algn="ctr">
              <a:spcBef>
                <a:spcPts val="500"/>
              </a:spcBef>
              <a:buClr>
                <a:schemeClr val="tx1"/>
              </a:buClr>
              <a:buSzPct val="68000"/>
              <a:buFont typeface="Wingdings 3"/>
              <a:buChar char=""/>
              <a:defRPr/>
            </a:pPr>
            <a:r>
              <a:rPr lang="en-GB" sz="3600" b="1" u="sng" dirty="0">
                <a:cs typeface="Arial" charset="0"/>
              </a:rPr>
              <a:t>Requirements Engineering P</a:t>
            </a:r>
            <a:r>
              <a:rPr lang="en-GB" altLang="en-US" sz="3600" b="1" u="sng" dirty="0">
                <a:cs typeface="Arial" charset="0"/>
              </a:rPr>
              <a:t>rocess</a:t>
            </a:r>
            <a:endParaRPr lang="en-GB" sz="3600" b="1" u="sng" dirty="0">
              <a:cs typeface="Arial" charset="0"/>
            </a:endParaRPr>
          </a:p>
        </p:txBody>
      </p:sp>
      <p:sp>
        <p:nvSpPr>
          <p:cNvPr id="7171" name="Rectangle 3"/>
          <p:cNvSpPr>
            <a:spLocks noGrp="1" noChangeArrowheads="1"/>
          </p:cNvSpPr>
          <p:nvPr>
            <p:ph idx="1"/>
          </p:nvPr>
        </p:nvSpPr>
        <p:spPr>
          <a:xfrm>
            <a:off x="1349115" y="1596414"/>
            <a:ext cx="10454958" cy="4651987"/>
          </a:xfrm>
          <a:noFill/>
          <a:ln/>
        </p:spPr>
        <p:txBody>
          <a:bodyPr vert="horz" lIns="90487" tIns="44450" rIns="90487" bIns="44450" rtlCol="0">
            <a:normAutofit/>
          </a:bodyPr>
          <a:lstStyle/>
          <a:p>
            <a:pPr algn="just"/>
            <a:r>
              <a:rPr lang="en-GB" altLang="en-US" b="1" dirty="0"/>
              <a:t>The processes used for RE vary widely depending on the application domain</a:t>
            </a:r>
            <a:r>
              <a:rPr lang="en-GB" altLang="en-US" dirty="0"/>
              <a:t>, the people involved and the organisation developing the requirements.</a:t>
            </a:r>
          </a:p>
          <a:p>
            <a:pPr algn="just"/>
            <a:r>
              <a:rPr lang="en-GB" altLang="en-US" dirty="0"/>
              <a:t>However, there are a number of generic </a:t>
            </a:r>
            <a:r>
              <a:rPr lang="en-GB" altLang="en-US" dirty="0">
                <a:solidFill>
                  <a:srgbClr val="FF0000"/>
                </a:solidFill>
              </a:rPr>
              <a:t>activities common to all processes</a:t>
            </a:r>
          </a:p>
          <a:p>
            <a:pPr lvl="1" algn="just"/>
            <a:r>
              <a:rPr lang="en-GB" altLang="en-US" dirty="0">
                <a:solidFill>
                  <a:srgbClr val="FF0000"/>
                </a:solidFill>
              </a:rPr>
              <a:t>Requirements elicitation;</a:t>
            </a:r>
          </a:p>
          <a:p>
            <a:pPr lvl="1" algn="just"/>
            <a:r>
              <a:rPr lang="en-GB" altLang="en-US" dirty="0">
                <a:solidFill>
                  <a:srgbClr val="FF0000"/>
                </a:solidFill>
              </a:rPr>
              <a:t>Requirements analysis;</a:t>
            </a:r>
          </a:p>
          <a:p>
            <a:pPr lvl="1" algn="just"/>
            <a:r>
              <a:rPr lang="en-GB" altLang="en-US" dirty="0">
                <a:solidFill>
                  <a:srgbClr val="FF0000"/>
                </a:solidFill>
              </a:rPr>
              <a:t>Requirements Specification;</a:t>
            </a:r>
          </a:p>
          <a:p>
            <a:pPr lvl="1" algn="just"/>
            <a:r>
              <a:rPr lang="en-GB" altLang="en-US" dirty="0">
                <a:solidFill>
                  <a:srgbClr val="FF0000"/>
                </a:solidFill>
              </a:rPr>
              <a:t>Requirements validation;</a:t>
            </a:r>
          </a:p>
          <a:p>
            <a:pPr lvl="1" algn="just"/>
            <a:r>
              <a:rPr lang="en-GB" altLang="en-US" dirty="0">
                <a:solidFill>
                  <a:srgbClr val="FF0000"/>
                </a:solidFill>
              </a:rPr>
              <a:t>Requirements management.</a:t>
            </a:r>
          </a:p>
        </p:txBody>
      </p:sp>
    </p:spTree>
    <p:extLst>
      <p:ext uri="{BB962C8B-B14F-4D97-AF65-F5344CB8AC3E}">
        <p14:creationId xmlns:p14="http://schemas.microsoft.com/office/powerpoint/2010/main" val="121618440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vert="horz" lIns="99270" tIns="49635" rIns="99270" bIns="49635" rtlCol="0" anchor="ctr">
            <a:normAutofit/>
          </a:bodyPr>
          <a:lstStyle/>
          <a:p>
            <a:pPr algn="ctr">
              <a:tabLst>
                <a:tab pos="0" algn="l"/>
                <a:tab pos="559594" algn="l"/>
                <a:tab pos="1121173" algn="l"/>
                <a:tab pos="1682750" algn="l"/>
                <a:tab pos="2244329" algn="l"/>
                <a:tab pos="2805906" algn="l"/>
                <a:tab pos="3367485" algn="l"/>
                <a:tab pos="3929063" algn="l"/>
                <a:tab pos="4490641" algn="l"/>
                <a:tab pos="5052219" algn="l"/>
                <a:tab pos="5613798" algn="l"/>
                <a:tab pos="6175375" algn="l"/>
                <a:tab pos="6736954" algn="l"/>
                <a:tab pos="7298531" algn="l"/>
                <a:tab pos="7860110" algn="l"/>
                <a:tab pos="8421688" algn="l"/>
                <a:tab pos="8983266" algn="l"/>
                <a:tab pos="9544844" algn="l"/>
                <a:tab pos="10106423" algn="l"/>
                <a:tab pos="10668000" algn="l"/>
                <a:tab pos="11229579" algn="l"/>
              </a:tabLst>
            </a:pPr>
            <a:r>
              <a:rPr lang="en-US" altLang="en-US" u="sng" dirty="0">
                <a:solidFill>
                  <a:srgbClr val="FF0000"/>
                </a:solidFill>
              </a:rPr>
              <a:t>Techniques of Eliciting Requirements </a:t>
            </a:r>
            <a:endParaRPr lang="tr-TR" altLang="en-US" u="sng" dirty="0">
              <a:solidFill>
                <a:srgbClr val="FF0000"/>
              </a:solidFill>
            </a:endParaRPr>
          </a:p>
        </p:txBody>
      </p:sp>
      <p:sp>
        <p:nvSpPr>
          <p:cNvPr id="6147" name="Rectangle 3"/>
          <p:cNvSpPr>
            <a:spLocks noGrp="1" noChangeArrowheads="1"/>
          </p:cNvSpPr>
          <p:nvPr>
            <p:ph idx="1"/>
          </p:nvPr>
        </p:nvSpPr>
        <p:spPr>
          <a:xfrm>
            <a:off x="1288473" y="1718573"/>
            <a:ext cx="10515600" cy="4351338"/>
          </a:xfrm>
        </p:spPr>
        <p:txBody>
          <a:bodyPr vert="horz" lIns="99270" tIns="49635" rIns="99270" bIns="49635" rtlCol="0">
            <a:normAutofit fontScale="92500" lnSpcReduction="20000"/>
          </a:bodyPr>
          <a:lstStyle/>
          <a:p>
            <a:r>
              <a:rPr lang="tr-TR" altLang="en-US" dirty="0"/>
              <a:t>Analysts can employ several techniques to elicit the requirements from the customer. </a:t>
            </a:r>
            <a:endParaRPr lang="en-US" altLang="en-US" dirty="0"/>
          </a:p>
          <a:p>
            <a:pPr lvl="1">
              <a:buFont typeface="Wingdings" panose="05000000000000000000" pitchFamily="2" charset="2"/>
              <a:buChar char="§"/>
            </a:pPr>
            <a:endParaRPr lang="en-US" altLang="en-US" b="1" dirty="0">
              <a:solidFill>
                <a:srgbClr val="FF0000"/>
              </a:solidFill>
            </a:endParaRPr>
          </a:p>
          <a:p>
            <a:pPr lvl="1">
              <a:buFont typeface="Wingdings" panose="05000000000000000000" pitchFamily="2" charset="2"/>
              <a:buChar char="§"/>
            </a:pPr>
            <a:r>
              <a:rPr lang="en-US" b="1" dirty="0">
                <a:solidFill>
                  <a:srgbClr val="FF0000"/>
                </a:solidFill>
              </a:rPr>
              <a:t>Survey/Questionnaire</a:t>
            </a:r>
          </a:p>
          <a:p>
            <a:pPr lvl="1">
              <a:buFont typeface="Wingdings" panose="05000000000000000000" pitchFamily="2" charset="2"/>
              <a:buChar char="§"/>
            </a:pPr>
            <a:r>
              <a:rPr lang="en-US" altLang="en-US" b="1" dirty="0">
                <a:solidFill>
                  <a:srgbClr val="FF0000"/>
                </a:solidFill>
              </a:rPr>
              <a:t>F</a:t>
            </a:r>
            <a:r>
              <a:rPr lang="tr-TR" altLang="en-US" b="1" dirty="0">
                <a:solidFill>
                  <a:srgbClr val="FF0000"/>
                </a:solidFill>
              </a:rPr>
              <a:t>ocus groups </a:t>
            </a:r>
            <a:r>
              <a:rPr lang="tr-TR" altLang="en-US" dirty="0"/>
              <a:t>(requirements workshops) and creating requirements lists.</a:t>
            </a:r>
            <a:endParaRPr lang="en-US" altLang="en-US" dirty="0"/>
          </a:p>
          <a:p>
            <a:pPr lvl="1">
              <a:buFont typeface="Wingdings" panose="05000000000000000000" pitchFamily="2" charset="2"/>
              <a:buChar char="§"/>
            </a:pPr>
            <a:r>
              <a:rPr lang="en-GB" altLang="en-US" b="1" dirty="0">
                <a:solidFill>
                  <a:srgbClr val="FF0000"/>
                </a:solidFill>
              </a:rPr>
              <a:t>Naturalistic observation</a:t>
            </a:r>
          </a:p>
          <a:p>
            <a:pPr lvl="1">
              <a:buFont typeface="Wingdings" panose="05000000000000000000" pitchFamily="2" charset="2"/>
              <a:buChar char="§"/>
            </a:pPr>
            <a:r>
              <a:rPr lang="en-US" sz="3100" b="1" dirty="0">
                <a:solidFill>
                  <a:srgbClr val="FF0000"/>
                </a:solidFill>
              </a:rPr>
              <a:t>Document Analysis</a:t>
            </a:r>
          </a:p>
          <a:p>
            <a:pPr lvl="1">
              <a:buFont typeface="Wingdings" panose="05000000000000000000" pitchFamily="2" charset="2"/>
              <a:buChar char="§"/>
            </a:pPr>
            <a:r>
              <a:rPr lang="en-US" altLang="en-US" b="1" dirty="0">
                <a:solidFill>
                  <a:srgbClr val="FF0000"/>
                </a:solidFill>
              </a:rPr>
              <a:t>I</a:t>
            </a:r>
            <a:r>
              <a:rPr lang="tr-TR" altLang="en-US" b="1" dirty="0">
                <a:solidFill>
                  <a:srgbClr val="FF0000"/>
                </a:solidFill>
              </a:rPr>
              <a:t>nterviews</a:t>
            </a:r>
            <a:endParaRPr lang="en-US" altLang="en-US" b="1" dirty="0">
              <a:solidFill>
                <a:srgbClr val="FF0000"/>
              </a:solidFill>
            </a:endParaRPr>
          </a:p>
          <a:p>
            <a:pPr lvl="1">
              <a:buFont typeface="Wingdings" panose="05000000000000000000" pitchFamily="2" charset="2"/>
              <a:buChar char="§"/>
            </a:pPr>
            <a:r>
              <a:rPr lang="en-GB" altLang="en-US" b="1" dirty="0">
                <a:solidFill>
                  <a:srgbClr val="FF0000"/>
                </a:solidFill>
              </a:rPr>
              <a:t>Ethnography</a:t>
            </a:r>
          </a:p>
          <a:p>
            <a:pPr lvl="1">
              <a:buFont typeface="Wingdings" panose="05000000000000000000" pitchFamily="2" charset="2"/>
              <a:buChar char="§"/>
            </a:pPr>
            <a:r>
              <a:rPr lang="en-US" altLang="en-US" b="1" dirty="0">
                <a:solidFill>
                  <a:srgbClr val="FF0000"/>
                </a:solidFill>
              </a:rPr>
              <a:t>P</a:t>
            </a:r>
            <a:r>
              <a:rPr lang="tr-TR" altLang="en-US" b="1" dirty="0">
                <a:solidFill>
                  <a:srgbClr val="FF0000"/>
                </a:solidFill>
              </a:rPr>
              <a:t>rototyping</a:t>
            </a:r>
            <a:endParaRPr lang="en-GB" altLang="en-US" b="1" dirty="0">
              <a:solidFill>
                <a:srgbClr val="FF0000"/>
              </a:solidFill>
            </a:endParaRPr>
          </a:p>
          <a:p>
            <a:pPr lvl="1">
              <a:buFont typeface="Wingdings" panose="05000000000000000000" pitchFamily="2" charset="2"/>
              <a:buChar char="§"/>
            </a:pPr>
            <a:r>
              <a:rPr lang="en-US" altLang="en-US" b="1" dirty="0">
                <a:solidFill>
                  <a:srgbClr val="FF0000"/>
                </a:solidFill>
              </a:rPr>
              <a:t>U</a:t>
            </a:r>
            <a:r>
              <a:rPr lang="tr-TR" altLang="en-US" b="1" dirty="0">
                <a:solidFill>
                  <a:srgbClr val="FF0000"/>
                </a:solidFill>
              </a:rPr>
              <a:t>se cases</a:t>
            </a:r>
            <a:endParaRPr lang="en-US" altLang="en-US" b="1" dirty="0">
              <a:solidFill>
                <a:srgbClr val="FF0000"/>
              </a:solidFill>
            </a:endParaRPr>
          </a:p>
          <a:p>
            <a:pPr lvl="1">
              <a:buFont typeface="Wingdings" panose="05000000000000000000" pitchFamily="2" charset="2"/>
              <a:buChar char="§"/>
            </a:pPr>
            <a:r>
              <a:rPr lang="en-US" sz="3100" dirty="0">
                <a:solidFill>
                  <a:srgbClr val="FF0000"/>
                </a:solidFill>
              </a:rPr>
              <a:t>Brainstorming</a:t>
            </a:r>
          </a:p>
          <a:p>
            <a:pPr lvl="2">
              <a:buFont typeface="Wingdings" panose="05000000000000000000" pitchFamily="2" charset="2"/>
              <a:buChar char="§"/>
            </a:pPr>
            <a:r>
              <a:rPr lang="en-US" altLang="en-US" sz="3200" dirty="0"/>
              <a:t>C</a:t>
            </a:r>
            <a:r>
              <a:rPr lang="tr-TR" altLang="en-US" sz="3200" dirty="0"/>
              <a:t>ombination of these methods</a:t>
            </a:r>
            <a:r>
              <a:rPr lang="en-US" altLang="en-US" sz="3200" dirty="0"/>
              <a:t> will be good choice. </a:t>
            </a:r>
          </a:p>
          <a:p>
            <a:pPr lvl="1">
              <a:buFont typeface="Wingdings" panose="05000000000000000000" pitchFamily="2" charset="2"/>
              <a:buChar char="§"/>
            </a:pPr>
            <a:endParaRPr lang="en-US" sz="3100" dirty="0"/>
          </a:p>
          <a:p>
            <a:pPr lvl="1">
              <a:buFont typeface="Wingdings" panose="05000000000000000000" pitchFamily="2" charset="2"/>
              <a:buChar char="§"/>
            </a:pPr>
            <a:endParaRPr lang="en-US" sz="3100" dirty="0"/>
          </a:p>
          <a:p>
            <a:pPr lvl="1">
              <a:buFont typeface="Wingdings" panose="05000000000000000000" pitchFamily="2" charset="2"/>
              <a:buChar char="§"/>
            </a:pPr>
            <a:endParaRPr lang="en-US" sz="3100" dirty="0"/>
          </a:p>
          <a:p>
            <a:pPr lvl="1">
              <a:buFont typeface="Wingdings" panose="05000000000000000000" pitchFamily="2" charset="2"/>
              <a:buChar char="§"/>
            </a:pPr>
            <a:endParaRPr lang="tr-TR" altLang="en-US" dirty="0"/>
          </a:p>
        </p:txBody>
      </p:sp>
    </p:spTree>
    <p:extLst>
      <p:ext uri="{BB962C8B-B14F-4D97-AF65-F5344CB8AC3E}">
        <p14:creationId xmlns:p14="http://schemas.microsoft.com/office/powerpoint/2010/main" val="4151806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90DEA995-D503-4E8F-8B37-1C3E6B349867}"/>
              </a:ext>
            </a:extLst>
          </p:cNvPr>
          <p:cNvSpPr>
            <a:spLocks noGrp="1" noRot="1" noChangeArrowheads="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altLang="zh-CN" sz="3600" b="1" u="sng" dirty="0">
                <a:cs typeface="Arial" charset="0"/>
              </a:rPr>
              <a:t>Questionnaires</a:t>
            </a:r>
          </a:p>
        </p:txBody>
      </p:sp>
      <p:sp>
        <p:nvSpPr>
          <p:cNvPr id="13315" name="Rectangle 3">
            <a:extLst>
              <a:ext uri="{FF2B5EF4-FFF2-40B4-BE49-F238E27FC236}">
                <a16:creationId xmlns="" xmlns:a16="http://schemas.microsoft.com/office/drawing/2014/main" id="{CDAC65FB-0CF3-4F32-855F-39F213823E7E}"/>
              </a:ext>
            </a:extLst>
          </p:cNvPr>
          <p:cNvSpPr>
            <a:spLocks noGrp="1" noChangeArrowheads="1"/>
          </p:cNvSpPr>
          <p:nvPr>
            <p:ph idx="1"/>
          </p:nvPr>
        </p:nvSpPr>
        <p:spPr>
          <a:xfrm>
            <a:off x="1191491" y="1683327"/>
            <a:ext cx="10612582" cy="4114800"/>
          </a:xfrm>
        </p:spPr>
        <p:txBody>
          <a:bodyPr>
            <a:normAutofit/>
          </a:bodyPr>
          <a:lstStyle/>
          <a:p>
            <a:pPr algn="just">
              <a:lnSpc>
                <a:spcPct val="90000"/>
              </a:lnSpc>
            </a:pPr>
            <a:r>
              <a:rPr lang="en-US" altLang="zh-CN" b="1" dirty="0"/>
              <a:t>Questionnaires: </a:t>
            </a:r>
            <a:r>
              <a:rPr lang="en-US" altLang="zh-CN" dirty="0"/>
              <a:t>Series of questions designed to elicit specific information from us. The questions may require different kinds of answers: some require a simple Yes/No, others ask us to choose from a set of pre-supplied answers.</a:t>
            </a:r>
          </a:p>
          <a:p>
            <a:pPr algn="just">
              <a:lnSpc>
                <a:spcPct val="90000"/>
              </a:lnSpc>
            </a:pPr>
            <a:endParaRPr lang="en-US" altLang="zh-CN" dirty="0"/>
          </a:p>
          <a:p>
            <a:r>
              <a:rPr lang="en-NZ" b="1" dirty="0"/>
              <a:t>SurveyMonkey</a:t>
            </a:r>
          </a:p>
          <a:p>
            <a:pPr lvl="1"/>
            <a:r>
              <a:rPr lang="en-NZ" dirty="0"/>
              <a:t>Popular solution to let you design and distribute questionnaires</a:t>
            </a:r>
          </a:p>
          <a:p>
            <a:pPr lvl="1"/>
            <a:r>
              <a:rPr lang="en-NZ" dirty="0"/>
              <a:t>Runs ‘in the cloud’</a:t>
            </a:r>
          </a:p>
          <a:p>
            <a:r>
              <a:rPr lang="en-NZ" b="1" dirty="0"/>
              <a:t>Lime Survey</a:t>
            </a:r>
          </a:p>
          <a:p>
            <a:pPr lvl="1"/>
            <a:r>
              <a:rPr lang="en-NZ" dirty="0"/>
              <a:t>A free online tool that can be installed directly onto the researcher’s system, thus avoiding storage of data in the cloud (better control of confidential data)</a:t>
            </a:r>
          </a:p>
          <a:p>
            <a:pPr algn="just">
              <a:lnSpc>
                <a:spcPct val="90000"/>
              </a:lnSpc>
            </a:pPr>
            <a:endParaRPr lang="en-US" altLang="zh-CN" dirty="0"/>
          </a:p>
          <a:p>
            <a:pPr>
              <a:lnSpc>
                <a:spcPct val="90000"/>
              </a:lnSpc>
            </a:pPr>
            <a:endParaRPr lang="zh-CN" altLang="en-US" dirty="0"/>
          </a:p>
        </p:txBody>
      </p:sp>
    </p:spTree>
    <p:extLst>
      <p:ext uri="{BB962C8B-B14F-4D97-AF65-F5344CB8AC3E}">
        <p14:creationId xmlns:p14="http://schemas.microsoft.com/office/powerpoint/2010/main" val="23336321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 xmlns:a16="http://schemas.microsoft.com/office/drawing/2014/main" id="{429B2545-1984-4CCC-9C2F-8E3892028AEE}"/>
              </a:ext>
            </a:extLst>
          </p:cNvPr>
          <p:cNvSpPr>
            <a:spLocks noGrp="1" noRot="1" noChangeArrowheads="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altLang="zh-CN" sz="3600" b="1" u="sng" dirty="0">
                <a:cs typeface="Arial" charset="0"/>
              </a:rPr>
              <a:t>Focus groups and workshops</a:t>
            </a:r>
          </a:p>
        </p:txBody>
      </p:sp>
      <p:sp>
        <p:nvSpPr>
          <p:cNvPr id="14339" name="Rectangle 3">
            <a:extLst>
              <a:ext uri="{FF2B5EF4-FFF2-40B4-BE49-F238E27FC236}">
                <a16:creationId xmlns="" xmlns:a16="http://schemas.microsoft.com/office/drawing/2014/main" id="{55857D3F-A148-4F0D-A2EC-BD1969A81B62}"/>
              </a:ext>
            </a:extLst>
          </p:cNvPr>
          <p:cNvSpPr>
            <a:spLocks noGrp="1" noChangeArrowheads="1"/>
          </p:cNvSpPr>
          <p:nvPr>
            <p:ph idx="1"/>
          </p:nvPr>
        </p:nvSpPr>
        <p:spPr>
          <a:xfrm>
            <a:off x="1423554" y="1729870"/>
            <a:ext cx="10515600" cy="4351338"/>
          </a:xfrm>
        </p:spPr>
        <p:txBody>
          <a:bodyPr/>
          <a:lstStyle/>
          <a:p>
            <a:pPr algn="just"/>
            <a:r>
              <a:rPr lang="en-US" altLang="zh-CN" sz="2800" b="1" dirty="0"/>
              <a:t>Focus groups and workshops: </a:t>
            </a:r>
            <a:r>
              <a:rPr lang="en-US" altLang="zh-CN" sz="2800" dirty="0"/>
              <a:t>Interviews tend to be one on one, and elicit only one person’s perspective. It can be very revealing to get a group of stakeholders together to discuss issues and requirements. </a:t>
            </a:r>
          </a:p>
        </p:txBody>
      </p:sp>
    </p:spTree>
    <p:extLst>
      <p:ext uri="{BB962C8B-B14F-4D97-AF65-F5344CB8AC3E}">
        <p14:creationId xmlns:p14="http://schemas.microsoft.com/office/powerpoint/2010/main" val="38206418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3D1B568C-9FA6-4BCB-A15A-992BBF79BD2C}"/>
              </a:ext>
            </a:extLst>
          </p:cNvPr>
          <p:cNvSpPr>
            <a:spLocks noGrp="1" noRot="1" noChangeArrowheads="1"/>
          </p:cNvSpPr>
          <p:nvPr>
            <p:ph type="title"/>
          </p:nvPr>
        </p:nvSpPr>
        <p:spPr/>
        <p:txBody>
          <a:bodyPr/>
          <a:lstStyle/>
          <a:p>
            <a:pPr marL="504965" indent="-504965" algn="ctr">
              <a:spcBef>
                <a:spcPts val="500"/>
              </a:spcBef>
              <a:buClr>
                <a:schemeClr val="tx1"/>
              </a:buClr>
              <a:buSzPct val="68000"/>
              <a:buFont typeface="Wingdings 3"/>
              <a:buChar char=""/>
              <a:defRPr/>
            </a:pPr>
            <a:r>
              <a:rPr lang="en-US" altLang="zh-CN" sz="3600" b="1" u="sng" dirty="0">
                <a:cs typeface="Arial" charset="0"/>
              </a:rPr>
              <a:t>Document Analysis </a:t>
            </a:r>
          </a:p>
        </p:txBody>
      </p:sp>
      <p:sp>
        <p:nvSpPr>
          <p:cNvPr id="15363" name="Rectangle 3">
            <a:extLst>
              <a:ext uri="{FF2B5EF4-FFF2-40B4-BE49-F238E27FC236}">
                <a16:creationId xmlns="" xmlns:a16="http://schemas.microsoft.com/office/drawing/2014/main" id="{057273A5-9CAD-4A0E-9A3B-A9E849A3B8FC}"/>
              </a:ext>
            </a:extLst>
          </p:cNvPr>
          <p:cNvSpPr>
            <a:spLocks noGrp="1" noChangeArrowheads="1"/>
          </p:cNvSpPr>
          <p:nvPr>
            <p:ph idx="1"/>
          </p:nvPr>
        </p:nvSpPr>
        <p:spPr>
          <a:xfrm>
            <a:off x="1423554" y="1549760"/>
            <a:ext cx="10515600" cy="5010365"/>
          </a:xfrm>
        </p:spPr>
        <p:txBody>
          <a:bodyPr>
            <a:normAutofit fontScale="77500" lnSpcReduction="20000"/>
          </a:bodyPr>
          <a:lstStyle/>
          <a:p>
            <a:r>
              <a:rPr lang="en-US" altLang="zh-CN" b="1" dirty="0"/>
              <a:t>Studying documentation: </a:t>
            </a:r>
            <a:r>
              <a:rPr lang="en-US" altLang="zh-CN" dirty="0"/>
              <a:t>Procedures and rules are often written down in a manual and these are a good source of data about the steps involved in an activity and any regulations governing a task.</a:t>
            </a:r>
          </a:p>
          <a:p>
            <a:endParaRPr lang="en-US" altLang="en-US" sz="2800" dirty="0"/>
          </a:p>
          <a:p>
            <a:r>
              <a:rPr lang="en-US" altLang="en-US" sz="3100" b="1" dirty="0"/>
              <a:t>Four types of useful documents</a:t>
            </a:r>
          </a:p>
          <a:p>
            <a:pPr lvl="1"/>
            <a:r>
              <a:rPr lang="en-US" altLang="en-US" sz="3100" b="1" dirty="0"/>
              <a:t>Written work procedures</a:t>
            </a:r>
          </a:p>
          <a:p>
            <a:pPr lvl="2"/>
            <a:r>
              <a:rPr lang="en-US" altLang="en-US" sz="3100" dirty="0"/>
              <a:t>Describes how a job is performed</a:t>
            </a:r>
          </a:p>
          <a:p>
            <a:pPr lvl="2"/>
            <a:r>
              <a:rPr lang="en-US" altLang="en-US" sz="3100" dirty="0"/>
              <a:t>Includes data and information used and created in the process of performing the job or task</a:t>
            </a:r>
          </a:p>
          <a:p>
            <a:pPr lvl="1"/>
            <a:r>
              <a:rPr lang="en-US" altLang="en-US" sz="3100" b="1" dirty="0"/>
              <a:t>Business form</a:t>
            </a:r>
          </a:p>
          <a:p>
            <a:pPr lvl="2"/>
            <a:r>
              <a:rPr lang="en-US" altLang="en-US" sz="3100" dirty="0"/>
              <a:t>Explicitly indicate </a:t>
            </a:r>
            <a:r>
              <a:rPr lang="en-US" altLang="en-US" sz="3100" b="1" dirty="0"/>
              <a:t>data flow</a:t>
            </a:r>
            <a:r>
              <a:rPr lang="en-US" altLang="en-US" sz="3100" dirty="0"/>
              <a:t> in or out of a system</a:t>
            </a:r>
          </a:p>
          <a:p>
            <a:pPr lvl="1"/>
            <a:r>
              <a:rPr lang="en-US" altLang="en-US" sz="3100" b="1" dirty="0"/>
              <a:t>Report </a:t>
            </a:r>
          </a:p>
          <a:p>
            <a:pPr lvl="2"/>
            <a:r>
              <a:rPr lang="en-US" altLang="en-US" sz="3100" dirty="0"/>
              <a:t>Enables the analyst to work backwards from the report to the data that generated it</a:t>
            </a:r>
          </a:p>
          <a:p>
            <a:pPr lvl="1"/>
            <a:r>
              <a:rPr lang="en-US" altLang="en-US" sz="3100" b="1" dirty="0"/>
              <a:t>Description of current information system</a:t>
            </a:r>
            <a:endParaRPr lang="en-US" altLang="zh-CN" sz="3100" b="1" dirty="0"/>
          </a:p>
        </p:txBody>
      </p:sp>
    </p:spTree>
    <p:extLst>
      <p:ext uri="{BB962C8B-B14F-4D97-AF65-F5344CB8AC3E}">
        <p14:creationId xmlns:p14="http://schemas.microsoft.com/office/powerpoint/2010/main" val="17792236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cs typeface="Arial" charset="0"/>
              </a:rPr>
              <a:t>Interviewing</a:t>
            </a:r>
          </a:p>
        </p:txBody>
      </p:sp>
      <p:sp>
        <p:nvSpPr>
          <p:cNvPr id="3" name="Content Placeholder 2"/>
          <p:cNvSpPr>
            <a:spLocks noGrp="1"/>
          </p:cNvSpPr>
          <p:nvPr>
            <p:ph idx="1"/>
          </p:nvPr>
        </p:nvSpPr>
        <p:spPr>
          <a:xfrm>
            <a:off x="1350497" y="1596414"/>
            <a:ext cx="10453575" cy="4575787"/>
          </a:xfrm>
        </p:spPr>
        <p:txBody>
          <a:bodyPr>
            <a:normAutofit fontScale="92500" lnSpcReduction="20000"/>
          </a:bodyPr>
          <a:lstStyle/>
          <a:p>
            <a:pPr algn="just"/>
            <a:r>
              <a:rPr lang="en-US" altLang="zh-CN" sz="2600" b="1" dirty="0"/>
              <a:t> Interviews: </a:t>
            </a:r>
            <a:r>
              <a:rPr lang="en-US" altLang="zh-CN" sz="2600" dirty="0"/>
              <a:t>Interviews involve asking someone a set of questions. Often interviews are face-to-face, but they don’t have to. </a:t>
            </a:r>
          </a:p>
          <a:p>
            <a:pPr algn="just"/>
            <a:r>
              <a:rPr lang="en-US" sz="2600" dirty="0"/>
              <a:t>Formal or informal interviews with stakeholders are part of most RE processes.</a:t>
            </a:r>
          </a:p>
          <a:p>
            <a:pPr algn="just"/>
            <a:r>
              <a:rPr lang="en-US" sz="2600" b="1" dirty="0"/>
              <a:t>Types of interview</a:t>
            </a:r>
          </a:p>
          <a:p>
            <a:pPr lvl="1" algn="just"/>
            <a:r>
              <a:rPr lang="en-US" sz="2600" b="1" dirty="0">
                <a:solidFill>
                  <a:srgbClr val="FF0000"/>
                </a:solidFill>
              </a:rPr>
              <a:t>Closed interviews </a:t>
            </a:r>
            <a:r>
              <a:rPr lang="en-US" sz="2600" dirty="0"/>
              <a:t>based on pre-determined list of questions</a:t>
            </a:r>
          </a:p>
          <a:p>
            <a:pPr lvl="1" algn="just"/>
            <a:r>
              <a:rPr lang="en-US" sz="2600" b="1" dirty="0">
                <a:solidFill>
                  <a:srgbClr val="FF0000"/>
                </a:solidFill>
              </a:rPr>
              <a:t>Open interviews </a:t>
            </a:r>
            <a:r>
              <a:rPr lang="en-US" sz="2600" dirty="0"/>
              <a:t>where various issues are explored with stakeholders.</a:t>
            </a:r>
          </a:p>
          <a:p>
            <a:pPr algn="just"/>
            <a:r>
              <a:rPr lang="en-US" sz="2600" b="1" dirty="0"/>
              <a:t>Effective interviewing</a:t>
            </a:r>
          </a:p>
          <a:p>
            <a:pPr lvl="1" algn="just"/>
            <a:r>
              <a:rPr lang="en-US" sz="2600" b="1" dirty="0"/>
              <a:t>Be open-minded</a:t>
            </a:r>
            <a:r>
              <a:rPr lang="en-US" sz="2600" dirty="0"/>
              <a:t>, avoid pre-conceived ideas about the requirements and are willing to listen to stakeholders. </a:t>
            </a:r>
            <a:endParaRPr lang="en-GB" sz="2600" dirty="0"/>
          </a:p>
          <a:p>
            <a:pPr lvl="1" algn="just"/>
            <a:r>
              <a:rPr lang="en-US" sz="2600" b="1" dirty="0"/>
              <a:t>Prompt the interviewee </a:t>
            </a:r>
            <a:r>
              <a:rPr lang="en-US" sz="2600" dirty="0"/>
              <a:t>to get discussions going using a springboard question, a requirements proposal, or by working together on a prototype system. </a:t>
            </a:r>
          </a:p>
        </p:txBody>
      </p:sp>
    </p:spTree>
    <p:extLst>
      <p:ext uri="{BB962C8B-B14F-4D97-AF65-F5344CB8AC3E}">
        <p14:creationId xmlns:p14="http://schemas.microsoft.com/office/powerpoint/2010/main" val="11928806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322171" y="1708151"/>
            <a:ext cx="9461858"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269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9pPr>
          </a:lstStyle>
          <a:p>
            <a:pPr>
              <a:spcAft>
                <a:spcPts val="1399"/>
              </a:spcAft>
            </a:pPr>
            <a:endParaRPr lang="en-GB" altLang="en-US" sz="3000" dirty="0">
              <a:solidFill>
                <a:srgbClr val="004586"/>
              </a:solidFill>
              <a:latin typeface="Arial" charset="0"/>
              <a:cs typeface="Arial" charset="0"/>
            </a:endParaRPr>
          </a:p>
          <a:p>
            <a:pPr>
              <a:spcAft>
                <a:spcPts val="1399"/>
              </a:spcAft>
            </a:pPr>
            <a:endParaRPr lang="en-GB" altLang="en-US" sz="3000" dirty="0">
              <a:solidFill>
                <a:srgbClr val="004586"/>
              </a:solidFill>
              <a:latin typeface="Arial" charset="0"/>
              <a:cs typeface="Arial" charset="0"/>
            </a:endParaRPr>
          </a:p>
        </p:txBody>
      </p:sp>
      <p:sp>
        <p:nvSpPr>
          <p:cNvPr id="41987" name="Rectangle 2"/>
          <p:cNvSpPr>
            <a:spLocks noGrp="1" noChangeArrowheads="1"/>
          </p:cNvSpPr>
          <p:nvPr>
            <p:ph type="title"/>
          </p:nvPr>
        </p:nvSpPr>
        <p:spPr>
          <a:xfrm>
            <a:off x="1364160" y="273050"/>
            <a:ext cx="9460033" cy="1144588"/>
          </a:xfrm>
        </p:spPr>
        <p:txBody>
          <a:bodyPr vert="horz" lIns="99270" tIns="49635" rIns="99270" bIns="49635" rtlCol="0" anchor="ctr">
            <a:normAutofit/>
          </a:bodyPr>
          <a:lstStyle/>
          <a:p>
            <a:pPr marL="504965" lvl="1" indent="-504965" algn="ctr" rtl="0">
              <a:lnSpc>
                <a:spcPct val="90000"/>
              </a:lnSpc>
              <a:spcBef>
                <a:spcPts val="500"/>
              </a:spcBef>
              <a:buClr>
                <a:schemeClr val="tx1"/>
              </a:buClr>
              <a:buSzPct val="68000"/>
              <a:buFont typeface="Wingdings 3"/>
              <a:buChar char=""/>
              <a:tabLst>
                <a:tab pos="0" algn="l"/>
                <a:tab pos="439475" algn="l"/>
                <a:tab pos="882396" algn="l"/>
                <a:tab pos="1325318" algn="l"/>
                <a:tab pos="1766516" algn="l"/>
                <a:tab pos="2209436" algn="l"/>
                <a:tab pos="2652359" algn="l"/>
                <a:tab pos="3095280" algn="l"/>
                <a:tab pos="3536478" algn="l"/>
                <a:tab pos="3979400" algn="l"/>
                <a:tab pos="4422320" algn="l"/>
                <a:tab pos="4863519" algn="l"/>
                <a:tab pos="5306440" algn="l"/>
                <a:tab pos="5749361" algn="l"/>
                <a:tab pos="6192284" algn="l"/>
                <a:tab pos="6633481" algn="l"/>
                <a:tab pos="7076403" algn="l"/>
                <a:tab pos="7519324" algn="l"/>
                <a:tab pos="7960523" algn="l"/>
                <a:tab pos="8403444" algn="l"/>
                <a:tab pos="8846365" algn="l"/>
              </a:tabLst>
              <a:defRPr/>
            </a:pPr>
            <a:r>
              <a:rPr lang="en-GB" altLang="en-US" sz="3600" b="1" u="sng" kern="1200" dirty="0">
                <a:solidFill>
                  <a:schemeClr val="tx1"/>
                </a:solidFill>
                <a:latin typeface="Times New Roman" panose="02020603050405020304" pitchFamily="18" charset="0"/>
                <a:ea typeface="+mj-ea"/>
                <a:cs typeface="Arial" charset="0"/>
              </a:rPr>
              <a:t>Ethnography</a:t>
            </a:r>
          </a:p>
        </p:txBody>
      </p:sp>
      <p:sp>
        <p:nvSpPr>
          <p:cNvPr id="41988" name="Rectangle 3"/>
          <p:cNvSpPr>
            <a:spLocks noGrp="1" noChangeArrowheads="1"/>
          </p:cNvSpPr>
          <p:nvPr>
            <p:ph idx="1"/>
          </p:nvPr>
        </p:nvSpPr>
        <p:spPr>
          <a:xfrm>
            <a:off x="1364160" y="1604964"/>
            <a:ext cx="10269822" cy="4524375"/>
          </a:xfrm>
        </p:spPr>
        <p:txBody>
          <a:bodyPr vert="horz" lIns="99270" tIns="49635" rIns="99270" bIns="49635" rtlCol="0">
            <a:normAutofit/>
          </a:bodyPr>
          <a:lstStyle/>
          <a:p>
            <a:pPr marL="144860" indent="-23813" algn="just">
              <a:buNone/>
              <a:tabLst>
                <a:tab pos="144860" algn="l"/>
                <a:tab pos="335360" algn="l"/>
                <a:tab pos="881063" algn="l"/>
                <a:tab pos="1323579" algn="l"/>
                <a:tab pos="1766094" algn="l"/>
                <a:tab pos="2208610" algn="l"/>
                <a:tab pos="2651125" algn="l"/>
                <a:tab pos="3093641" algn="l"/>
                <a:tab pos="3536156" algn="l"/>
                <a:tab pos="3978673" algn="l"/>
                <a:tab pos="4421188" algn="l"/>
                <a:tab pos="4861719" algn="l"/>
                <a:tab pos="5306219" algn="l"/>
                <a:tab pos="5748735" algn="l"/>
                <a:tab pos="6191250" algn="l"/>
                <a:tab pos="6631781" algn="l"/>
                <a:tab pos="7076281" algn="l"/>
                <a:tab pos="7518798" algn="l"/>
                <a:tab pos="7959329" algn="l"/>
                <a:tab pos="8401844" algn="l"/>
                <a:tab pos="8846344" algn="l"/>
              </a:tabLst>
            </a:pPr>
            <a:r>
              <a:rPr lang="en-GB" altLang="en-US" dirty="0">
                <a:solidFill>
                  <a:srgbClr val="FF0000"/>
                </a:solidFill>
              </a:rPr>
              <a:t>Ethnography is an observational technique </a:t>
            </a:r>
            <a:r>
              <a:rPr lang="en-GB" altLang="en-US" dirty="0">
                <a:solidFill>
                  <a:schemeClr val="tx1">
                    <a:lumMod val="95000"/>
                    <a:lumOff val="5000"/>
                  </a:schemeClr>
                </a:solidFill>
              </a:rPr>
              <a:t>that can be used to understand operational processes and help derive requirements for these processes. It helps discover the implicit system requirements that reflect the actual way that people work rather than formal processes defined by the organization.</a:t>
            </a:r>
          </a:p>
          <a:p>
            <a:pPr indent="-336069">
              <a:buNone/>
              <a:tabLst>
                <a:tab pos="336069" algn="l"/>
                <a:tab pos="439475" algn="l"/>
                <a:tab pos="882396" algn="l"/>
                <a:tab pos="1325318" algn="l"/>
                <a:tab pos="1766516" algn="l"/>
                <a:tab pos="2209436" algn="l"/>
                <a:tab pos="2652359" algn="l"/>
                <a:tab pos="3095280" algn="l"/>
                <a:tab pos="3536478" algn="l"/>
                <a:tab pos="3979400" algn="l"/>
                <a:tab pos="4422320" algn="l"/>
                <a:tab pos="4863519" algn="l"/>
                <a:tab pos="5306440" algn="l"/>
                <a:tab pos="5749361" algn="l"/>
                <a:tab pos="6192284" algn="l"/>
                <a:tab pos="6633481" algn="l"/>
                <a:tab pos="7076403" algn="l"/>
                <a:tab pos="7519324" algn="l"/>
                <a:tab pos="7960523" algn="l"/>
                <a:tab pos="8403444" algn="l"/>
                <a:tab pos="8846365" algn="l"/>
              </a:tabLst>
            </a:pPr>
            <a:endParaRPr lang="en-GB" altLang="en-US" sz="2125" dirty="0">
              <a:latin typeface="Calibri" pitchFamily="32" charset="0"/>
              <a:cs typeface="Calibri" pitchFamily="32" charset="0"/>
            </a:endParaRPr>
          </a:p>
        </p:txBody>
      </p:sp>
    </p:spTree>
    <p:extLst>
      <p:ext uri="{BB962C8B-B14F-4D97-AF65-F5344CB8AC3E}">
        <p14:creationId xmlns:p14="http://schemas.microsoft.com/office/powerpoint/2010/main" val="32076282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322171" y="1708151"/>
            <a:ext cx="9461858"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269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charset="0"/>
              </a:defRPr>
            </a:lvl9pPr>
          </a:lstStyle>
          <a:p>
            <a:pPr>
              <a:spcAft>
                <a:spcPts val="1399"/>
              </a:spcAft>
            </a:pPr>
            <a:endParaRPr lang="en-GB" altLang="en-US" sz="3000" dirty="0">
              <a:solidFill>
                <a:srgbClr val="004586"/>
              </a:solidFill>
              <a:latin typeface="Arial" charset="0"/>
              <a:cs typeface="Arial" charset="0"/>
            </a:endParaRPr>
          </a:p>
          <a:p>
            <a:pPr>
              <a:spcAft>
                <a:spcPts val="1399"/>
              </a:spcAft>
            </a:pPr>
            <a:endParaRPr lang="en-GB" altLang="en-US" sz="3000" dirty="0">
              <a:solidFill>
                <a:srgbClr val="004586"/>
              </a:solidFill>
              <a:latin typeface="Arial" charset="0"/>
              <a:cs typeface="Arial" charset="0"/>
            </a:endParaRPr>
          </a:p>
        </p:txBody>
      </p:sp>
      <p:sp>
        <p:nvSpPr>
          <p:cNvPr id="43011" name="Rectangle 2"/>
          <p:cNvSpPr>
            <a:spLocks noGrp="1" noChangeArrowheads="1"/>
          </p:cNvSpPr>
          <p:nvPr>
            <p:ph type="title"/>
          </p:nvPr>
        </p:nvSpPr>
        <p:spPr>
          <a:xfrm>
            <a:off x="1707560" y="365621"/>
            <a:ext cx="9460033" cy="846138"/>
          </a:xfrm>
        </p:spPr>
        <p:txBody>
          <a:bodyPr vert="horz" lIns="99270" tIns="49635" rIns="99270" bIns="49635" rtlCol="0" anchor="ctr">
            <a:normAutofit/>
          </a:bodyPr>
          <a:lstStyle/>
          <a:p>
            <a:pPr marL="504965" indent="-504965" algn="ctr">
              <a:spcBef>
                <a:spcPts val="500"/>
              </a:spcBef>
              <a:buClr>
                <a:schemeClr val="tx1"/>
              </a:buClr>
              <a:buSzPct val="68000"/>
              <a:buFont typeface="Wingdings 3"/>
              <a:buChar char=""/>
              <a:tabLst>
                <a:tab pos="0" algn="l"/>
                <a:tab pos="439475" algn="l"/>
                <a:tab pos="882396" algn="l"/>
                <a:tab pos="1325318" algn="l"/>
                <a:tab pos="1766516" algn="l"/>
                <a:tab pos="2209436" algn="l"/>
                <a:tab pos="2652359" algn="l"/>
                <a:tab pos="3095280" algn="l"/>
                <a:tab pos="3536478" algn="l"/>
                <a:tab pos="3979400" algn="l"/>
                <a:tab pos="4422320" algn="l"/>
                <a:tab pos="4863519" algn="l"/>
                <a:tab pos="5306440" algn="l"/>
                <a:tab pos="5749361" algn="l"/>
                <a:tab pos="6192284" algn="l"/>
                <a:tab pos="6633481" algn="l"/>
                <a:tab pos="7076403" algn="l"/>
                <a:tab pos="7519324" algn="l"/>
                <a:tab pos="7960523" algn="l"/>
                <a:tab pos="8403444" algn="l"/>
                <a:tab pos="8846365" algn="l"/>
              </a:tabLst>
              <a:defRPr/>
            </a:pPr>
            <a:r>
              <a:rPr lang="en-GB" altLang="en-US" sz="3600" b="1" u="sng" dirty="0">
                <a:cs typeface="Arial" charset="0"/>
              </a:rPr>
              <a:t>Ethnography</a:t>
            </a:r>
          </a:p>
        </p:txBody>
      </p:sp>
      <p:sp>
        <p:nvSpPr>
          <p:cNvPr id="43012" name="Rectangle 3"/>
          <p:cNvSpPr>
            <a:spLocks noGrp="1" noChangeArrowheads="1"/>
          </p:cNvSpPr>
          <p:nvPr>
            <p:ph idx="1"/>
          </p:nvPr>
        </p:nvSpPr>
        <p:spPr>
          <a:xfrm>
            <a:off x="1211334" y="1708151"/>
            <a:ext cx="10452487" cy="4361159"/>
          </a:xfrm>
        </p:spPr>
        <p:txBody>
          <a:bodyPr vert="horz" lIns="99270" tIns="49635" rIns="99270" bIns="49635" rtlCol="0">
            <a:noAutofit/>
          </a:bodyPr>
          <a:lstStyle/>
          <a:p>
            <a:pPr indent="6350" algn="just">
              <a:buNone/>
              <a:tabLst>
                <a:tab pos="336069" algn="l"/>
                <a:tab pos="439475" algn="l"/>
                <a:tab pos="882396" algn="l"/>
                <a:tab pos="1325318" algn="l"/>
                <a:tab pos="1766516" algn="l"/>
                <a:tab pos="2209436" algn="l"/>
                <a:tab pos="2652359" algn="l"/>
                <a:tab pos="3095280" algn="l"/>
                <a:tab pos="3536478" algn="l"/>
                <a:tab pos="3979400" algn="l"/>
                <a:tab pos="4422320" algn="l"/>
                <a:tab pos="4863519" algn="l"/>
                <a:tab pos="5306440" algn="l"/>
                <a:tab pos="5749361" algn="l"/>
                <a:tab pos="6192284" algn="l"/>
                <a:tab pos="6633481" algn="l"/>
                <a:tab pos="7076403" algn="l"/>
                <a:tab pos="7519324" algn="l"/>
                <a:tab pos="7960523" algn="l"/>
                <a:tab pos="8403444" algn="l"/>
                <a:tab pos="8846365" algn="l"/>
              </a:tabLst>
            </a:pPr>
            <a:r>
              <a:rPr lang="en-GB" altLang="en-US" sz="1875" dirty="0"/>
              <a:t>Particularly useful for discovering the following two types of requirements:</a:t>
            </a:r>
          </a:p>
          <a:p>
            <a:pPr indent="6350" algn="just">
              <a:buNone/>
              <a:tabLst>
                <a:tab pos="336069" algn="l"/>
                <a:tab pos="439475" algn="l"/>
                <a:tab pos="882396" algn="l"/>
                <a:tab pos="1325318" algn="l"/>
                <a:tab pos="1766516" algn="l"/>
                <a:tab pos="2209436" algn="l"/>
                <a:tab pos="2652359" algn="l"/>
                <a:tab pos="3095280" algn="l"/>
                <a:tab pos="3536478" algn="l"/>
                <a:tab pos="3979400" algn="l"/>
                <a:tab pos="4422320" algn="l"/>
                <a:tab pos="4863519" algn="l"/>
                <a:tab pos="5306440" algn="l"/>
                <a:tab pos="5749361" algn="l"/>
                <a:tab pos="6192284" algn="l"/>
                <a:tab pos="6633481" algn="l"/>
                <a:tab pos="7076403" algn="l"/>
                <a:tab pos="7519324" algn="l"/>
                <a:tab pos="7960523" algn="l"/>
                <a:tab pos="8403444" algn="l"/>
                <a:tab pos="8846365" algn="l"/>
              </a:tabLst>
            </a:pPr>
            <a:r>
              <a:rPr lang="en-GB" altLang="en-US" sz="1875" dirty="0">
                <a:solidFill>
                  <a:srgbClr val="FF0000"/>
                </a:solidFill>
              </a:rPr>
              <a:t>Requirements that are derived from the way </a:t>
            </a:r>
            <a:r>
              <a:rPr lang="en-GB" altLang="en-US" sz="1875" dirty="0"/>
              <a:t>in which people actually work, rather than the way in which process definitions say they ought to work.</a:t>
            </a:r>
          </a:p>
          <a:p>
            <a:pPr indent="6350" algn="just">
              <a:buNone/>
              <a:tabLst>
                <a:tab pos="336069" algn="l"/>
                <a:tab pos="439475" algn="l"/>
                <a:tab pos="882396" algn="l"/>
                <a:tab pos="1325318" algn="l"/>
                <a:tab pos="1766516" algn="l"/>
                <a:tab pos="2209436" algn="l"/>
                <a:tab pos="2652359" algn="l"/>
                <a:tab pos="3095280" algn="l"/>
                <a:tab pos="3536478" algn="l"/>
                <a:tab pos="3979400" algn="l"/>
                <a:tab pos="4422320" algn="l"/>
                <a:tab pos="4863519" algn="l"/>
                <a:tab pos="5306440" algn="l"/>
                <a:tab pos="5749361" algn="l"/>
                <a:tab pos="6192284" algn="l"/>
                <a:tab pos="6633481" algn="l"/>
                <a:tab pos="7076403" algn="l"/>
                <a:tab pos="7519324" algn="l"/>
                <a:tab pos="7960523" algn="l"/>
                <a:tab pos="8403444" algn="l"/>
                <a:tab pos="8846365" algn="l"/>
              </a:tabLst>
            </a:pPr>
            <a:r>
              <a:rPr lang="en-GB" altLang="en-US" sz="1875" b="1" dirty="0"/>
              <a:t>For example</a:t>
            </a:r>
            <a:r>
              <a:rPr lang="en-GB" altLang="en-US" sz="1875" dirty="0"/>
              <a:t>, air traffic controllers may switch off a conflict alert system that detects aircraft with intersecting flight paths, even though normal control procedures specify that it should be used. They deliberately put the aircraft on conflicting paths for a short time to help manage the airspace. Their control strategy is designed to ensure that these aircrafts are moved apart before problems occur and they find that the conflict alert alarm distracts them from their work.</a:t>
            </a:r>
          </a:p>
          <a:p>
            <a:pPr indent="6350" algn="just">
              <a:buNone/>
              <a:tabLst>
                <a:tab pos="336069" algn="l"/>
                <a:tab pos="439475" algn="l"/>
                <a:tab pos="882396" algn="l"/>
                <a:tab pos="1325318" algn="l"/>
                <a:tab pos="1766516" algn="l"/>
                <a:tab pos="2209436" algn="l"/>
                <a:tab pos="2652359" algn="l"/>
                <a:tab pos="3095280" algn="l"/>
                <a:tab pos="3536478" algn="l"/>
                <a:tab pos="3979400" algn="l"/>
                <a:tab pos="4422320" algn="l"/>
                <a:tab pos="4863519" algn="l"/>
                <a:tab pos="5306440" algn="l"/>
                <a:tab pos="5749361" algn="l"/>
                <a:tab pos="6192284" algn="l"/>
                <a:tab pos="6633481" algn="l"/>
                <a:tab pos="7076403" algn="l"/>
                <a:tab pos="7519324" algn="l"/>
                <a:tab pos="7960523" algn="l"/>
                <a:tab pos="8403444" algn="l"/>
                <a:tab pos="8846365" algn="l"/>
              </a:tabLst>
            </a:pPr>
            <a:r>
              <a:rPr lang="en-GB" altLang="en-US" sz="1875" dirty="0">
                <a:solidFill>
                  <a:srgbClr val="FF0000"/>
                </a:solidFill>
              </a:rPr>
              <a:t>Requirements that are derived from cooperation </a:t>
            </a:r>
            <a:r>
              <a:rPr lang="en-GB" altLang="en-US" sz="1875" dirty="0"/>
              <a:t>and awareness of other people’s activities. </a:t>
            </a:r>
          </a:p>
          <a:p>
            <a:pPr indent="6350" algn="just">
              <a:buNone/>
              <a:tabLst>
                <a:tab pos="336069" algn="l"/>
                <a:tab pos="439475" algn="l"/>
                <a:tab pos="882396" algn="l"/>
                <a:tab pos="1325318" algn="l"/>
                <a:tab pos="1766516" algn="l"/>
                <a:tab pos="2209436" algn="l"/>
                <a:tab pos="2652359" algn="l"/>
                <a:tab pos="3095280" algn="l"/>
                <a:tab pos="3536478" algn="l"/>
                <a:tab pos="3979400" algn="l"/>
                <a:tab pos="4422320" algn="l"/>
                <a:tab pos="4863519" algn="l"/>
                <a:tab pos="5306440" algn="l"/>
                <a:tab pos="5749361" algn="l"/>
                <a:tab pos="6192284" algn="l"/>
                <a:tab pos="6633481" algn="l"/>
                <a:tab pos="7076403" algn="l"/>
                <a:tab pos="7519324" algn="l"/>
                <a:tab pos="7960523" algn="l"/>
                <a:tab pos="8403444" algn="l"/>
                <a:tab pos="8846365" algn="l"/>
              </a:tabLst>
            </a:pPr>
            <a:r>
              <a:rPr lang="en-GB" altLang="en-US" sz="1875" b="1" dirty="0"/>
              <a:t>For example</a:t>
            </a:r>
            <a:r>
              <a:rPr lang="en-GB" altLang="en-US" sz="1875" dirty="0"/>
              <a:t>, air traffic controllers may use an awareness of other controllers’ work to predict the number of aircrafts that will be entering their control sector. They then modify their control strategies depending on that predicted workload. Therefore, an automated ATC system should allow controllers in a sector to have some visibility of the work in adjacent sectors.</a:t>
            </a:r>
          </a:p>
          <a:p>
            <a:pPr indent="-336069">
              <a:buNone/>
              <a:tabLst>
                <a:tab pos="336069" algn="l"/>
                <a:tab pos="439475" algn="l"/>
                <a:tab pos="882396" algn="l"/>
                <a:tab pos="1325318" algn="l"/>
                <a:tab pos="1766516" algn="l"/>
                <a:tab pos="2209436" algn="l"/>
                <a:tab pos="2652359" algn="l"/>
                <a:tab pos="3095280" algn="l"/>
                <a:tab pos="3536478" algn="l"/>
                <a:tab pos="3979400" algn="l"/>
                <a:tab pos="4422320" algn="l"/>
                <a:tab pos="4863519" algn="l"/>
                <a:tab pos="5306440" algn="l"/>
                <a:tab pos="5749361" algn="l"/>
                <a:tab pos="6192284" algn="l"/>
                <a:tab pos="6633481" algn="l"/>
                <a:tab pos="7076403" algn="l"/>
                <a:tab pos="7519324" algn="l"/>
                <a:tab pos="7960523" algn="l"/>
                <a:tab pos="8403444" algn="l"/>
                <a:tab pos="8846365" algn="l"/>
              </a:tabLst>
            </a:pPr>
            <a:endParaRPr lang="en-GB" altLang="en-US" sz="1750" dirty="0"/>
          </a:p>
          <a:p>
            <a:pPr indent="-336069">
              <a:buNone/>
              <a:tabLst>
                <a:tab pos="336069" algn="l"/>
                <a:tab pos="439475" algn="l"/>
                <a:tab pos="882396" algn="l"/>
                <a:tab pos="1325318" algn="l"/>
                <a:tab pos="1766516" algn="l"/>
                <a:tab pos="2209436" algn="l"/>
                <a:tab pos="2652359" algn="l"/>
                <a:tab pos="3095280" algn="l"/>
                <a:tab pos="3536478" algn="l"/>
                <a:tab pos="3979400" algn="l"/>
                <a:tab pos="4422320" algn="l"/>
                <a:tab pos="4863519" algn="l"/>
                <a:tab pos="5306440" algn="l"/>
                <a:tab pos="5749361" algn="l"/>
                <a:tab pos="6192284" algn="l"/>
                <a:tab pos="6633481" algn="l"/>
                <a:tab pos="7076403" algn="l"/>
                <a:tab pos="7519324" algn="l"/>
                <a:tab pos="7960523" algn="l"/>
                <a:tab pos="8403444" algn="l"/>
                <a:tab pos="8846365" algn="l"/>
              </a:tabLst>
            </a:pPr>
            <a:endParaRPr lang="en-GB" altLang="en-US" sz="1750" dirty="0"/>
          </a:p>
        </p:txBody>
      </p:sp>
    </p:spTree>
    <p:extLst>
      <p:ext uri="{BB962C8B-B14F-4D97-AF65-F5344CB8AC3E}">
        <p14:creationId xmlns:p14="http://schemas.microsoft.com/office/powerpoint/2010/main" val="23025666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pPr marL="504965" indent="-504965" algn="ctr">
              <a:spcBef>
                <a:spcPts val="500"/>
              </a:spcBef>
              <a:buClr>
                <a:schemeClr val="tx1"/>
              </a:buClr>
              <a:buSzPct val="68000"/>
              <a:buFont typeface="Wingdings 3"/>
              <a:buChar char=""/>
              <a:tabLst>
                <a:tab pos="0" algn="l"/>
                <a:tab pos="559594" algn="l"/>
                <a:tab pos="1121173" algn="l"/>
                <a:tab pos="1682750" algn="l"/>
                <a:tab pos="2244329" algn="l"/>
                <a:tab pos="2805906" algn="l"/>
                <a:tab pos="3367485" algn="l"/>
                <a:tab pos="3929063" algn="l"/>
                <a:tab pos="4490641" algn="l"/>
                <a:tab pos="5052219" algn="l"/>
                <a:tab pos="5613798" algn="l"/>
                <a:tab pos="6175375" algn="l"/>
                <a:tab pos="6736954" algn="l"/>
                <a:tab pos="7298531" algn="l"/>
                <a:tab pos="7860110" algn="l"/>
                <a:tab pos="8421688" algn="l"/>
                <a:tab pos="8983266" algn="l"/>
                <a:tab pos="9544844" algn="l"/>
                <a:tab pos="10106423" algn="l"/>
                <a:tab pos="10668000" algn="l"/>
                <a:tab pos="11229579" algn="l"/>
              </a:tabLst>
              <a:defRPr/>
            </a:pPr>
            <a:r>
              <a:rPr lang="en-US" sz="3600" b="1" u="sng" dirty="0">
                <a:cs typeface="Arial" charset="0"/>
              </a:rPr>
              <a:t>Scenarios</a:t>
            </a:r>
          </a:p>
        </p:txBody>
      </p:sp>
      <p:sp>
        <p:nvSpPr>
          <p:cNvPr id="90115" name="Rectangle 3"/>
          <p:cNvSpPr>
            <a:spLocks noGrp="1" noChangeArrowheads="1"/>
          </p:cNvSpPr>
          <p:nvPr>
            <p:ph idx="1"/>
          </p:nvPr>
        </p:nvSpPr>
        <p:spPr/>
        <p:txBody>
          <a:bodyPr>
            <a:normAutofit/>
          </a:bodyPr>
          <a:lstStyle/>
          <a:p>
            <a:r>
              <a:rPr lang="en-US" b="1" dirty="0">
                <a:highlight>
                  <a:srgbClr val="FFFF00"/>
                </a:highlight>
              </a:rPr>
              <a:t>Scenarios are real-life examples of how a system can be used.</a:t>
            </a:r>
          </a:p>
          <a:p>
            <a:r>
              <a:rPr lang="en-US" dirty="0"/>
              <a:t>They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p:txBody>
      </p:sp>
    </p:spTree>
    <p:extLst>
      <p:ext uri="{BB962C8B-B14F-4D97-AF65-F5344CB8AC3E}">
        <p14:creationId xmlns:p14="http://schemas.microsoft.com/office/powerpoint/2010/main" val="3673409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normAutofit fontScale="90000"/>
          </a:bodyPr>
          <a:lstStyle/>
          <a:p>
            <a:pPr marL="504965" indent="-504965" algn="ctr">
              <a:spcBef>
                <a:spcPts val="500"/>
              </a:spcBef>
              <a:buClr>
                <a:schemeClr val="tx1"/>
              </a:buClr>
              <a:buSzPct val="68000"/>
              <a:buFont typeface="Wingdings 3"/>
              <a:buChar char=""/>
              <a:tabLst>
                <a:tab pos="0" algn="l"/>
                <a:tab pos="559594" algn="l"/>
                <a:tab pos="1121173" algn="l"/>
                <a:tab pos="1682750" algn="l"/>
                <a:tab pos="2244329" algn="l"/>
                <a:tab pos="2805906" algn="l"/>
                <a:tab pos="3367485" algn="l"/>
                <a:tab pos="3929063" algn="l"/>
                <a:tab pos="4490641" algn="l"/>
                <a:tab pos="5052219" algn="l"/>
                <a:tab pos="5613798" algn="l"/>
                <a:tab pos="6175375" algn="l"/>
                <a:tab pos="6736954" algn="l"/>
                <a:tab pos="7298531" algn="l"/>
                <a:tab pos="7860110" algn="l"/>
                <a:tab pos="8421688" algn="l"/>
                <a:tab pos="8983266" algn="l"/>
                <a:tab pos="9544844" algn="l"/>
                <a:tab pos="10106423" algn="l"/>
                <a:tab pos="10668000" algn="l"/>
                <a:tab pos="11229579" algn="l"/>
              </a:tabLst>
              <a:defRPr/>
            </a:pPr>
            <a:r>
              <a:rPr lang="en-US" sz="3600" b="1" u="sng" dirty="0">
                <a:cs typeface="Arial" charset="0"/>
              </a:rPr>
              <a:t>Scenario for collecting medical history in MHC-PMS</a:t>
            </a:r>
            <a:r>
              <a:rPr lang="en-GB" sz="3600" b="1" u="sng" dirty="0">
                <a:cs typeface="Arial" charset="0"/>
              </a:rPr>
              <a:t> </a:t>
            </a:r>
            <a:endParaRPr lang="en-US" sz="3600" b="1" u="sng" dirty="0">
              <a:cs typeface="Arial" charset="0"/>
            </a:endParaRPr>
          </a:p>
        </p:txBody>
      </p:sp>
      <p:graphicFrame>
        <p:nvGraphicFramePr>
          <p:cNvPr id="31746" name="Object 2"/>
          <p:cNvGraphicFramePr>
            <a:graphicFrameLocks noChangeAspect="1"/>
          </p:cNvGraphicFramePr>
          <p:nvPr>
            <p:extLst>
              <p:ext uri="{D42A27DB-BD31-4B8C-83A1-F6EECF244321}">
                <p14:modId xmlns:p14="http://schemas.microsoft.com/office/powerpoint/2010/main" val="4111862156"/>
              </p:ext>
            </p:extLst>
          </p:nvPr>
        </p:nvGraphicFramePr>
        <p:xfrm>
          <a:off x="1433944" y="1724891"/>
          <a:ext cx="10190019" cy="4394200"/>
        </p:xfrm>
        <a:graphic>
          <a:graphicData uri="http://schemas.openxmlformats.org/presentationml/2006/ole">
            <mc:AlternateContent xmlns:mc="http://schemas.openxmlformats.org/markup-compatibility/2006">
              <mc:Choice xmlns:v="urn:schemas-microsoft-com:vml" Requires="v">
                <p:oleObj spid="_x0000_s6201" name="Document" r:id="rId3" imgW="5943600" imgH="3505200" progId="Word.Document.12">
                  <p:embed/>
                </p:oleObj>
              </mc:Choice>
              <mc:Fallback>
                <p:oleObj name="Document" r:id="rId3" imgW="5943600" imgH="3505200" progId="Word.Document.12">
                  <p:embed/>
                  <p:pic>
                    <p:nvPicPr>
                      <p:cNvPr id="317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944" y="1724891"/>
                        <a:ext cx="10190019" cy="43942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5945752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normAutofit fontScale="90000"/>
          </a:bodyPr>
          <a:lstStyle/>
          <a:p>
            <a:pPr marL="504965" indent="-504965" algn="ctr">
              <a:spcBef>
                <a:spcPts val="500"/>
              </a:spcBef>
              <a:buClr>
                <a:schemeClr val="tx1"/>
              </a:buClr>
              <a:buSzPct val="68000"/>
              <a:buFont typeface="Wingdings 3"/>
              <a:buChar char=""/>
              <a:tabLst>
                <a:tab pos="0" algn="l"/>
                <a:tab pos="559594" algn="l"/>
                <a:tab pos="1121173" algn="l"/>
                <a:tab pos="1682750" algn="l"/>
                <a:tab pos="2244329" algn="l"/>
                <a:tab pos="2805906" algn="l"/>
                <a:tab pos="3367485" algn="l"/>
                <a:tab pos="3929063" algn="l"/>
                <a:tab pos="4490641" algn="l"/>
                <a:tab pos="5052219" algn="l"/>
                <a:tab pos="5613798" algn="l"/>
                <a:tab pos="6175375" algn="l"/>
                <a:tab pos="6736954" algn="l"/>
                <a:tab pos="7298531" algn="l"/>
                <a:tab pos="7860110" algn="l"/>
                <a:tab pos="8421688" algn="l"/>
                <a:tab pos="8983266" algn="l"/>
                <a:tab pos="9544844" algn="l"/>
                <a:tab pos="10106423" algn="l"/>
                <a:tab pos="10668000" algn="l"/>
                <a:tab pos="11229579" algn="l"/>
              </a:tabLst>
              <a:defRPr/>
            </a:pPr>
            <a:r>
              <a:rPr lang="en-US" sz="3600" b="1" u="sng" dirty="0">
                <a:cs typeface="Arial" charset="0"/>
              </a:rPr>
              <a:t>Scenario for collecting medical history in MHC-PMS</a:t>
            </a:r>
            <a:r>
              <a:rPr lang="en-GB" sz="3600" b="1" u="sng" dirty="0">
                <a:cs typeface="Arial" charset="0"/>
              </a:rPr>
              <a:t> </a:t>
            </a:r>
            <a:endParaRPr lang="en-US" sz="3600" b="1" u="sng" dirty="0">
              <a:cs typeface="Arial" charset="0"/>
            </a:endParaRPr>
          </a:p>
        </p:txBody>
      </p:sp>
      <p:graphicFrame>
        <p:nvGraphicFramePr>
          <p:cNvPr id="31746" name="Object 2"/>
          <p:cNvGraphicFramePr>
            <a:graphicFrameLocks noChangeAspect="1"/>
          </p:cNvGraphicFramePr>
          <p:nvPr>
            <p:extLst>
              <p:ext uri="{D42A27DB-BD31-4B8C-83A1-F6EECF244321}">
                <p14:modId xmlns:p14="http://schemas.microsoft.com/office/powerpoint/2010/main" val="2564698502"/>
              </p:ext>
            </p:extLst>
          </p:nvPr>
        </p:nvGraphicFramePr>
        <p:xfrm>
          <a:off x="1503218" y="1572563"/>
          <a:ext cx="9850582" cy="4319588"/>
        </p:xfrm>
        <a:graphic>
          <a:graphicData uri="http://schemas.openxmlformats.org/presentationml/2006/ole">
            <mc:AlternateContent xmlns:mc="http://schemas.openxmlformats.org/markup-compatibility/2006">
              <mc:Choice xmlns:v="urn:schemas-microsoft-com:vml" Requires="v">
                <p:oleObj spid="_x0000_s7225" name="Document" r:id="rId3" imgW="5943600" imgH="3937000" progId="Word.Document.12">
                  <p:embed/>
                </p:oleObj>
              </mc:Choice>
              <mc:Fallback>
                <p:oleObj name="Document" r:id="rId3" imgW="5943600" imgH="3937000" progId="Word.Document.12">
                  <p:embed/>
                  <p:pic>
                    <p:nvPicPr>
                      <p:cNvPr id="317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218" y="1572563"/>
                        <a:ext cx="9850582" cy="431958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80048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vert="horz" lIns="99270" tIns="49635" rIns="99270" bIns="49635" rtlCol="0" anchor="ctr">
            <a:normAutofit/>
          </a:bodyPr>
          <a:lstStyle/>
          <a:p>
            <a:pPr marL="504965" indent="-504965" algn="ctr">
              <a:spcBef>
                <a:spcPts val="500"/>
              </a:spcBef>
              <a:buClr>
                <a:schemeClr val="tx1"/>
              </a:buClr>
              <a:buSzPct val="68000"/>
              <a:buFont typeface="Wingdings 3"/>
              <a:buChar char=""/>
              <a:defRPr/>
            </a:pPr>
            <a:r>
              <a:rPr lang="en-US" altLang="en-US" sz="3600" b="1" u="sng" dirty="0">
                <a:cs typeface="Arial" charset="0"/>
              </a:rPr>
              <a:t>Requirements Engineering</a:t>
            </a:r>
            <a:endParaRPr lang="tr-TR" altLang="en-US" sz="3600" b="1" u="sng" dirty="0">
              <a:cs typeface="Arial" charset="0"/>
            </a:endParaRPr>
          </a:p>
        </p:txBody>
      </p:sp>
      <p:sp>
        <p:nvSpPr>
          <p:cNvPr id="25604" name="Rectangle 4"/>
          <p:cNvSpPr>
            <a:spLocks noChangeArrowheads="1"/>
          </p:cNvSpPr>
          <p:nvPr/>
        </p:nvSpPr>
        <p:spPr bwMode="auto">
          <a:xfrm>
            <a:off x="3447121" y="3648075"/>
            <a:ext cx="3032249" cy="407988"/>
          </a:xfrm>
          <a:prstGeom prst="rect">
            <a:avLst/>
          </a:prstGeom>
          <a:solidFill>
            <a:schemeClr val="bg1"/>
          </a:solidFill>
          <a:ln w="57150">
            <a:solidFill>
              <a:srgbClr val="333333"/>
            </a:solidFill>
            <a:miter lim="800000"/>
            <a:headEnd/>
            <a:tailEnd/>
          </a:ln>
        </p:spPr>
        <p:txBody>
          <a:bodyPr lIns="99270" tIns="49635" rIns="99270" bIns="49635"/>
          <a:lstStyle/>
          <a:p>
            <a:endParaRPr lang="en-US" sz="2250" dirty="0"/>
          </a:p>
        </p:txBody>
      </p:sp>
      <p:sp>
        <p:nvSpPr>
          <p:cNvPr id="25605" name="Rectangle 5"/>
          <p:cNvSpPr>
            <a:spLocks noChangeArrowheads="1"/>
          </p:cNvSpPr>
          <p:nvPr/>
        </p:nvSpPr>
        <p:spPr bwMode="auto">
          <a:xfrm flipH="1" flipV="1">
            <a:off x="2306145" y="1631852"/>
            <a:ext cx="8412163" cy="3766646"/>
          </a:xfrm>
          <a:prstGeom prst="rect">
            <a:avLst/>
          </a:prstGeom>
          <a:solidFill>
            <a:schemeClr val="accent1"/>
          </a:solidFill>
          <a:ln w="28575">
            <a:miter lim="800000"/>
            <a:headEnd/>
            <a:tailEnd/>
          </a:ln>
          <a:effectLst/>
          <a:scene3d>
            <a:camera prst="legacyPerspectiveBottomLeft"/>
            <a:lightRig rig="legacyFlat3" dir="t"/>
          </a:scene3d>
          <a:sp3d extrusionH="121893000" prstMaterial="legacyMatte">
            <a:bevelT w="13500" h="13500" prst="angle"/>
            <a:bevelB w="13500" h="13500" prst="angle"/>
            <a:extrusionClr>
              <a:srgbClr val="A9C6E5"/>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en-US" sz="2250" dirty="0"/>
          </a:p>
        </p:txBody>
      </p:sp>
      <p:sp>
        <p:nvSpPr>
          <p:cNvPr id="25607" name="Rectangle 7"/>
          <p:cNvSpPr>
            <a:spLocks noChangeArrowheads="1"/>
          </p:cNvSpPr>
          <p:nvPr/>
        </p:nvSpPr>
        <p:spPr bwMode="auto">
          <a:xfrm>
            <a:off x="6939408" y="2952750"/>
            <a:ext cx="3147259" cy="509588"/>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270" tIns="49635" rIns="99270" bIns="49635"/>
          <a:lstStyle/>
          <a:p>
            <a:endParaRPr lang="en-US" sz="2250" dirty="0"/>
          </a:p>
        </p:txBody>
      </p:sp>
      <p:sp>
        <p:nvSpPr>
          <p:cNvPr id="25608" name="Rectangle 8"/>
          <p:cNvSpPr>
            <a:spLocks noChangeArrowheads="1"/>
          </p:cNvSpPr>
          <p:nvPr/>
        </p:nvSpPr>
        <p:spPr bwMode="auto">
          <a:xfrm>
            <a:off x="6932106" y="2960688"/>
            <a:ext cx="3147259" cy="508000"/>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270" tIns="49635" rIns="99270" bIns="49635"/>
          <a:lstStyle/>
          <a:p>
            <a:endParaRPr lang="en-US" sz="2250" dirty="0"/>
          </a:p>
        </p:txBody>
      </p:sp>
      <p:sp>
        <p:nvSpPr>
          <p:cNvPr id="25609" name="Rectangle 9"/>
          <p:cNvSpPr>
            <a:spLocks noChangeArrowheads="1"/>
          </p:cNvSpPr>
          <p:nvPr/>
        </p:nvSpPr>
        <p:spPr bwMode="auto">
          <a:xfrm>
            <a:off x="6922979" y="2967039"/>
            <a:ext cx="3147259" cy="509588"/>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270" tIns="49635" rIns="99270" bIns="49635"/>
          <a:lstStyle/>
          <a:p>
            <a:endParaRPr lang="en-US" sz="2250" dirty="0"/>
          </a:p>
        </p:txBody>
      </p:sp>
      <p:sp>
        <p:nvSpPr>
          <p:cNvPr id="25610" name="Rectangle 10"/>
          <p:cNvSpPr>
            <a:spLocks noChangeArrowheads="1"/>
          </p:cNvSpPr>
          <p:nvPr/>
        </p:nvSpPr>
        <p:spPr bwMode="auto">
          <a:xfrm>
            <a:off x="6915677" y="2974975"/>
            <a:ext cx="3147259" cy="508000"/>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270" tIns="49635" rIns="99270" bIns="49635"/>
          <a:lstStyle/>
          <a:p>
            <a:endParaRPr lang="en-US" sz="2250" dirty="0"/>
          </a:p>
        </p:txBody>
      </p:sp>
      <p:sp>
        <p:nvSpPr>
          <p:cNvPr id="25611" name="Rectangle 11"/>
          <p:cNvSpPr>
            <a:spLocks noChangeArrowheads="1"/>
          </p:cNvSpPr>
          <p:nvPr/>
        </p:nvSpPr>
        <p:spPr bwMode="auto">
          <a:xfrm>
            <a:off x="3381399" y="3605213"/>
            <a:ext cx="3147259" cy="508000"/>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270" tIns="49635" rIns="99270" bIns="49635"/>
          <a:lstStyle/>
          <a:p>
            <a:endParaRPr lang="en-US" sz="2250" dirty="0"/>
          </a:p>
        </p:txBody>
      </p:sp>
      <p:sp>
        <p:nvSpPr>
          <p:cNvPr id="25612" name="Rectangle 12"/>
          <p:cNvSpPr>
            <a:spLocks noChangeArrowheads="1"/>
          </p:cNvSpPr>
          <p:nvPr/>
        </p:nvSpPr>
        <p:spPr bwMode="auto">
          <a:xfrm>
            <a:off x="3372272" y="3611564"/>
            <a:ext cx="3147259" cy="509588"/>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270" tIns="49635" rIns="99270" bIns="49635"/>
          <a:lstStyle/>
          <a:p>
            <a:endParaRPr lang="en-US" sz="2250" dirty="0"/>
          </a:p>
        </p:txBody>
      </p:sp>
      <p:sp>
        <p:nvSpPr>
          <p:cNvPr id="25613" name="Rectangle 13"/>
          <p:cNvSpPr>
            <a:spLocks noChangeArrowheads="1"/>
          </p:cNvSpPr>
          <p:nvPr/>
        </p:nvSpPr>
        <p:spPr bwMode="auto">
          <a:xfrm>
            <a:off x="3364969" y="3619500"/>
            <a:ext cx="3147259" cy="508000"/>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270" tIns="49635" rIns="99270" bIns="49635"/>
          <a:lstStyle/>
          <a:p>
            <a:endParaRPr lang="en-US" sz="2250" dirty="0"/>
          </a:p>
        </p:txBody>
      </p:sp>
      <p:sp>
        <p:nvSpPr>
          <p:cNvPr id="25614" name="Rectangle 14"/>
          <p:cNvSpPr>
            <a:spLocks noChangeArrowheads="1"/>
          </p:cNvSpPr>
          <p:nvPr/>
        </p:nvSpPr>
        <p:spPr bwMode="auto">
          <a:xfrm>
            <a:off x="3355842" y="3625850"/>
            <a:ext cx="3147259" cy="509588"/>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270" tIns="49635" rIns="99270" bIns="49635"/>
          <a:lstStyle/>
          <a:p>
            <a:endParaRPr lang="en-US" sz="2250" dirty="0"/>
          </a:p>
        </p:txBody>
      </p:sp>
      <p:sp>
        <p:nvSpPr>
          <p:cNvPr id="25615" name="Line 15"/>
          <p:cNvSpPr>
            <a:spLocks noChangeShapeType="1"/>
          </p:cNvSpPr>
          <p:nvPr/>
        </p:nvSpPr>
        <p:spPr bwMode="auto">
          <a:xfrm flipV="1">
            <a:off x="6725819" y="2616200"/>
            <a:ext cx="1825" cy="5080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lIns="99270" tIns="49635" rIns="99270" bIns="49635"/>
          <a:lstStyle/>
          <a:p>
            <a:endParaRPr lang="en-US" sz="2250" dirty="0"/>
          </a:p>
        </p:txBody>
      </p:sp>
      <p:sp>
        <p:nvSpPr>
          <p:cNvPr id="25616" name="Line 16"/>
          <p:cNvSpPr>
            <a:spLocks noChangeShapeType="1"/>
          </p:cNvSpPr>
          <p:nvPr/>
        </p:nvSpPr>
        <p:spPr bwMode="auto">
          <a:xfrm>
            <a:off x="6725819" y="2616200"/>
            <a:ext cx="1825" cy="5080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lIns="99270" tIns="49635" rIns="99270" bIns="49635"/>
          <a:lstStyle/>
          <a:p>
            <a:endParaRPr lang="en-US" sz="2250" dirty="0"/>
          </a:p>
        </p:txBody>
      </p:sp>
      <p:sp>
        <p:nvSpPr>
          <p:cNvPr id="25617" name="Line 17"/>
          <p:cNvSpPr>
            <a:spLocks noChangeShapeType="1"/>
          </p:cNvSpPr>
          <p:nvPr/>
        </p:nvSpPr>
        <p:spPr bwMode="auto">
          <a:xfrm>
            <a:off x="6535960" y="3124200"/>
            <a:ext cx="18985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lIns="99270" tIns="49635" rIns="99270" bIns="49635"/>
          <a:lstStyle/>
          <a:p>
            <a:endParaRPr lang="en-US" sz="2250" dirty="0"/>
          </a:p>
        </p:txBody>
      </p:sp>
      <p:sp>
        <p:nvSpPr>
          <p:cNvPr id="25618" name="Line 18"/>
          <p:cNvSpPr>
            <a:spLocks noChangeShapeType="1"/>
          </p:cNvSpPr>
          <p:nvPr/>
        </p:nvSpPr>
        <p:spPr bwMode="auto">
          <a:xfrm>
            <a:off x="6725819" y="3124200"/>
            <a:ext cx="22271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lIns="99270" tIns="49635" rIns="99270" bIns="49635"/>
          <a:lstStyle/>
          <a:p>
            <a:endParaRPr lang="en-US" sz="2250" dirty="0"/>
          </a:p>
        </p:txBody>
      </p:sp>
      <p:sp>
        <p:nvSpPr>
          <p:cNvPr id="25619" name="Line 19"/>
          <p:cNvSpPr>
            <a:spLocks noChangeShapeType="1"/>
          </p:cNvSpPr>
          <p:nvPr/>
        </p:nvSpPr>
        <p:spPr bwMode="auto">
          <a:xfrm>
            <a:off x="6535960" y="3776664"/>
            <a:ext cx="18985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lIns="99270" tIns="49635" rIns="99270" bIns="49635"/>
          <a:lstStyle/>
          <a:p>
            <a:endParaRPr lang="en-US" sz="2250" dirty="0"/>
          </a:p>
        </p:txBody>
      </p:sp>
      <p:sp>
        <p:nvSpPr>
          <p:cNvPr id="25620" name="Line 20"/>
          <p:cNvSpPr>
            <a:spLocks noChangeShapeType="1"/>
          </p:cNvSpPr>
          <p:nvPr/>
        </p:nvSpPr>
        <p:spPr bwMode="auto">
          <a:xfrm>
            <a:off x="6725819" y="3776664"/>
            <a:ext cx="18985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lIns="99270" tIns="49635" rIns="99270" bIns="49635"/>
          <a:lstStyle/>
          <a:p>
            <a:endParaRPr lang="en-US" sz="2250" dirty="0"/>
          </a:p>
        </p:txBody>
      </p:sp>
      <p:sp>
        <p:nvSpPr>
          <p:cNvPr id="25621" name="Line 21"/>
          <p:cNvSpPr>
            <a:spLocks noChangeShapeType="1"/>
          </p:cNvSpPr>
          <p:nvPr/>
        </p:nvSpPr>
        <p:spPr bwMode="auto">
          <a:xfrm>
            <a:off x="6535960" y="4429125"/>
            <a:ext cx="18985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lIns="99270" tIns="49635" rIns="99270" bIns="49635"/>
          <a:lstStyle/>
          <a:p>
            <a:endParaRPr lang="en-US" sz="2250" dirty="0"/>
          </a:p>
        </p:txBody>
      </p:sp>
      <p:sp>
        <p:nvSpPr>
          <p:cNvPr id="25622" name="Line 22"/>
          <p:cNvSpPr>
            <a:spLocks noChangeShapeType="1"/>
          </p:cNvSpPr>
          <p:nvPr/>
        </p:nvSpPr>
        <p:spPr bwMode="auto">
          <a:xfrm flipV="1">
            <a:off x="6725819" y="3124201"/>
            <a:ext cx="1825" cy="6524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lIns="99270" tIns="49635" rIns="99270" bIns="49635"/>
          <a:lstStyle/>
          <a:p>
            <a:endParaRPr lang="en-US" sz="2250" dirty="0"/>
          </a:p>
        </p:txBody>
      </p:sp>
      <p:sp>
        <p:nvSpPr>
          <p:cNvPr id="25623" name="Line 23"/>
          <p:cNvSpPr>
            <a:spLocks noChangeShapeType="1"/>
          </p:cNvSpPr>
          <p:nvPr/>
        </p:nvSpPr>
        <p:spPr bwMode="auto">
          <a:xfrm>
            <a:off x="6725819" y="3124201"/>
            <a:ext cx="1825" cy="6524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lIns="99270" tIns="49635" rIns="99270" bIns="49635"/>
          <a:lstStyle/>
          <a:p>
            <a:endParaRPr lang="en-US" sz="2250" dirty="0"/>
          </a:p>
        </p:txBody>
      </p:sp>
      <p:sp>
        <p:nvSpPr>
          <p:cNvPr id="25624" name="Line 24"/>
          <p:cNvSpPr>
            <a:spLocks noChangeShapeType="1"/>
          </p:cNvSpPr>
          <p:nvPr/>
        </p:nvSpPr>
        <p:spPr bwMode="auto">
          <a:xfrm flipV="1">
            <a:off x="6725819" y="3776662"/>
            <a:ext cx="1825" cy="6524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lIns="99270" tIns="49635" rIns="99270" bIns="49635"/>
          <a:lstStyle/>
          <a:p>
            <a:endParaRPr lang="en-US" sz="2250" dirty="0"/>
          </a:p>
        </p:txBody>
      </p:sp>
      <p:sp>
        <p:nvSpPr>
          <p:cNvPr id="25625" name="Line 25"/>
          <p:cNvSpPr>
            <a:spLocks noChangeShapeType="1"/>
          </p:cNvSpPr>
          <p:nvPr/>
        </p:nvSpPr>
        <p:spPr bwMode="auto">
          <a:xfrm>
            <a:off x="6725819" y="3776662"/>
            <a:ext cx="1825" cy="6524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lIns="99270" tIns="49635" rIns="99270" bIns="49635"/>
          <a:lstStyle/>
          <a:p>
            <a:endParaRPr lang="en-US" sz="2250" dirty="0"/>
          </a:p>
        </p:txBody>
      </p:sp>
      <p:sp>
        <p:nvSpPr>
          <p:cNvPr id="25626" name="Rectangle 26"/>
          <p:cNvSpPr>
            <a:spLocks noChangeArrowheads="1"/>
          </p:cNvSpPr>
          <p:nvPr/>
        </p:nvSpPr>
        <p:spPr bwMode="auto">
          <a:xfrm>
            <a:off x="3553003" y="2946400"/>
            <a:ext cx="2982959" cy="365125"/>
          </a:xfrm>
          <a:prstGeom prst="rect">
            <a:avLst/>
          </a:prstGeom>
          <a:solidFill>
            <a:srgbClr val="5C93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9270" tIns="49635" rIns="99270" bIns="49635"/>
          <a:lstStyle/>
          <a:p>
            <a:endParaRPr lang="en-US" sz="2250" dirty="0"/>
          </a:p>
        </p:txBody>
      </p:sp>
      <p:sp>
        <p:nvSpPr>
          <p:cNvPr id="25627" name="Rectangle 27"/>
          <p:cNvSpPr>
            <a:spLocks noChangeArrowheads="1"/>
          </p:cNvSpPr>
          <p:nvPr/>
        </p:nvSpPr>
        <p:spPr bwMode="auto">
          <a:xfrm>
            <a:off x="3873573" y="3003550"/>
            <a:ext cx="2422138" cy="269304"/>
          </a:xfrm>
          <a:prstGeom prst="rect">
            <a:avLst/>
          </a:prstGeom>
          <a:solidFill>
            <a:srgbClr val="E9F7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spcBef>
                <a:spcPct val="30000"/>
              </a:spcBef>
            </a:pPr>
            <a:r>
              <a:rPr lang="en-US" altLang="en-US" sz="1750" dirty="0">
                <a:solidFill>
                  <a:srgbClr val="000000"/>
                </a:solidFill>
                <a:latin typeface="Arial" charset="0"/>
              </a:rPr>
              <a:t>Requirements Elicitation</a:t>
            </a:r>
            <a:endParaRPr lang="en-US" altLang="en-US" sz="1250" b="1" dirty="0"/>
          </a:p>
        </p:txBody>
      </p:sp>
      <p:sp>
        <p:nvSpPr>
          <p:cNvPr id="25628" name="Rectangle 28"/>
          <p:cNvSpPr>
            <a:spLocks noChangeArrowheads="1"/>
          </p:cNvSpPr>
          <p:nvPr/>
        </p:nvSpPr>
        <p:spPr bwMode="auto">
          <a:xfrm>
            <a:off x="3553003" y="2946400"/>
            <a:ext cx="2982959" cy="365125"/>
          </a:xfrm>
          <a:prstGeom prst="rect">
            <a:avLst/>
          </a:prstGeom>
          <a:noFill/>
          <a:ln w="14288">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lIns="99270" tIns="49635" rIns="99270" bIns="49635"/>
          <a:lstStyle/>
          <a:p>
            <a:endParaRPr lang="en-US" sz="2250" dirty="0"/>
          </a:p>
        </p:txBody>
      </p:sp>
      <p:sp>
        <p:nvSpPr>
          <p:cNvPr id="25629" name="Rectangle 29"/>
          <p:cNvSpPr>
            <a:spLocks noChangeArrowheads="1"/>
          </p:cNvSpPr>
          <p:nvPr/>
        </p:nvSpPr>
        <p:spPr bwMode="auto">
          <a:xfrm>
            <a:off x="6948537" y="2946400"/>
            <a:ext cx="3147259" cy="508000"/>
          </a:xfrm>
          <a:prstGeom prst="rect">
            <a:avLst/>
          </a:prstGeom>
          <a:solidFill>
            <a:srgbClr val="5C93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9270" tIns="49635" rIns="99270" bIns="49635"/>
          <a:lstStyle/>
          <a:p>
            <a:endParaRPr lang="en-US" sz="2250" dirty="0"/>
          </a:p>
        </p:txBody>
      </p:sp>
      <p:sp>
        <p:nvSpPr>
          <p:cNvPr id="25630" name="Rectangle 30"/>
          <p:cNvSpPr>
            <a:spLocks noChangeArrowheads="1"/>
          </p:cNvSpPr>
          <p:nvPr/>
        </p:nvSpPr>
        <p:spPr bwMode="auto">
          <a:xfrm>
            <a:off x="7378019" y="3074988"/>
            <a:ext cx="2386871" cy="269304"/>
          </a:xfrm>
          <a:prstGeom prst="rect">
            <a:avLst/>
          </a:prstGeom>
          <a:solidFill>
            <a:schemeClr val="bg1"/>
          </a:solidFill>
          <a:ln w="9525">
            <a:solidFill>
              <a:srgbClr val="660033"/>
            </a:solidFill>
            <a:miter lim="800000"/>
            <a:headEnd/>
            <a:tailEnd/>
          </a:ln>
        </p:spPr>
        <p:txBody>
          <a:bodyPr wrap="none" lIns="0" tIns="0" rIns="0" bIns="0">
            <a:spAutoFit/>
          </a:bodyPr>
          <a:lstStyle/>
          <a:p>
            <a:pPr algn="ctr" eaLnBrk="0" hangingPunct="0">
              <a:spcBef>
                <a:spcPct val="30000"/>
              </a:spcBef>
            </a:pPr>
            <a:r>
              <a:rPr lang="en-US" altLang="en-US" sz="1750" dirty="0">
                <a:solidFill>
                  <a:srgbClr val="660033"/>
                </a:solidFill>
                <a:latin typeface="Arial" charset="0"/>
              </a:rPr>
              <a:t>Requirements </a:t>
            </a:r>
            <a:r>
              <a:rPr lang="en-US" altLang="en-US" sz="1750" b="1" dirty="0">
                <a:solidFill>
                  <a:srgbClr val="660033"/>
                </a:solidFill>
                <a:latin typeface="Arial" charset="0"/>
              </a:rPr>
              <a:t>Analysis</a:t>
            </a:r>
            <a:endParaRPr lang="en-US" altLang="en-US" sz="1250" b="1" dirty="0">
              <a:solidFill>
                <a:srgbClr val="660033"/>
              </a:solidFill>
            </a:endParaRPr>
          </a:p>
        </p:txBody>
      </p:sp>
      <p:sp>
        <p:nvSpPr>
          <p:cNvPr id="25631" name="Rectangle 31"/>
          <p:cNvSpPr>
            <a:spLocks noChangeArrowheads="1"/>
          </p:cNvSpPr>
          <p:nvPr/>
        </p:nvSpPr>
        <p:spPr bwMode="auto">
          <a:xfrm>
            <a:off x="6948537" y="2946400"/>
            <a:ext cx="3147259" cy="508000"/>
          </a:xfrm>
          <a:prstGeom prst="rect">
            <a:avLst/>
          </a:prstGeom>
          <a:noFill/>
          <a:ln w="14288">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lIns="99270" tIns="49635" rIns="99270" bIns="49635"/>
          <a:lstStyle/>
          <a:p>
            <a:endParaRPr lang="en-US" sz="2250" dirty="0"/>
          </a:p>
        </p:txBody>
      </p:sp>
      <p:sp>
        <p:nvSpPr>
          <p:cNvPr id="25632" name="Rectangle 32"/>
          <p:cNvSpPr>
            <a:spLocks noChangeArrowheads="1"/>
          </p:cNvSpPr>
          <p:nvPr/>
        </p:nvSpPr>
        <p:spPr bwMode="auto">
          <a:xfrm>
            <a:off x="7005128" y="2995614"/>
            <a:ext cx="3032250" cy="407988"/>
          </a:xfrm>
          <a:prstGeom prst="rect">
            <a:avLst/>
          </a:prstGeom>
          <a:noFill/>
          <a:ln w="57150">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lIns="99270" tIns="49635" rIns="99270" bIns="49635"/>
          <a:lstStyle/>
          <a:p>
            <a:endParaRPr lang="en-US" sz="2250" dirty="0"/>
          </a:p>
        </p:txBody>
      </p:sp>
      <p:sp>
        <p:nvSpPr>
          <p:cNvPr id="25633" name="Rectangle 33"/>
          <p:cNvSpPr>
            <a:spLocks noChangeArrowheads="1"/>
          </p:cNvSpPr>
          <p:nvPr/>
        </p:nvSpPr>
        <p:spPr bwMode="auto">
          <a:xfrm>
            <a:off x="3388702" y="3597275"/>
            <a:ext cx="3147259" cy="509588"/>
          </a:xfrm>
          <a:prstGeom prst="rect">
            <a:avLst/>
          </a:prstGeom>
          <a:solidFill>
            <a:srgbClr val="5C93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9270" tIns="49635" rIns="99270" bIns="49635"/>
          <a:lstStyle/>
          <a:p>
            <a:endParaRPr lang="en-US" sz="2250" dirty="0"/>
          </a:p>
        </p:txBody>
      </p:sp>
      <p:sp>
        <p:nvSpPr>
          <p:cNvPr id="25634" name="Rectangle 34"/>
          <p:cNvSpPr>
            <a:spLocks noChangeArrowheads="1"/>
          </p:cNvSpPr>
          <p:nvPr/>
        </p:nvSpPr>
        <p:spPr bwMode="auto">
          <a:xfrm>
            <a:off x="3573749" y="3727450"/>
            <a:ext cx="2862963" cy="269304"/>
          </a:xfrm>
          <a:prstGeom prst="rect">
            <a:avLst/>
          </a:prstGeom>
          <a:solidFill>
            <a:schemeClr val="bg1"/>
          </a:solidFill>
          <a:ln w="9525">
            <a:solidFill>
              <a:srgbClr val="660033"/>
            </a:solidFill>
            <a:miter lim="800000"/>
            <a:headEnd/>
            <a:tailEnd/>
          </a:ln>
        </p:spPr>
        <p:txBody>
          <a:bodyPr wrap="none" lIns="0" tIns="0" rIns="0" bIns="0">
            <a:spAutoFit/>
          </a:bodyPr>
          <a:lstStyle/>
          <a:p>
            <a:pPr algn="ctr" eaLnBrk="0" hangingPunct="0">
              <a:spcBef>
                <a:spcPct val="30000"/>
              </a:spcBef>
            </a:pPr>
            <a:r>
              <a:rPr lang="en-US" altLang="en-US" sz="1750" dirty="0">
                <a:solidFill>
                  <a:srgbClr val="660033"/>
                </a:solidFill>
                <a:latin typeface="Arial" charset="0"/>
              </a:rPr>
              <a:t>Requirements </a:t>
            </a:r>
            <a:r>
              <a:rPr lang="en-US" altLang="en-US" sz="1750" b="1" dirty="0">
                <a:solidFill>
                  <a:srgbClr val="660033"/>
                </a:solidFill>
                <a:latin typeface="Arial" charset="0"/>
              </a:rPr>
              <a:t>Specification</a:t>
            </a:r>
            <a:endParaRPr lang="en-US" altLang="en-US" sz="1250" b="1" dirty="0">
              <a:solidFill>
                <a:srgbClr val="660033"/>
              </a:solidFill>
            </a:endParaRPr>
          </a:p>
        </p:txBody>
      </p:sp>
      <p:sp>
        <p:nvSpPr>
          <p:cNvPr id="25635" name="Rectangle 35"/>
          <p:cNvSpPr>
            <a:spLocks noChangeArrowheads="1"/>
          </p:cNvSpPr>
          <p:nvPr/>
        </p:nvSpPr>
        <p:spPr bwMode="auto">
          <a:xfrm>
            <a:off x="3388702" y="3597275"/>
            <a:ext cx="3147259" cy="509588"/>
          </a:xfrm>
          <a:prstGeom prst="rect">
            <a:avLst/>
          </a:prstGeom>
          <a:noFill/>
          <a:ln w="14288">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lIns="99270" tIns="49635" rIns="99270" bIns="49635"/>
          <a:lstStyle/>
          <a:p>
            <a:endParaRPr lang="en-US" sz="2250" dirty="0"/>
          </a:p>
        </p:txBody>
      </p:sp>
      <p:sp>
        <p:nvSpPr>
          <p:cNvPr id="25636" name="Rectangle 36"/>
          <p:cNvSpPr>
            <a:spLocks noChangeArrowheads="1"/>
          </p:cNvSpPr>
          <p:nvPr/>
        </p:nvSpPr>
        <p:spPr bwMode="auto">
          <a:xfrm>
            <a:off x="6915677" y="3597275"/>
            <a:ext cx="2982959" cy="365125"/>
          </a:xfrm>
          <a:prstGeom prst="rect">
            <a:avLst/>
          </a:prstGeom>
          <a:solidFill>
            <a:srgbClr val="5C93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9270" tIns="49635" rIns="99270" bIns="49635"/>
          <a:lstStyle/>
          <a:p>
            <a:endParaRPr lang="en-US" sz="2250" dirty="0"/>
          </a:p>
        </p:txBody>
      </p:sp>
      <p:sp>
        <p:nvSpPr>
          <p:cNvPr id="25637" name="Rectangle 37"/>
          <p:cNvSpPr>
            <a:spLocks noChangeArrowheads="1"/>
          </p:cNvSpPr>
          <p:nvPr/>
        </p:nvSpPr>
        <p:spPr bwMode="auto">
          <a:xfrm>
            <a:off x="7163443" y="3656014"/>
            <a:ext cx="2560445" cy="269304"/>
          </a:xfrm>
          <a:prstGeom prst="rect">
            <a:avLst/>
          </a:prstGeom>
          <a:solidFill>
            <a:srgbClr val="E9F7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spcBef>
                <a:spcPct val="30000"/>
              </a:spcBef>
            </a:pPr>
            <a:r>
              <a:rPr lang="en-US" altLang="en-US" sz="1750" dirty="0">
                <a:solidFill>
                  <a:srgbClr val="000000"/>
                </a:solidFill>
                <a:latin typeface="Arial" charset="0"/>
              </a:rPr>
              <a:t>Requirements Verification</a:t>
            </a:r>
            <a:endParaRPr lang="en-US" altLang="en-US" sz="1250" b="1" dirty="0"/>
          </a:p>
        </p:txBody>
      </p:sp>
      <p:sp>
        <p:nvSpPr>
          <p:cNvPr id="25638" name="Rectangle 38"/>
          <p:cNvSpPr>
            <a:spLocks noChangeArrowheads="1"/>
          </p:cNvSpPr>
          <p:nvPr/>
        </p:nvSpPr>
        <p:spPr bwMode="auto">
          <a:xfrm>
            <a:off x="6915677" y="3597275"/>
            <a:ext cx="2982959" cy="365125"/>
          </a:xfrm>
          <a:prstGeom prst="rect">
            <a:avLst/>
          </a:prstGeom>
          <a:noFill/>
          <a:ln w="14288">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lIns="99270" tIns="49635" rIns="99270" bIns="49635"/>
          <a:lstStyle/>
          <a:p>
            <a:endParaRPr lang="en-US" sz="2250" dirty="0"/>
          </a:p>
        </p:txBody>
      </p:sp>
      <p:sp>
        <p:nvSpPr>
          <p:cNvPr id="25639" name="Rectangle 39"/>
          <p:cNvSpPr>
            <a:spLocks noChangeArrowheads="1"/>
          </p:cNvSpPr>
          <p:nvPr/>
        </p:nvSpPr>
        <p:spPr bwMode="auto">
          <a:xfrm>
            <a:off x="3553003" y="4249739"/>
            <a:ext cx="2982959" cy="365125"/>
          </a:xfrm>
          <a:prstGeom prst="rect">
            <a:avLst/>
          </a:prstGeom>
          <a:solidFill>
            <a:srgbClr val="5C93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9270" tIns="49635" rIns="99270" bIns="49635"/>
          <a:lstStyle/>
          <a:p>
            <a:endParaRPr lang="en-US" sz="2250" dirty="0"/>
          </a:p>
        </p:txBody>
      </p:sp>
      <p:sp>
        <p:nvSpPr>
          <p:cNvPr id="25640" name="Rectangle 40"/>
          <p:cNvSpPr>
            <a:spLocks noChangeArrowheads="1"/>
          </p:cNvSpPr>
          <p:nvPr/>
        </p:nvSpPr>
        <p:spPr bwMode="auto">
          <a:xfrm>
            <a:off x="3707286" y="4306889"/>
            <a:ext cx="2774799" cy="269304"/>
          </a:xfrm>
          <a:prstGeom prst="rect">
            <a:avLst/>
          </a:prstGeom>
          <a:solidFill>
            <a:srgbClr val="E9F7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spcBef>
                <a:spcPct val="30000"/>
              </a:spcBef>
            </a:pPr>
            <a:r>
              <a:rPr lang="en-US" altLang="en-US" sz="1750" dirty="0">
                <a:solidFill>
                  <a:srgbClr val="000000"/>
                </a:solidFill>
                <a:latin typeface="Arial" charset="0"/>
              </a:rPr>
              <a:t>Requirements Management</a:t>
            </a:r>
            <a:endParaRPr lang="en-US" altLang="en-US" sz="1250" b="1" dirty="0"/>
          </a:p>
        </p:txBody>
      </p:sp>
      <p:sp>
        <p:nvSpPr>
          <p:cNvPr id="25641" name="Rectangle 41"/>
          <p:cNvSpPr>
            <a:spLocks noChangeArrowheads="1"/>
          </p:cNvSpPr>
          <p:nvPr/>
        </p:nvSpPr>
        <p:spPr bwMode="auto">
          <a:xfrm>
            <a:off x="3553003" y="4249739"/>
            <a:ext cx="2982959" cy="365125"/>
          </a:xfrm>
          <a:prstGeom prst="rect">
            <a:avLst/>
          </a:prstGeom>
          <a:noFill/>
          <a:ln w="14288">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lIns="99270" tIns="49635" rIns="99270" bIns="49635"/>
          <a:lstStyle/>
          <a:p>
            <a:endParaRPr lang="en-US" sz="2250" dirty="0"/>
          </a:p>
        </p:txBody>
      </p:sp>
      <p:sp>
        <p:nvSpPr>
          <p:cNvPr id="25642" name="Rectangle 42"/>
          <p:cNvSpPr>
            <a:spLocks noChangeArrowheads="1"/>
          </p:cNvSpPr>
          <p:nvPr/>
        </p:nvSpPr>
        <p:spPr bwMode="auto">
          <a:xfrm>
            <a:off x="5237991" y="2251075"/>
            <a:ext cx="2982959" cy="365125"/>
          </a:xfrm>
          <a:prstGeom prst="rect">
            <a:avLst/>
          </a:prstGeom>
          <a:solidFill>
            <a:srgbClr val="5C93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9270" tIns="49635" rIns="99270" bIns="49635"/>
          <a:lstStyle/>
          <a:p>
            <a:endParaRPr lang="en-US" sz="2250" dirty="0"/>
          </a:p>
        </p:txBody>
      </p:sp>
      <p:sp>
        <p:nvSpPr>
          <p:cNvPr id="25643" name="Rectangle 43"/>
          <p:cNvSpPr>
            <a:spLocks noChangeArrowheads="1"/>
          </p:cNvSpPr>
          <p:nvPr/>
        </p:nvSpPr>
        <p:spPr bwMode="auto">
          <a:xfrm>
            <a:off x="5452830" y="2308225"/>
            <a:ext cx="2660985" cy="269304"/>
          </a:xfrm>
          <a:prstGeom prst="rect">
            <a:avLst/>
          </a:prstGeom>
          <a:solidFill>
            <a:srgbClr val="E9F7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spcBef>
                <a:spcPct val="30000"/>
              </a:spcBef>
            </a:pPr>
            <a:r>
              <a:rPr lang="en-US" altLang="en-US" sz="1750" dirty="0">
                <a:solidFill>
                  <a:srgbClr val="000000"/>
                </a:solidFill>
                <a:latin typeface="Arial" charset="0"/>
              </a:rPr>
              <a:t>Requirements Engineering</a:t>
            </a:r>
            <a:endParaRPr lang="en-US" altLang="en-US" sz="1250" b="1" dirty="0"/>
          </a:p>
        </p:txBody>
      </p:sp>
      <p:sp>
        <p:nvSpPr>
          <p:cNvPr id="25644" name="Rectangle 44"/>
          <p:cNvSpPr>
            <a:spLocks noChangeArrowheads="1"/>
          </p:cNvSpPr>
          <p:nvPr/>
        </p:nvSpPr>
        <p:spPr bwMode="auto">
          <a:xfrm>
            <a:off x="5237991" y="2251075"/>
            <a:ext cx="2982959" cy="365125"/>
          </a:xfrm>
          <a:prstGeom prst="rect">
            <a:avLst/>
          </a:prstGeom>
          <a:noFill/>
          <a:ln w="14288">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lIns="99270" tIns="49635" rIns="99270" bIns="49635"/>
          <a:lstStyle/>
          <a:p>
            <a:endParaRPr lang="en-US" sz="2250" dirty="0"/>
          </a:p>
        </p:txBody>
      </p:sp>
    </p:spTree>
    <p:extLst>
      <p:ext uri="{BB962C8B-B14F-4D97-AF65-F5344CB8AC3E}">
        <p14:creationId xmlns:p14="http://schemas.microsoft.com/office/powerpoint/2010/main" val="21886579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AFDF2C-7372-4625-A7EA-AB728D7F738F}"/>
              </a:ext>
            </a:extLst>
          </p:cNvPr>
          <p:cNvSpPr>
            <a:spLocks noGrp="1"/>
          </p:cNvSpPr>
          <p:nvPr>
            <p:ph type="title"/>
          </p:nvPr>
        </p:nvSpPr>
        <p:spPr/>
        <p:txBody>
          <a:bodyPr/>
          <a:lstStyle/>
          <a:p>
            <a:pPr marL="504965" indent="-504965" algn="ctr">
              <a:spcBef>
                <a:spcPts val="500"/>
              </a:spcBef>
              <a:buClr>
                <a:schemeClr val="tx1"/>
              </a:buClr>
              <a:buSzPct val="68000"/>
              <a:buFont typeface="Wingdings 3"/>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600" b="1" u="sng" dirty="0">
                <a:cs typeface="Arial" charset="0"/>
              </a:rPr>
              <a:t>Functional Requirement – Example-1 </a:t>
            </a:r>
            <a:endParaRPr lang="da-DK" sz="3600" b="1" u="sng" dirty="0">
              <a:cs typeface="Arial" charset="0"/>
            </a:endParaRPr>
          </a:p>
        </p:txBody>
      </p:sp>
      <p:graphicFrame>
        <p:nvGraphicFramePr>
          <p:cNvPr id="4" name="Content Placeholder 3">
            <a:extLst>
              <a:ext uri="{FF2B5EF4-FFF2-40B4-BE49-F238E27FC236}">
                <a16:creationId xmlns="" xmlns:a16="http://schemas.microsoft.com/office/drawing/2014/main" id="{D4B1AAD6-E362-4C6A-B9D9-69CCBF9B5930}"/>
              </a:ext>
            </a:extLst>
          </p:cNvPr>
          <p:cNvGraphicFramePr>
            <a:graphicFrameLocks noGrp="1"/>
          </p:cNvGraphicFramePr>
          <p:nvPr>
            <p:ph idx="1"/>
            <p:extLst>
              <p:ext uri="{D42A27DB-BD31-4B8C-83A1-F6EECF244321}">
                <p14:modId xmlns:p14="http://schemas.microsoft.com/office/powerpoint/2010/main" val="3898546058"/>
              </p:ext>
            </p:extLst>
          </p:nvPr>
        </p:nvGraphicFramePr>
        <p:xfrm>
          <a:off x="2209800" y="1752600"/>
          <a:ext cx="8229600" cy="4267200"/>
        </p:xfrm>
        <a:graphic>
          <a:graphicData uri="http://schemas.openxmlformats.org/drawingml/2006/table">
            <a:tbl>
              <a:tblPr firstRow="1" firstCol="1" bandRow="1">
                <a:tableStyleId>{5940675A-B579-460E-94D1-54222C63F5DA}</a:tableStyleId>
              </a:tblPr>
              <a:tblGrid>
                <a:gridCol w="2389239">
                  <a:extLst>
                    <a:ext uri="{9D8B030D-6E8A-4147-A177-3AD203B41FA5}">
                      <a16:colId xmlns="" xmlns:a16="http://schemas.microsoft.com/office/drawing/2014/main" val="3350883781"/>
                    </a:ext>
                  </a:extLst>
                </a:gridCol>
                <a:gridCol w="5840361">
                  <a:extLst>
                    <a:ext uri="{9D8B030D-6E8A-4147-A177-3AD203B41FA5}">
                      <a16:colId xmlns="" xmlns:a16="http://schemas.microsoft.com/office/drawing/2014/main" val="325319585"/>
                    </a:ext>
                  </a:extLst>
                </a:gridCol>
              </a:tblGrid>
              <a:tr h="301540">
                <a:tc>
                  <a:txBody>
                    <a:bodyPr/>
                    <a:lstStyle/>
                    <a:p>
                      <a:pPr algn="just">
                        <a:spcAft>
                          <a:spcPts val="0"/>
                        </a:spcAft>
                      </a:pPr>
                      <a:r>
                        <a:rPr lang="en-US" sz="2000" b="1" dirty="0">
                          <a:effectLst/>
                        </a:rPr>
                        <a:t>Identifier</a:t>
                      </a:r>
                      <a:endParaRPr lang="da-DK" sz="20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65000"/>
                      </a:schemeClr>
                    </a:solidFill>
                  </a:tcPr>
                </a:tc>
                <a:tc>
                  <a:txBody>
                    <a:bodyPr/>
                    <a:lstStyle/>
                    <a:p>
                      <a:pPr algn="just">
                        <a:spcAft>
                          <a:spcPts val="0"/>
                        </a:spcAft>
                      </a:pPr>
                      <a:r>
                        <a:rPr lang="en-US" sz="2000" dirty="0">
                          <a:effectLst/>
                        </a:rPr>
                        <a:t>1.2.1</a:t>
                      </a:r>
                      <a:endParaRPr lang="da-DK"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3997716759"/>
                  </a:ext>
                </a:extLst>
              </a:tr>
              <a:tr h="301540">
                <a:tc>
                  <a:txBody>
                    <a:bodyPr/>
                    <a:lstStyle/>
                    <a:p>
                      <a:pPr algn="just">
                        <a:spcAft>
                          <a:spcPts val="0"/>
                        </a:spcAft>
                      </a:pPr>
                      <a:r>
                        <a:rPr lang="en-US" sz="2000" b="1" dirty="0">
                          <a:effectLst/>
                        </a:rPr>
                        <a:t>Title</a:t>
                      </a:r>
                      <a:endParaRPr lang="da-DK" sz="20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65000"/>
                      </a:schemeClr>
                    </a:solidFill>
                  </a:tcPr>
                </a:tc>
                <a:tc>
                  <a:txBody>
                    <a:bodyPr/>
                    <a:lstStyle/>
                    <a:p>
                      <a:pPr algn="just">
                        <a:spcAft>
                          <a:spcPts val="0"/>
                        </a:spcAft>
                      </a:pPr>
                      <a:r>
                        <a:rPr lang="en-US" sz="2000" dirty="0">
                          <a:effectLst/>
                        </a:rPr>
                        <a:t>Edit Application</a:t>
                      </a:r>
                      <a:endParaRPr lang="da-DK"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4203402387"/>
                  </a:ext>
                </a:extLst>
              </a:tr>
              <a:tr h="1206158">
                <a:tc>
                  <a:txBody>
                    <a:bodyPr/>
                    <a:lstStyle/>
                    <a:p>
                      <a:pPr algn="just">
                        <a:spcAft>
                          <a:spcPts val="0"/>
                        </a:spcAft>
                      </a:pPr>
                      <a:r>
                        <a:rPr lang="en-US" sz="2000" b="1" dirty="0">
                          <a:effectLst/>
                        </a:rPr>
                        <a:t>Requirement</a:t>
                      </a:r>
                      <a:endParaRPr lang="da-DK" sz="20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65000"/>
                      </a:schemeClr>
                    </a:solidFill>
                  </a:tcPr>
                </a:tc>
                <a:tc>
                  <a:txBody>
                    <a:bodyPr/>
                    <a:lstStyle/>
                    <a:p>
                      <a:pPr algn="just">
                        <a:spcAft>
                          <a:spcPts val="0"/>
                        </a:spcAft>
                      </a:pPr>
                      <a:r>
                        <a:rPr lang="en-US" sz="2000" dirty="0">
                          <a:effectLst/>
                        </a:rPr>
                        <a:t>The students must be able to access the main application tab so that they can edit their application and complete all the requirements of the application in order to apply to the universities they intends to</a:t>
                      </a:r>
                      <a:endParaRPr lang="da-DK"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165900810"/>
                  </a:ext>
                </a:extLst>
              </a:tr>
              <a:tr h="301540">
                <a:tc>
                  <a:txBody>
                    <a:bodyPr/>
                    <a:lstStyle/>
                    <a:p>
                      <a:pPr algn="just">
                        <a:spcAft>
                          <a:spcPts val="0"/>
                        </a:spcAft>
                      </a:pPr>
                      <a:r>
                        <a:rPr lang="en-US" sz="2000" b="1" dirty="0">
                          <a:effectLst/>
                        </a:rPr>
                        <a:t>Source</a:t>
                      </a:r>
                      <a:endParaRPr lang="da-DK" sz="2000" b="1">
                        <a:effectLst/>
                        <a:latin typeface="Times New Roman" panose="02020603050405020304" pitchFamily="18" charset="0"/>
                        <a:ea typeface="Times New Roman" panose="02020603050405020304" pitchFamily="18" charset="0"/>
                      </a:endParaRPr>
                    </a:p>
                  </a:txBody>
                  <a:tcPr marL="68580" marR="68580" marT="0" marB="0">
                    <a:solidFill>
                      <a:schemeClr val="bg1">
                        <a:lumMod val="65000"/>
                      </a:schemeClr>
                    </a:solidFill>
                  </a:tcPr>
                </a:tc>
                <a:tc>
                  <a:txBody>
                    <a:bodyPr/>
                    <a:lstStyle/>
                    <a:p>
                      <a:pPr algn="just">
                        <a:spcAft>
                          <a:spcPts val="0"/>
                        </a:spcAft>
                      </a:pPr>
                      <a:r>
                        <a:rPr lang="en-US" sz="2000" dirty="0">
                          <a:effectLst/>
                        </a:rPr>
                        <a:t>Discover Your Future</a:t>
                      </a:r>
                      <a:endParaRPr lang="da-DK"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716562314"/>
                  </a:ext>
                </a:extLst>
              </a:tr>
              <a:tr h="603079">
                <a:tc>
                  <a:txBody>
                    <a:bodyPr/>
                    <a:lstStyle/>
                    <a:p>
                      <a:pPr algn="just">
                        <a:spcAft>
                          <a:spcPts val="0"/>
                        </a:spcAft>
                      </a:pPr>
                      <a:r>
                        <a:rPr lang="en-US" sz="2000" b="1" dirty="0">
                          <a:effectLst/>
                        </a:rPr>
                        <a:t>Rationale </a:t>
                      </a:r>
                      <a:endParaRPr lang="da-DK" sz="20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65000"/>
                      </a:schemeClr>
                    </a:solidFill>
                  </a:tcPr>
                </a:tc>
                <a:tc>
                  <a:txBody>
                    <a:bodyPr/>
                    <a:lstStyle/>
                    <a:p>
                      <a:pPr algn="just">
                        <a:spcAft>
                          <a:spcPts val="0"/>
                        </a:spcAft>
                      </a:pPr>
                      <a:r>
                        <a:rPr lang="en-US" sz="2000" dirty="0">
                          <a:effectLst/>
                        </a:rPr>
                        <a:t>To ensure that the student provides all the necessary details required</a:t>
                      </a:r>
                      <a:endParaRPr lang="da-DK"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482414707"/>
                  </a:ext>
                </a:extLst>
              </a:tr>
              <a:tr h="603079">
                <a:tc>
                  <a:txBody>
                    <a:bodyPr/>
                    <a:lstStyle/>
                    <a:p>
                      <a:pPr algn="just">
                        <a:spcAft>
                          <a:spcPts val="0"/>
                        </a:spcAft>
                      </a:pPr>
                      <a:r>
                        <a:rPr lang="en-US" sz="2000" b="1" dirty="0">
                          <a:effectLst/>
                        </a:rPr>
                        <a:t>Restrictions and Risk</a:t>
                      </a:r>
                      <a:endParaRPr lang="da-DK" sz="20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65000"/>
                      </a:schemeClr>
                    </a:solidFill>
                  </a:tcPr>
                </a:tc>
                <a:tc>
                  <a:txBody>
                    <a:bodyPr/>
                    <a:lstStyle/>
                    <a:p>
                      <a:pPr algn="just">
                        <a:spcAft>
                          <a:spcPts val="0"/>
                        </a:spcAft>
                      </a:pPr>
                      <a:r>
                        <a:rPr lang="en-US" sz="2000" dirty="0">
                          <a:effectLst/>
                        </a:rPr>
                        <a:t>All the fields of the application have to be full filled  in order to submit an application</a:t>
                      </a:r>
                      <a:endParaRPr lang="da-DK"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11692627"/>
                  </a:ext>
                </a:extLst>
              </a:tr>
              <a:tr h="301540">
                <a:tc>
                  <a:txBody>
                    <a:bodyPr/>
                    <a:lstStyle/>
                    <a:p>
                      <a:pPr algn="just">
                        <a:spcAft>
                          <a:spcPts val="0"/>
                        </a:spcAft>
                      </a:pPr>
                      <a:r>
                        <a:rPr lang="en-US" sz="2000" b="1" dirty="0">
                          <a:effectLst/>
                        </a:rPr>
                        <a:t>Dependencies</a:t>
                      </a:r>
                      <a:endParaRPr lang="da-DK" sz="20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65000"/>
                      </a:schemeClr>
                    </a:solidFill>
                  </a:tcPr>
                </a:tc>
                <a:tc>
                  <a:txBody>
                    <a:bodyPr/>
                    <a:lstStyle/>
                    <a:p>
                      <a:pPr algn="just">
                        <a:spcAft>
                          <a:spcPts val="0"/>
                        </a:spcAft>
                      </a:pPr>
                      <a:r>
                        <a:rPr lang="en-US" sz="2000" dirty="0">
                          <a:effectLst/>
                        </a:rPr>
                        <a:t>1.1.1</a:t>
                      </a:r>
                      <a:endParaRPr lang="da-DK"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674612447"/>
                  </a:ext>
                </a:extLst>
              </a:tr>
              <a:tr h="301540">
                <a:tc>
                  <a:txBody>
                    <a:bodyPr/>
                    <a:lstStyle/>
                    <a:p>
                      <a:pPr algn="just">
                        <a:spcAft>
                          <a:spcPts val="0"/>
                        </a:spcAft>
                      </a:pPr>
                      <a:r>
                        <a:rPr lang="en-US" sz="2000" b="1" dirty="0">
                          <a:effectLst/>
                        </a:rPr>
                        <a:t>Priority</a:t>
                      </a:r>
                      <a:endParaRPr lang="da-DK" sz="20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65000"/>
                      </a:schemeClr>
                    </a:solidFill>
                  </a:tcPr>
                </a:tc>
                <a:tc>
                  <a:txBody>
                    <a:bodyPr/>
                    <a:lstStyle/>
                    <a:p>
                      <a:pPr algn="just">
                        <a:spcAft>
                          <a:spcPts val="0"/>
                        </a:spcAft>
                      </a:pPr>
                      <a:r>
                        <a:rPr lang="en-US" sz="2000" dirty="0">
                          <a:effectLst/>
                        </a:rPr>
                        <a:t>High</a:t>
                      </a:r>
                      <a:endParaRPr lang="da-DK"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903001711"/>
                  </a:ext>
                </a:extLst>
              </a:tr>
            </a:tbl>
          </a:graphicData>
        </a:graphic>
      </p:graphicFrame>
    </p:spTree>
    <p:extLst>
      <p:ext uri="{BB962C8B-B14F-4D97-AF65-F5344CB8AC3E}">
        <p14:creationId xmlns:p14="http://schemas.microsoft.com/office/powerpoint/2010/main" val="41160136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F98BC6C7-D386-40E9-BFC3-B0764DF633A7}"/>
              </a:ext>
            </a:extLst>
          </p:cNvPr>
          <p:cNvGraphicFramePr>
            <a:graphicFrameLocks noGrp="1"/>
          </p:cNvGraphicFramePr>
          <p:nvPr>
            <p:ph idx="1"/>
            <p:extLst>
              <p:ext uri="{D42A27DB-BD31-4B8C-83A1-F6EECF244321}">
                <p14:modId xmlns:p14="http://schemas.microsoft.com/office/powerpoint/2010/main" val="1872802175"/>
              </p:ext>
            </p:extLst>
          </p:nvPr>
        </p:nvGraphicFramePr>
        <p:xfrm>
          <a:off x="1759528" y="1810327"/>
          <a:ext cx="9282546" cy="4267200"/>
        </p:xfrm>
        <a:graphic>
          <a:graphicData uri="http://schemas.openxmlformats.org/drawingml/2006/table">
            <a:tbl>
              <a:tblPr firstRow="1" firstCol="1" bandRow="1">
                <a:tableStyleId>{5940675A-B579-460E-94D1-54222C63F5DA}</a:tableStyleId>
              </a:tblPr>
              <a:tblGrid>
                <a:gridCol w="2507672">
                  <a:extLst>
                    <a:ext uri="{9D8B030D-6E8A-4147-A177-3AD203B41FA5}">
                      <a16:colId xmlns="" xmlns:a16="http://schemas.microsoft.com/office/drawing/2014/main" val="2942142268"/>
                    </a:ext>
                  </a:extLst>
                </a:gridCol>
                <a:gridCol w="6774874">
                  <a:extLst>
                    <a:ext uri="{9D8B030D-6E8A-4147-A177-3AD203B41FA5}">
                      <a16:colId xmlns="" xmlns:a16="http://schemas.microsoft.com/office/drawing/2014/main" val="3376518320"/>
                    </a:ext>
                  </a:extLst>
                </a:gridCol>
              </a:tblGrid>
              <a:tr h="387927">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Identifier</a:t>
                      </a:r>
                      <a:endParaRPr lang="da-DK"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65000"/>
                      </a:schemeClr>
                    </a:solidFill>
                  </a:tcPr>
                </a:tc>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1.1.1</a:t>
                      </a:r>
                      <a:endParaRPr lang="da-DK"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806812810"/>
                  </a:ext>
                </a:extLst>
              </a:tr>
              <a:tr h="387927">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Title</a:t>
                      </a:r>
                      <a:endParaRPr lang="da-DK"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65000"/>
                      </a:schemeClr>
                    </a:solidFill>
                  </a:tcPr>
                </a:tc>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Login/Register</a:t>
                      </a:r>
                      <a:endParaRPr lang="da-DK"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164118822"/>
                  </a:ext>
                </a:extLst>
              </a:tr>
              <a:tr h="775855">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Requirement</a:t>
                      </a:r>
                      <a:endParaRPr lang="da-DK"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65000"/>
                      </a:schemeClr>
                    </a:solidFill>
                  </a:tcPr>
                </a:tc>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A student should be able to register and log in to the system</a:t>
                      </a:r>
                      <a:endParaRPr lang="da-DK"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643069129"/>
                  </a:ext>
                </a:extLst>
              </a:tr>
              <a:tr h="387927">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Source</a:t>
                      </a:r>
                      <a:endParaRPr lang="da-DK"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65000"/>
                      </a:schemeClr>
                    </a:solidFill>
                  </a:tcPr>
                </a:tc>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Discover Your Future</a:t>
                      </a:r>
                      <a:endParaRPr lang="da-DK"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19162732"/>
                  </a:ext>
                </a:extLst>
              </a:tr>
              <a:tr h="775855">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Rationale </a:t>
                      </a:r>
                      <a:endParaRPr lang="da-DK"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65000"/>
                      </a:schemeClr>
                    </a:solidFill>
                  </a:tcPr>
                </a:tc>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Without login or registration the student cannot use the system</a:t>
                      </a:r>
                      <a:endParaRPr lang="da-DK"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847136892"/>
                  </a:ext>
                </a:extLst>
              </a:tr>
              <a:tr h="775855">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Restrictions and Risk</a:t>
                      </a:r>
                      <a:endParaRPr lang="da-DK"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65000"/>
                      </a:schemeClr>
                    </a:solidFill>
                  </a:tcPr>
                </a:tc>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The student must remember the credentials and keep it safe</a:t>
                      </a:r>
                      <a:endParaRPr lang="da-DK"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275930651"/>
                  </a:ext>
                </a:extLst>
              </a:tr>
              <a:tr h="387927">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Dependencies</a:t>
                      </a:r>
                      <a:endParaRPr lang="da-DK"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65000"/>
                      </a:schemeClr>
                    </a:solidFill>
                  </a:tcPr>
                </a:tc>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1.1.2</a:t>
                      </a:r>
                      <a:endParaRPr lang="da-DK"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137315664"/>
                  </a:ext>
                </a:extLst>
              </a:tr>
              <a:tr h="387927">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Priority</a:t>
                      </a:r>
                      <a:endParaRPr lang="da-DK"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65000"/>
                      </a:schemeClr>
                    </a:solidFill>
                  </a:tcPr>
                </a:tc>
                <a:tc>
                  <a:txBody>
                    <a:bodyPr/>
                    <a:lstStyle/>
                    <a:p>
                      <a:pPr algn="l">
                        <a:spcAft>
                          <a:spcPts val="0"/>
                        </a:spcAft>
                      </a:pPr>
                      <a:r>
                        <a:rPr lang="en-US" sz="2000" dirty="0">
                          <a:effectLst/>
                          <a:latin typeface="Times New Roman" panose="02020603050405020304" pitchFamily="18" charset="0"/>
                          <a:cs typeface="Times New Roman" panose="02020603050405020304" pitchFamily="18" charset="0"/>
                        </a:rPr>
                        <a:t>High</a:t>
                      </a:r>
                      <a:endParaRPr lang="da-DK"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640303605"/>
                  </a:ext>
                </a:extLst>
              </a:tr>
            </a:tbl>
          </a:graphicData>
        </a:graphic>
      </p:graphicFrame>
      <p:sp>
        <p:nvSpPr>
          <p:cNvPr id="5" name="Title 1">
            <a:extLst>
              <a:ext uri="{FF2B5EF4-FFF2-40B4-BE49-F238E27FC236}">
                <a16:creationId xmlns="" xmlns:a16="http://schemas.microsoft.com/office/drawing/2014/main" id="{22605486-453E-40C2-B7BF-2F1B57894FBE}"/>
              </a:ext>
            </a:extLst>
          </p:cNvPr>
          <p:cNvSpPr txBox="1">
            <a:spLocks/>
          </p:cNvSpPr>
          <p:nvPr/>
        </p:nvSpPr>
        <p:spPr>
          <a:xfrm>
            <a:off x="1627909" y="389371"/>
            <a:ext cx="10245437" cy="79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marL="504965" indent="-504965" algn="ctr">
              <a:spcBef>
                <a:spcPts val="500"/>
              </a:spcBef>
              <a:buClr>
                <a:schemeClr val="tx1"/>
              </a:buClr>
              <a:buSzPct val="68000"/>
              <a:buFont typeface="Wingdings 3"/>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600" b="1" u="sng" dirty="0">
                <a:cs typeface="Arial" charset="0"/>
              </a:rPr>
              <a:t>Functional Requirement – Example-2 </a:t>
            </a:r>
            <a:endParaRPr lang="da-DK" sz="3600" b="1" u="sng" dirty="0">
              <a:cs typeface="Arial" charset="0"/>
            </a:endParaRPr>
          </a:p>
        </p:txBody>
      </p:sp>
    </p:spTree>
    <p:extLst>
      <p:ext uri="{BB962C8B-B14F-4D97-AF65-F5344CB8AC3E}">
        <p14:creationId xmlns:p14="http://schemas.microsoft.com/office/powerpoint/2010/main" val="30614154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vert="horz" lIns="90487" tIns="44450" rIns="90487" bIns="44450" rtlCol="0" anchor="ctr">
            <a:normAutofit/>
          </a:bodyPr>
          <a:lstStyle/>
          <a:p>
            <a:pPr marL="504965" indent="-504965" algn="ctr">
              <a:spcBef>
                <a:spcPts val="500"/>
              </a:spcBef>
              <a:buClr>
                <a:schemeClr val="tx1"/>
              </a:buClr>
              <a:buSzPct val="68000"/>
              <a:buFont typeface="Wingdings 3"/>
              <a:buChar char=""/>
              <a:defRPr/>
            </a:pPr>
            <a:r>
              <a:rPr lang="en-GB" sz="3600" b="1" u="sng" dirty="0">
                <a:solidFill>
                  <a:srgbClr val="FF0000"/>
                </a:solidFill>
                <a:cs typeface="Arial" charset="0"/>
              </a:rPr>
              <a:t>Requirements validation</a:t>
            </a:r>
          </a:p>
        </p:txBody>
      </p:sp>
      <p:sp>
        <p:nvSpPr>
          <p:cNvPr id="57347" name="Rectangle 3"/>
          <p:cNvSpPr>
            <a:spLocks noGrp="1" noChangeArrowheads="1"/>
          </p:cNvSpPr>
          <p:nvPr>
            <p:ph idx="1"/>
          </p:nvPr>
        </p:nvSpPr>
        <p:spPr>
          <a:noFill/>
          <a:ln/>
        </p:spPr>
        <p:txBody>
          <a:bodyPr vert="horz" lIns="90487" tIns="44450" rIns="90487" bIns="44450" rtlCol="0">
            <a:normAutofit/>
          </a:bodyPr>
          <a:lstStyle/>
          <a:p>
            <a:r>
              <a:rPr lang="en-GB" b="1" dirty="0"/>
              <a:t>Concerned with demonstrating that the requirements </a:t>
            </a:r>
            <a:r>
              <a:rPr lang="en-GB" dirty="0"/>
              <a:t>define the system that the customer really wants.</a:t>
            </a:r>
          </a:p>
          <a:p>
            <a:r>
              <a:rPr lang="en-GB" b="1" dirty="0"/>
              <a:t>Requirements error costs are high so validation is very important</a:t>
            </a:r>
          </a:p>
          <a:p>
            <a:pPr lvl="1"/>
            <a:r>
              <a:rPr lang="en-GB" dirty="0"/>
              <a:t>Fixing a requirements error after delivery may cost up to 100 times the cost of fixing an implementation error.</a:t>
            </a:r>
          </a:p>
        </p:txBody>
      </p:sp>
    </p:spTree>
    <p:extLst>
      <p:ext uri="{BB962C8B-B14F-4D97-AF65-F5344CB8AC3E}">
        <p14:creationId xmlns:p14="http://schemas.microsoft.com/office/powerpoint/2010/main" val="268408132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vert="horz" lIns="90487" tIns="44450" rIns="90487" bIns="44450" rtlCol="0" anchor="ctr">
            <a:normAutofit/>
          </a:bodyPr>
          <a:lstStyle/>
          <a:p>
            <a:pPr marL="504965" indent="-504965" algn="ctr">
              <a:spcBef>
                <a:spcPts val="500"/>
              </a:spcBef>
              <a:buClr>
                <a:schemeClr val="tx1"/>
              </a:buClr>
              <a:buSzPct val="68000"/>
              <a:buFont typeface="Wingdings 3"/>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3600" b="1" u="sng" dirty="0">
                <a:cs typeface="Arial" charset="0"/>
              </a:rPr>
              <a:t>Requirements checking</a:t>
            </a:r>
          </a:p>
        </p:txBody>
      </p:sp>
      <p:sp>
        <p:nvSpPr>
          <p:cNvPr id="58371" name="Rectangle 3"/>
          <p:cNvSpPr>
            <a:spLocks noGrp="1" noChangeArrowheads="1"/>
          </p:cNvSpPr>
          <p:nvPr>
            <p:ph idx="1"/>
          </p:nvPr>
        </p:nvSpPr>
        <p:spPr>
          <a:xfrm>
            <a:off x="1288473" y="1716016"/>
            <a:ext cx="10515600" cy="4351338"/>
          </a:xfrm>
          <a:noFill/>
          <a:ln/>
        </p:spPr>
        <p:txBody>
          <a:bodyPr vert="horz" lIns="90487" tIns="44450" rIns="90487" bIns="44450" rtlCol="0">
            <a:normAutofit/>
          </a:bodyPr>
          <a:lstStyle/>
          <a:p>
            <a:r>
              <a:rPr lang="en-GB" sz="2400" dirty="0">
                <a:solidFill>
                  <a:srgbClr val="FF0000"/>
                </a:solidFill>
              </a:rPr>
              <a:t>Validity</a:t>
            </a:r>
            <a:r>
              <a:rPr lang="en-GB" sz="2400" dirty="0"/>
              <a:t>. Does the system provide the functions which best support the customer’s needs?</a:t>
            </a:r>
          </a:p>
          <a:p>
            <a:r>
              <a:rPr lang="en-GB" sz="2400" dirty="0">
                <a:solidFill>
                  <a:srgbClr val="FF0000"/>
                </a:solidFill>
              </a:rPr>
              <a:t>Consistency</a:t>
            </a:r>
            <a:r>
              <a:rPr lang="en-GB" sz="2400" dirty="0"/>
              <a:t>. Are there any requirements conflicts?</a:t>
            </a:r>
          </a:p>
          <a:p>
            <a:r>
              <a:rPr lang="en-GB" sz="2400" dirty="0">
                <a:solidFill>
                  <a:srgbClr val="FF0000"/>
                </a:solidFill>
              </a:rPr>
              <a:t>Completeness</a:t>
            </a:r>
            <a:r>
              <a:rPr lang="en-GB" sz="2400" dirty="0"/>
              <a:t>. Are all functions required by the customer included?</a:t>
            </a:r>
          </a:p>
          <a:p>
            <a:r>
              <a:rPr lang="en-GB" sz="2400" dirty="0">
                <a:solidFill>
                  <a:srgbClr val="FF0000"/>
                </a:solidFill>
              </a:rPr>
              <a:t>Realism</a:t>
            </a:r>
            <a:r>
              <a:rPr lang="en-GB" sz="2400" dirty="0"/>
              <a:t>. Can the requirements be implemented given available budget and technology</a:t>
            </a:r>
          </a:p>
          <a:p>
            <a:r>
              <a:rPr lang="en-GB" sz="2400" dirty="0">
                <a:solidFill>
                  <a:srgbClr val="FF0000"/>
                </a:solidFill>
              </a:rPr>
              <a:t>Verifiability</a:t>
            </a:r>
            <a:r>
              <a:rPr lang="en-GB" sz="2400" dirty="0"/>
              <a:t>. Can the requirements be checked?</a:t>
            </a:r>
          </a:p>
        </p:txBody>
      </p:sp>
    </p:spTree>
    <p:extLst>
      <p:ext uri="{BB962C8B-B14F-4D97-AF65-F5344CB8AC3E}">
        <p14:creationId xmlns:p14="http://schemas.microsoft.com/office/powerpoint/2010/main" val="343789518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a:bodyPr>
          <a:lstStyle/>
          <a:p>
            <a:pPr marL="504965" indent="-504965" algn="ctr">
              <a:spcBef>
                <a:spcPts val="500"/>
              </a:spcBef>
              <a:buClr>
                <a:schemeClr val="tx1"/>
              </a:buClr>
              <a:buSzPct val="68000"/>
              <a:buFont typeface="Wingdings 3"/>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3600" b="1" u="sng" dirty="0">
                <a:cs typeface="Arial" charset="0"/>
              </a:rPr>
              <a:t>Requirements Validation Techniques</a:t>
            </a:r>
          </a:p>
        </p:txBody>
      </p:sp>
      <p:sp>
        <p:nvSpPr>
          <p:cNvPr id="77827" name="Rectangle 3"/>
          <p:cNvSpPr>
            <a:spLocks noGrp="1" noChangeArrowheads="1"/>
          </p:cNvSpPr>
          <p:nvPr>
            <p:ph idx="1"/>
          </p:nvPr>
        </p:nvSpPr>
        <p:spPr/>
        <p:txBody>
          <a:bodyPr/>
          <a:lstStyle/>
          <a:p>
            <a:pPr>
              <a:lnSpc>
                <a:spcPct val="90000"/>
              </a:lnSpc>
            </a:pPr>
            <a:r>
              <a:rPr lang="en-GB" b="1" dirty="0"/>
              <a:t>Requirements reviews</a:t>
            </a:r>
          </a:p>
          <a:p>
            <a:pPr lvl="1">
              <a:lnSpc>
                <a:spcPct val="90000"/>
              </a:lnSpc>
            </a:pPr>
            <a:r>
              <a:rPr lang="en-GB" dirty="0"/>
              <a:t>Systematic manual analysis of the requirements.</a:t>
            </a:r>
          </a:p>
          <a:p>
            <a:pPr>
              <a:lnSpc>
                <a:spcPct val="90000"/>
              </a:lnSpc>
            </a:pPr>
            <a:r>
              <a:rPr lang="en-GB" b="1" dirty="0"/>
              <a:t>Prototyping</a:t>
            </a:r>
          </a:p>
          <a:p>
            <a:pPr lvl="1">
              <a:lnSpc>
                <a:spcPct val="90000"/>
              </a:lnSpc>
            </a:pPr>
            <a:r>
              <a:rPr lang="en-GB" dirty="0"/>
              <a:t>Using an executable model of the system to check requirements.</a:t>
            </a:r>
          </a:p>
          <a:p>
            <a:pPr>
              <a:lnSpc>
                <a:spcPct val="90000"/>
              </a:lnSpc>
            </a:pPr>
            <a:r>
              <a:rPr lang="en-GB" b="1"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Tree>
    <p:extLst>
      <p:ext uri="{BB962C8B-B14F-4D97-AF65-F5344CB8AC3E}">
        <p14:creationId xmlns:p14="http://schemas.microsoft.com/office/powerpoint/2010/main" val="35591764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GB" sz="3600" b="1" u="sng" dirty="0">
                <a:cs typeface="Arial" charset="0"/>
              </a:rPr>
              <a:t>Requirements Management</a:t>
            </a:r>
          </a:p>
        </p:txBody>
      </p:sp>
      <p:sp>
        <p:nvSpPr>
          <p:cNvPr id="55299" name="Rectangle 3"/>
          <p:cNvSpPr>
            <a:spLocks noGrp="1" noChangeArrowheads="1"/>
          </p:cNvSpPr>
          <p:nvPr>
            <p:ph idx="1"/>
          </p:nvPr>
        </p:nvSpPr>
        <p:spPr>
          <a:xfrm>
            <a:off x="1357745" y="1549761"/>
            <a:ext cx="10581409" cy="4573948"/>
          </a:xfrm>
        </p:spPr>
        <p:txBody>
          <a:bodyPr>
            <a:normAutofit/>
          </a:bodyPr>
          <a:lstStyle/>
          <a:p>
            <a:pPr algn="just"/>
            <a:r>
              <a:rPr lang="en-GB" b="1" dirty="0">
                <a:solidFill>
                  <a:srgbClr val="FF0000"/>
                </a:solidFill>
              </a:rPr>
              <a:t>Requirements management is the process of managing changing </a:t>
            </a:r>
            <a:r>
              <a:rPr lang="en-GB" dirty="0">
                <a:solidFill>
                  <a:srgbClr val="FF0000"/>
                </a:solidFill>
              </a:rPr>
              <a:t>requirements during the requirements engineering process and system development</a:t>
            </a:r>
            <a:r>
              <a:rPr lang="en-GB" dirty="0"/>
              <a:t>.</a:t>
            </a:r>
          </a:p>
          <a:p>
            <a:pPr algn="just"/>
            <a:r>
              <a:rPr lang="en-GB" b="1" dirty="0"/>
              <a:t>New requirements emerge as a system </a:t>
            </a:r>
            <a:r>
              <a:rPr lang="en-GB" dirty="0"/>
              <a:t>is being developed and after it has gone into use.</a:t>
            </a:r>
          </a:p>
          <a:p>
            <a:pPr algn="just"/>
            <a:r>
              <a:rPr lang="en-US" b="1" dirty="0"/>
              <a:t>You need to keep track of individual requirements and maintain links between dependent requirements so that you can assess the impact of requirements changes</a:t>
            </a:r>
            <a:r>
              <a:rPr lang="en-US" dirty="0"/>
              <a:t>. You need to establish a formal process for making change proposals and linking these to system requirements.</a:t>
            </a:r>
            <a:r>
              <a:rPr lang="en-GB" dirty="0"/>
              <a:t> </a:t>
            </a:r>
            <a:endParaRPr lang="en-GB" sz="2400" dirty="0"/>
          </a:p>
        </p:txBody>
      </p:sp>
    </p:spTree>
    <p:extLst>
      <p:ext uri="{BB962C8B-B14F-4D97-AF65-F5344CB8AC3E}">
        <p14:creationId xmlns:p14="http://schemas.microsoft.com/office/powerpoint/2010/main" val="19191943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cs typeface="Arial" charset="0"/>
              </a:rPr>
              <a:t>Requirements Management Planning</a:t>
            </a:r>
          </a:p>
        </p:txBody>
      </p:sp>
      <p:sp>
        <p:nvSpPr>
          <p:cNvPr id="3" name="Content Placeholder 2"/>
          <p:cNvSpPr>
            <a:spLocks noGrp="1"/>
          </p:cNvSpPr>
          <p:nvPr>
            <p:ph idx="1"/>
          </p:nvPr>
        </p:nvSpPr>
        <p:spPr>
          <a:xfrm>
            <a:off x="1149927" y="1549760"/>
            <a:ext cx="10789227" cy="4806589"/>
          </a:xfrm>
        </p:spPr>
        <p:txBody>
          <a:bodyPr>
            <a:normAutofit/>
          </a:bodyPr>
          <a:lstStyle/>
          <a:p>
            <a:r>
              <a:rPr lang="en-US" dirty="0"/>
              <a:t>Establishes the level of requirements management detail that is required.</a:t>
            </a:r>
          </a:p>
          <a:p>
            <a:r>
              <a:rPr lang="en-US" b="1" dirty="0">
                <a:solidFill>
                  <a:srgbClr val="FF0000"/>
                </a:solidFill>
                <a:highlight>
                  <a:srgbClr val="FFFF00"/>
                </a:highlight>
              </a:rPr>
              <a:t>Requirements management decisions:</a:t>
            </a:r>
          </a:p>
          <a:p>
            <a:pPr lvl="1" algn="just"/>
            <a:r>
              <a:rPr lang="en-US" dirty="0">
                <a:solidFill>
                  <a:srgbClr val="FF0000"/>
                </a:solidFill>
              </a:rPr>
              <a:t>Requirements identification </a:t>
            </a:r>
            <a:r>
              <a:rPr lang="en-US" dirty="0"/>
              <a:t>Each requirement must be uniquely identified so that it can be cross-referenced with other requirements. </a:t>
            </a:r>
            <a:endParaRPr lang="en-GB" dirty="0"/>
          </a:p>
          <a:p>
            <a:pPr lvl="1" algn="just"/>
            <a:r>
              <a:rPr lang="en-US" dirty="0">
                <a:solidFill>
                  <a:srgbClr val="FF0000"/>
                </a:solidFill>
              </a:rPr>
              <a:t>A change management process </a:t>
            </a:r>
            <a:r>
              <a:rPr lang="en-US" dirty="0"/>
              <a:t>This is the set of activities that assess the impact and cost of changes. I discuss this process in more detail in the following section.</a:t>
            </a:r>
            <a:endParaRPr lang="en-GB" dirty="0"/>
          </a:p>
          <a:p>
            <a:pPr lvl="1" algn="just"/>
            <a:r>
              <a:rPr lang="en-US" dirty="0">
                <a:solidFill>
                  <a:srgbClr val="FF0000"/>
                </a:solidFill>
              </a:rPr>
              <a:t>Traceability policies </a:t>
            </a:r>
            <a:r>
              <a:rPr lang="en-US" dirty="0"/>
              <a:t>These policies define the relationships between each requirement and between the requirements and the system design that should be recorded. </a:t>
            </a:r>
            <a:endParaRPr lang="en-GB" dirty="0"/>
          </a:p>
          <a:p>
            <a:pPr lvl="1" algn="just"/>
            <a:r>
              <a:rPr lang="en-US" dirty="0">
                <a:solidFill>
                  <a:srgbClr val="FF0000"/>
                </a:solidFill>
              </a:rPr>
              <a:t>Tool support </a:t>
            </a:r>
            <a:r>
              <a:rPr lang="en-US" dirty="0"/>
              <a:t>Tools that may be used range from specialist requirements management systems to spreadsheets and simple database systems.</a:t>
            </a:r>
            <a:endParaRPr lang="en-GB" dirty="0"/>
          </a:p>
          <a:p>
            <a:endParaRPr lang="en-US" dirty="0"/>
          </a:p>
        </p:txBody>
      </p:sp>
    </p:spTree>
    <p:extLst>
      <p:ext uri="{BB962C8B-B14F-4D97-AF65-F5344CB8AC3E}">
        <p14:creationId xmlns:p14="http://schemas.microsoft.com/office/powerpoint/2010/main" val="14759015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cs typeface="Arial" charset="0"/>
              </a:rPr>
              <a:t>Requirements Change Management</a:t>
            </a:r>
          </a:p>
        </p:txBody>
      </p:sp>
      <p:sp>
        <p:nvSpPr>
          <p:cNvPr id="3" name="Content Placeholder 2"/>
          <p:cNvSpPr>
            <a:spLocks noGrp="1"/>
          </p:cNvSpPr>
          <p:nvPr>
            <p:ph idx="1"/>
          </p:nvPr>
        </p:nvSpPr>
        <p:spPr>
          <a:xfrm>
            <a:off x="1302327" y="1549760"/>
            <a:ext cx="10636827" cy="4806589"/>
          </a:xfrm>
        </p:spPr>
        <p:txBody>
          <a:bodyPr>
            <a:normAutofit/>
          </a:bodyPr>
          <a:lstStyle/>
          <a:p>
            <a:pPr algn="just"/>
            <a:r>
              <a:rPr lang="en-US" dirty="0">
                <a:highlight>
                  <a:srgbClr val="FFFF00"/>
                </a:highlight>
              </a:rPr>
              <a:t>Deciding if a requirements change should be accepted</a:t>
            </a:r>
          </a:p>
          <a:p>
            <a:pPr lvl="1" algn="just"/>
            <a:r>
              <a:rPr lang="en-US" dirty="0">
                <a:solidFill>
                  <a:srgbClr val="FF0000"/>
                </a:solidFill>
              </a:rPr>
              <a:t>Problem analysis and change specification </a:t>
            </a:r>
          </a:p>
          <a:p>
            <a:pPr lvl="2" algn="just"/>
            <a:r>
              <a:rPr lang="en-US" dirty="0"/>
              <a:t>During this stage, the problem or the change proposal is analyzed to check that it is valid. This analysis is fed back to the change requestor who may respond with a more specific requirements change proposal, or decide to withdraw the request.</a:t>
            </a:r>
            <a:endParaRPr lang="en-GB" dirty="0"/>
          </a:p>
          <a:p>
            <a:pPr lvl="1" algn="just"/>
            <a:r>
              <a:rPr lang="en-US" dirty="0">
                <a:solidFill>
                  <a:srgbClr val="FF0000"/>
                </a:solidFill>
              </a:rPr>
              <a:t>Change analysis and costing </a:t>
            </a:r>
          </a:p>
          <a:p>
            <a:pPr lvl="2" algn="just"/>
            <a:r>
              <a:rPr lang="en-US" dirty="0"/>
              <a:t>The effect of the proposed change is assessed using traceability information and general knowledge of the system requirements. Once this analysis is completed, a decision is made whether or not to proceed with the requirements change.</a:t>
            </a:r>
            <a:endParaRPr lang="en-GB" dirty="0"/>
          </a:p>
          <a:p>
            <a:pPr lvl="1" algn="just"/>
            <a:r>
              <a:rPr lang="en-US" dirty="0">
                <a:solidFill>
                  <a:srgbClr val="FF0000"/>
                </a:solidFill>
              </a:rPr>
              <a:t>Change implementation</a:t>
            </a:r>
            <a:r>
              <a:rPr lang="en-US" dirty="0"/>
              <a:t> </a:t>
            </a:r>
          </a:p>
          <a:p>
            <a:pPr lvl="2" algn="just"/>
            <a:r>
              <a:rPr lang="en-US" dirty="0"/>
              <a:t>The requirements document and, where necessary, the system design and implementation, are modified. Ideally, the document should be organized so that changes can be easily implemented.</a:t>
            </a:r>
          </a:p>
        </p:txBody>
      </p:sp>
    </p:spTree>
    <p:extLst>
      <p:ext uri="{BB962C8B-B14F-4D97-AF65-F5344CB8AC3E}">
        <p14:creationId xmlns:p14="http://schemas.microsoft.com/office/powerpoint/2010/main" val="17690986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vert="horz" lIns="99270" tIns="49635" rIns="99270" bIns="49635" rtlCol="0" anchor="ctr">
            <a:normAutofit/>
          </a:bodyPr>
          <a:lstStyle/>
          <a:p>
            <a:pPr marL="504965" indent="-504965" algn="ctr">
              <a:spcBef>
                <a:spcPts val="500"/>
              </a:spcBef>
              <a:buClr>
                <a:schemeClr val="tx1"/>
              </a:buClr>
              <a:buSzPct val="68000"/>
              <a:buFont typeface="Wingdings 3"/>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en-US" sz="3600" b="1" u="sng" dirty="0">
                <a:cs typeface="Arial" charset="0"/>
              </a:rPr>
              <a:t>Requirements Management Planning</a:t>
            </a:r>
          </a:p>
        </p:txBody>
      </p:sp>
      <p:sp>
        <p:nvSpPr>
          <p:cNvPr id="64515" name="Rectangle 3"/>
          <p:cNvSpPr>
            <a:spLocks noGrp="1" noChangeArrowheads="1"/>
          </p:cNvSpPr>
          <p:nvPr>
            <p:ph idx="1"/>
          </p:nvPr>
        </p:nvSpPr>
        <p:spPr/>
        <p:txBody>
          <a:bodyPr vert="horz" lIns="99270" tIns="49635" rIns="99270" bIns="49635" rtlCol="0">
            <a:normAutofit/>
          </a:bodyPr>
          <a:lstStyle/>
          <a:p>
            <a:pPr>
              <a:lnSpc>
                <a:spcPct val="90000"/>
              </a:lnSpc>
            </a:pPr>
            <a:r>
              <a:rPr lang="en-GB" altLang="en-US" sz="2625" dirty="0"/>
              <a:t>During the requirements engineering process, you have to plan:</a:t>
            </a:r>
          </a:p>
          <a:p>
            <a:pPr lvl="1">
              <a:lnSpc>
                <a:spcPct val="90000"/>
              </a:lnSpc>
            </a:pPr>
            <a:r>
              <a:rPr lang="en-GB" altLang="en-US" sz="2125" dirty="0">
                <a:solidFill>
                  <a:srgbClr val="FF0000"/>
                </a:solidFill>
              </a:rPr>
              <a:t>Requirements identification</a:t>
            </a:r>
          </a:p>
          <a:p>
            <a:pPr lvl="2">
              <a:lnSpc>
                <a:spcPct val="90000"/>
              </a:lnSpc>
            </a:pPr>
            <a:r>
              <a:rPr lang="en-GB" altLang="en-US" sz="2000" dirty="0"/>
              <a:t> How requirements are individually identified;</a:t>
            </a:r>
          </a:p>
          <a:p>
            <a:pPr lvl="1">
              <a:lnSpc>
                <a:spcPct val="90000"/>
              </a:lnSpc>
            </a:pPr>
            <a:r>
              <a:rPr lang="en-GB" altLang="en-US" sz="2125" dirty="0">
                <a:solidFill>
                  <a:srgbClr val="FF0000"/>
                </a:solidFill>
              </a:rPr>
              <a:t>A change management process</a:t>
            </a:r>
          </a:p>
          <a:p>
            <a:pPr lvl="2">
              <a:lnSpc>
                <a:spcPct val="90000"/>
              </a:lnSpc>
            </a:pPr>
            <a:r>
              <a:rPr lang="en-GB" altLang="en-US" sz="2000" dirty="0"/>
              <a:t>The process followed when analysing a requirements change;</a:t>
            </a:r>
          </a:p>
          <a:p>
            <a:pPr lvl="1">
              <a:lnSpc>
                <a:spcPct val="90000"/>
              </a:lnSpc>
            </a:pPr>
            <a:r>
              <a:rPr lang="en-GB" altLang="en-US" sz="2125" dirty="0">
                <a:solidFill>
                  <a:srgbClr val="FF0000"/>
                </a:solidFill>
              </a:rPr>
              <a:t>Traceability policies</a:t>
            </a:r>
          </a:p>
          <a:p>
            <a:pPr lvl="2">
              <a:lnSpc>
                <a:spcPct val="90000"/>
              </a:lnSpc>
            </a:pPr>
            <a:r>
              <a:rPr lang="en-GB" altLang="en-US" sz="2000" dirty="0"/>
              <a:t>The amount of information about requirements relationships that is maintained;</a:t>
            </a:r>
          </a:p>
          <a:p>
            <a:pPr lvl="1">
              <a:lnSpc>
                <a:spcPct val="90000"/>
              </a:lnSpc>
            </a:pPr>
            <a:r>
              <a:rPr lang="en-GB" altLang="en-US" sz="2125" dirty="0">
                <a:solidFill>
                  <a:srgbClr val="FF0000"/>
                </a:solidFill>
              </a:rPr>
              <a:t>CASE tool support</a:t>
            </a:r>
          </a:p>
          <a:p>
            <a:pPr lvl="2">
              <a:lnSpc>
                <a:spcPct val="90000"/>
              </a:lnSpc>
            </a:pPr>
            <a:r>
              <a:rPr lang="en-GB" altLang="en-US" sz="2000" dirty="0"/>
              <a:t>The tool support required to help manage requirements change;</a:t>
            </a:r>
          </a:p>
        </p:txBody>
      </p:sp>
    </p:spTree>
    <p:extLst>
      <p:ext uri="{BB962C8B-B14F-4D97-AF65-F5344CB8AC3E}">
        <p14:creationId xmlns:p14="http://schemas.microsoft.com/office/powerpoint/2010/main" val="30920752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vert="horz" lIns="99270" tIns="49635" rIns="99270" bIns="49635" rtlCol="0" anchor="ctr">
            <a:normAutofit/>
          </a:bodyPr>
          <a:lstStyle/>
          <a:p>
            <a:pPr marL="504965" indent="-504965" algn="ctr">
              <a:spcBef>
                <a:spcPts val="500"/>
              </a:spcBef>
              <a:buClr>
                <a:schemeClr val="tx1"/>
              </a:buClr>
              <a:buSzPct val="68000"/>
              <a:buFont typeface="Wingdings 3"/>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en-US" sz="3600" b="1" u="sng" dirty="0">
                <a:cs typeface="Arial" charset="0"/>
              </a:rPr>
              <a:t>Traceability</a:t>
            </a:r>
          </a:p>
        </p:txBody>
      </p:sp>
      <p:sp>
        <p:nvSpPr>
          <p:cNvPr id="65539" name="Rectangle 3"/>
          <p:cNvSpPr>
            <a:spLocks noGrp="1" noChangeArrowheads="1"/>
          </p:cNvSpPr>
          <p:nvPr>
            <p:ph idx="1"/>
          </p:nvPr>
        </p:nvSpPr>
        <p:spPr>
          <a:xfrm>
            <a:off x="1364158" y="1830387"/>
            <a:ext cx="10245436" cy="4525963"/>
          </a:xfrm>
        </p:spPr>
        <p:txBody>
          <a:bodyPr vert="horz" lIns="99270" tIns="49635" rIns="99270" bIns="49635" rtlCol="0">
            <a:normAutofit/>
          </a:bodyPr>
          <a:lstStyle/>
          <a:p>
            <a:pPr algn="just"/>
            <a:r>
              <a:rPr lang="en-GB" altLang="en-US" sz="2625" dirty="0">
                <a:solidFill>
                  <a:srgbClr val="FF0000"/>
                </a:solidFill>
              </a:rPr>
              <a:t>Traceability is concerned with the relationships between requirements, their sources and the system design</a:t>
            </a:r>
          </a:p>
          <a:p>
            <a:r>
              <a:rPr lang="en-GB" altLang="en-US" sz="2625" b="1" dirty="0"/>
              <a:t>Source traceability</a:t>
            </a:r>
          </a:p>
          <a:p>
            <a:pPr lvl="1"/>
            <a:r>
              <a:rPr lang="en-GB" altLang="en-US" sz="2125" dirty="0"/>
              <a:t>Links from requirements to stakeholders who proposed these requirements;</a:t>
            </a:r>
          </a:p>
          <a:p>
            <a:r>
              <a:rPr lang="en-GB" altLang="en-US" sz="2625" b="1" dirty="0"/>
              <a:t>Requirements traceability</a:t>
            </a:r>
          </a:p>
          <a:p>
            <a:pPr lvl="1"/>
            <a:r>
              <a:rPr lang="en-GB" altLang="en-US" sz="2125" dirty="0"/>
              <a:t>Links between dependent requirements;</a:t>
            </a:r>
          </a:p>
          <a:p>
            <a:r>
              <a:rPr lang="en-GB" altLang="en-US" sz="2625" b="1" dirty="0"/>
              <a:t>Design traceability</a:t>
            </a:r>
          </a:p>
          <a:p>
            <a:pPr lvl="1"/>
            <a:r>
              <a:rPr lang="en-GB" altLang="en-US" sz="2125" dirty="0"/>
              <a:t>Links from the requirements to the design;</a:t>
            </a:r>
          </a:p>
        </p:txBody>
      </p:sp>
    </p:spTree>
    <p:extLst>
      <p:ext uri="{BB962C8B-B14F-4D97-AF65-F5344CB8AC3E}">
        <p14:creationId xmlns:p14="http://schemas.microsoft.com/office/powerpoint/2010/main" val="145800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363332" y="273630"/>
            <a:ext cx="9462028" cy="1144921"/>
          </a:xfrm>
        </p:spPr>
        <p:txBody>
          <a:bodyPr vert="horz" lIns="90045" tIns="38288" rIns="90045" bIns="45023" rtlCol="0" anchor="ctr">
            <a:normAutofit/>
          </a:bodyPr>
          <a:lstStyle/>
          <a:p>
            <a:pPr marL="504965" indent="-504965" algn="ctr">
              <a:spcBef>
                <a:spcPts val="500"/>
              </a:spcBef>
              <a:buClr>
                <a:schemeClr val="tx1"/>
              </a:buClr>
              <a:buSzPct val="68000"/>
              <a:buFont typeface="Wingdings 3"/>
              <a:buChar char=""/>
              <a:tabLst>
                <a:tab pos="0" algn="l"/>
                <a:tab pos="559594" algn="l"/>
                <a:tab pos="1121173" algn="l"/>
                <a:tab pos="1682750" algn="l"/>
                <a:tab pos="2244329" algn="l"/>
                <a:tab pos="2805906" algn="l"/>
                <a:tab pos="3367485" algn="l"/>
                <a:tab pos="3929063" algn="l"/>
                <a:tab pos="4490641" algn="l"/>
                <a:tab pos="5052219" algn="l"/>
                <a:tab pos="5613798" algn="l"/>
                <a:tab pos="6175375" algn="l"/>
                <a:tab pos="6736954" algn="l"/>
                <a:tab pos="7298531" algn="l"/>
                <a:tab pos="7860110" algn="l"/>
                <a:tab pos="8421688" algn="l"/>
                <a:tab pos="8983266" algn="l"/>
                <a:tab pos="9544844" algn="l"/>
                <a:tab pos="10106423" algn="l"/>
                <a:tab pos="10668000" algn="l"/>
                <a:tab pos="11229579" algn="l"/>
              </a:tabLst>
              <a:defRPr/>
            </a:pPr>
            <a:r>
              <a:rPr lang="en-GB" altLang="en-US" sz="3600" b="1" u="sng" dirty="0">
                <a:cs typeface="Arial" charset="0"/>
              </a:rPr>
              <a:t>Steps in Requirement Phase</a:t>
            </a:r>
          </a:p>
        </p:txBody>
      </p:sp>
      <p:sp>
        <p:nvSpPr>
          <p:cNvPr id="7171" name="Rectangle 2"/>
          <p:cNvSpPr>
            <a:spLocks noGrp="1" noChangeArrowheads="1"/>
          </p:cNvSpPr>
          <p:nvPr>
            <p:ph idx="1"/>
          </p:nvPr>
        </p:nvSpPr>
        <p:spPr>
          <a:xfrm>
            <a:off x="1363332" y="1418551"/>
            <a:ext cx="10317773" cy="4643804"/>
          </a:xfrm>
        </p:spPr>
        <p:txBody>
          <a:bodyPr vert="horz" lIns="90045" tIns="22689" rIns="90045" bIns="45023" rtlCol="0">
            <a:normAutofit/>
          </a:bodyPr>
          <a:lstStyle/>
          <a:p>
            <a:pPr marL="425215" indent="-312659" algn="just">
              <a:buNone/>
              <a:tabLst>
                <a:tab pos="425215" algn="l"/>
                <a:tab pos="528393" algn="l"/>
                <a:tab pos="970804" algn="l"/>
                <a:tab pos="1413215" algn="l"/>
                <a:tab pos="1855626" algn="l"/>
                <a:tab pos="2298038" algn="l"/>
                <a:tab pos="2740449" algn="l"/>
                <a:tab pos="3182860" algn="l"/>
                <a:tab pos="3625271" algn="l"/>
                <a:tab pos="4067683" algn="l"/>
                <a:tab pos="4510094" algn="l"/>
                <a:tab pos="4952505" algn="l"/>
                <a:tab pos="5394916" algn="l"/>
                <a:tab pos="5837328" algn="l"/>
                <a:tab pos="6279739" algn="l"/>
                <a:tab pos="6722150" algn="l"/>
                <a:tab pos="7164561" algn="l"/>
                <a:tab pos="7606973" algn="l"/>
                <a:tab pos="8049384" algn="l"/>
                <a:tab pos="8491795" algn="l"/>
                <a:tab pos="8934206" algn="l"/>
              </a:tabLst>
            </a:pPr>
            <a:endParaRPr lang="en-GB" altLang="en-US" dirty="0">
              <a:cs typeface="Arial" charset="0"/>
            </a:endParaRPr>
          </a:p>
          <a:p>
            <a:pPr marL="144860" indent="-31750" algn="just">
              <a:buNone/>
              <a:tabLst>
                <a:tab pos="434579" algn="l"/>
                <a:tab pos="527844" algn="l"/>
                <a:tab pos="970360" algn="l"/>
                <a:tab pos="1412875" algn="l"/>
                <a:tab pos="1855391" algn="l"/>
                <a:tab pos="2297906" algn="l"/>
                <a:tab pos="2740423" algn="l"/>
                <a:tab pos="3180954" algn="l"/>
                <a:tab pos="3623469" algn="l"/>
                <a:tab pos="4065985" algn="l"/>
                <a:tab pos="4508500" algn="l"/>
                <a:tab pos="4951016" algn="l"/>
                <a:tab pos="5393531" algn="l"/>
                <a:tab pos="5836048" algn="l"/>
                <a:tab pos="6278563" algn="l"/>
                <a:tab pos="6721079" algn="l"/>
                <a:tab pos="7163594" algn="l"/>
                <a:tab pos="7606110" algn="l"/>
                <a:tab pos="8048625" algn="l"/>
                <a:tab pos="8491141" algn="l"/>
                <a:tab pos="8933656" algn="l"/>
              </a:tabLst>
            </a:pPr>
            <a:r>
              <a:rPr lang="en-GB" altLang="en-US" dirty="0">
                <a:cs typeface="Arial" charset="0"/>
              </a:rPr>
              <a:t>The requirements part of a project can be divided into several stages:</a:t>
            </a:r>
          </a:p>
          <a:p>
            <a:pPr marL="144860" indent="-31750" algn="just">
              <a:buSzPct val="45000"/>
              <a:buFont typeface="Wingdings" charset="2"/>
              <a:buChar char=""/>
              <a:tabLst>
                <a:tab pos="434579" algn="l"/>
                <a:tab pos="527844" algn="l"/>
                <a:tab pos="970360" algn="l"/>
                <a:tab pos="1412875" algn="l"/>
                <a:tab pos="1855391" algn="l"/>
                <a:tab pos="2297906" algn="l"/>
                <a:tab pos="2740423" algn="l"/>
                <a:tab pos="3180954" algn="l"/>
                <a:tab pos="3623469" algn="l"/>
                <a:tab pos="4065985" algn="l"/>
                <a:tab pos="4508500" algn="l"/>
                <a:tab pos="4951016" algn="l"/>
                <a:tab pos="5393531" algn="l"/>
                <a:tab pos="5836048" algn="l"/>
                <a:tab pos="6278563" algn="l"/>
                <a:tab pos="6721079" algn="l"/>
                <a:tab pos="7163594" algn="l"/>
                <a:tab pos="7606110" algn="l"/>
                <a:tab pos="8048625" algn="l"/>
                <a:tab pos="8491141" algn="l"/>
                <a:tab pos="8933656" algn="l"/>
              </a:tabLst>
            </a:pPr>
            <a:r>
              <a:rPr lang="en-GB" altLang="en-US" dirty="0">
                <a:solidFill>
                  <a:srgbClr val="FF0000"/>
                </a:solidFill>
                <a:cs typeface="Arial" charset="0"/>
              </a:rPr>
              <a:t>Analysis </a:t>
            </a:r>
            <a:r>
              <a:rPr lang="en-GB" altLang="en-US" dirty="0">
                <a:cs typeface="Arial" charset="0"/>
              </a:rPr>
              <a:t>to establish the system's services, constraints, and goals by consultation with client, customers, and users.</a:t>
            </a:r>
          </a:p>
          <a:p>
            <a:pPr marL="144860" indent="-31750" algn="just">
              <a:buSzPct val="45000"/>
              <a:buFont typeface="Wingdings" charset="2"/>
              <a:buChar char=""/>
              <a:tabLst>
                <a:tab pos="434579" algn="l"/>
                <a:tab pos="527844" algn="l"/>
                <a:tab pos="970360" algn="l"/>
                <a:tab pos="1412875" algn="l"/>
                <a:tab pos="1855391" algn="l"/>
                <a:tab pos="2297906" algn="l"/>
                <a:tab pos="2740423" algn="l"/>
                <a:tab pos="3180954" algn="l"/>
                <a:tab pos="3623469" algn="l"/>
                <a:tab pos="4065985" algn="l"/>
                <a:tab pos="4508500" algn="l"/>
                <a:tab pos="4951016" algn="l"/>
                <a:tab pos="5393531" algn="l"/>
                <a:tab pos="5836048" algn="l"/>
                <a:tab pos="6278563" algn="l"/>
                <a:tab pos="6721079" algn="l"/>
                <a:tab pos="7163594" algn="l"/>
                <a:tab pos="7606110" algn="l"/>
                <a:tab pos="8048625" algn="l"/>
                <a:tab pos="8491141" algn="l"/>
                <a:tab pos="8933656" algn="l"/>
              </a:tabLst>
            </a:pPr>
            <a:r>
              <a:rPr lang="en-GB" altLang="en-US" dirty="0">
                <a:solidFill>
                  <a:srgbClr val="FF0000"/>
                </a:solidFill>
                <a:cs typeface="Arial" charset="0"/>
              </a:rPr>
              <a:t>Modelling </a:t>
            </a:r>
            <a:r>
              <a:rPr lang="en-GB" altLang="en-US" dirty="0">
                <a:cs typeface="Arial" charset="0"/>
              </a:rPr>
              <a:t>to organize the requirements in a systematic and comprehensible manner.</a:t>
            </a:r>
          </a:p>
          <a:p>
            <a:pPr marL="144860" indent="-31750" algn="just">
              <a:buSzPct val="45000"/>
              <a:buFont typeface="Wingdings" charset="2"/>
              <a:buChar char=""/>
              <a:tabLst>
                <a:tab pos="434579" algn="l"/>
                <a:tab pos="527844" algn="l"/>
                <a:tab pos="970360" algn="l"/>
                <a:tab pos="1412875" algn="l"/>
                <a:tab pos="1855391" algn="l"/>
                <a:tab pos="2297906" algn="l"/>
                <a:tab pos="2740423" algn="l"/>
                <a:tab pos="3180954" algn="l"/>
                <a:tab pos="3623469" algn="l"/>
                <a:tab pos="4065985" algn="l"/>
                <a:tab pos="4508500" algn="l"/>
                <a:tab pos="4951016" algn="l"/>
                <a:tab pos="5393531" algn="l"/>
                <a:tab pos="5836048" algn="l"/>
                <a:tab pos="6278563" algn="l"/>
                <a:tab pos="6721079" algn="l"/>
                <a:tab pos="7163594" algn="l"/>
                <a:tab pos="7606110" algn="l"/>
                <a:tab pos="8048625" algn="l"/>
                <a:tab pos="8491141" algn="l"/>
                <a:tab pos="8933656" algn="l"/>
              </a:tabLst>
            </a:pPr>
            <a:r>
              <a:rPr lang="en-GB" altLang="en-US" dirty="0">
                <a:solidFill>
                  <a:srgbClr val="FF0000"/>
                </a:solidFill>
                <a:cs typeface="Arial" charset="0"/>
              </a:rPr>
              <a:t>Define, record, and communicate </a:t>
            </a:r>
            <a:r>
              <a:rPr lang="en-GB" altLang="en-US" dirty="0">
                <a:cs typeface="Arial" charset="0"/>
              </a:rPr>
              <a:t>the requirements</a:t>
            </a:r>
            <a:r>
              <a:rPr lang="en-GB" altLang="en-US" sz="2500" dirty="0">
                <a:cs typeface="Arial" charset="0"/>
              </a:rPr>
              <a:t>.</a:t>
            </a:r>
          </a:p>
        </p:txBody>
      </p:sp>
    </p:spTree>
    <p:extLst>
      <p:ext uri="{BB962C8B-B14F-4D97-AF65-F5344CB8AC3E}">
        <p14:creationId xmlns:p14="http://schemas.microsoft.com/office/powerpoint/2010/main" val="12237264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ChangeArrowheads="1"/>
          </p:cNvSpPr>
          <p:nvPr/>
        </p:nvSpPr>
        <p:spPr bwMode="auto">
          <a:xfrm>
            <a:off x="1232718" y="1565563"/>
            <a:ext cx="10141488" cy="4668981"/>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270" tIns="49635" rIns="99270" bIns="49635"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sz="3000" dirty="0"/>
          </a:p>
        </p:txBody>
      </p:sp>
      <p:sp>
        <p:nvSpPr>
          <p:cNvPr id="66563" name="Rectangle 2"/>
          <p:cNvSpPr>
            <a:spLocks noGrp="1" noChangeArrowheads="1"/>
          </p:cNvSpPr>
          <p:nvPr>
            <p:ph type="title"/>
          </p:nvPr>
        </p:nvSpPr>
        <p:spPr/>
        <p:txBody>
          <a:bodyPr vert="horz" lIns="99270" tIns="49635" rIns="99270" bIns="49635" rtlCol="0" anchor="ctr">
            <a:normAutofit/>
          </a:bodyPr>
          <a:lstStyle/>
          <a:p>
            <a:pPr marL="504965" indent="-504965" algn="ctr">
              <a:spcBef>
                <a:spcPts val="500"/>
              </a:spcBef>
              <a:buClr>
                <a:schemeClr val="tx1"/>
              </a:buClr>
              <a:buSzPct val="68000"/>
              <a:buFont typeface="Wingdings 3"/>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en-US" sz="3600" b="1" u="sng" dirty="0">
                <a:cs typeface="Arial" charset="0"/>
              </a:rPr>
              <a:t>A traceability matrix</a:t>
            </a:r>
          </a:p>
        </p:txBody>
      </p:sp>
      <p:graphicFrame>
        <p:nvGraphicFramePr>
          <p:cNvPr id="66564" name="Object 6"/>
          <p:cNvGraphicFramePr>
            <a:graphicFrameLocks noChangeAspect="1"/>
          </p:cNvGraphicFramePr>
          <p:nvPr>
            <p:extLst>
              <p:ext uri="{D42A27DB-BD31-4B8C-83A1-F6EECF244321}">
                <p14:modId xmlns:p14="http://schemas.microsoft.com/office/powerpoint/2010/main" val="2905289576"/>
              </p:ext>
            </p:extLst>
          </p:nvPr>
        </p:nvGraphicFramePr>
        <p:xfrm>
          <a:off x="1558636" y="1777712"/>
          <a:ext cx="9400646" cy="4013488"/>
        </p:xfrm>
        <a:graphic>
          <a:graphicData uri="http://schemas.openxmlformats.org/presentationml/2006/ole">
            <mc:AlternateContent xmlns:mc="http://schemas.openxmlformats.org/markup-compatibility/2006">
              <mc:Choice xmlns:v="urn:schemas-microsoft-com:vml" Requires="v">
                <p:oleObj spid="_x0000_s17442" name="Document" r:id="rId3" imgW="5486400" imgH="8229600" progId="Word.Document.8">
                  <p:embed/>
                </p:oleObj>
              </mc:Choice>
              <mc:Fallback>
                <p:oleObj name="Document" r:id="rId3" imgW="5486400" imgH="8229600" progId="Word.Document.8">
                  <p:embed/>
                  <p:pic>
                    <p:nvPicPr>
                      <p:cNvPr id="66564" name="Object 6"/>
                      <p:cNvPicPr>
                        <a:picLocks noChangeAspect="1" noChangeArrowheads="1"/>
                      </p:cNvPicPr>
                      <p:nvPr/>
                    </p:nvPicPr>
                    <p:blipFill>
                      <a:blip r:embed="rId4">
                        <a:extLst>
                          <a:ext uri="{28A0092B-C50C-407E-A947-70E740481C1C}">
                            <a14:useLocalDpi xmlns:a14="http://schemas.microsoft.com/office/drawing/2010/main" val="0"/>
                          </a:ext>
                        </a:extLst>
                      </a:blip>
                      <a:srcRect t="75000"/>
                      <a:stretch>
                        <a:fillRect/>
                      </a:stretch>
                    </p:blipFill>
                    <p:spPr bwMode="auto">
                      <a:xfrm>
                        <a:off x="1558636" y="1777712"/>
                        <a:ext cx="9400646" cy="40134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9219458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vert="horz" lIns="99270" tIns="49635" rIns="99270" bIns="49635" rtlCol="0" anchor="ctr">
            <a:normAutofit/>
          </a:bodyPr>
          <a:lstStyle/>
          <a:p>
            <a:pPr marL="504965" indent="-504965" algn="ctr">
              <a:spcBef>
                <a:spcPts val="500"/>
              </a:spcBef>
              <a:buClr>
                <a:schemeClr val="tx1"/>
              </a:buClr>
              <a:buSzPct val="68000"/>
              <a:buFont typeface="Wingdings 3"/>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en-US" sz="3600" b="1" u="sng" dirty="0">
                <a:cs typeface="Arial" charset="0"/>
              </a:rPr>
              <a:t>CASE Tool Support</a:t>
            </a:r>
          </a:p>
        </p:txBody>
      </p:sp>
      <p:sp>
        <p:nvSpPr>
          <p:cNvPr id="67587" name="Rectangle 3"/>
          <p:cNvSpPr>
            <a:spLocks noGrp="1" noChangeArrowheads="1"/>
          </p:cNvSpPr>
          <p:nvPr>
            <p:ph idx="1"/>
          </p:nvPr>
        </p:nvSpPr>
        <p:spPr/>
        <p:txBody>
          <a:bodyPr vert="horz" lIns="99270" tIns="49635" rIns="99270" bIns="49635" rtlCol="0">
            <a:normAutofit/>
          </a:bodyPr>
          <a:lstStyle/>
          <a:p>
            <a:r>
              <a:rPr lang="en-GB" altLang="en-US" sz="2625" dirty="0">
                <a:solidFill>
                  <a:srgbClr val="FF0000"/>
                </a:solidFill>
              </a:rPr>
              <a:t>Requirements storage</a:t>
            </a:r>
          </a:p>
          <a:p>
            <a:pPr lvl="1"/>
            <a:r>
              <a:rPr lang="en-GB" altLang="en-US" sz="2125" dirty="0"/>
              <a:t>Requirements should be managed in a secure, managed data store.</a:t>
            </a:r>
          </a:p>
          <a:p>
            <a:r>
              <a:rPr lang="en-GB" altLang="en-US" sz="2625" dirty="0">
                <a:solidFill>
                  <a:srgbClr val="FF0000"/>
                </a:solidFill>
              </a:rPr>
              <a:t>Change management</a:t>
            </a:r>
          </a:p>
          <a:p>
            <a:pPr lvl="1"/>
            <a:r>
              <a:rPr lang="en-GB" altLang="en-US" sz="2125" dirty="0"/>
              <a:t>The process of change management is a workflow process whose stages can be defined and information flow between these stages partially automated.</a:t>
            </a:r>
          </a:p>
          <a:p>
            <a:r>
              <a:rPr lang="en-GB" altLang="en-US" sz="2625" dirty="0">
                <a:solidFill>
                  <a:srgbClr val="FF0000"/>
                </a:solidFill>
              </a:rPr>
              <a:t>Traceability management</a:t>
            </a:r>
          </a:p>
          <a:p>
            <a:pPr lvl="1"/>
            <a:r>
              <a:rPr lang="en-GB" altLang="en-US" sz="2125" dirty="0"/>
              <a:t>Automated retrieval of the links between requirements.</a:t>
            </a:r>
          </a:p>
        </p:txBody>
      </p:sp>
    </p:spTree>
    <p:extLst>
      <p:ext uri="{BB962C8B-B14F-4D97-AF65-F5344CB8AC3E}">
        <p14:creationId xmlns:p14="http://schemas.microsoft.com/office/powerpoint/2010/main" val="13027071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vert="horz" lIns="99270" tIns="49635" rIns="99270" bIns="49635" rtlCol="0" anchor="ctr">
            <a:normAutofit/>
          </a:bodyPr>
          <a:lstStyle/>
          <a:p>
            <a:pPr marL="504965" indent="-504965" algn="ctr">
              <a:spcBef>
                <a:spcPts val="500"/>
              </a:spcBef>
              <a:buClr>
                <a:schemeClr val="tx1"/>
              </a:buClr>
              <a:buSzPct val="68000"/>
              <a:buFont typeface="Wingdings 3"/>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en-US" sz="3600" b="1" u="sng" dirty="0">
                <a:cs typeface="Arial" charset="0"/>
              </a:rPr>
              <a:t>Requirements Change management</a:t>
            </a:r>
          </a:p>
        </p:txBody>
      </p:sp>
      <p:sp>
        <p:nvSpPr>
          <p:cNvPr id="68611" name="Rectangle 3"/>
          <p:cNvSpPr>
            <a:spLocks noGrp="1" noChangeArrowheads="1"/>
          </p:cNvSpPr>
          <p:nvPr>
            <p:ph idx="1"/>
          </p:nvPr>
        </p:nvSpPr>
        <p:spPr/>
        <p:txBody>
          <a:bodyPr vert="horz" lIns="99270" tIns="49635" rIns="99270" bIns="49635" rtlCol="0">
            <a:normAutofit/>
          </a:bodyPr>
          <a:lstStyle/>
          <a:p>
            <a:pPr>
              <a:lnSpc>
                <a:spcPct val="90000"/>
              </a:lnSpc>
            </a:pPr>
            <a:r>
              <a:rPr lang="en-GB" altLang="en-US" dirty="0"/>
              <a:t>Should apply to all proposed changes to the requirements.</a:t>
            </a:r>
          </a:p>
          <a:p>
            <a:pPr>
              <a:lnSpc>
                <a:spcPct val="90000"/>
              </a:lnSpc>
            </a:pPr>
            <a:r>
              <a:rPr lang="en-GB" altLang="en-US" dirty="0">
                <a:solidFill>
                  <a:srgbClr val="FF0000"/>
                </a:solidFill>
              </a:rPr>
              <a:t>Principal stages</a:t>
            </a:r>
          </a:p>
          <a:p>
            <a:pPr lvl="1">
              <a:lnSpc>
                <a:spcPct val="90000"/>
              </a:lnSpc>
            </a:pPr>
            <a:r>
              <a:rPr lang="en-GB" altLang="en-US" dirty="0">
                <a:solidFill>
                  <a:srgbClr val="FF0000"/>
                </a:solidFill>
              </a:rPr>
              <a:t>Problem analysis. </a:t>
            </a:r>
            <a:r>
              <a:rPr lang="en-GB" altLang="en-US" dirty="0"/>
              <a:t>Discuss requirements problem and propose change;</a:t>
            </a:r>
          </a:p>
          <a:p>
            <a:pPr lvl="1">
              <a:lnSpc>
                <a:spcPct val="90000"/>
              </a:lnSpc>
            </a:pPr>
            <a:r>
              <a:rPr lang="en-GB" altLang="en-US" dirty="0">
                <a:solidFill>
                  <a:srgbClr val="FF0000"/>
                </a:solidFill>
              </a:rPr>
              <a:t>Change analysis and costing</a:t>
            </a:r>
            <a:r>
              <a:rPr lang="en-GB" altLang="en-US" dirty="0"/>
              <a:t>. Assess effects of change on other requirements;</a:t>
            </a:r>
          </a:p>
          <a:p>
            <a:pPr lvl="1">
              <a:lnSpc>
                <a:spcPct val="90000"/>
              </a:lnSpc>
            </a:pPr>
            <a:r>
              <a:rPr lang="en-GB" altLang="en-US" dirty="0">
                <a:solidFill>
                  <a:srgbClr val="FF0000"/>
                </a:solidFill>
              </a:rPr>
              <a:t>Change implementation</a:t>
            </a:r>
            <a:r>
              <a:rPr lang="en-GB" altLang="en-US" dirty="0"/>
              <a:t>. Modify requirements document and other documents to reflect change.</a:t>
            </a:r>
          </a:p>
        </p:txBody>
      </p:sp>
    </p:spTree>
    <p:extLst>
      <p:ext uri="{BB962C8B-B14F-4D97-AF65-F5344CB8AC3E}">
        <p14:creationId xmlns:p14="http://schemas.microsoft.com/office/powerpoint/2010/main" val="6422430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vert="horz" lIns="99270" tIns="49635" rIns="99270" bIns="49635" rtlCol="0" anchor="ctr">
            <a:normAutofit/>
          </a:bodyPr>
          <a:lstStyle/>
          <a:p>
            <a:pPr marL="504965" indent="-504965" algn="ctr">
              <a:spcBef>
                <a:spcPts val="500"/>
              </a:spcBef>
              <a:buClr>
                <a:schemeClr val="tx1"/>
              </a:buClr>
              <a:buSzPct val="68000"/>
              <a:buFont typeface="Wingdings 3"/>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600" b="1" u="sng" dirty="0">
                <a:cs typeface="Arial" charset="0"/>
              </a:rPr>
              <a:t>Requirements Change Management</a:t>
            </a:r>
            <a:endParaRPr lang="en-US" altLang="en-US" sz="3600" b="1" u="sng" dirty="0">
              <a:cs typeface="Arial" charset="0"/>
            </a:endParaRPr>
          </a:p>
        </p:txBody>
      </p:sp>
      <p:sp>
        <p:nvSpPr>
          <p:cNvPr id="69635" name="Rectangle 4"/>
          <p:cNvSpPr>
            <a:spLocks noChangeArrowheads="1"/>
          </p:cNvSpPr>
          <p:nvPr/>
        </p:nvSpPr>
        <p:spPr bwMode="auto">
          <a:xfrm>
            <a:off x="1600199" y="1891145"/>
            <a:ext cx="9899073" cy="3373581"/>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270" tIns="49635" rIns="99270" bIns="49635"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sz="3000" dirty="0"/>
          </a:p>
        </p:txBody>
      </p:sp>
      <p:pic>
        <p:nvPicPr>
          <p:cNvPr id="69636" name="Picture 5" descr="7.13.eps                                                       001BF29EMacintosh HD                   B8AA5F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758" y="2750415"/>
            <a:ext cx="9263860" cy="132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71673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276533" y="266700"/>
            <a:ext cx="9376056" cy="1104900"/>
          </a:xfrm>
          <a:noFill/>
        </p:spPr>
        <p:txBody>
          <a:bodyPr vert="horz" lIns="98235" tIns="48256" rIns="98235" bIns="48256" rtlCol="0" anchor="ctr">
            <a:normAutofit/>
          </a:bodyPr>
          <a:lstStyle/>
          <a:p>
            <a:pPr marL="504965" indent="-504965" algn="ctr">
              <a:spcBef>
                <a:spcPts val="500"/>
              </a:spcBef>
              <a:buClr>
                <a:schemeClr val="tx1"/>
              </a:buClr>
              <a:buSzPct val="68000"/>
              <a:buFont typeface="Wingdings 3"/>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en-US" sz="3600" b="1" u="sng" dirty="0">
                <a:cs typeface="Arial" charset="0"/>
              </a:rPr>
              <a:t>Enduring and Volatile Requirements</a:t>
            </a:r>
          </a:p>
        </p:txBody>
      </p:sp>
      <p:sp>
        <p:nvSpPr>
          <p:cNvPr id="62467" name="Rectangle 3"/>
          <p:cNvSpPr>
            <a:spLocks noGrp="1" noChangeArrowheads="1"/>
          </p:cNvSpPr>
          <p:nvPr>
            <p:ph idx="1"/>
          </p:nvPr>
        </p:nvSpPr>
        <p:spPr>
          <a:noFill/>
        </p:spPr>
        <p:txBody>
          <a:bodyPr vert="horz" lIns="98235" tIns="48256" rIns="98235" bIns="48256" rtlCol="0">
            <a:normAutofit/>
          </a:bodyPr>
          <a:lstStyle/>
          <a:p>
            <a:pPr algn="just"/>
            <a:r>
              <a:rPr lang="en-GB" altLang="en-US" dirty="0">
                <a:solidFill>
                  <a:srgbClr val="FF0000"/>
                </a:solidFill>
              </a:rPr>
              <a:t>Enduring requirements</a:t>
            </a:r>
            <a:r>
              <a:rPr lang="en-GB" altLang="en-US" dirty="0"/>
              <a:t>. Stable requirements derived from the core activity of the customer organisation. </a:t>
            </a:r>
            <a:r>
              <a:rPr lang="en-GB" altLang="en-US" dirty="0">
                <a:solidFill>
                  <a:srgbClr val="FF0000"/>
                </a:solidFill>
              </a:rPr>
              <a:t>E.g</a:t>
            </a:r>
            <a:r>
              <a:rPr lang="en-GB" altLang="en-US" dirty="0"/>
              <a:t>. a hospital will always have doctors, nurses, etc. May be derived from domain models</a:t>
            </a:r>
          </a:p>
          <a:p>
            <a:pPr algn="just"/>
            <a:r>
              <a:rPr lang="en-GB" altLang="en-US" dirty="0">
                <a:solidFill>
                  <a:srgbClr val="FF0000"/>
                </a:solidFill>
              </a:rPr>
              <a:t>Volatile requirements</a:t>
            </a:r>
            <a:r>
              <a:rPr lang="en-GB" altLang="en-US" dirty="0"/>
              <a:t>. Requirements which change during development or when the system is in use. In a hospital, requirements derived from health-care policy</a:t>
            </a:r>
          </a:p>
        </p:txBody>
      </p:sp>
    </p:spTree>
    <p:extLst>
      <p:ext uri="{BB962C8B-B14F-4D97-AF65-F5344CB8AC3E}">
        <p14:creationId xmlns:p14="http://schemas.microsoft.com/office/powerpoint/2010/main" val="323595725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vert="horz" lIns="98235" tIns="48256" rIns="98235" bIns="48256" rtlCol="0" anchor="ctr">
            <a:normAutofit/>
          </a:bodyPr>
          <a:lstStyle/>
          <a:p>
            <a:pPr marL="504965" indent="-504965" algn="ctr">
              <a:spcBef>
                <a:spcPts val="500"/>
              </a:spcBef>
              <a:buClr>
                <a:schemeClr val="tx1"/>
              </a:buClr>
              <a:buSzPct val="68000"/>
              <a:buFont typeface="Wingdings 3"/>
              <a:buChar char=""/>
              <a:defRPr/>
            </a:pPr>
            <a:r>
              <a:rPr lang="en-GB" sz="3600" b="1" u="sng" dirty="0">
                <a:cs typeface="Arial" charset="0"/>
              </a:rPr>
              <a:t>Requirements Elicitation and Analysis</a:t>
            </a:r>
            <a:endParaRPr lang="en-GB" altLang="en-US" sz="3600" b="1" u="sng" dirty="0">
              <a:cs typeface="Arial" charset="0"/>
            </a:endParaRPr>
          </a:p>
        </p:txBody>
      </p:sp>
      <p:sp>
        <p:nvSpPr>
          <p:cNvPr id="10243" name="Rectangle 3"/>
          <p:cNvSpPr>
            <a:spLocks noGrp="1" noChangeArrowheads="1"/>
          </p:cNvSpPr>
          <p:nvPr>
            <p:ph idx="1"/>
          </p:nvPr>
        </p:nvSpPr>
        <p:spPr>
          <a:noFill/>
        </p:spPr>
        <p:txBody>
          <a:bodyPr vert="horz" lIns="98235" tIns="48256" rIns="98235" bIns="48256" rtlCol="0">
            <a:normAutofit/>
          </a:bodyPr>
          <a:lstStyle/>
          <a:p>
            <a:pPr algn="just"/>
            <a:r>
              <a:rPr lang="en-GB" altLang="en-US" sz="3200" dirty="0"/>
              <a:t>Sometimes called </a:t>
            </a:r>
            <a:r>
              <a:rPr lang="en-GB" altLang="en-US" sz="3200" b="1" dirty="0">
                <a:solidFill>
                  <a:srgbClr val="FF0000"/>
                </a:solidFill>
              </a:rPr>
              <a:t>requirements elicitation or requirements discovery.</a:t>
            </a:r>
          </a:p>
          <a:p>
            <a:pPr algn="just"/>
            <a:r>
              <a:rPr lang="en-GB" altLang="en-US" sz="3200" b="1" dirty="0">
                <a:solidFill>
                  <a:srgbClr val="FF0000"/>
                </a:solidFill>
              </a:rPr>
              <a:t>Involves</a:t>
            </a:r>
            <a:r>
              <a:rPr lang="en-GB" altLang="en-US" sz="3200" dirty="0">
                <a:solidFill>
                  <a:schemeClr val="accent2"/>
                </a:solidFill>
              </a:rPr>
              <a:t> </a:t>
            </a:r>
            <a:r>
              <a:rPr lang="en-GB" altLang="en-US" sz="3200" dirty="0"/>
              <a:t>technical staff working with customers to find out about the application domain, the services that the system should provide and the system’s operational constraints.</a:t>
            </a:r>
          </a:p>
          <a:p>
            <a:pPr algn="just"/>
            <a:r>
              <a:rPr lang="en-GB" altLang="en-US" sz="3200" b="1" dirty="0">
                <a:solidFill>
                  <a:srgbClr val="FF0000"/>
                </a:solidFill>
              </a:rPr>
              <a:t>May involve </a:t>
            </a:r>
            <a:r>
              <a:rPr lang="en-GB" altLang="en-US" sz="3200" dirty="0"/>
              <a:t>end-users, managers, engineers involved in maintenance, domain experts, trade unions, etc. These are called </a:t>
            </a:r>
            <a:r>
              <a:rPr lang="en-GB" altLang="en-US" sz="3200" b="1" i="1" dirty="0">
                <a:solidFill>
                  <a:srgbClr val="FF0000"/>
                </a:solidFill>
              </a:rPr>
              <a:t>stakeholders</a:t>
            </a:r>
            <a:r>
              <a:rPr lang="en-GB" altLang="en-US" sz="3200" b="1" i="1" dirty="0"/>
              <a:t>.</a:t>
            </a:r>
          </a:p>
        </p:txBody>
      </p:sp>
    </p:spTree>
    <p:extLst>
      <p:ext uri="{BB962C8B-B14F-4D97-AF65-F5344CB8AC3E}">
        <p14:creationId xmlns:p14="http://schemas.microsoft.com/office/powerpoint/2010/main" val="356080855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04965" indent="-504965" algn="ctr">
              <a:spcBef>
                <a:spcPts val="500"/>
              </a:spcBef>
              <a:buClr>
                <a:schemeClr val="tx1"/>
              </a:buClr>
              <a:buSzPct val="68000"/>
              <a:buFont typeface="Wingdings 3"/>
              <a:buChar char=""/>
              <a:defRPr/>
            </a:pPr>
            <a:r>
              <a:rPr lang="en-US" sz="3600" b="1" u="sng" dirty="0">
                <a:cs typeface="Arial" charset="0"/>
              </a:rPr>
              <a:t>Requirements Elicitation and analysis</a:t>
            </a:r>
          </a:p>
        </p:txBody>
      </p:sp>
      <p:sp>
        <p:nvSpPr>
          <p:cNvPr id="3" name="Content Placeholder 2"/>
          <p:cNvSpPr>
            <a:spLocks noGrp="1"/>
          </p:cNvSpPr>
          <p:nvPr>
            <p:ph idx="1"/>
          </p:nvPr>
        </p:nvSpPr>
        <p:spPr/>
        <p:txBody>
          <a:bodyPr>
            <a:normAutofit/>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b="1"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Tree>
    <p:extLst>
      <p:ext uri="{BB962C8B-B14F-4D97-AF65-F5344CB8AC3E}">
        <p14:creationId xmlns:p14="http://schemas.microsoft.com/office/powerpoint/2010/main" val="207361808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998</TotalTime>
  <Words>4400</Words>
  <Application>Microsoft Office PowerPoint</Application>
  <PresentationFormat>Widescreen</PresentationFormat>
  <Paragraphs>498</Paragraphs>
  <Slides>74</Slides>
  <Notes>4</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74</vt:i4>
      </vt:variant>
    </vt:vector>
  </HeadingPairs>
  <TitlesOfParts>
    <vt:vector size="87" baseType="lpstr">
      <vt:lpstr>Arial</vt:lpstr>
      <vt:lpstr>Calibri</vt:lpstr>
      <vt:lpstr>Calibri Light</vt:lpstr>
      <vt:lpstr>方正舒体</vt:lpstr>
      <vt:lpstr>Tahoma</vt:lpstr>
      <vt:lpstr>Times</vt:lpstr>
      <vt:lpstr>Times New Roman</vt:lpstr>
      <vt:lpstr>Wingdings</vt:lpstr>
      <vt:lpstr>Wingdings 3</vt:lpstr>
      <vt:lpstr>Zapf Dingbats</vt:lpstr>
      <vt:lpstr>Office Theme</vt:lpstr>
      <vt:lpstr>Clarity</vt:lpstr>
      <vt:lpstr>Document</vt:lpstr>
      <vt:lpstr>  Lecture 04  Requirements Engineering </vt:lpstr>
      <vt:lpstr>What is a Requirement?</vt:lpstr>
      <vt:lpstr>Requirements Engineering</vt:lpstr>
      <vt:lpstr>The Requirements Engineering Process</vt:lpstr>
      <vt:lpstr>Requirements Engineering Process</vt:lpstr>
      <vt:lpstr>Requirements Engineering</vt:lpstr>
      <vt:lpstr>Steps in Requirement Phase</vt:lpstr>
      <vt:lpstr>Requirements Elicitation and Analysis</vt:lpstr>
      <vt:lpstr>Requirements Elicitation and analysis</vt:lpstr>
      <vt:lpstr>Problems of Requirements Analysis</vt:lpstr>
      <vt:lpstr>Process activities</vt:lpstr>
      <vt:lpstr>Requirements and design</vt:lpstr>
      <vt:lpstr>Requirements Specification</vt:lpstr>
      <vt:lpstr>Software Requirement Specification</vt:lpstr>
      <vt:lpstr>The Software Requirements Document</vt:lpstr>
      <vt:lpstr>Requirements Document Variability</vt:lpstr>
      <vt:lpstr>Natural language specification</vt:lpstr>
      <vt:lpstr>Guidelines for writing requirements</vt:lpstr>
      <vt:lpstr>Problems with natural language</vt:lpstr>
      <vt:lpstr>Example requirements for the insulin pump software system </vt:lpstr>
      <vt:lpstr>Form-based specifications</vt:lpstr>
      <vt:lpstr>Types of Requirement (Context) </vt:lpstr>
      <vt:lpstr>User and System Requirements </vt:lpstr>
      <vt:lpstr>Domain Requirements</vt:lpstr>
      <vt:lpstr>Train protection system</vt:lpstr>
      <vt:lpstr>Types of Requirements: Functional and Non-Functional Requirements</vt:lpstr>
      <vt:lpstr>Functional Requirements</vt:lpstr>
      <vt:lpstr>Functional Requirements for the MHC-PMS</vt:lpstr>
      <vt:lpstr>Non-functional requirements</vt:lpstr>
      <vt:lpstr>Non-functional requirements implementation</vt:lpstr>
      <vt:lpstr>Non-functional Requirements</vt:lpstr>
      <vt:lpstr>Types of Non-Functional Requirement </vt:lpstr>
      <vt:lpstr>Non-Functional Requirement Classifications</vt:lpstr>
      <vt:lpstr>Examples of non-functional requirements in the MHC-PMS </vt:lpstr>
      <vt:lpstr>NFR- Goals and Requirements</vt:lpstr>
      <vt:lpstr>Usability requirements</vt:lpstr>
      <vt:lpstr>Metrics for Specifying Non-Functional Requirements</vt:lpstr>
      <vt:lpstr>Requirements Imprecision</vt:lpstr>
      <vt:lpstr>Requirements Completeness and Consistency</vt:lpstr>
      <vt:lpstr>Requirements Characteristic </vt:lpstr>
      <vt:lpstr>Good and Bad Requirements </vt:lpstr>
      <vt:lpstr>Good and Bad Requirements - Example 2</vt:lpstr>
      <vt:lpstr>Good and Bad Requirements - Example 3</vt:lpstr>
      <vt:lpstr>Good and Bad Requirements - Example 4</vt:lpstr>
      <vt:lpstr>Example 4 cont…..</vt:lpstr>
      <vt:lpstr>Good and Bad Requirements - Example 5</vt:lpstr>
      <vt:lpstr>Good and Bad Requirements - Example 6</vt:lpstr>
      <vt:lpstr>Requirements Discovery</vt:lpstr>
      <vt:lpstr>Stakeholders in the MHC-PMS</vt:lpstr>
      <vt:lpstr>Techniques of Eliciting Requirements </vt:lpstr>
      <vt:lpstr>Questionnaires</vt:lpstr>
      <vt:lpstr>Focus groups and workshops</vt:lpstr>
      <vt:lpstr>Document Analysis </vt:lpstr>
      <vt:lpstr>Interviewing</vt:lpstr>
      <vt:lpstr>Ethnography</vt:lpstr>
      <vt:lpstr>Ethnography</vt:lpstr>
      <vt:lpstr>Scenarios</vt:lpstr>
      <vt:lpstr>Scenario for collecting medical history in MHC-PMS </vt:lpstr>
      <vt:lpstr>Scenario for collecting medical history in MHC-PMS </vt:lpstr>
      <vt:lpstr>Functional Requirement – Example-1 </vt:lpstr>
      <vt:lpstr>PowerPoint Presentation</vt:lpstr>
      <vt:lpstr>Requirements validation</vt:lpstr>
      <vt:lpstr>Requirements checking</vt:lpstr>
      <vt:lpstr>Requirements Validation Techniques</vt:lpstr>
      <vt:lpstr>Requirements Management</vt:lpstr>
      <vt:lpstr>Requirements Management Planning</vt:lpstr>
      <vt:lpstr>Requirements Change Management</vt:lpstr>
      <vt:lpstr>Requirements Management Planning</vt:lpstr>
      <vt:lpstr>Traceability</vt:lpstr>
      <vt:lpstr>A traceability matrix</vt:lpstr>
      <vt:lpstr>CASE Tool Support</vt:lpstr>
      <vt:lpstr>Requirements Change management</vt:lpstr>
      <vt:lpstr>Requirements Change Management</vt:lpstr>
      <vt:lpstr>Enduring and Volatile Requirements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Lecture 04  Requirements Engineering </dc:title>
  <cp:lastModifiedBy>DELL</cp:lastModifiedBy>
  <cp:revision>13</cp:revision>
  <dcterms:created xsi:type="dcterms:W3CDTF">2018-02-25T21:59:56Z</dcterms:created>
  <dcterms:modified xsi:type="dcterms:W3CDTF">2022-11-24T08:21:48Z</dcterms:modified>
</cp:coreProperties>
</file>