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57" r:id="rId3"/>
    <p:sldId id="262" r:id="rId4"/>
    <p:sldId id="258" r:id="rId5"/>
    <p:sldId id="299" r:id="rId6"/>
    <p:sldId id="300" r:id="rId7"/>
    <p:sldId id="301" r:id="rId8"/>
    <p:sldId id="296" r:id="rId9"/>
    <p:sldId id="263" r:id="rId10"/>
    <p:sldId id="297" r:id="rId11"/>
    <p:sldId id="265" r:id="rId12"/>
    <p:sldId id="302" r:id="rId13"/>
    <p:sldId id="264" r:id="rId14"/>
    <p:sldId id="261" r:id="rId15"/>
    <p:sldId id="303" r:id="rId16"/>
    <p:sldId id="307" r:id="rId17"/>
    <p:sldId id="306" r:id="rId18"/>
    <p:sldId id="304" r:id="rId19"/>
    <p:sldId id="259" r:id="rId20"/>
  </p:sldIdLst>
  <p:sldSz cx="9144000" cy="5143500" type="screen16x9"/>
  <p:notesSz cx="6858000" cy="9144000"/>
  <p:embeddedFontLst>
    <p:embeddedFont>
      <p:font typeface="Red Hat Display" panose="020B0604020202020204" charset="0"/>
      <p:regular r:id="rId22"/>
      <p:bold r:id="rId23"/>
      <p:italic r:id="rId24"/>
      <p:boldItalic r:id="rId25"/>
    </p:embeddedFont>
    <p:embeddedFont>
      <p:font typeface="Red Hat Tex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F38A07-D7B8-4D88-859F-E63A7DEED6EB}">
  <a:tblStyle styleId="{67F38A07-D7B8-4D88-859F-E63A7DEED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50AF5C-1CCD-4E7A-9779-E25E6EAF9B9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4" autoAdjust="0"/>
    <p:restoredTop sz="94660"/>
  </p:normalViewPr>
  <p:slideViewPr>
    <p:cSldViewPr>
      <p:cViewPr varScale="1">
        <p:scale>
          <a:sx n="88" d="100"/>
          <a:sy n="88" d="100"/>
        </p:scale>
        <p:origin x="762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13776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626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521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158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481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908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395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451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587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501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850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367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049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855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545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865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743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747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729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84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254825" y="626250"/>
            <a:ext cx="3366900" cy="3891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207975" y="1510600"/>
            <a:ext cx="4047900" cy="212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8900044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5400000">
            <a:off x="260250" y="1428700"/>
            <a:ext cx="1750800" cy="22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475275" y="2003875"/>
            <a:ext cx="5813400" cy="66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475275" y="2769050"/>
            <a:ext cx="5813400" cy="37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884415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044446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525597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006748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 background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background">
  <p:cSld name="BLANK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4114800" y="1510600"/>
            <a:ext cx="4141075" cy="212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Software </a:t>
            </a:r>
            <a:r>
              <a:rPr lang="en" dirty="0" smtClean="0">
                <a:solidFill>
                  <a:schemeClr val="accent1"/>
                </a:solidFill>
              </a:rPr>
              <a:t>Project </a:t>
            </a:r>
            <a:r>
              <a:rPr lang="en" dirty="0" smtClean="0">
                <a:solidFill>
                  <a:schemeClr val="bg1"/>
                </a:solidFill>
              </a:rPr>
              <a:t>Management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70" name="Google Shape;70;p12"/>
          <p:cNvGrpSpPr/>
          <p:nvPr/>
        </p:nvGrpSpPr>
        <p:grpSpPr>
          <a:xfrm>
            <a:off x="847749" y="1886025"/>
            <a:ext cx="2480267" cy="1371342"/>
            <a:chOff x="1183947" y="2091916"/>
            <a:chExt cx="2950943" cy="1631579"/>
          </a:xfrm>
        </p:grpSpPr>
        <p:sp>
          <p:nvSpPr>
            <p:cNvPr id="71" name="Google Shape;71;p12"/>
            <p:cNvSpPr/>
            <p:nvPr/>
          </p:nvSpPr>
          <p:spPr>
            <a:xfrm>
              <a:off x="1746983" y="2125896"/>
              <a:ext cx="1516263" cy="1034563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3157983" y="2091916"/>
              <a:ext cx="413881" cy="1068542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1183947" y="2597299"/>
              <a:ext cx="1126196" cy="1126196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3008694" y="2597299"/>
              <a:ext cx="1126196" cy="1126196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1987766" y="2091916"/>
              <a:ext cx="481840" cy="40803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3466587" y="3055194"/>
              <a:ext cx="207080" cy="207080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1645182" y="3055194"/>
              <a:ext cx="207080" cy="207080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 idx="4294967295"/>
          </p:nvPr>
        </p:nvSpPr>
        <p:spPr>
          <a:xfrm>
            <a:off x="994221" y="590550"/>
            <a:ext cx="7307957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Structure of PDM</a:t>
            </a:r>
            <a:endParaRPr sz="4400" dirty="0"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621973" y="2470113"/>
            <a:ext cx="223470" cy="203269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71747"/>
            <a:ext cx="3854904" cy="1830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sp>
        <p:nvSpPr>
          <p:cNvPr id="8" name="Google Shape;160;p19"/>
          <p:cNvSpPr txBox="1">
            <a:spLocks/>
          </p:cNvSpPr>
          <p:nvPr/>
        </p:nvSpPr>
        <p:spPr>
          <a:xfrm>
            <a:off x="1190625" y="1339910"/>
            <a:ext cx="6858000" cy="12318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/>
              <a:t>A,B,C,D,E &amp; F are Activities/Tasks.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/>
              <a:t>Arrows shows relation between activities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/>
              <a:t>The predecessor is the first task, it controls the start or end date for all related successor tasks.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71748"/>
            <a:ext cx="3124200" cy="18351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48055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>
            <a:spLocks noGrp="1"/>
          </p:cNvSpPr>
          <p:nvPr>
            <p:ph type="title"/>
          </p:nvPr>
        </p:nvSpPr>
        <p:spPr>
          <a:xfrm>
            <a:off x="1066800" y="822605"/>
            <a:ext cx="7086600" cy="63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The </a:t>
            </a:r>
            <a:r>
              <a:rPr lang="en-US" sz="4000" dirty="0"/>
              <a:t>P</a:t>
            </a:r>
            <a:r>
              <a:rPr lang="en-US" sz="4000" dirty="0" smtClean="0"/>
              <a:t>recedence Diagram </a:t>
            </a:r>
            <a:endParaRPr sz="4000" dirty="0"/>
          </a:p>
        </p:txBody>
      </p:sp>
      <p:sp>
        <p:nvSpPr>
          <p:cNvPr id="195" name="Google Shape;195;p2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grpSp>
        <p:nvGrpSpPr>
          <p:cNvPr id="197" name="Google Shape;197;p21"/>
          <p:cNvGrpSpPr/>
          <p:nvPr/>
        </p:nvGrpSpPr>
        <p:grpSpPr>
          <a:xfrm>
            <a:off x="593243" y="954261"/>
            <a:ext cx="252209" cy="209937"/>
            <a:chOff x="881143" y="983334"/>
            <a:chExt cx="300070" cy="249776"/>
          </a:xfrm>
        </p:grpSpPr>
        <p:sp>
          <p:nvSpPr>
            <p:cNvPr id="198" name="Google Shape;198;p21"/>
            <p:cNvSpPr/>
            <p:nvPr/>
          </p:nvSpPr>
          <p:spPr>
            <a:xfrm>
              <a:off x="881143" y="983334"/>
              <a:ext cx="300070" cy="249776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982954" y="1026607"/>
              <a:ext cx="96458" cy="17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964000" y="1069474"/>
              <a:ext cx="134365" cy="133959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986254" y="1091728"/>
              <a:ext cx="89858" cy="89452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1111960" y="1059591"/>
              <a:ext cx="44946" cy="29682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266950"/>
            <a:ext cx="3136347" cy="1905000"/>
          </a:xfrm>
          <a:prstGeom prst="rect">
            <a:avLst/>
          </a:prstGeom>
        </p:spPr>
      </p:pic>
      <p:sp>
        <p:nvSpPr>
          <p:cNvPr id="14" name="Google Shape;158;p19"/>
          <p:cNvSpPr txBox="1">
            <a:spLocks noGrp="1"/>
          </p:cNvSpPr>
          <p:nvPr>
            <p:ph type="body" idx="1"/>
          </p:nvPr>
        </p:nvSpPr>
        <p:spPr>
          <a:xfrm>
            <a:off x="850347" y="1504950"/>
            <a:ext cx="7543800" cy="27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This box is apply to every task/activity that we perform in the project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/>
              <a:t>Using formulas:</a:t>
            </a:r>
            <a:endParaRPr lang="en-US" sz="2000" b="1" dirty="0"/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/>
              <a:t>EF= ES + Duration</a:t>
            </a: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/>
              <a:t>Float=LF-EF</a:t>
            </a:r>
          </a:p>
          <a:p>
            <a:pPr marL="342900" indent="-342900">
              <a:lnSpc>
                <a:spcPct val="150000"/>
              </a:lnSpc>
            </a:pPr>
            <a:r>
              <a:rPr lang="en-US" sz="2000" dirty="0" smtClean="0"/>
              <a:t>Late start=LF-DURATION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>
            <a:spLocks noGrp="1"/>
          </p:cNvSpPr>
          <p:nvPr>
            <p:ph type="title"/>
          </p:nvPr>
        </p:nvSpPr>
        <p:spPr>
          <a:xfrm>
            <a:off x="1066800" y="822605"/>
            <a:ext cx="4288500" cy="63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Critical path</a:t>
            </a:r>
            <a:endParaRPr sz="4000" dirty="0"/>
          </a:p>
        </p:txBody>
      </p:sp>
      <p:sp>
        <p:nvSpPr>
          <p:cNvPr id="194" name="Google Shape;194;p21"/>
          <p:cNvSpPr txBox="1">
            <a:spLocks noGrp="1"/>
          </p:cNvSpPr>
          <p:nvPr>
            <p:ph type="body" idx="1"/>
          </p:nvPr>
        </p:nvSpPr>
        <p:spPr>
          <a:xfrm>
            <a:off x="1066800" y="1657350"/>
            <a:ext cx="7315200" cy="238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sequence of stages determining the minimum time needed for an operation, especially when </a:t>
            </a:r>
            <a:r>
              <a:rPr lang="en-US" dirty="0" smtClean="0">
                <a:solidFill>
                  <a:schemeClr val="tx1"/>
                </a:solidFill>
              </a:rPr>
              <a:t>analyzed </a:t>
            </a:r>
            <a:r>
              <a:rPr lang="en-US" dirty="0">
                <a:solidFill>
                  <a:schemeClr val="tx1"/>
                </a:solidFill>
              </a:rPr>
              <a:t>on a </a:t>
            </a:r>
            <a:r>
              <a:rPr lang="en" b="1" dirty="0">
                <a:solidFill>
                  <a:schemeClr val="tx1"/>
                </a:solidFill>
              </a:rPr>
              <a:t>Software Project Management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for a large organization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95" name="Google Shape;195;p2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grpSp>
        <p:nvGrpSpPr>
          <p:cNvPr id="197" name="Google Shape;197;p21"/>
          <p:cNvGrpSpPr/>
          <p:nvPr/>
        </p:nvGrpSpPr>
        <p:grpSpPr>
          <a:xfrm>
            <a:off x="593243" y="954261"/>
            <a:ext cx="252209" cy="209937"/>
            <a:chOff x="881143" y="983334"/>
            <a:chExt cx="300070" cy="249776"/>
          </a:xfrm>
        </p:grpSpPr>
        <p:sp>
          <p:nvSpPr>
            <p:cNvPr id="198" name="Google Shape;198;p21"/>
            <p:cNvSpPr/>
            <p:nvPr/>
          </p:nvSpPr>
          <p:spPr>
            <a:xfrm>
              <a:off x="881143" y="983334"/>
              <a:ext cx="300070" cy="249776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982954" y="1026607"/>
              <a:ext cx="96458" cy="17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964000" y="1069474"/>
              <a:ext cx="134365" cy="133959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986254" y="1091728"/>
              <a:ext cx="89858" cy="89452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1111960" y="1059591"/>
              <a:ext cx="44946" cy="29682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7126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066800" y="687104"/>
            <a:ext cx="7261375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</a:t>
            </a:r>
            <a:r>
              <a:rPr lang="en" dirty="0" smtClean="0"/>
              <a:t>ind the critical path of this project?</a:t>
            </a:r>
            <a:endParaRPr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grpSp>
        <p:nvGrpSpPr>
          <p:cNvPr id="180" name="Google Shape;180;p20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81" name="Google Shape;181;p20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857374"/>
            <a:ext cx="3412750" cy="2314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85949"/>
            <a:ext cx="3810000" cy="2257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grpSp>
        <p:nvGrpSpPr>
          <p:cNvPr id="121" name="Google Shape;121;p17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22" name="Google Shape;122;p17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218499"/>
              </p:ext>
            </p:extLst>
          </p:nvPr>
        </p:nvGraphicFramePr>
        <p:xfrm>
          <a:off x="3238500" y="2266950"/>
          <a:ext cx="876300" cy="914400"/>
        </p:xfrm>
        <a:graphic>
          <a:graphicData uri="http://schemas.openxmlformats.org/drawingml/2006/table">
            <a:tbl>
              <a:tblPr firstRow="1" bandRow="1">
                <a:tableStyleId>{67F38A07-D7B8-4D88-859F-E63A7DEED6EB}</a:tableStyleId>
              </a:tblPr>
              <a:tblGrid>
                <a:gridCol w="334521"/>
                <a:gridCol w="270804"/>
                <a:gridCol w="270975"/>
              </a:tblGrid>
              <a:tr h="21752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257691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69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stCxn id="11" idx="3"/>
            <a:endCxn id="3" idx="1"/>
          </p:cNvCxnSpPr>
          <p:nvPr/>
        </p:nvCxnSpPr>
        <p:spPr>
          <a:xfrm flipV="1">
            <a:off x="2362200" y="2724150"/>
            <a:ext cx="8763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138630"/>
              </p:ext>
            </p:extLst>
          </p:nvPr>
        </p:nvGraphicFramePr>
        <p:xfrm>
          <a:off x="5181600" y="2181225"/>
          <a:ext cx="1143000" cy="990600"/>
        </p:xfrm>
        <a:graphic>
          <a:graphicData uri="http://schemas.openxmlformats.org/drawingml/2006/table">
            <a:tbl>
              <a:tblPr firstRow="1" bandRow="1">
                <a:tableStyleId>{67F38A07-D7B8-4D88-859F-E63A7DEED6EB}</a:tableStyleId>
              </a:tblPr>
              <a:tblGrid>
                <a:gridCol w="408029"/>
                <a:gridCol w="330310"/>
                <a:gridCol w="404661"/>
              </a:tblGrid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505666"/>
              </p:ext>
            </p:extLst>
          </p:nvPr>
        </p:nvGraphicFramePr>
        <p:xfrm>
          <a:off x="7239000" y="2647950"/>
          <a:ext cx="1143000" cy="990600"/>
        </p:xfrm>
        <a:graphic>
          <a:graphicData uri="http://schemas.openxmlformats.org/drawingml/2006/table">
            <a:tbl>
              <a:tblPr firstRow="1" bandRow="1">
                <a:tableStyleId>{67F38A07-D7B8-4D88-859F-E63A7DEED6EB}</a:tableStyleId>
              </a:tblPr>
              <a:tblGrid>
                <a:gridCol w="408029"/>
                <a:gridCol w="330310"/>
                <a:gridCol w="404661"/>
              </a:tblGrid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386187"/>
              </p:ext>
            </p:extLst>
          </p:nvPr>
        </p:nvGraphicFramePr>
        <p:xfrm>
          <a:off x="5181600" y="3473450"/>
          <a:ext cx="1143000" cy="990600"/>
        </p:xfrm>
        <a:graphic>
          <a:graphicData uri="http://schemas.openxmlformats.org/drawingml/2006/table">
            <a:tbl>
              <a:tblPr firstRow="1" bandRow="1">
                <a:tableStyleId>{67F38A07-D7B8-4D88-859F-E63A7DEED6EB}</a:tableStyleId>
              </a:tblPr>
              <a:tblGrid>
                <a:gridCol w="408029"/>
                <a:gridCol w="330310"/>
                <a:gridCol w="404661"/>
              </a:tblGrid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847678"/>
              </p:ext>
            </p:extLst>
          </p:nvPr>
        </p:nvGraphicFramePr>
        <p:xfrm>
          <a:off x="1447800" y="2952750"/>
          <a:ext cx="914400" cy="914400"/>
        </p:xfrm>
        <a:graphic>
          <a:graphicData uri="http://schemas.openxmlformats.org/drawingml/2006/table">
            <a:tbl>
              <a:tblPr firstRow="1" bandRow="1">
                <a:tableStyleId>{67F38A07-D7B8-4D88-859F-E63A7DEED6EB}</a:tableStyleId>
              </a:tblPr>
              <a:tblGrid>
                <a:gridCol w="326423"/>
                <a:gridCol w="264248"/>
                <a:gridCol w="323729"/>
              </a:tblGrid>
              <a:tr h="2730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7305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>
            <a:stCxn id="3" idx="3"/>
            <a:endCxn id="7" idx="1"/>
          </p:cNvCxnSpPr>
          <p:nvPr/>
        </p:nvCxnSpPr>
        <p:spPr>
          <a:xfrm flipV="1">
            <a:off x="4114800" y="2676525"/>
            <a:ext cx="1066800" cy="47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</p:cNvCxnSpPr>
          <p:nvPr/>
        </p:nvCxnSpPr>
        <p:spPr>
          <a:xfrm>
            <a:off x="2362200" y="3409950"/>
            <a:ext cx="876299" cy="127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9" idx="3"/>
            <a:endCxn id="9" idx="1"/>
          </p:cNvCxnSpPr>
          <p:nvPr/>
        </p:nvCxnSpPr>
        <p:spPr>
          <a:xfrm>
            <a:off x="4274074" y="3968750"/>
            <a:ext cx="9075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8" idx="1"/>
          </p:cNvCxnSpPr>
          <p:nvPr/>
        </p:nvCxnSpPr>
        <p:spPr>
          <a:xfrm>
            <a:off x="6324600" y="2676525"/>
            <a:ext cx="914400" cy="466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3"/>
            <a:endCxn id="8" idx="1"/>
          </p:cNvCxnSpPr>
          <p:nvPr/>
        </p:nvCxnSpPr>
        <p:spPr>
          <a:xfrm flipV="1">
            <a:off x="6324600" y="3143250"/>
            <a:ext cx="914400" cy="825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840129"/>
              </p:ext>
            </p:extLst>
          </p:nvPr>
        </p:nvGraphicFramePr>
        <p:xfrm>
          <a:off x="6781801" y="916544"/>
          <a:ext cx="1676400" cy="1248369"/>
        </p:xfrm>
        <a:graphic>
          <a:graphicData uri="http://schemas.openxmlformats.org/drawingml/2006/table">
            <a:tbl>
              <a:tblPr firstRow="1" bandRow="1">
                <a:tableStyleId>{67F38A07-D7B8-4D88-859F-E63A7DEED6EB}</a:tableStyleId>
              </a:tblPr>
              <a:tblGrid>
                <a:gridCol w="503148"/>
                <a:gridCol w="587963"/>
                <a:gridCol w="585289"/>
              </a:tblGrid>
              <a:tr h="416123">
                <a:tc>
                  <a:txBody>
                    <a:bodyPr/>
                    <a:lstStyle/>
                    <a:p>
                      <a:r>
                        <a:rPr lang="en-US" dirty="0" smtClean="0"/>
                        <a:t>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</a:t>
                      </a:r>
                      <a:endParaRPr lang="en-US" dirty="0"/>
                    </a:p>
                  </a:txBody>
                  <a:tcPr/>
                </a:tc>
              </a:tr>
              <a:tr h="41612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6123">
                <a:tc>
                  <a:txBody>
                    <a:bodyPr/>
                    <a:lstStyle/>
                    <a:p>
                      <a:r>
                        <a:rPr lang="en-US" dirty="0" smtClean="0"/>
                        <a:t>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629400" y="2179677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200" b="1" dirty="0"/>
              <a:t>P</a:t>
            </a:r>
            <a:r>
              <a:rPr lang="en-US" sz="1200" b="1" dirty="0" smtClean="0"/>
              <a:t>recedence Box/Diagram</a:t>
            </a:r>
            <a:endParaRPr lang="en-US" sz="1200" b="1" dirty="0"/>
          </a:p>
        </p:txBody>
      </p:sp>
      <p:sp>
        <p:nvSpPr>
          <p:cNvPr id="49" name="Google Shape;96;p14"/>
          <p:cNvSpPr txBox="1">
            <a:spLocks/>
          </p:cNvSpPr>
          <p:nvPr/>
        </p:nvSpPr>
        <p:spPr>
          <a:xfrm>
            <a:off x="1143000" y="666750"/>
            <a:ext cx="730795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" sz="3600" dirty="0" smtClean="0"/>
              <a:t>How To Find Critical Path</a:t>
            </a:r>
            <a:endParaRPr lang="en-US" sz="3600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771358"/>
              </p:ext>
            </p:extLst>
          </p:nvPr>
        </p:nvGraphicFramePr>
        <p:xfrm>
          <a:off x="3048000" y="3511550"/>
          <a:ext cx="1226074" cy="914400"/>
        </p:xfrm>
        <a:graphic>
          <a:graphicData uri="http://schemas.openxmlformats.org/drawingml/2006/table">
            <a:tbl>
              <a:tblPr firstRow="1" bandRow="1">
                <a:tableStyleId>{67F38A07-D7B8-4D88-859F-E63A7DEED6EB}</a:tableStyleId>
              </a:tblPr>
              <a:tblGrid>
                <a:gridCol w="424355"/>
                <a:gridCol w="233559"/>
                <a:gridCol w="116840"/>
                <a:gridCol w="451320"/>
              </a:tblGrid>
              <a:tr h="21752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7691">
                <a:tc gridSpan="4"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</a:t>
                      </a:r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691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grpSp>
        <p:nvGrpSpPr>
          <p:cNvPr id="121" name="Google Shape;121;p17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22" name="Google Shape;122;p17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712974"/>
              </p:ext>
            </p:extLst>
          </p:nvPr>
        </p:nvGraphicFramePr>
        <p:xfrm>
          <a:off x="3238500" y="2266950"/>
          <a:ext cx="876300" cy="914400"/>
        </p:xfrm>
        <a:graphic>
          <a:graphicData uri="http://schemas.openxmlformats.org/drawingml/2006/table">
            <a:tbl>
              <a:tblPr firstRow="1" bandRow="1">
                <a:tableStyleId>{67F38A07-D7B8-4D88-859F-E63A7DEED6EB}</a:tableStyleId>
              </a:tblPr>
              <a:tblGrid>
                <a:gridCol w="334521"/>
                <a:gridCol w="270804"/>
                <a:gridCol w="270975"/>
              </a:tblGrid>
              <a:tr h="21752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257691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69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stCxn id="11" idx="3"/>
            <a:endCxn id="3" idx="1"/>
          </p:cNvCxnSpPr>
          <p:nvPr/>
        </p:nvCxnSpPr>
        <p:spPr>
          <a:xfrm flipV="1">
            <a:off x="2362200" y="2724150"/>
            <a:ext cx="8763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933"/>
              </p:ext>
            </p:extLst>
          </p:nvPr>
        </p:nvGraphicFramePr>
        <p:xfrm>
          <a:off x="5181600" y="2181225"/>
          <a:ext cx="1143000" cy="990600"/>
        </p:xfrm>
        <a:graphic>
          <a:graphicData uri="http://schemas.openxmlformats.org/drawingml/2006/table">
            <a:tbl>
              <a:tblPr firstRow="1" bandRow="1">
                <a:tableStyleId>{67F38A07-D7B8-4D88-859F-E63A7DEED6EB}</a:tableStyleId>
              </a:tblPr>
              <a:tblGrid>
                <a:gridCol w="408029"/>
                <a:gridCol w="330310"/>
                <a:gridCol w="404661"/>
              </a:tblGrid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740184"/>
              </p:ext>
            </p:extLst>
          </p:nvPr>
        </p:nvGraphicFramePr>
        <p:xfrm>
          <a:off x="7239000" y="2647950"/>
          <a:ext cx="1143000" cy="990600"/>
        </p:xfrm>
        <a:graphic>
          <a:graphicData uri="http://schemas.openxmlformats.org/drawingml/2006/table">
            <a:tbl>
              <a:tblPr firstRow="1" bandRow="1">
                <a:tableStyleId>{67F38A07-D7B8-4D88-859F-E63A7DEED6EB}</a:tableStyleId>
              </a:tblPr>
              <a:tblGrid>
                <a:gridCol w="408029"/>
                <a:gridCol w="330310"/>
                <a:gridCol w="404661"/>
              </a:tblGrid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869395"/>
              </p:ext>
            </p:extLst>
          </p:nvPr>
        </p:nvGraphicFramePr>
        <p:xfrm>
          <a:off x="5181600" y="3473450"/>
          <a:ext cx="1143000" cy="990600"/>
        </p:xfrm>
        <a:graphic>
          <a:graphicData uri="http://schemas.openxmlformats.org/drawingml/2006/table">
            <a:tbl>
              <a:tblPr firstRow="1" bandRow="1">
                <a:tableStyleId>{67F38A07-D7B8-4D88-859F-E63A7DEED6EB}</a:tableStyleId>
              </a:tblPr>
              <a:tblGrid>
                <a:gridCol w="408029"/>
                <a:gridCol w="330310"/>
                <a:gridCol w="404661"/>
              </a:tblGrid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839976"/>
              </p:ext>
            </p:extLst>
          </p:nvPr>
        </p:nvGraphicFramePr>
        <p:xfrm>
          <a:off x="1447800" y="2952750"/>
          <a:ext cx="914400" cy="914400"/>
        </p:xfrm>
        <a:graphic>
          <a:graphicData uri="http://schemas.openxmlformats.org/drawingml/2006/table">
            <a:tbl>
              <a:tblPr firstRow="1" bandRow="1">
                <a:tableStyleId>{67F38A07-D7B8-4D88-859F-E63A7DEED6EB}</a:tableStyleId>
              </a:tblPr>
              <a:tblGrid>
                <a:gridCol w="326423"/>
                <a:gridCol w="264248"/>
                <a:gridCol w="323729"/>
              </a:tblGrid>
              <a:tr h="2730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7305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>
            <a:stCxn id="3" idx="3"/>
            <a:endCxn id="7" idx="1"/>
          </p:cNvCxnSpPr>
          <p:nvPr/>
        </p:nvCxnSpPr>
        <p:spPr>
          <a:xfrm flipV="1">
            <a:off x="4114800" y="2676525"/>
            <a:ext cx="1066800" cy="476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</p:cNvCxnSpPr>
          <p:nvPr/>
        </p:nvCxnSpPr>
        <p:spPr>
          <a:xfrm>
            <a:off x="2362200" y="3409950"/>
            <a:ext cx="876299" cy="127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9" idx="3"/>
            <a:endCxn id="9" idx="1"/>
          </p:cNvCxnSpPr>
          <p:nvPr/>
        </p:nvCxnSpPr>
        <p:spPr>
          <a:xfrm>
            <a:off x="4274074" y="3968750"/>
            <a:ext cx="9075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8" idx="1"/>
          </p:cNvCxnSpPr>
          <p:nvPr/>
        </p:nvCxnSpPr>
        <p:spPr>
          <a:xfrm>
            <a:off x="6324600" y="2676525"/>
            <a:ext cx="914400" cy="466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3"/>
            <a:endCxn id="8" idx="1"/>
          </p:cNvCxnSpPr>
          <p:nvPr/>
        </p:nvCxnSpPr>
        <p:spPr>
          <a:xfrm flipV="1">
            <a:off x="6324600" y="3143250"/>
            <a:ext cx="914400" cy="825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30169"/>
              </p:ext>
            </p:extLst>
          </p:nvPr>
        </p:nvGraphicFramePr>
        <p:xfrm>
          <a:off x="6781801" y="916544"/>
          <a:ext cx="1676400" cy="1248369"/>
        </p:xfrm>
        <a:graphic>
          <a:graphicData uri="http://schemas.openxmlformats.org/drawingml/2006/table">
            <a:tbl>
              <a:tblPr firstRow="1" bandRow="1">
                <a:tableStyleId>{67F38A07-D7B8-4D88-859F-E63A7DEED6EB}</a:tableStyleId>
              </a:tblPr>
              <a:tblGrid>
                <a:gridCol w="503148"/>
                <a:gridCol w="587963"/>
                <a:gridCol w="585289"/>
              </a:tblGrid>
              <a:tr h="416123">
                <a:tc>
                  <a:txBody>
                    <a:bodyPr/>
                    <a:lstStyle/>
                    <a:p>
                      <a:r>
                        <a:rPr lang="en-US" dirty="0" smtClean="0"/>
                        <a:t>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</a:t>
                      </a:r>
                      <a:endParaRPr lang="en-US" dirty="0"/>
                    </a:p>
                  </a:txBody>
                  <a:tcPr/>
                </a:tc>
              </a:tr>
              <a:tr h="41612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6123">
                <a:tc>
                  <a:txBody>
                    <a:bodyPr/>
                    <a:lstStyle/>
                    <a:p>
                      <a:r>
                        <a:rPr lang="en-US" dirty="0" smtClean="0"/>
                        <a:t>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629400" y="2179677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200" b="1" dirty="0"/>
              <a:t>P</a:t>
            </a:r>
            <a:r>
              <a:rPr lang="en-US" sz="1200" b="1" dirty="0" smtClean="0"/>
              <a:t>recedence Box/Diagram</a:t>
            </a:r>
            <a:endParaRPr lang="en-US" sz="1200" b="1" dirty="0"/>
          </a:p>
        </p:txBody>
      </p:sp>
      <p:sp>
        <p:nvSpPr>
          <p:cNvPr id="49" name="Google Shape;96;p14"/>
          <p:cNvSpPr txBox="1">
            <a:spLocks/>
          </p:cNvSpPr>
          <p:nvPr/>
        </p:nvSpPr>
        <p:spPr>
          <a:xfrm>
            <a:off x="1143000" y="666750"/>
            <a:ext cx="730795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" sz="3600" dirty="0" smtClean="0"/>
              <a:t>How To Find Critical Path</a:t>
            </a:r>
            <a:endParaRPr lang="en-US" sz="3600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67977"/>
              </p:ext>
            </p:extLst>
          </p:nvPr>
        </p:nvGraphicFramePr>
        <p:xfrm>
          <a:off x="3048000" y="3511550"/>
          <a:ext cx="1226074" cy="914400"/>
        </p:xfrm>
        <a:graphic>
          <a:graphicData uri="http://schemas.openxmlformats.org/drawingml/2006/table">
            <a:tbl>
              <a:tblPr firstRow="1" bandRow="1">
                <a:tableStyleId>{67F38A07-D7B8-4D88-859F-E63A7DEED6EB}</a:tableStyleId>
              </a:tblPr>
              <a:tblGrid>
                <a:gridCol w="424355"/>
                <a:gridCol w="233559"/>
                <a:gridCol w="116840"/>
                <a:gridCol w="451320"/>
              </a:tblGrid>
              <a:tr h="21752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7691">
                <a:tc gridSpan="4"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</a:t>
                      </a:r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691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52600" y="1581150"/>
            <a:ext cx="335280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Red</a:t>
            </a:r>
            <a:r>
              <a:rPr lang="en-US" sz="1600" dirty="0" smtClean="0"/>
              <a:t> arrows showing </a:t>
            </a:r>
            <a:r>
              <a:rPr lang="en-US" sz="1600" b="1" dirty="0" smtClean="0"/>
              <a:t>Critical Path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5689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ctrTitle" idx="4294967295"/>
          </p:nvPr>
        </p:nvSpPr>
        <p:spPr>
          <a:xfrm>
            <a:off x="983306" y="629942"/>
            <a:ext cx="7180046" cy="75084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Gantt Chart</a:t>
            </a:r>
            <a:endParaRPr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5" name="Google Shape;135;p18"/>
          <p:cNvSpPr txBox="1">
            <a:spLocks noGrp="1"/>
          </p:cNvSpPr>
          <p:nvPr>
            <p:ph type="subTitle" idx="4294967295"/>
          </p:nvPr>
        </p:nvSpPr>
        <p:spPr>
          <a:xfrm>
            <a:off x="1083900" y="1276351"/>
            <a:ext cx="6118052" cy="32003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</a:rPr>
              <a:t>Introduced by</a:t>
            </a:r>
            <a:r>
              <a:rPr lang="en-US" sz="1800" b="1" dirty="0">
                <a:solidFill>
                  <a:schemeClr val="bg1"/>
                </a:solidFill>
              </a:rPr>
              <a:t>: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b="1" dirty="0">
                <a:solidFill>
                  <a:schemeClr val="bg1"/>
                </a:solidFill>
              </a:rPr>
              <a:t>Henry Gantt</a:t>
            </a:r>
          </a:p>
          <a:p>
            <a:pPr marL="285750" lvl="0" indent="-285750">
              <a:lnSpc>
                <a:spcPct val="150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</a:rPr>
              <a:t>It is a graphical representation between activity and time.</a:t>
            </a:r>
          </a:p>
          <a:p>
            <a:pPr marL="285750" lvl="0" indent="-285750">
              <a:lnSpc>
                <a:spcPct val="150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</a:rPr>
              <a:t>Activities generally on</a:t>
            </a:r>
            <a:r>
              <a:rPr lang="en-US" sz="1800" b="1" dirty="0">
                <a:solidFill>
                  <a:schemeClr val="bg1"/>
                </a:solidFill>
              </a:rPr>
              <a:t>: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b="1" dirty="0">
                <a:solidFill>
                  <a:schemeClr val="bg1"/>
                </a:solidFill>
              </a:rPr>
              <a:t>Y axis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 marL="285750" lvl="0" indent="-285750">
              <a:lnSpc>
                <a:spcPct val="150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</a:rPr>
              <a:t>Time duration</a:t>
            </a:r>
            <a:r>
              <a:rPr lang="en-US" sz="1800" b="1" dirty="0">
                <a:solidFill>
                  <a:schemeClr val="bg1"/>
                </a:solidFill>
              </a:rPr>
              <a:t>: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b="1" dirty="0">
                <a:solidFill>
                  <a:schemeClr val="bg1"/>
                </a:solidFill>
              </a:rPr>
              <a:t>X axis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 marL="285750" lvl="0" indent="-285750">
              <a:lnSpc>
                <a:spcPct val="150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</a:rPr>
              <a:t>Activities are represented with the help of bar.</a:t>
            </a:r>
          </a:p>
          <a:p>
            <a:pPr marL="285750" lvl="0" indent="-285750">
              <a:lnSpc>
                <a:spcPct val="150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</a:rPr>
              <a:t>Length of a bar</a:t>
            </a:r>
            <a:r>
              <a:rPr lang="en-US" sz="1800" b="1" dirty="0">
                <a:solidFill>
                  <a:schemeClr val="bg1"/>
                </a:solidFill>
              </a:rPr>
              <a:t>:</a:t>
            </a:r>
            <a:r>
              <a:rPr lang="en-US" sz="1800" dirty="0">
                <a:solidFill>
                  <a:schemeClr val="bg1"/>
                </a:solidFill>
              </a:rPr>
              <a:t> time required for completion of an activities.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endParaRPr lang="en-US" sz="2000" dirty="0" smtClean="0">
              <a:solidFill>
                <a:schemeClr val="lt1"/>
              </a:solidFill>
            </a:endParaRPr>
          </a:p>
        </p:txBody>
      </p:sp>
      <p:grpSp>
        <p:nvGrpSpPr>
          <p:cNvPr id="136" name="Google Shape;136;p18"/>
          <p:cNvGrpSpPr/>
          <p:nvPr/>
        </p:nvGrpSpPr>
        <p:grpSpPr>
          <a:xfrm>
            <a:off x="7239001" y="1380783"/>
            <a:ext cx="816970" cy="808946"/>
            <a:chOff x="6643075" y="3664250"/>
            <a:chExt cx="407950" cy="407975"/>
          </a:xfrm>
        </p:grpSpPr>
        <p:sp>
          <p:nvSpPr>
            <p:cNvPr id="137" name="Google Shape;137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8"/>
          <p:cNvGrpSpPr/>
          <p:nvPr/>
        </p:nvGrpSpPr>
        <p:grpSpPr>
          <a:xfrm rot="17236032">
            <a:off x="7786190" y="3071926"/>
            <a:ext cx="437959" cy="450070"/>
            <a:chOff x="576250" y="4319400"/>
            <a:chExt cx="442075" cy="442050"/>
          </a:xfrm>
        </p:grpSpPr>
        <p:sp>
          <p:nvSpPr>
            <p:cNvPr id="140" name="Google Shape;140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8"/>
          <p:cNvSpPr/>
          <p:nvPr/>
        </p:nvSpPr>
        <p:spPr>
          <a:xfrm>
            <a:off x="7992018" y="798015"/>
            <a:ext cx="324860" cy="31018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 rot="2697395">
            <a:off x="8059854" y="2457839"/>
            <a:ext cx="405791" cy="3948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8256215" y="1680191"/>
            <a:ext cx="197521" cy="1886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1279896">
            <a:off x="7574772" y="2401664"/>
            <a:ext cx="197498" cy="18867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49" name="Google Shape;149;p18"/>
          <p:cNvGrpSpPr/>
          <p:nvPr/>
        </p:nvGrpSpPr>
        <p:grpSpPr>
          <a:xfrm>
            <a:off x="595647" y="2445424"/>
            <a:ext cx="252657" cy="252657"/>
            <a:chOff x="884004" y="2757472"/>
            <a:chExt cx="300603" cy="300604"/>
          </a:xfrm>
        </p:grpSpPr>
        <p:sp>
          <p:nvSpPr>
            <p:cNvPr id="150" name="Google Shape;150;p18"/>
            <p:cNvSpPr/>
            <p:nvPr/>
          </p:nvSpPr>
          <p:spPr>
            <a:xfrm>
              <a:off x="884004" y="2929419"/>
              <a:ext cx="128674" cy="128657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064276" y="2757472"/>
              <a:ext cx="120332" cy="120349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931046" y="2803676"/>
              <a:ext cx="207362" cy="207362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1025968" y="2832001"/>
              <a:ext cx="34156" cy="34156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5879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066800" y="590550"/>
            <a:ext cx="7261375" cy="76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/>
              <a:t>Gantt Chart</a:t>
            </a:r>
            <a:endParaRPr sz="4400"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grpSp>
        <p:nvGrpSpPr>
          <p:cNvPr id="180" name="Google Shape;180;p20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81" name="Google Shape;181;p20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1733550"/>
            <a:ext cx="6324600" cy="748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spcAft>
                <a:spcPts val="800"/>
              </a:spcAft>
              <a:buNone/>
            </a:pPr>
            <a:endParaRPr lang="en-US" sz="1800" dirty="0" smtClean="0"/>
          </a:p>
          <a:p>
            <a:pPr marL="0" lvl="0" indent="0">
              <a:spcAft>
                <a:spcPts val="800"/>
              </a:spcAft>
              <a:buNone/>
            </a:pP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8" t="8944" r="8585" b="8911"/>
          <a:stretch/>
        </p:blipFill>
        <p:spPr>
          <a:xfrm>
            <a:off x="1066800" y="1352550"/>
            <a:ext cx="6934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066800" y="687104"/>
            <a:ext cx="7261375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Advantages Of Gantt Chart</a:t>
            </a:r>
            <a:endParaRPr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grpSp>
        <p:nvGrpSpPr>
          <p:cNvPr id="180" name="Google Shape;180;p20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81" name="Google Shape;181;p20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1504950"/>
            <a:ext cx="6324600" cy="2513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Easy to understand and simple to draw</a:t>
            </a:r>
          </a:p>
          <a:p>
            <a:pPr marL="285750" lvl="0" indent="-285750">
              <a:lnSpc>
                <a:spcPct val="200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Skilled person is not required</a:t>
            </a:r>
          </a:p>
          <a:p>
            <a:pPr marL="285750" lvl="0" indent="-285750">
              <a:lnSpc>
                <a:spcPct val="200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It can be used for determining resource requirement at a particular stage of a project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0279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507275" y="1703925"/>
            <a:ext cx="1550125" cy="155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b="1" dirty="0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266950"/>
            <a:ext cx="5926475" cy="668100"/>
          </a:xfrm>
        </p:spPr>
        <p:txBody>
          <a:bodyPr/>
          <a:lstStyle/>
          <a:p>
            <a:pPr algn="ctr"/>
            <a:r>
              <a:rPr lang="en-US" sz="5400" dirty="0" smtClean="0"/>
              <a:t>Thank you …</a:t>
            </a:r>
            <a:endParaRPr lang="en-US" sz="5400" dirty="0"/>
          </a:p>
        </p:txBody>
      </p:sp>
      <p:grpSp>
        <p:nvGrpSpPr>
          <p:cNvPr id="6" name="Google Shape;849;p47"/>
          <p:cNvGrpSpPr/>
          <p:nvPr/>
        </p:nvGrpSpPr>
        <p:grpSpPr>
          <a:xfrm>
            <a:off x="762000" y="2071134"/>
            <a:ext cx="990599" cy="914400"/>
            <a:chOff x="2286316" y="1633650"/>
            <a:chExt cx="436000" cy="435975"/>
          </a:xfrm>
        </p:grpSpPr>
        <p:sp>
          <p:nvSpPr>
            <p:cNvPr id="7" name="Google Shape;850;p47"/>
            <p:cNvSpPr/>
            <p:nvPr/>
          </p:nvSpPr>
          <p:spPr>
            <a:xfrm>
              <a:off x="2571891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51;p47"/>
            <p:cNvSpPr/>
            <p:nvPr/>
          </p:nvSpPr>
          <p:spPr>
            <a:xfrm>
              <a:off x="2382541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52;p47"/>
            <p:cNvSpPr/>
            <p:nvPr/>
          </p:nvSpPr>
          <p:spPr>
            <a:xfrm>
              <a:off x="2286316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53;p47"/>
            <p:cNvSpPr/>
            <p:nvPr/>
          </p:nvSpPr>
          <p:spPr>
            <a:xfrm>
              <a:off x="2336866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4;p47"/>
            <p:cNvSpPr/>
            <p:nvPr/>
          </p:nvSpPr>
          <p:spPr>
            <a:xfrm>
              <a:off x="2297291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55;p47"/>
            <p:cNvSpPr/>
            <p:nvPr/>
          </p:nvSpPr>
          <p:spPr>
            <a:xfrm>
              <a:off x="2307016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990600" y="735724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Contents</a:t>
            </a:r>
            <a:endParaRPr sz="4400" dirty="0"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1044350" y="1468374"/>
            <a:ext cx="4670650" cy="28559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 smtClean="0"/>
              <a:t>Project Scheduling</a:t>
            </a: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 smtClean="0"/>
              <a:t>CPM (Critical Path Method )</a:t>
            </a: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 smtClean="0"/>
              <a:t>Network Analysis</a:t>
            </a: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 smtClean="0"/>
              <a:t>PDM (Precedence Diagram Method )</a:t>
            </a: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/>
              <a:t>Lead and </a:t>
            </a:r>
            <a:r>
              <a:rPr lang="en-US" sz="1600" b="1" dirty="0" smtClean="0"/>
              <a:t>Lag</a:t>
            </a: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/>
              <a:t>Critical </a:t>
            </a:r>
            <a:r>
              <a:rPr lang="en-US" sz="1600" b="1" dirty="0" smtClean="0"/>
              <a:t>path</a:t>
            </a: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 smtClean="0"/>
              <a:t>Gantt Chart 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sz="12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619717" y="959314"/>
            <a:ext cx="233377" cy="199823"/>
            <a:chOff x="912642" y="989345"/>
            <a:chExt cx="277665" cy="237743"/>
          </a:xfrm>
        </p:grpSpPr>
        <p:sp>
          <p:nvSpPr>
            <p:cNvPr id="88" name="Google Shape;88;p13"/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ctrTitle" idx="4294967295"/>
          </p:nvPr>
        </p:nvSpPr>
        <p:spPr>
          <a:xfrm>
            <a:off x="990600" y="992974"/>
            <a:ext cx="5839706" cy="70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solidFill>
                  <a:schemeClr val="accent1"/>
                </a:solidFill>
              </a:rPr>
              <a:t>Project Scheduling</a:t>
            </a:r>
            <a:endParaRPr sz="4400" dirty="0">
              <a:solidFill>
                <a:schemeClr val="accent1"/>
              </a:solidFill>
            </a:endParaRPr>
          </a:p>
        </p:txBody>
      </p:sp>
      <p:sp>
        <p:nvSpPr>
          <p:cNvPr id="135" name="Google Shape;135;p18"/>
          <p:cNvSpPr txBox="1">
            <a:spLocks noGrp="1"/>
          </p:cNvSpPr>
          <p:nvPr>
            <p:ph type="subTitle" idx="4294967295"/>
          </p:nvPr>
        </p:nvSpPr>
        <p:spPr>
          <a:xfrm>
            <a:off x="1083900" y="1809750"/>
            <a:ext cx="5164500" cy="251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lt1"/>
                </a:solidFill>
              </a:rPr>
              <a:t>An activity in which you decide how you will divide the project into the smaller tasks.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lt1"/>
                </a:solidFill>
              </a:rPr>
              <a:t>You also how these task will be executed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 smtClean="0">
              <a:solidFill>
                <a:schemeClr val="lt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lt1"/>
                </a:solidFill>
              </a:rPr>
              <a:t>How much time a task will to complete</a:t>
            </a:r>
            <a:endParaRPr sz="2000" dirty="0">
              <a:solidFill>
                <a:schemeClr val="lt1"/>
              </a:solidFill>
            </a:endParaRPr>
          </a:p>
        </p:txBody>
      </p:sp>
      <p:grpSp>
        <p:nvGrpSpPr>
          <p:cNvPr id="136" name="Google Shape;136;p18"/>
          <p:cNvGrpSpPr/>
          <p:nvPr/>
        </p:nvGrpSpPr>
        <p:grpSpPr>
          <a:xfrm>
            <a:off x="6706691" y="739706"/>
            <a:ext cx="1468024" cy="1529654"/>
            <a:chOff x="6643075" y="3664250"/>
            <a:chExt cx="407950" cy="407975"/>
          </a:xfrm>
        </p:grpSpPr>
        <p:sp>
          <p:nvSpPr>
            <p:cNvPr id="137" name="Google Shape;137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8"/>
          <p:cNvGrpSpPr/>
          <p:nvPr/>
        </p:nvGrpSpPr>
        <p:grpSpPr>
          <a:xfrm rot="-587476">
            <a:off x="6640521" y="2494966"/>
            <a:ext cx="641011" cy="681441"/>
            <a:chOff x="576250" y="4319400"/>
            <a:chExt cx="442075" cy="442050"/>
          </a:xfrm>
        </p:grpSpPr>
        <p:sp>
          <p:nvSpPr>
            <p:cNvPr id="140" name="Google Shape;140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8"/>
          <p:cNvSpPr/>
          <p:nvPr/>
        </p:nvSpPr>
        <p:spPr>
          <a:xfrm>
            <a:off x="6200709" y="2175023"/>
            <a:ext cx="324860" cy="31018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 rot="2697395">
            <a:off x="7621278" y="2555083"/>
            <a:ext cx="493111" cy="4708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8154449" y="2080687"/>
            <a:ext cx="197521" cy="1886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1279896">
            <a:off x="6556230" y="1120810"/>
            <a:ext cx="197498" cy="18867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49" name="Google Shape;149;p18"/>
          <p:cNvGrpSpPr/>
          <p:nvPr/>
        </p:nvGrpSpPr>
        <p:grpSpPr>
          <a:xfrm>
            <a:off x="595647" y="2445424"/>
            <a:ext cx="252657" cy="252657"/>
            <a:chOff x="884004" y="2757472"/>
            <a:chExt cx="300603" cy="300604"/>
          </a:xfrm>
        </p:grpSpPr>
        <p:sp>
          <p:nvSpPr>
            <p:cNvPr id="150" name="Google Shape;150;p18"/>
            <p:cNvSpPr/>
            <p:nvPr/>
          </p:nvSpPr>
          <p:spPr>
            <a:xfrm>
              <a:off x="884004" y="2929419"/>
              <a:ext cx="128674" cy="128657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064276" y="2757472"/>
              <a:ext cx="120332" cy="120349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931046" y="2803676"/>
              <a:ext cx="207362" cy="207362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1025968" y="2832001"/>
              <a:ext cx="34156" cy="34156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 idx="4294967295"/>
          </p:nvPr>
        </p:nvSpPr>
        <p:spPr>
          <a:xfrm>
            <a:off x="1066800" y="819150"/>
            <a:ext cx="7307957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CPM(Critical Path Method)</a:t>
            </a:r>
            <a:endParaRPr sz="4400"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4294967295"/>
          </p:nvPr>
        </p:nvSpPr>
        <p:spPr>
          <a:xfrm>
            <a:off x="1193500" y="1733550"/>
            <a:ext cx="6807500" cy="27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800" dirty="0" smtClean="0"/>
              <a:t>Critical path method is a diagram which shows the sequence of activities of a project along with ES (Earliest start) and </a:t>
            </a:r>
            <a:r>
              <a:rPr lang="en-US" sz="1800" dirty="0"/>
              <a:t>EF (</a:t>
            </a:r>
            <a:r>
              <a:rPr lang="en-US" sz="1800" dirty="0" smtClean="0"/>
              <a:t>Earliest finish).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800" dirty="0"/>
              <a:t>Where as ES is the Earliest Start and EF is the Earliest Finish time of a activity in the critical path method Diagram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800" dirty="0"/>
              <a:t>Why this Diagram</a:t>
            </a:r>
            <a:r>
              <a:rPr lang="en-US" sz="18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      We </a:t>
            </a:r>
            <a:r>
              <a:rPr lang="en-US" sz="1800" dirty="0"/>
              <a:t>develop this diagram to find out the critical path of project.</a:t>
            </a:r>
            <a:endParaRPr sz="1800" dirty="0"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621973" y="2470113"/>
            <a:ext cx="223470" cy="203269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990600" y="642664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Network Analysis</a:t>
            </a:r>
            <a:endParaRPr sz="4400" dirty="0"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1066800" y="1276350"/>
            <a:ext cx="7467600" cy="327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sz="1400" dirty="0" smtClean="0"/>
              <a:t>The network is then analyzed by carrying out:</a:t>
            </a: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400" b="1" dirty="0" smtClean="0"/>
              <a:t>Forward Pass</a:t>
            </a:r>
            <a:r>
              <a:rPr lang="en-US" sz="1400" dirty="0" smtClean="0"/>
              <a:t>, to calculate the </a:t>
            </a:r>
            <a:r>
              <a:rPr lang="en-US" sz="1400" b="1" dirty="0" smtClean="0"/>
              <a:t>earliest date </a:t>
            </a:r>
            <a:r>
              <a:rPr lang="en-US" sz="1400" dirty="0" smtClean="0"/>
              <a:t>at which activities may commence and the project be completed.</a:t>
            </a: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400" b="1" dirty="0" smtClean="0"/>
              <a:t>Backward Pass, </a:t>
            </a:r>
            <a:r>
              <a:rPr lang="en-US" sz="1400" dirty="0" smtClean="0"/>
              <a:t>to calculate the </a:t>
            </a:r>
            <a:r>
              <a:rPr lang="en-US" sz="1400" b="1" dirty="0" smtClean="0"/>
              <a:t>latest start dates </a:t>
            </a:r>
            <a:r>
              <a:rPr lang="en-US" sz="1400" dirty="0" smtClean="0"/>
              <a:t>for activities and the critical path.</a:t>
            </a: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itchFamily="2" charset="2"/>
              <a:buChar char="§"/>
            </a:pPr>
            <a:endParaRPr lang="en-US" sz="1400" dirty="0"/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itchFamily="2" charset="2"/>
              <a:buChar char="§"/>
            </a:pPr>
            <a:endParaRPr lang="en-US" sz="1400" dirty="0" smtClean="0"/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itchFamily="2" charset="2"/>
              <a:buChar char="§"/>
            </a:pPr>
            <a:endParaRPr lang="en-US" sz="1400" dirty="0"/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itchFamily="2" charset="2"/>
              <a:buChar char="§"/>
            </a:pPr>
            <a:endParaRPr lang="en-US" sz="1400" dirty="0" smtClean="0"/>
          </a:p>
          <a:p>
            <a:pPr marL="914400" lvl="2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sz="1400" b="1" dirty="0" smtClean="0"/>
              <a:t>CPM Node</a:t>
            </a:r>
            <a:endParaRPr sz="1400" b="1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619717" y="959314"/>
            <a:ext cx="233377" cy="199823"/>
            <a:chOff x="912642" y="989345"/>
            <a:chExt cx="277665" cy="237743"/>
          </a:xfrm>
        </p:grpSpPr>
        <p:sp>
          <p:nvSpPr>
            <p:cNvPr id="88" name="Google Shape;88;p13"/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571750"/>
            <a:ext cx="1466636" cy="1376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571750"/>
            <a:ext cx="4137515" cy="1904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692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 idx="4294967295"/>
          </p:nvPr>
        </p:nvSpPr>
        <p:spPr>
          <a:xfrm>
            <a:off x="1295401" y="590550"/>
            <a:ext cx="7079356" cy="53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Forward Pass</a:t>
            </a:r>
            <a:endParaRPr sz="3600" dirty="0"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621973" y="2470113"/>
            <a:ext cx="223470" cy="203269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047750"/>
            <a:ext cx="6629399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643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 idx="4294967295"/>
          </p:nvPr>
        </p:nvSpPr>
        <p:spPr>
          <a:xfrm>
            <a:off x="1295401" y="590550"/>
            <a:ext cx="7079356" cy="53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Backward Pass</a:t>
            </a:r>
            <a:endParaRPr sz="3600" dirty="0"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621973" y="2470113"/>
            <a:ext cx="223470" cy="203269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343150"/>
            <a:ext cx="6629400" cy="2209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9" y="1047750"/>
            <a:ext cx="3429001" cy="14223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47750"/>
            <a:ext cx="3200399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ctrTitle" idx="4294967295"/>
          </p:nvPr>
        </p:nvSpPr>
        <p:spPr>
          <a:xfrm>
            <a:off x="1009644" y="878900"/>
            <a:ext cx="7180046" cy="95652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accent1"/>
                </a:solidFill>
              </a:rPr>
              <a:t>PDM(Precedence Diagram Method)</a:t>
            </a:r>
            <a:endParaRPr sz="4000" dirty="0">
              <a:solidFill>
                <a:schemeClr val="accent1"/>
              </a:solidFill>
            </a:endParaRPr>
          </a:p>
        </p:txBody>
      </p:sp>
      <p:sp>
        <p:nvSpPr>
          <p:cNvPr id="135" name="Google Shape;135;p18"/>
          <p:cNvSpPr txBox="1">
            <a:spLocks noGrp="1"/>
          </p:cNvSpPr>
          <p:nvPr>
            <p:ph type="subTitle" idx="4294967295"/>
          </p:nvPr>
        </p:nvSpPr>
        <p:spPr>
          <a:xfrm>
            <a:off x="1083900" y="1866565"/>
            <a:ext cx="6118052" cy="26101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lt1"/>
                </a:solidFill>
              </a:rPr>
              <a:t>Visual Representation Technique that depicts the activities involved in a project.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lt1"/>
                </a:solidFill>
              </a:rPr>
              <a:t>It is a method of constructing a project schedule.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lt1"/>
                </a:solidFill>
              </a:rPr>
              <a:t>Network diagram that uses boxes/nodes to represent activities and connect them with arrows.</a:t>
            </a:r>
            <a:endParaRPr lang="en-US" sz="2000" dirty="0">
              <a:solidFill>
                <a:schemeClr val="lt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lt1"/>
                </a:solidFill>
              </a:rPr>
              <a:t>used to show dependencies.</a:t>
            </a:r>
          </a:p>
        </p:txBody>
      </p:sp>
      <p:grpSp>
        <p:nvGrpSpPr>
          <p:cNvPr id="136" name="Google Shape;136;p18"/>
          <p:cNvGrpSpPr/>
          <p:nvPr/>
        </p:nvGrpSpPr>
        <p:grpSpPr>
          <a:xfrm>
            <a:off x="7239001" y="1380783"/>
            <a:ext cx="816970" cy="808946"/>
            <a:chOff x="6643075" y="3664250"/>
            <a:chExt cx="407950" cy="407975"/>
          </a:xfrm>
        </p:grpSpPr>
        <p:sp>
          <p:nvSpPr>
            <p:cNvPr id="137" name="Google Shape;137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8"/>
          <p:cNvGrpSpPr/>
          <p:nvPr/>
        </p:nvGrpSpPr>
        <p:grpSpPr>
          <a:xfrm rot="17236032">
            <a:off x="7786190" y="3071926"/>
            <a:ext cx="437959" cy="450070"/>
            <a:chOff x="576250" y="4319400"/>
            <a:chExt cx="442075" cy="442050"/>
          </a:xfrm>
        </p:grpSpPr>
        <p:sp>
          <p:nvSpPr>
            <p:cNvPr id="140" name="Google Shape;140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8"/>
          <p:cNvSpPr/>
          <p:nvPr/>
        </p:nvSpPr>
        <p:spPr>
          <a:xfrm>
            <a:off x="7992018" y="798015"/>
            <a:ext cx="324860" cy="31018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 rot="2697395">
            <a:off x="8059854" y="2457839"/>
            <a:ext cx="405791" cy="3948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8256215" y="1680191"/>
            <a:ext cx="197521" cy="1886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1279896">
            <a:off x="7574772" y="2401664"/>
            <a:ext cx="197498" cy="18867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49" name="Google Shape;149;p18"/>
          <p:cNvGrpSpPr/>
          <p:nvPr/>
        </p:nvGrpSpPr>
        <p:grpSpPr>
          <a:xfrm>
            <a:off x="595647" y="2445424"/>
            <a:ext cx="252657" cy="252657"/>
            <a:chOff x="884004" y="2757472"/>
            <a:chExt cx="300603" cy="300604"/>
          </a:xfrm>
        </p:grpSpPr>
        <p:sp>
          <p:nvSpPr>
            <p:cNvPr id="150" name="Google Shape;150;p18"/>
            <p:cNvSpPr/>
            <p:nvPr/>
          </p:nvSpPr>
          <p:spPr>
            <a:xfrm>
              <a:off x="884004" y="2929419"/>
              <a:ext cx="128674" cy="128657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064276" y="2757472"/>
              <a:ext cx="120332" cy="120349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931046" y="2803676"/>
              <a:ext cx="207362" cy="207362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1025968" y="2832001"/>
              <a:ext cx="34156" cy="34156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4503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body" idx="1"/>
          </p:nvPr>
        </p:nvSpPr>
        <p:spPr>
          <a:xfrm>
            <a:off x="990600" y="1733550"/>
            <a:ext cx="7261450" cy="251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Lead and Lag are both used in the development of the project  schedule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Lead: </a:t>
            </a:r>
            <a:r>
              <a:rPr lang="en-US" dirty="0" smtClean="0"/>
              <a:t>Accelerating the next activity.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Lag: </a:t>
            </a:r>
            <a:r>
              <a:rPr lang="en-US" dirty="0" smtClean="0"/>
              <a:t>lag is basically a waiting time between two tasks/activities.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L</a:t>
            </a:r>
            <a:r>
              <a:rPr lang="en" sz="4800" dirty="0" smtClean="0"/>
              <a:t>ead and Lag</a:t>
            </a:r>
            <a:endParaRPr sz="4800" dirty="0"/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grpSp>
        <p:nvGrpSpPr>
          <p:cNvPr id="162" name="Google Shape;162;p19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63" name="Google Shape;163;p19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mandra template">
  <a:themeElements>
    <a:clrScheme name="Custom 347">
      <a:dk1>
        <a:srgbClr val="24283B"/>
      </a:dk1>
      <a:lt1>
        <a:srgbClr val="FFFFFF"/>
      </a:lt1>
      <a:dk2>
        <a:srgbClr val="80828B"/>
      </a:dk2>
      <a:lt2>
        <a:srgbClr val="EAECF0"/>
      </a:lt2>
      <a:accent1>
        <a:srgbClr val="FFCE00"/>
      </a:accent1>
      <a:accent2>
        <a:srgbClr val="FFF14C"/>
      </a:accent2>
      <a:accent3>
        <a:srgbClr val="9FE2D0"/>
      </a:accent3>
      <a:accent4>
        <a:srgbClr val="1AB6D1"/>
      </a:accent4>
      <a:accent5>
        <a:srgbClr val="0784B1"/>
      </a:accent5>
      <a:accent6>
        <a:srgbClr val="EE7673"/>
      </a:accent6>
      <a:hlink>
        <a:srgbClr val="3180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572</Words>
  <Application>Microsoft Office PowerPoint</Application>
  <PresentationFormat>On-screen Show (16:9)</PresentationFormat>
  <Paragraphs>187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Red Hat Display</vt:lpstr>
      <vt:lpstr>Wingdings</vt:lpstr>
      <vt:lpstr>Red Hat Text</vt:lpstr>
      <vt:lpstr>Timandra template</vt:lpstr>
      <vt:lpstr>Software Project Management</vt:lpstr>
      <vt:lpstr>Contents</vt:lpstr>
      <vt:lpstr>Project Scheduling</vt:lpstr>
      <vt:lpstr>CPM(Critical Path Method)</vt:lpstr>
      <vt:lpstr>Network Analysis</vt:lpstr>
      <vt:lpstr>Forward Pass</vt:lpstr>
      <vt:lpstr>Backward Pass</vt:lpstr>
      <vt:lpstr>PDM(Precedence Diagram Method)</vt:lpstr>
      <vt:lpstr>Lead and Lag</vt:lpstr>
      <vt:lpstr>Structure of PDM</vt:lpstr>
      <vt:lpstr>The Precedence Diagram </vt:lpstr>
      <vt:lpstr>Critical path</vt:lpstr>
      <vt:lpstr>Find the critical path of this project?</vt:lpstr>
      <vt:lpstr>PowerPoint Presentation</vt:lpstr>
      <vt:lpstr>PowerPoint Presentation</vt:lpstr>
      <vt:lpstr>Gantt Chart</vt:lpstr>
      <vt:lpstr>Gantt Chart</vt:lpstr>
      <vt:lpstr>Advantages Of Gantt Chart</vt:lpstr>
      <vt:lpstr>Thank you 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UAAR</dc:creator>
  <cp:lastModifiedBy>DELL</cp:lastModifiedBy>
  <cp:revision>41</cp:revision>
  <dcterms:modified xsi:type="dcterms:W3CDTF">2022-05-21T19:05:41Z</dcterms:modified>
</cp:coreProperties>
</file>