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74" r:id="rId2"/>
    <p:sldId id="275" r:id="rId3"/>
    <p:sldId id="286" r:id="rId4"/>
    <p:sldId id="300" r:id="rId5"/>
    <p:sldId id="306" r:id="rId6"/>
    <p:sldId id="281" r:id="rId7"/>
    <p:sldId id="301" r:id="rId8"/>
    <p:sldId id="288" r:id="rId9"/>
    <p:sldId id="296" r:id="rId10"/>
    <p:sldId id="289" r:id="rId11"/>
    <p:sldId id="294" r:id="rId12"/>
    <p:sldId id="293" r:id="rId13"/>
    <p:sldId id="268" r:id="rId14"/>
    <p:sldId id="269" r:id="rId15"/>
    <p:sldId id="282" r:id="rId16"/>
    <p:sldId id="309" r:id="rId17"/>
    <p:sldId id="310" r:id="rId18"/>
    <p:sldId id="311" r:id="rId19"/>
    <p:sldId id="304" r:id="rId20"/>
    <p:sldId id="354" r:id="rId21"/>
    <p:sldId id="356" r:id="rId22"/>
    <p:sldId id="340" r:id="rId23"/>
    <p:sldId id="277" r:id="rId24"/>
    <p:sldId id="316" r:id="rId25"/>
    <p:sldId id="287" r:id="rId26"/>
    <p:sldId id="303" r:id="rId27"/>
    <p:sldId id="357" r:id="rId28"/>
    <p:sldId id="358" r:id="rId29"/>
    <p:sldId id="317" r:id="rId30"/>
    <p:sldId id="308" r:id="rId31"/>
    <p:sldId id="319" r:id="rId32"/>
    <p:sldId id="320" r:id="rId33"/>
    <p:sldId id="326" r:id="rId34"/>
    <p:sldId id="325" r:id="rId35"/>
    <p:sldId id="334" r:id="rId36"/>
    <p:sldId id="348" r:id="rId37"/>
    <p:sldId id="349" r:id="rId38"/>
    <p:sldId id="329" r:id="rId39"/>
    <p:sldId id="323" r:id="rId40"/>
    <p:sldId id="265" r:id="rId41"/>
    <p:sldId id="273" r:id="rId42"/>
    <p:sldId id="272" r:id="rId43"/>
    <p:sldId id="315" r:id="rId44"/>
    <p:sldId id="359" r:id="rId45"/>
    <p:sldId id="360" r:id="rId46"/>
    <p:sldId id="299" r:id="rId47"/>
    <p:sldId id="302" r:id="rId48"/>
    <p:sldId id="298" r:id="rId49"/>
    <p:sldId id="361" r:id="rId50"/>
    <p:sldId id="279" r:id="rId51"/>
    <p:sldId id="322" r:id="rId52"/>
    <p:sldId id="321" r:id="rId53"/>
    <p:sldId id="363" r:id="rId54"/>
    <p:sldId id="331" r:id="rId55"/>
    <p:sldId id="342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EC3C4-850B-42A1-A696-93EFF0BFD9EC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9B7A3-8795-417A-AD69-45F709AC6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67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9B7A3-8795-417A-AD69-45F709AC6D8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334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These</a:t>
            </a:r>
            <a:r>
              <a:rPr lang="en-IN" baseline="0" dirty="0"/>
              <a:t> data will be available from RBI Annual Report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9B7A3-8795-417A-AD69-45F709AC6D8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233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Defensive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industry: 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onsumer demand does not decline as much during downturns.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9B7A3-8795-417A-AD69-45F709AC6D8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364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CCE3F-3564-49E8-927C-AC4134D8F736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254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CCE3F-3564-49E8-927C-AC4134D8F736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003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https://in.investing.com/equities/reliance-industries-chart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AEC8-76AE-4A5A-8849-AC0EBFFDD014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092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https://www.ig.com/en/trading-strategies/support-and-resistance-levels-explained-181219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AEC8-76AE-4A5A-8849-AC0EBFFDD014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281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Stochastics oscillates between two fixed values, 0 and 100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AEC8-76AE-4A5A-8849-AC0EBFFDD014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215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FF0000"/>
                </a:solidFill>
              </a:rPr>
              <a:t>Security</a:t>
            </a:r>
            <a:r>
              <a:rPr lang="en-IN" sz="6000" b="1" dirty="0"/>
              <a:t> </a:t>
            </a:r>
            <a:r>
              <a:rPr lang="en-IN" sz="6000" b="1" dirty="0">
                <a:solidFill>
                  <a:srgbClr val="FF0000"/>
                </a:solidFill>
              </a:rPr>
              <a:t>Analysis</a:t>
            </a:r>
            <a:r>
              <a:rPr lang="en-IN" sz="6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5542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2-Industry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181600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Kinds of Industry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Growth (IT, Electric vehicles…..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i="0" dirty="0">
                <a:solidFill>
                  <a:srgbClr val="282C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Renewable Energy</a:t>
            </a:r>
            <a:endParaRPr lang="en-IN" i="0" dirty="0">
              <a:solidFill>
                <a:srgbClr val="55577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Defensive (Healthcare, Insurance)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i="0" dirty="0">
                <a:solidFill>
                  <a:srgbClr val="282C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 And Insurance</a:t>
            </a:r>
            <a:endParaRPr lang="en-IN" i="0" dirty="0">
              <a:solidFill>
                <a:srgbClr val="55577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Industry/Business Life Cycle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Introduction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Growth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Maturity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Decline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1806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C:\Users\Admin\Desktop\business-cycle-stock-market-cycle-grap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0932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313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C:\Users\Admin\Desktop\Business-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"/>
            <a:ext cx="8534400" cy="682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301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u="sng" dirty="0">
                <a:solidFill>
                  <a:srgbClr val="240AE4"/>
                </a:solidFill>
                <a:latin typeface="Times New Roman" pitchFamily="18" charset="0"/>
              </a:rPr>
              <a:t>Company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487680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240AE4"/>
                </a:solidFill>
                <a:latin typeface="Times New Roman" pitchFamily="18" charset="0"/>
              </a:rPr>
              <a:t>ANALYSIS IS OF TWO TYPES:</a:t>
            </a:r>
          </a:p>
          <a:p>
            <a:endParaRPr lang="en-US" u="sng" dirty="0">
              <a:solidFill>
                <a:srgbClr val="240AE4"/>
              </a:solidFill>
              <a:latin typeface="Times New Roman" pitchFamily="18" charset="0"/>
            </a:endParaRPr>
          </a:p>
          <a:p>
            <a:r>
              <a:rPr lang="en-US" dirty="0">
                <a:solidFill>
                  <a:srgbClr val="240AE4"/>
                </a:solidFill>
                <a:latin typeface="Times New Roman" pitchFamily="18" charset="0"/>
              </a:rPr>
              <a:t>Quantitative –</a:t>
            </a:r>
            <a:r>
              <a:rPr lang="en-US" dirty="0">
                <a:latin typeface="Times New Roman" pitchFamily="18" charset="0"/>
              </a:rPr>
              <a:t> It means capable of being measured or expressed in numerical terms. </a:t>
            </a:r>
            <a:r>
              <a:rPr lang="en-US" dirty="0" err="1">
                <a:latin typeface="Times New Roman" pitchFamily="18" charset="0"/>
              </a:rPr>
              <a:t>E.g</a:t>
            </a:r>
            <a:r>
              <a:rPr lang="en-US" dirty="0">
                <a:latin typeface="Times New Roman" pitchFamily="18" charset="0"/>
              </a:rPr>
              <a:t>- Ratios, Revenue, Net profit, Debt, Assets &amp; </a:t>
            </a:r>
            <a:r>
              <a:rPr lang="en-US" dirty="0" err="1">
                <a:latin typeface="Times New Roman" pitchFamily="18" charset="0"/>
              </a:rPr>
              <a:t>Liab</a:t>
            </a:r>
            <a:r>
              <a:rPr lang="en-US" dirty="0">
                <a:latin typeface="Times New Roman" pitchFamily="18" charset="0"/>
              </a:rPr>
              <a:t>. Etc</a:t>
            </a:r>
          </a:p>
          <a:p>
            <a:r>
              <a:rPr lang="en-US" dirty="0">
                <a:solidFill>
                  <a:srgbClr val="240AE4"/>
                </a:solidFill>
                <a:latin typeface="Times New Roman" pitchFamily="18" charset="0"/>
              </a:rPr>
              <a:t>Qualitative –</a:t>
            </a:r>
            <a:r>
              <a:rPr lang="en-US" dirty="0">
                <a:latin typeface="Times New Roman" pitchFamily="18" charset="0"/>
              </a:rPr>
              <a:t> It says about the quality or characteristics of few factors like Management, innovation, Brands etc.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1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/>
          </a:bodyPr>
          <a:lstStyle/>
          <a:p>
            <a:pPr marL="609600" indent="-609600">
              <a:buFont typeface="Wingdings 2" pitchFamily="18" charset="2"/>
              <a:buNone/>
            </a:pPr>
            <a:r>
              <a:rPr lang="en-US" sz="3600" b="1" u="sng" dirty="0">
                <a:solidFill>
                  <a:srgbClr val="240AE4"/>
                </a:solidFill>
                <a:latin typeface="Times New Roman" pitchFamily="18" charset="0"/>
              </a:rPr>
              <a:t>Qualitative Analysis-</a:t>
            </a:r>
            <a:r>
              <a:rPr lang="en-US" sz="2800" b="1" u="sng" dirty="0">
                <a:solidFill>
                  <a:srgbClr val="240AE4"/>
                </a:solidFill>
                <a:latin typeface="Times New Roman" pitchFamily="18" charset="0"/>
              </a:rPr>
              <a:t> </a:t>
            </a:r>
            <a:endParaRPr lang="en-US" b="1" u="sng" dirty="0">
              <a:solidFill>
                <a:srgbClr val="240AE4"/>
              </a:solidFill>
              <a:latin typeface="Times New Roman" pitchFamily="18" charset="0"/>
            </a:endParaRPr>
          </a:p>
          <a:p>
            <a:pPr marL="609600" indent="-609600">
              <a:buFontTx/>
              <a:buChar char="•"/>
            </a:pPr>
            <a:r>
              <a:rPr lang="en-US" sz="2800" dirty="0">
                <a:solidFill>
                  <a:srgbClr val="240AE4"/>
                </a:solidFill>
                <a:latin typeface="Times New Roman" pitchFamily="18" charset="0"/>
              </a:rPr>
              <a:t>Background- </a:t>
            </a:r>
            <a:r>
              <a:rPr lang="en-US" sz="2800" dirty="0">
                <a:latin typeface="Times New Roman" pitchFamily="18" charset="0"/>
              </a:rPr>
              <a:t>It gives you brief idea about company’s chairman, Registered office, face value, ticker, Exchange listed, Registrar’s Name &amp; Address </a:t>
            </a:r>
            <a:r>
              <a:rPr lang="en-US" sz="2800" dirty="0" err="1">
                <a:latin typeface="Times New Roman" pitchFamily="18" charset="0"/>
              </a:rPr>
              <a:t>etc</a:t>
            </a:r>
            <a:r>
              <a:rPr lang="en-US" sz="2800" dirty="0">
                <a:latin typeface="Times New Roman" pitchFamily="18" charset="0"/>
              </a:rPr>
              <a:t>,</a:t>
            </a:r>
          </a:p>
          <a:p>
            <a:pPr marL="609600" indent="-609600">
              <a:buFontTx/>
              <a:buChar char="•"/>
            </a:pPr>
            <a:r>
              <a:rPr lang="en-US" sz="2800" dirty="0">
                <a:solidFill>
                  <a:srgbClr val="240AE4"/>
                </a:solidFill>
                <a:latin typeface="Times New Roman" pitchFamily="18" charset="0"/>
              </a:rPr>
              <a:t>History- </a:t>
            </a:r>
            <a:r>
              <a:rPr lang="en-US" sz="2800" dirty="0">
                <a:latin typeface="Times New Roman" pitchFamily="18" charset="0"/>
              </a:rPr>
              <a:t>This will let an investor to understand how a company has evolved over past.</a:t>
            </a:r>
          </a:p>
          <a:p>
            <a:pPr marL="609600" indent="-609600">
              <a:buFontTx/>
              <a:buChar char="•"/>
            </a:pPr>
            <a:r>
              <a:rPr lang="en-US" sz="2800" dirty="0">
                <a:solidFill>
                  <a:srgbClr val="240AE4"/>
                </a:solidFill>
                <a:latin typeface="Times New Roman" pitchFamily="18" charset="0"/>
              </a:rPr>
              <a:t>Management- </a:t>
            </a:r>
            <a:r>
              <a:rPr lang="en-US" sz="2800" dirty="0">
                <a:latin typeface="Times New Roman" pitchFamily="18" charset="0"/>
              </a:rPr>
              <a:t>It tells us about the management their history, qualifications, experience and how they have done in past five years.</a:t>
            </a:r>
          </a:p>
          <a:p>
            <a:pPr marL="609600" indent="-609600">
              <a:buFontTx/>
              <a:buChar char="•"/>
            </a:pPr>
            <a:r>
              <a:rPr lang="en-US" sz="2800" dirty="0">
                <a:solidFill>
                  <a:srgbClr val="0000FF"/>
                </a:solidFill>
                <a:latin typeface="Times New Roman" pitchFamily="18" charset="0"/>
              </a:rPr>
              <a:t>SWOT Analysis </a:t>
            </a:r>
          </a:p>
          <a:p>
            <a:pPr marL="609600" indent="-609600">
              <a:buFontTx/>
              <a:buChar char="•"/>
            </a:pPr>
            <a:r>
              <a:rPr lang="en-US" sz="2800" dirty="0">
                <a:solidFill>
                  <a:srgbClr val="0000FF"/>
                </a:solidFill>
                <a:latin typeface="Times New Roman" pitchFamily="18" charset="0"/>
              </a:rPr>
              <a:t>Market performance and Potential growth-</a:t>
            </a:r>
            <a:r>
              <a:rPr lang="en-US" sz="2800" dirty="0">
                <a:latin typeface="Times New Roman" pitchFamily="18" charset="0"/>
              </a:rPr>
              <a:t> BCG Matrix</a:t>
            </a:r>
            <a:endParaRPr lang="en-US" sz="2800" dirty="0">
              <a:solidFill>
                <a:srgbClr val="0000FF"/>
              </a:solidFill>
              <a:latin typeface="Times New Roman" pitchFamily="18" charset="0"/>
            </a:endParaRPr>
          </a:p>
          <a:p>
            <a:pPr marL="609600" indent="-609600">
              <a:buFontTx/>
              <a:buChar char="•"/>
            </a:pPr>
            <a:endParaRPr lang="en-US" sz="2800" dirty="0">
              <a:latin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15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BCG Matrix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8153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49BB-D872-3E0E-609F-E37DEF8F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Stages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95071-AEFA-C4F2-BA78-BAAF83D5C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1. Stars</a:t>
            </a:r>
          </a:p>
          <a:p>
            <a:pPr algn="l"/>
            <a:r>
              <a:rPr 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High Growth, High Market Share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2. Question Marks</a:t>
            </a:r>
          </a:p>
          <a:p>
            <a:pPr algn="l"/>
            <a:r>
              <a:rPr 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High Growth, Low Market Share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3. Cash Cows</a:t>
            </a:r>
          </a:p>
          <a:p>
            <a:pPr algn="l"/>
            <a:r>
              <a:rPr 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Low Growth, High Market Share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4. Dogs</a:t>
            </a:r>
          </a:p>
          <a:p>
            <a:pPr algn="l"/>
            <a:r>
              <a:rPr 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Low Growth, Low Market Share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362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37162A-93E9-E436-6953-64D99504F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927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96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9A1D-4329-6E53-25A6-0C9DB2F09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Quantitative Analysis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361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Key Ratios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059363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Liquidity Ratio:- Capacity of a firm to meet its short term liability (3)</a:t>
            </a:r>
          </a:p>
          <a:p>
            <a:endParaRPr lang="en-IN" sz="11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Solvency Ratios/Leverage ratios:- 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Ability to meet long term liability (4)</a:t>
            </a:r>
          </a:p>
          <a:p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Profitability Ratios:- 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 measure profitability and operating efficiency of firm (7)</a:t>
            </a:r>
          </a:p>
          <a:p>
            <a:endParaRPr lang="en-IN" sz="11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Turnover Ratios or Activity Ratios:-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measure firms ability to utilize its resources effectively</a:t>
            </a:r>
          </a:p>
          <a:p>
            <a:endParaRPr lang="en-IN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Market Test Ratios:- 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Valuation of shares (5)</a:t>
            </a:r>
          </a:p>
        </p:txBody>
      </p:sp>
    </p:spTree>
    <p:extLst>
      <p:ext uri="{BB962C8B-B14F-4D97-AF65-F5344CB8AC3E}">
        <p14:creationId xmlns:p14="http://schemas.microsoft.com/office/powerpoint/2010/main" val="200052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Security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Process of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analysing the individual securities and the market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as a whole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and estimating the risk and return expected from the each analysis </a:t>
            </a:r>
          </a:p>
          <a:p>
            <a:pPr marL="0" indent="0" algn="just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b="1" dirty="0">
                <a:latin typeface="Times New Roman" pitchFamily="18" charset="0"/>
                <a:cs typeface="Times New Roman" pitchFamily="18" charset="0"/>
              </a:rPr>
              <a:t>Identifying the undervalued securities for buying and over valued securities for selling.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242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Liquidity ratios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Liquidity Ratios are also termed as Short-Term Solvency Ratios. </a:t>
            </a:r>
          </a:p>
          <a:p>
            <a:pPr algn="just"/>
            <a:endParaRPr lang="en-US" sz="105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term liquidity means the extent of quick convertibility of assets in to money for paying obligation of short-term nature.</a:t>
            </a:r>
          </a:p>
          <a:p>
            <a:pPr marL="0" indent="0" algn="just">
              <a:buNone/>
            </a:pP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Ratios:-</a:t>
            </a:r>
          </a:p>
          <a:p>
            <a:pPr marL="0" indent="0" algn="just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1- Current Ratio, 2-Quick Ratio, 3-Cash Position ratio</a:t>
            </a:r>
            <a:endParaRPr lang="en-IN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4648200"/>
          <a:ext cx="8381999" cy="223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8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9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S. No.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RATIOS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FORMULAS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Current Ratio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Current Assets/Current Liabilities (2:1)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Quick Ratio/Acid Test/Liquid</a:t>
                      </a:r>
                      <a:r>
                        <a:rPr lang="en-IN" sz="20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Ratio</a:t>
                      </a:r>
                      <a:endParaRPr lang="en-IN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Liquid Assets/Current Liabilities (1:1)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Absolute Liquid Ratio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Absolute Liquid Assets/Current Liabilities (.5:1)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108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Solvency Ratios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534400" cy="46783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term 'Solvency' generally refers to the capacity of the business to meet its short-term and long term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obligations.</a:t>
            </a:r>
          </a:p>
          <a:p>
            <a:pPr algn="just"/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This solvency part discusses the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Long-term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obligations,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consists of debenture, long-term loans and long-term creditors etc.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Solvency Ratio indicates the sound financial position of a concern to carryon its business smoothly and meet its all obligations.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It will be expressed in fraction numbers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547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Ratios under solvency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1) Debt - Equity Ratio (2:1)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(2) Proprietary Ratio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(3) Capital Gearing Ratio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(4) Debt Service Ratio or Interest Coverage Ratio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154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9183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Profitability ratios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610600" cy="5638800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Gross Profit Ratio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Net Profit Ratio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Operating Ratio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Operating Profit Ratio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b="1" u="sng" dirty="0">
                <a:latin typeface="Times New Roman" pitchFamily="18" charset="0"/>
                <a:cs typeface="Times New Roman" pitchFamily="18" charset="0"/>
              </a:rPr>
              <a:t>Based on use of investment (over all profitability)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Return on Equity (ROE)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Return on Capital Employed (ROCE)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Return on Asset (ROA)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089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362200"/>
            <a:ext cx="6705600" cy="609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5400" b="1" dirty="0">
                <a:solidFill>
                  <a:srgbClr val="FF0000"/>
                </a:solidFill>
              </a:rPr>
              <a:t>Ratios based on Use of investment</a:t>
            </a:r>
          </a:p>
          <a:p>
            <a:pPr marL="0" indent="0" algn="ctr">
              <a:buNone/>
            </a:pPr>
            <a:endParaRPr lang="en-IN" sz="54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IN" sz="4800" b="1" dirty="0">
                <a:solidFill>
                  <a:srgbClr val="FF0000"/>
                </a:solidFill>
              </a:rPr>
              <a:t>ROCE, ROE, ROA</a:t>
            </a:r>
          </a:p>
        </p:txBody>
      </p:sp>
    </p:spTree>
    <p:extLst>
      <p:ext uri="{BB962C8B-B14F-4D97-AF65-F5344CB8AC3E}">
        <p14:creationId xmlns:p14="http://schemas.microsoft.com/office/powerpoint/2010/main" val="2314646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Return on Investment/ Return on Capital Employed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Capital employed =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Share Capital + Reserve and Surplus + Long term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Loans − Non-Operating Assets − Fictitious Assets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2" descr="\mathrm{ROCE}= \frac {\text{Earning Before Interest and Tax (EBIT)}}{\text{Capital Employed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\mathrm{ROCE}= \frac {\text{Earning Before Interest and Tax (EBIT)}}{\text{Capital Employed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733800"/>
            <a:ext cx="863586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5638800"/>
            <a:ext cx="8915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EBIT=  Gross Profit- Operating Expenses</a:t>
            </a:r>
          </a:p>
          <a:p>
            <a:r>
              <a:rPr lang="en-US" sz="3200" b="1" dirty="0"/>
              <a:t>Capital Employed = Total Assets – Current Liability</a:t>
            </a:r>
            <a:endParaRPr lang="en-IN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155575" y="5054025"/>
            <a:ext cx="39691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EBIT= Operating Profit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73560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EBIT EPS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u="sng" dirty="0"/>
              <a:t>Long term Source of fund = </a:t>
            </a:r>
            <a:r>
              <a:rPr lang="en-IN" u="sng"/>
              <a:t>Capital employed </a:t>
            </a:r>
            <a:endParaRPr lang="en-IN" u="sng" dirty="0"/>
          </a:p>
          <a:p>
            <a:pPr marL="0" indent="0">
              <a:buNone/>
            </a:pPr>
            <a:r>
              <a:rPr lang="en-IN" dirty="0"/>
              <a:t>Equity                          - Dividend    </a:t>
            </a:r>
          </a:p>
          <a:p>
            <a:pPr marL="0" indent="0">
              <a:buNone/>
            </a:pPr>
            <a:r>
              <a:rPr lang="en-IN" dirty="0"/>
              <a:t>Preference                  - Preference/Fixed dividend</a:t>
            </a:r>
          </a:p>
          <a:p>
            <a:pPr marL="0" indent="0">
              <a:buNone/>
            </a:pPr>
            <a:r>
              <a:rPr lang="en-IN" dirty="0"/>
              <a:t>Loans/Debentures    - Interest </a:t>
            </a:r>
          </a:p>
          <a:p>
            <a:pPr marL="0" indent="0">
              <a:buNone/>
            </a:pPr>
            <a:r>
              <a:rPr lang="en-IN" dirty="0"/>
              <a:t>Reserve &amp; Surplus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EBIT                  XXXXX</a:t>
            </a:r>
          </a:p>
          <a:p>
            <a:r>
              <a:rPr lang="en-IN" dirty="0"/>
              <a:t>ROI/ROCE                         EBIT/CE</a:t>
            </a:r>
          </a:p>
          <a:p>
            <a:r>
              <a:rPr lang="en-IN" dirty="0"/>
              <a:t>ROE                                    EAIT /Equity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299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Return on Equity (ROE)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Return on equity =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                   Net income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Shareholder’s equity</a:t>
            </a: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Return on equity (ROE):-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measures how the profitability of a corporation in relation to stockholders’ equity.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ROE Standard:-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Around15% as an acceptable ratio, but anyth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ing less than 10% as poor.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743200" y="2743200"/>
            <a:ext cx="464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954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Return on Assets Ratio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5029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ratio portrays the relationship in between the earnings and total assets employed in 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business enterprise. </a:t>
            </a:r>
          </a:p>
          <a:p>
            <a:pPr marL="0" indent="0" algn="just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600" b="1" dirty="0"/>
              <a:t>Return on Asset = </a:t>
            </a:r>
          </a:p>
          <a:p>
            <a:pPr marL="0" indent="0" algn="just">
              <a:buNone/>
            </a:pPr>
            <a:r>
              <a:rPr lang="en-US" sz="3600" b="1" dirty="0"/>
              <a:t>		Net Income/Total Assets * 100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ROA measures how efficient a company's management is in generating earnings from their economic resources or assets on their balance sheet. 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189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4800" b="1" dirty="0">
                <a:solidFill>
                  <a:srgbClr val="FF0000"/>
                </a:solidFill>
              </a:rPr>
              <a:t>Market Test Ratio/ Valuation Ratio</a:t>
            </a:r>
          </a:p>
        </p:txBody>
      </p:sp>
    </p:spTree>
    <p:extLst>
      <p:ext uri="{BB962C8B-B14F-4D97-AF65-F5344CB8AC3E}">
        <p14:creationId xmlns:p14="http://schemas.microsoft.com/office/powerpoint/2010/main" val="180172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15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Approaches to Security Analysis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239000" cy="4987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468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Market Test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It is used for evaluating the shares and stock which are traded in the stock market. 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It is valuation ratio of stocks in the market </a:t>
            </a:r>
          </a:p>
          <a:p>
            <a:pPr marL="0" indent="0"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Important Ratios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Earning Per Share (EPS)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Price to Earning Ratio (P/E ratio)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P/B Ratio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Dividend Per Share (DPS)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Dividend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Payout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Ratio (DPR) or D/P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Dividend Yield Ratio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448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Earning Per Share (EPS)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		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Earning After Interest and Tax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                    Number of Shares Issued </a:t>
            </a:r>
          </a:p>
          <a:p>
            <a:pPr marL="0" indent="0">
              <a:buNone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EAIT= Net Profit Available to equity shareholders</a:t>
            </a:r>
          </a:p>
          <a:p>
            <a:pPr marL="0" indent="0">
              <a:buNone/>
            </a:pPr>
            <a:endParaRPr lang="en-IN" sz="3000" b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3000" b="1" u="sng" dirty="0">
                <a:latin typeface="Times New Roman" pitchFamily="18" charset="0"/>
                <a:cs typeface="Times New Roman" pitchFamily="18" charset="0"/>
              </a:rPr>
              <a:t>Calculate EPS from following Info</a:t>
            </a:r>
          </a:p>
          <a:p>
            <a:pPr marL="0" indent="0">
              <a:buNone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Equity Share Capital (</a:t>
            </a:r>
            <a:r>
              <a:rPr lang="en-IN" sz="3000" dirty="0" err="1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. 10 each) </a:t>
            </a:r>
            <a:r>
              <a:rPr lang="en-IN" sz="3000" dirty="0" err="1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. 5,00,000</a:t>
            </a:r>
          </a:p>
          <a:p>
            <a:pPr marL="0" indent="0">
              <a:buNone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10% Preference capital (</a:t>
            </a:r>
            <a:r>
              <a:rPr lang="en-IN" sz="3000" dirty="0" err="1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. 10 each) </a:t>
            </a:r>
            <a:r>
              <a:rPr lang="en-IN" sz="3000" dirty="0" err="1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. 4,00,000</a:t>
            </a:r>
          </a:p>
          <a:p>
            <a:pPr marL="0" indent="0">
              <a:buNone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Rate of tax= 50% of net profit</a:t>
            </a:r>
          </a:p>
          <a:p>
            <a:pPr marL="0" indent="0">
              <a:buNone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Net Profit before tax= </a:t>
            </a:r>
            <a:r>
              <a:rPr lang="en-IN" sz="3000" dirty="0" err="1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. 1,80,000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362200" y="2172511"/>
            <a:ext cx="487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99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Price to Earning Ratio (P/E ratio)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610600" cy="5562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P/E Ratio = 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Current Market Price of a Share / Earnings per Share).  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P/E Ratio:  MPS/EPS</a:t>
            </a:r>
          </a:p>
          <a:p>
            <a:pPr algn="just"/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This ratio gives a fair idea about potential market price of share. </a:t>
            </a:r>
          </a:p>
          <a:p>
            <a:pPr algn="just"/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This is the ratio for valuing a company’s stock 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To know whether under-valued or over valued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/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P/E shows what the market is willing to pay today for a stock based on its past or future earnings. 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A high P/E means that a stock's price is high relative to earnings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possibly overvalued.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Conversely, a low P/E might indicate that the current stock price is low relative to earnings.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0505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Price to Earning Ratio (PE ratio)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It signifies the amount of money an investor is willing to invest in a single share of a company for Re. 1 of its earnings.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For instance, if a company has a P/E Ratio of 20, investors are willing to pay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20 in its stocks for Re. 1 of their current earnings.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0"/>
            <a:ext cx="8143875" cy="1200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911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P/E Ratio Calculates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Company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Company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Net Profit =</a:t>
                      </a:r>
                      <a:r>
                        <a:rPr lang="en-IN" baseline="0" dirty="0"/>
                        <a:t> 4,00,000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Net Profit= 2,00,000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Number of shares= 40,000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Number of shares= 40,000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Market</a:t>
                      </a:r>
                      <a:r>
                        <a:rPr lang="en-IN" baseline="0" dirty="0"/>
                        <a:t> Price of share= </a:t>
                      </a:r>
                      <a:r>
                        <a:rPr lang="en-IN" baseline="0" dirty="0" err="1"/>
                        <a:t>Rs</a:t>
                      </a:r>
                      <a:r>
                        <a:rPr lang="en-IN" baseline="0" dirty="0"/>
                        <a:t>. 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Market</a:t>
                      </a:r>
                      <a:r>
                        <a:rPr lang="en-IN" baseline="0" dirty="0"/>
                        <a:t> Price of share= </a:t>
                      </a:r>
                      <a:r>
                        <a:rPr lang="en-IN" baseline="0" dirty="0" err="1"/>
                        <a:t>Rs</a:t>
                      </a:r>
                      <a:r>
                        <a:rPr lang="en-IN" baseline="0" dirty="0"/>
                        <a:t>. 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EPS=  Net</a:t>
                      </a:r>
                      <a:r>
                        <a:rPr lang="en-IN" baseline="0" dirty="0"/>
                        <a:t> profit/N of S=  4,00,000/40,000</a:t>
                      </a:r>
                    </a:p>
                    <a:p>
                      <a:r>
                        <a:rPr lang="en-IN" baseline="0" dirty="0"/>
                        <a:t>                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EPS=</a:t>
                      </a:r>
                      <a:r>
                        <a:rPr lang="en-IN" baseline="0" dirty="0"/>
                        <a:t> 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PE Ratio=    100/10= 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     100/5=</a:t>
                      </a:r>
                      <a:r>
                        <a:rPr lang="en-IN" baseline="0" dirty="0"/>
                        <a:t>   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09600" y="5257800"/>
            <a:ext cx="80120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If company is in loss, then you cant calculate PE ratio</a:t>
            </a:r>
          </a:p>
        </p:txBody>
      </p:sp>
    </p:spTree>
    <p:extLst>
      <p:ext uri="{BB962C8B-B14F-4D97-AF65-F5344CB8AC3E}">
        <p14:creationId xmlns:p14="http://schemas.microsoft.com/office/powerpoint/2010/main" val="65258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Undervalue and over value based on PE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PE ratio is below the five years of PE ratio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PE), undervalued shared. 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current PE value is more than average PE, is called as overvalued shares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Undervalued shares to buy and overvalued shares to sell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Earnings of PE Ratio will be calculated based on last four quarters </a:t>
            </a:r>
          </a:p>
        </p:txBody>
      </p:sp>
    </p:spTree>
    <p:extLst>
      <p:ext uri="{BB962C8B-B14F-4D97-AF65-F5344CB8AC3E}">
        <p14:creationId xmlns:p14="http://schemas.microsoft.com/office/powerpoint/2010/main" val="17425616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677" y="79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4-Price to Book Value ratio (P/B ratio)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707" y="1295400"/>
            <a:ext cx="8229600" cy="4525963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P/B ratio measures the market's valuation of a company relative to its book value.</a:t>
            </a:r>
          </a:p>
          <a:p>
            <a:pPr algn="just"/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It is used to compare a company's current market price to its book value.</a:t>
            </a:r>
          </a:p>
          <a:p>
            <a:pPr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P/B ratios under 1 are typically considered solid investments.</a:t>
            </a:r>
          </a:p>
          <a:p>
            <a:endParaRPr lang="en-IN" dirty="0"/>
          </a:p>
        </p:txBody>
      </p:sp>
      <p:sp>
        <p:nvSpPr>
          <p:cNvPr id="4" name="AutoShape 2" descr="Using Price-To-Book Ratio to Evaluate Compan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181600"/>
            <a:ext cx="53149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189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Book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638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amount that will remain if the company liquidates its assets and repays all its liabilities.</a:t>
            </a:r>
          </a:p>
          <a:p>
            <a:pPr algn="just"/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It is the carrying value of an asset, can be calculated as original Cost of Asset</a:t>
            </a:r>
          </a:p>
          <a:p>
            <a:pPr marL="0" indent="0" algn="just">
              <a:buNone/>
            </a:pPr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P/BV ratio of less than one shows the stock is undervalued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 of assets on the company's books is more than the value the market is assigning to the company).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Book value = Total Assets – Total Liabilities</a:t>
            </a:r>
          </a:p>
          <a:p>
            <a:pPr algn="just"/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Fair Value: Market value of an asset determined by the buyer and seller (Intrinsic value)</a:t>
            </a:r>
          </a:p>
          <a:p>
            <a:pPr algn="just"/>
            <a:r>
              <a:rPr lang="en-US" b="1" i="0" dirty="0">
                <a:solidFill>
                  <a:srgbClr val="040C28"/>
                </a:solidFill>
                <a:effectLst/>
                <a:latin typeface="Google Sans"/>
              </a:rPr>
              <a:t>Book value of an asset =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total cost - accumulated depreciation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</a:p>
          <a:p>
            <a:pPr algn="just"/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Book value of a company =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assets - total liabilities.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96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IN" b="1" dirty="0"/>
              <a:t>Dividend Yield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1054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ratio measures the quantum of cash dividends paid out to shareholders relative to the market value per share.</a:t>
            </a:r>
          </a:p>
          <a:p>
            <a:pPr marL="0" indent="0" algn="just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When the dividend remains the same if the share price drops, the dividend yield rises. The yield will fall if the stock price rises.</a:t>
            </a:r>
          </a:p>
          <a:p>
            <a:pPr algn="just"/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is computed by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dividing the Dividend Per Share (DPS)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by 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Market Price Per Share (MPS)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multiplying the result by 100.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562600"/>
            <a:ext cx="50958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420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Dividend Per Share (DPS)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It is calculated by dividing total amount of dividend distributed by number of shares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Total dividend amount out of profit= 10,00,000</a:t>
            </a:r>
          </a:p>
          <a:p>
            <a:pPr marL="0" indent="0"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Equity Share Capital 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 10 each)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 20,00,000</a:t>
            </a:r>
          </a:p>
          <a:p>
            <a:pPr marL="0" indent="0" algn="just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DPS= 10,00,000/2,00,000= 5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622525"/>
            <a:ext cx="4343400" cy="1229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851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Intrinsic value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Intrinsic value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value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value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company.</a:t>
            </a:r>
          </a:p>
          <a:p>
            <a:pPr marL="0" indent="0"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market price of the share is lower than its intrinsic value the investor would decide to buy the share as it is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price.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finding out to decide whether to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Buy, Hold or Sell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shares/securities </a:t>
            </a:r>
          </a:p>
        </p:txBody>
      </p:sp>
    </p:spTree>
    <p:extLst>
      <p:ext uri="{BB962C8B-B14F-4D97-AF65-F5344CB8AC3E}">
        <p14:creationId xmlns:p14="http://schemas.microsoft.com/office/powerpoint/2010/main" val="904082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Technical Analysis </a:t>
            </a:r>
          </a:p>
        </p:txBody>
      </p:sp>
    </p:spTree>
    <p:extLst>
      <p:ext uri="{BB962C8B-B14F-4D97-AF65-F5344CB8AC3E}">
        <p14:creationId xmlns:p14="http://schemas.microsoft.com/office/powerpoint/2010/main" val="28629388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-19455"/>
            <a:ext cx="8229600" cy="1143000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Technical Analysis</a:t>
            </a:r>
            <a:endParaRPr lang="en-IN" altLang="en-US" b="1" dirty="0">
              <a:solidFill>
                <a:srgbClr val="FF0000"/>
              </a:solidFill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498316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study of past or historical price and volume movement so as to predict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stocks price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help to understand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or movement of shares </a:t>
            </a:r>
          </a:p>
          <a:p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Analysis will help to make decisions on when to buy and sell</a:t>
            </a: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 of investment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vital importance for trading in the stock market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analysis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based on the assumption that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a stock is dependent on demand and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factors.</a:t>
            </a:r>
          </a:p>
        </p:txBody>
      </p:sp>
    </p:spTree>
    <p:extLst>
      <p:ext uri="{BB962C8B-B14F-4D97-AF65-F5344CB8AC3E}">
        <p14:creationId xmlns:p14="http://schemas.microsoft.com/office/powerpoint/2010/main" val="28619293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to apply Fundamental and Technical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Investors point of view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to buy: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analysis</a:t>
            </a: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to buy and sell (trade):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analysis </a:t>
            </a:r>
          </a:p>
          <a:p>
            <a:pPr marL="0" indent="0">
              <a:buNone/>
            </a:pP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Speculators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mostly depend on Technical analysis and risk-return analysis.</a:t>
            </a:r>
          </a:p>
          <a:p>
            <a:pPr marL="0" indent="0" algn="just">
              <a:buNone/>
            </a:pP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technical tools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expressed in the form of charts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compare the price and volume relationships.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1963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/>
          <a:lstStyle/>
          <a:p>
            <a:r>
              <a:rPr lang="en-IN" b="1" dirty="0"/>
              <a:t>Trend is your friend </a:t>
            </a:r>
          </a:p>
        </p:txBody>
      </p:sp>
    </p:spTree>
    <p:extLst>
      <p:ext uri="{BB962C8B-B14F-4D97-AF65-F5344CB8AC3E}">
        <p14:creationId xmlns:p14="http://schemas.microsoft.com/office/powerpoint/2010/main" val="26000335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IMPORTANT CHART PATTERNS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Candle Stick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chart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 are used to find out the total broad spectrum of the market</a:t>
            </a:r>
          </a:p>
        </p:txBody>
      </p:sp>
    </p:spTree>
    <p:extLst>
      <p:ext uri="{BB962C8B-B14F-4D97-AF65-F5344CB8AC3E}">
        <p14:creationId xmlns:p14="http://schemas.microsoft.com/office/powerpoint/2010/main" val="14187778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Candlestick Chart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Candlestick chart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1" y="1754222"/>
            <a:ext cx="46482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hat Is Candle Stick Chart In Stock Market? | Investology | Edelweiss">
            <a:extLst>
              <a:ext uri="{FF2B5EF4-FFF2-40B4-BE49-F238E27FC236}">
                <a16:creationId xmlns:a16="http://schemas.microsoft.com/office/drawing/2014/main" id="{CCE1F32A-E466-4393-A5D1-511A14A6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423768"/>
            <a:ext cx="4267200" cy="493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4148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Candle Stick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9" y="1431924"/>
            <a:ext cx="8983778" cy="443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9425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Line Chart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/>
          <a:lstStyle/>
          <a:p>
            <a:pPr marL="514350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chart is formed by plotting a stock’s closing prices.</a:t>
            </a:r>
          </a:p>
          <a:p>
            <a:pPr marL="514350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line chart can be used to interpret trends, but no other information can be derived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57600"/>
            <a:ext cx="6122041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0311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SUPPORT AND RESISTANCE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support and resistance (S&amp;R) are specific price points on a chart expected to attract the maximum amount of either buying or selling.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price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price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which one can expect more buyers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Resistance price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price at which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can expect more sellers than buyers.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420168"/>
            <a:ext cx="2108463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2895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40" y="28353"/>
            <a:ext cx="8229600" cy="114300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194" y="1942148"/>
            <a:ext cx="8446206" cy="4800600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occurs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a downtrend is expected to pause. 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Resistance occurs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an uptrend is expected to pause </a:t>
            </a:r>
          </a:p>
          <a:p>
            <a:endParaRPr lang="en-IN" dirty="0"/>
          </a:p>
        </p:txBody>
      </p:sp>
      <p:pic>
        <p:nvPicPr>
          <p:cNvPr id="4098" name="Picture 2" descr="Everything You Need to Know About Support and Resistance Leve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5" y="1143000"/>
            <a:ext cx="9141278" cy="319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47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Market Price and Intrinsic Value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Price &gt; Intrinsic Share Price= Stock is Overvalued,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the Recommendation here is Sell the Stock.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Price &lt; Intrinsic Share Price= Stock is Undervalued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79515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 Theory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Primary / main movements (Tide)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Secondary reaction/ correction movement (wave)</a:t>
            </a:r>
          </a:p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Minor / narrow movements (Ripple)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5443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What is Dow Theory? | Using the 6 Tenets for Day Tra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74345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0889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movements of market… (Dow theory)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Ripple (Narrow Movement):-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daily variation due to local causes 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 (Short Movement)/Secondary trend :-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Ranging from days to weeks (averaging between six to eight weeks)</a:t>
            </a:r>
          </a:p>
          <a:p>
            <a:pPr algn="just"/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Tide (Primary Movement):-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third move is the great swing covering anything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months to years,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averaging between 6 to 48 months (4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9650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Oscillators/ Indicators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indicators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closing price data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overbought and oversold conditions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ranging market.</a:t>
            </a:r>
          </a:p>
          <a:p>
            <a:pPr algn="just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 as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Momentum Oscillators/Indicators</a:t>
            </a:r>
          </a:p>
          <a:p>
            <a:pPr marL="0" indent="0" algn="just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Indicators </a:t>
            </a:r>
          </a:p>
          <a:p>
            <a:pPr marL="0" indent="0" algn="just">
              <a:buNone/>
            </a:pP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RSI (Trend confirmation)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oscillator (Identifying overbought and oversold levels)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Average (Detecting Momentum)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MACD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5544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What is RSI? - Relative Strength Index - Fidel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81" y="308344"/>
            <a:ext cx="9103581" cy="594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3514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566"/>
            <a:ext cx="8229600" cy="114300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MACD of TECHM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93" y="1219200"/>
            <a:ext cx="883847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5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itchFamily="18" charset="0"/>
              </a:rPr>
              <a:t>Fundamental Analysis: TOP DOWN &amp; BOTTOM UP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•"/>
            </a:pP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</a:rPr>
              <a:t>Top Down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</a:rPr>
              <a:t>- 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It means evaluating in the following order.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      1. Economy.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      2. Industry.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      3. Company.</a:t>
            </a:r>
          </a:p>
          <a:p>
            <a:pPr>
              <a:buFontTx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</a:rPr>
              <a:t>Bottom-up Approach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</a:rPr>
              <a:t>-  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The investor starts  with specific businesses, regardless of their industry/region and economy.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4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430" y="145746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EIC Analysis of a Company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AutoShape 2" descr="UNIT6 ECONOMY AND INDUSTRY ANALYS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UNIT6 ECONOMY AND INDUSTRY ANALYS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Economic Industry Company Analysis | EIC Analysis of a Compa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9" y="1371600"/>
            <a:ext cx="7591425" cy="425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\Desktop\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863605"/>
            <a:ext cx="4281791" cy="297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38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1-Economic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458200" cy="5943600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 in nature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understand systematic risks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investment environment of a country</a:t>
            </a:r>
          </a:p>
          <a:p>
            <a:pPr marL="0" indent="0">
              <a:buNone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GDP, GNP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Inflation (demand side and supply side)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rate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 structure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 and fiscal deficit (Export and Import)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of payment 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FDI &amp; FII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Monsoon, Agriculture, demographic and cultural factors 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Infrastructural facilities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Flow of Fund   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189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Times New Roman" pitchFamily="18" charset="0"/>
                <a:cs typeface="Times New Roman" pitchFamily="18" charset="0"/>
              </a:rPr>
              <a:t>Industry Analysis</a:t>
            </a:r>
            <a:endParaRPr lang="en-IN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>
                <a:latin typeface="Times New Roman" pitchFamily="18" charset="0"/>
                <a:cs typeface="Times New Roman" pitchFamily="18" charset="0"/>
              </a:rPr>
              <a:t>It is an analysis of homogeneous group of firms engaged in similar business.</a:t>
            </a:r>
          </a:p>
          <a:p>
            <a:pPr algn="just" eaLnBrk="1" hangingPunct="1"/>
            <a:r>
              <a:rPr lang="en-US" altLang="en-US">
                <a:latin typeface="Times New Roman" pitchFamily="18" charset="0"/>
                <a:cs typeface="Times New Roman" pitchFamily="18" charset="0"/>
              </a:rPr>
              <a:t>The performance of the company depends on </a:t>
            </a:r>
            <a:r>
              <a:rPr lang="en-IN" altLang="en-US">
                <a:latin typeface="Times New Roman" pitchFamily="18" charset="0"/>
                <a:cs typeface="Times New Roman" pitchFamily="18" charset="0"/>
              </a:rPr>
              <a:t>the performance of the industry to which it belongs.</a:t>
            </a:r>
          </a:p>
          <a:p>
            <a:pPr algn="just" eaLnBrk="1" hangingPunct="1"/>
            <a:r>
              <a:rPr lang="en-US" altLang="en-US">
                <a:latin typeface="Times New Roman" pitchFamily="18" charset="0"/>
                <a:cs typeface="Times New Roman" pitchFamily="18" charset="0"/>
              </a:rPr>
              <a:t>So the industry analysis should include the fundamental factors affecting the growth prospects of the company.</a:t>
            </a:r>
          </a:p>
        </p:txBody>
      </p:sp>
    </p:spTree>
    <p:extLst>
      <p:ext uri="{BB962C8B-B14F-4D97-AF65-F5344CB8AC3E}">
        <p14:creationId xmlns:p14="http://schemas.microsoft.com/office/powerpoint/2010/main" val="2283384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2343</Words>
  <Application>Microsoft Office PowerPoint</Application>
  <PresentationFormat>On-screen Show (4:3)</PresentationFormat>
  <Paragraphs>333</Paragraphs>
  <Slides>55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Google Sans</vt:lpstr>
      <vt:lpstr>Times New Roman</vt:lpstr>
      <vt:lpstr>Wingdings 2</vt:lpstr>
      <vt:lpstr>Office Theme</vt:lpstr>
      <vt:lpstr>Security Analysis </vt:lpstr>
      <vt:lpstr>Security Analysis </vt:lpstr>
      <vt:lpstr>Approaches to Security Analysis</vt:lpstr>
      <vt:lpstr>Intrinsic value</vt:lpstr>
      <vt:lpstr>Market Price and Intrinsic Value </vt:lpstr>
      <vt:lpstr>Fundamental Analysis: TOP DOWN &amp; BOTTOM UP</vt:lpstr>
      <vt:lpstr>EIC Analysis of a Company</vt:lpstr>
      <vt:lpstr>1-Economic Analysis </vt:lpstr>
      <vt:lpstr>Industry Analysis</vt:lpstr>
      <vt:lpstr>2-Industry Analysis </vt:lpstr>
      <vt:lpstr>PowerPoint Presentation</vt:lpstr>
      <vt:lpstr>PowerPoint Presentation</vt:lpstr>
      <vt:lpstr>Company Analysis</vt:lpstr>
      <vt:lpstr>PowerPoint Presentation</vt:lpstr>
      <vt:lpstr>BCG Matrix</vt:lpstr>
      <vt:lpstr>Stages</vt:lpstr>
      <vt:lpstr>PowerPoint Presentation</vt:lpstr>
      <vt:lpstr>Quantitative Analysis</vt:lpstr>
      <vt:lpstr>Key Ratios</vt:lpstr>
      <vt:lpstr>Liquidity ratios</vt:lpstr>
      <vt:lpstr>Solvency Ratios</vt:lpstr>
      <vt:lpstr>Key Ratios under solvency </vt:lpstr>
      <vt:lpstr>Profitability ratios</vt:lpstr>
      <vt:lpstr>PowerPoint Presentation</vt:lpstr>
      <vt:lpstr>Return on Investment/ Return on Capital Employed </vt:lpstr>
      <vt:lpstr>EBIT EPS </vt:lpstr>
      <vt:lpstr>Return on Equity (ROE)</vt:lpstr>
      <vt:lpstr>Return on Assets Ratio</vt:lpstr>
      <vt:lpstr>Market Test Ratio/ Valuation Ratio</vt:lpstr>
      <vt:lpstr>Market Test Ratio</vt:lpstr>
      <vt:lpstr>Earning Per Share (EPS)</vt:lpstr>
      <vt:lpstr>Price to Earning Ratio (P/E ratio)</vt:lpstr>
      <vt:lpstr>Price to Earning Ratio (PE ratio)</vt:lpstr>
      <vt:lpstr>How P/E Ratio Calculates </vt:lpstr>
      <vt:lpstr>Undervalue and over value based on PE ratio</vt:lpstr>
      <vt:lpstr>4-Price to Book Value ratio (P/B ratio)</vt:lpstr>
      <vt:lpstr>Book Value</vt:lpstr>
      <vt:lpstr>Dividend Yield Ratio</vt:lpstr>
      <vt:lpstr>Dividend Per Share (DPS)</vt:lpstr>
      <vt:lpstr>Technical Analysis </vt:lpstr>
      <vt:lpstr>Technical Analysis</vt:lpstr>
      <vt:lpstr>Where to apply Fundamental and Technical Analysis </vt:lpstr>
      <vt:lpstr>Trend is your friend </vt:lpstr>
      <vt:lpstr>IMPORTANT CHART PATTERNS</vt:lpstr>
      <vt:lpstr>Candlestick Chart </vt:lpstr>
      <vt:lpstr>Candle Stick </vt:lpstr>
      <vt:lpstr>Line Chart </vt:lpstr>
      <vt:lpstr>SUPPORT AND RESISTANCE</vt:lpstr>
      <vt:lpstr>Support </vt:lpstr>
      <vt:lpstr>Dow Theory </vt:lpstr>
      <vt:lpstr>PowerPoint Presentation</vt:lpstr>
      <vt:lpstr>Three movements of market… (Dow theory)</vt:lpstr>
      <vt:lpstr>Oscillators/ Indicators </vt:lpstr>
      <vt:lpstr>PowerPoint Presentation</vt:lpstr>
      <vt:lpstr>MACD of TECHM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Dr. Shafi M K</cp:lastModifiedBy>
  <cp:revision>118</cp:revision>
  <dcterms:created xsi:type="dcterms:W3CDTF">2006-08-16T00:00:00Z</dcterms:created>
  <dcterms:modified xsi:type="dcterms:W3CDTF">2024-06-24T07:06:59Z</dcterms:modified>
</cp:coreProperties>
</file>