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59" r:id="rId6"/>
    <p:sldId id="260" r:id="rId7"/>
    <p:sldId id="262" r:id="rId8"/>
    <p:sldId id="261" r:id="rId9"/>
    <p:sldId id="275" r:id="rId10"/>
    <p:sldId id="276" r:id="rId11"/>
    <p:sldId id="278" r:id="rId12"/>
    <p:sldId id="277" r:id="rId13"/>
    <p:sldId id="263" r:id="rId14"/>
    <p:sldId id="264" r:id="rId15"/>
    <p:sldId id="265" r:id="rId16"/>
    <p:sldId id="266" r:id="rId17"/>
    <p:sldId id="270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DesignPageV2.aspx?subpage=design&amp;FormId=DQSIkWdsW0yxEjajBLZtrQAAAAAAAAAAAANAARr3YFJUQUw2ODlBMzU1MDhCUkhEMFNFOVc1OUtWMy4u&amp;Token=f7db740f46364e1d99352e45dfb85b9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python-programming-language-png/" TargetMode="External"/><Relationship Id="rId13" Type="http://schemas.openxmlformats.org/officeDocument/2006/relationships/image" Target="../media/image13.jpeg"/><Relationship Id="rId18" Type="http://schemas.openxmlformats.org/officeDocument/2006/relationships/hyperlink" Target="https://about.gitlab.com/partners/technology-partners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waymond.tistory.com/249" TargetMode="External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hyperlink" Target="https://en.wikipedia.org/wiki/ChatGP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ournalmc.org/index.php/JMC/user/registerUser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s://manas.tech/blog/2015/12/15/logging-for-rails-apps-in-docker/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s://zilliz.com/comparison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iblnews.org/researchers-from-apple-and-columbia-released-an-open-source-multimodal-ll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" y="0"/>
            <a:ext cx="1223771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itle 1"/>
          <p:cNvSpPr txBox="1"/>
          <p:nvPr/>
        </p:nvSpPr>
        <p:spPr>
          <a:xfrm>
            <a:off x="220723" y="1590022"/>
            <a:ext cx="3336728" cy="64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lang="en-IN" dirty="0"/>
              <a:t>DOCKER</a:t>
            </a:r>
            <a:endParaRPr dirty="0"/>
          </a:p>
        </p:txBody>
      </p:sp>
      <p:sp>
        <p:nvSpPr>
          <p:cNvPr id="96" name="Subtitle 2"/>
          <p:cNvSpPr txBox="1"/>
          <p:nvPr/>
        </p:nvSpPr>
        <p:spPr>
          <a:xfrm>
            <a:off x="45719" y="2235317"/>
            <a:ext cx="9052561" cy="4325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lvl1pPr>
          </a:lstStyle>
          <a:p>
            <a:r>
              <a:rPr lang="en-IN" dirty="0"/>
              <a:t>SRI KARTHIK               </a:t>
            </a:r>
            <a:r>
              <a:rPr dirty="0"/>
              <a:t>| </a:t>
            </a:r>
            <a:r>
              <a:rPr lang="en-IN" dirty="0"/>
              <a:t>2025</a:t>
            </a:r>
            <a:r>
              <a:rPr dirty="0"/>
              <a:t> </a:t>
            </a:r>
            <a:r>
              <a:rPr lang="en-IN" dirty="0"/>
              <a:t> </a:t>
            </a:r>
            <a:r>
              <a:rPr dirty="0"/>
              <a:t>| </a:t>
            </a:r>
            <a:r>
              <a:rPr lang="en-IN" dirty="0"/>
              <a:t>VIT CHENNAI</a:t>
            </a:r>
          </a:p>
          <a:p>
            <a:r>
              <a:rPr lang="en-IN" dirty="0"/>
              <a:t>SHASHANK PANDEY | 2025  | VIT CHENNAI </a:t>
            </a:r>
          </a:p>
          <a:p>
            <a:r>
              <a:rPr lang="en-IN" dirty="0"/>
              <a:t>PIYALI SAHA               | 2025 | VIT CHENNAI</a:t>
            </a:r>
          </a:p>
          <a:p>
            <a:r>
              <a:rPr lang="en-IN" dirty="0"/>
              <a:t>ATUL PATEL                | 2025 | VIT CHENNAI 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B77AD-B567-BDF2-5DFA-AD8B54FD4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19" y="0"/>
            <a:ext cx="1189461" cy="11894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" y="-78658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1"/>
          <p:cNvSpPr txBox="1"/>
          <p:nvPr/>
        </p:nvSpPr>
        <p:spPr>
          <a:xfrm>
            <a:off x="928646" y="1235908"/>
            <a:ext cx="7143637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lang="en-IN" dirty="0"/>
              <a:t>Out Put Screen 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6B758-18DA-CBE8-DF05-80716F1E7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86" y="1598686"/>
            <a:ext cx="8891028" cy="50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697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" y="-78658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1"/>
          <p:cNvSpPr txBox="1"/>
          <p:nvPr/>
        </p:nvSpPr>
        <p:spPr>
          <a:xfrm>
            <a:off x="928646" y="1235908"/>
            <a:ext cx="7143637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lang="en-IN" dirty="0"/>
              <a:t>Out Put Screen 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53DF9-33CC-43E0-30E1-5158F5F34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51" y="1635020"/>
            <a:ext cx="9285298" cy="52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957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" y="-78658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1"/>
          <p:cNvSpPr txBox="1"/>
          <p:nvPr/>
        </p:nvSpPr>
        <p:spPr>
          <a:xfrm>
            <a:off x="928646" y="1235908"/>
            <a:ext cx="7143637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lang="en-IN" dirty="0"/>
              <a:t>Out Put Screen 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D8755-7F45-CB81-C2B2-33801E465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48" y="1156625"/>
            <a:ext cx="9995942" cy="56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121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1"/>
          <p:cNvSpPr txBox="1"/>
          <p:nvPr/>
        </p:nvSpPr>
        <p:spPr>
          <a:xfrm>
            <a:off x="220724" y="1593900"/>
            <a:ext cx="887755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dirty="0"/>
              <a:t>Future possible enhancements</a:t>
            </a:r>
          </a:p>
        </p:txBody>
      </p:sp>
      <p:sp>
        <p:nvSpPr>
          <p:cNvPr id="124" name="Subtitle 2"/>
          <p:cNvSpPr txBox="1"/>
          <p:nvPr/>
        </p:nvSpPr>
        <p:spPr>
          <a:xfrm>
            <a:off x="252948" y="2327419"/>
            <a:ext cx="11339284" cy="269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b="1" dirty="0"/>
              <a:t>Proactive Suggestions</a:t>
            </a:r>
            <a:r>
              <a:rPr lang="en-US" dirty="0"/>
              <a:t>: Implement features for offering proactive recommendations and automating routine tasks based on user behavior.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Voice Interaction</a:t>
            </a:r>
            <a:r>
              <a:rPr lang="en-US" dirty="0"/>
              <a:t>: Introduce speech-to-text and text-to-speech capabilities to enable voice-based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Personalized User Experience</a:t>
            </a:r>
            <a:r>
              <a:rPr lang="en-US" dirty="0"/>
              <a:t>: Use machine learning to tailor responses and actions based on user history and preferences.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Advanced Security Features</a:t>
            </a:r>
            <a:r>
              <a:rPr lang="en-US" dirty="0"/>
              <a:t>: Integrate enhanced security measures such as user authentication, encryption, and role-based access control to protect sensitive information and transactions.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1"/>
          <p:cNvSpPr txBox="1"/>
          <p:nvPr/>
        </p:nvSpPr>
        <p:spPr>
          <a:xfrm>
            <a:off x="367279" y="965823"/>
            <a:ext cx="88775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dirty="0"/>
              <a:t>Risks/Challenges/Dependencies</a:t>
            </a:r>
          </a:p>
        </p:txBody>
      </p:sp>
      <p:sp>
        <p:nvSpPr>
          <p:cNvPr id="128" name="Subtitle 2"/>
          <p:cNvSpPr txBox="1"/>
          <p:nvPr/>
        </p:nvSpPr>
        <p:spPr>
          <a:xfrm>
            <a:off x="211939" y="1924937"/>
            <a:ext cx="11022875" cy="396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lang="en-US" b="1" dirty="0"/>
              <a:t>API Reliability</a:t>
            </a:r>
            <a:r>
              <a:rPr lang="en-US" dirty="0"/>
              <a:t>: Dependence on external APIs for actions (e.g., payments, order management) risks service interruptions or changes affecting functionality.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lang="en-US" b="1" dirty="0"/>
              <a:t>Security Concerns</a:t>
            </a:r>
            <a:r>
              <a:rPr lang="en-US" dirty="0"/>
              <a:t>: Safeguarding sensitive user data and secure transactions is crucial to prevent data breaches and fraud.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lang="en-US" b="1" dirty="0"/>
              <a:t>Real-Time Data Updates</a:t>
            </a:r>
            <a:r>
              <a:rPr lang="en-US" dirty="0"/>
              <a:t>: Implementing mechanisms for continuous updates to the knowledge base ensures the chatbot always delivers current and relevant information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1"/>
          <p:cNvSpPr txBox="1"/>
          <p:nvPr/>
        </p:nvSpPr>
        <p:spPr>
          <a:xfrm>
            <a:off x="249793" y="775106"/>
            <a:ext cx="88775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dirty="0"/>
              <a:t>Acceptance Criteria Coverage</a:t>
            </a:r>
          </a:p>
        </p:txBody>
      </p:sp>
      <p:sp>
        <p:nvSpPr>
          <p:cNvPr id="132" name="Subtitle 2"/>
          <p:cNvSpPr txBox="1"/>
          <p:nvPr/>
        </p:nvSpPr>
        <p:spPr>
          <a:xfrm>
            <a:off x="379589" y="2281369"/>
            <a:ext cx="11022875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lvl1pPr>
          </a:lstStyle>
          <a:p>
            <a:pPr marL="0" indent="0">
              <a:buNone/>
            </a:pPr>
            <a:endParaRPr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BA1F2-2047-9862-CE6C-E5D71AFFDD3B}"/>
              </a:ext>
            </a:extLst>
          </p:cNvPr>
          <p:cNvSpPr txBox="1"/>
          <p:nvPr/>
        </p:nvSpPr>
        <p:spPr>
          <a:xfrm>
            <a:off x="144561" y="1164999"/>
            <a:ext cx="11902878" cy="5355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chatbot solution covers </a:t>
            </a:r>
            <a:r>
              <a:rPr lang="en-US" u="sng" dirty="0">
                <a:solidFill>
                  <a:schemeClr val="bg1"/>
                </a:solidFill>
              </a:rPr>
              <a:t>ALL ASPECTS </a:t>
            </a:r>
            <a:r>
              <a:rPr lang="en-US" dirty="0">
                <a:solidFill>
                  <a:schemeClr val="bg1"/>
                </a:solidFill>
              </a:rPr>
              <a:t>of the problem statement across the following key areas: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Knowledge Base Integration</a:t>
            </a:r>
            <a:r>
              <a:rPr lang="en-US" dirty="0">
                <a:solidFill>
                  <a:schemeClr val="bg1"/>
                </a:solidFill>
              </a:rPr>
              <a:t>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Fully integrated with multiple document formats (PDFs, PPTs, docs).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Uses RAG Module and PUBMEDBERT for accurate information retrieval.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Allows for real-time updates to the knowledge base, ensuring the system provides the latest information.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 Action Execution: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chatbot supports a range of actionable tasks like order creation, cancellation, payment collection, and invoice       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viewing via Langchain’s Agent and Zapier NLA API.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Successfully returns human-readable results from these actions back to the user.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- Context Preservation: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The system uses Custom Sequence Method to maintain context across multiple interactions and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Sequential Chain to manage follow-up queries.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- Ensures coherent, context-aware responses during ongoing conversations.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Thus, all core requirements related to knowledge integration, task execution, and conversation context are thoroughly addressed.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itle 1"/>
          <p:cNvSpPr txBox="1"/>
          <p:nvPr/>
        </p:nvSpPr>
        <p:spPr>
          <a:xfrm>
            <a:off x="450978" y="1778383"/>
            <a:ext cx="8877557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endParaRPr dirty="0"/>
          </a:p>
        </p:txBody>
      </p:sp>
      <p:sp>
        <p:nvSpPr>
          <p:cNvPr id="136" name="Subtitle 2"/>
          <p:cNvSpPr txBox="1"/>
          <p:nvPr/>
        </p:nvSpPr>
        <p:spPr>
          <a:xfrm>
            <a:off x="275975" y="1147799"/>
            <a:ext cx="11022874" cy="4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lvl1pPr>
          </a:lstStyle>
          <a:p>
            <a:r>
              <a:rPr lang="en-US" dirty="0"/>
              <a:t>A</a:t>
            </a:r>
            <a:r>
              <a:rPr dirty="0"/>
              <a:t>dditional information</a:t>
            </a:r>
            <a:r>
              <a:rPr lang="en-US" dirty="0"/>
              <a:t>: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ubtitle 2"/>
          <p:cNvSpPr txBox="1"/>
          <p:nvPr/>
        </p:nvSpPr>
        <p:spPr>
          <a:xfrm>
            <a:off x="435399" y="2546119"/>
            <a:ext cx="10292087" cy="228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599" indent="-22859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aseline="22222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dirty="0"/>
              <a:t>Upload the entire codebase to a private GitHub repository.</a:t>
            </a:r>
          </a:p>
          <a:p>
            <a:pPr marL="228599" indent="-22859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aseline="22222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dirty="0"/>
              <a:t>Ensure that all files are placed within a single repository.</a:t>
            </a:r>
          </a:p>
          <a:p>
            <a:pPr marL="228599" indent="-22859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aseline="22222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dirty="0"/>
              <a:t>Add the GitHub user </a:t>
            </a:r>
            <a:r>
              <a:rPr dirty="0" err="1">
                <a:latin typeface="Rubik Bold"/>
                <a:ea typeface="Rubik Bold"/>
                <a:cs typeface="Rubik Bold"/>
                <a:sym typeface="Rubik Bold"/>
              </a:rPr>
              <a:t>hackrx</a:t>
            </a:r>
            <a:r>
              <a:rPr dirty="0">
                <a:latin typeface="Rubik Bold"/>
                <a:ea typeface="Rubik Bold"/>
                <a:cs typeface="Rubik Bold"/>
                <a:sym typeface="Rubik Bold"/>
              </a:rPr>
              <a:t>-bot</a:t>
            </a:r>
            <a:r>
              <a:rPr dirty="0"/>
              <a:t> as a collaborator to the private repository.</a:t>
            </a:r>
          </a:p>
          <a:p>
            <a:pPr marL="228599" indent="-22859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aseline="22222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dirty="0"/>
              <a:t>Submit the form with the required details, including the endpoint you created: </a:t>
            </a:r>
            <a:br>
              <a:rPr dirty="0"/>
            </a:br>
            <a:r>
              <a:rPr u="sng" dirty="0">
                <a:solidFill>
                  <a:srgbClr val="75FBFD"/>
                </a:solidFill>
                <a:uFill>
                  <a:solidFill>
                    <a:srgbClr val="467886"/>
                  </a:solidFill>
                </a:uFill>
                <a:hlinkClick r:id="rId3"/>
              </a:rPr>
              <a:t>Form Link</a:t>
            </a:r>
            <a:br>
              <a:rPr dirty="0"/>
            </a:br>
            <a:endParaRPr dirty="0"/>
          </a:p>
        </p:txBody>
      </p:sp>
      <p:sp>
        <p:nvSpPr>
          <p:cNvPr id="164" name="This slide should not be included in the final pitch deck submission, as it is intended for informational purposes only."/>
          <p:cNvSpPr txBox="1"/>
          <p:nvPr/>
        </p:nvSpPr>
        <p:spPr>
          <a:xfrm>
            <a:off x="3843306" y="6225741"/>
            <a:ext cx="450538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 i="1">
                <a:solidFill>
                  <a:srgbClr val="FFFFFF"/>
                </a:solidFill>
              </a:defRPr>
            </a:lvl1pPr>
          </a:lstStyle>
          <a:p>
            <a:r>
              <a:t>This slide should not be included in the final pitch deck submission, as it is intended for informational purposes only.</a:t>
            </a:r>
          </a:p>
        </p:txBody>
      </p:sp>
      <p:sp>
        <p:nvSpPr>
          <p:cNvPr id="165" name="Title 1"/>
          <p:cNvSpPr txBox="1"/>
          <p:nvPr/>
        </p:nvSpPr>
        <p:spPr>
          <a:xfrm>
            <a:off x="625264" y="1328252"/>
            <a:ext cx="1094147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8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dirty="0"/>
              <a:t>PS4: Context Aware Chatbot</a:t>
            </a:r>
          </a:p>
        </p:txBody>
      </p:sp>
      <p:sp>
        <p:nvSpPr>
          <p:cNvPr id="166" name="Title 1"/>
          <p:cNvSpPr txBox="1"/>
          <p:nvPr/>
        </p:nvSpPr>
        <p:spPr>
          <a:xfrm>
            <a:off x="625264" y="1823552"/>
            <a:ext cx="1094147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lvl1pPr>
          </a:lstStyle>
          <a:p>
            <a:r>
              <a:t>Expected Submission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596"/>
            <a:ext cx="12192000" cy="695059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1"/>
          <p:cNvSpPr txBox="1"/>
          <p:nvPr/>
        </p:nvSpPr>
        <p:spPr>
          <a:xfrm>
            <a:off x="186528" y="391064"/>
            <a:ext cx="4074127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lang="en-US" dirty="0"/>
              <a:t>A</a:t>
            </a:r>
            <a:r>
              <a:rPr dirty="0"/>
              <a:t>bout </a:t>
            </a:r>
            <a:r>
              <a:rPr lang="en-US" dirty="0"/>
              <a:t>ourselves</a:t>
            </a:r>
            <a:endParaRPr dirty="0"/>
          </a:p>
        </p:txBody>
      </p:sp>
      <p:sp>
        <p:nvSpPr>
          <p:cNvPr id="100" name="Subtitle 2"/>
          <p:cNvSpPr txBox="1"/>
          <p:nvPr/>
        </p:nvSpPr>
        <p:spPr>
          <a:xfrm>
            <a:off x="186528" y="981995"/>
            <a:ext cx="12192000" cy="5974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2052E-14F7-A1E6-DFCC-769E96329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1" t="25029" r="19504" b="38714"/>
          <a:stretch/>
        </p:blipFill>
        <p:spPr>
          <a:xfrm>
            <a:off x="265186" y="1006619"/>
            <a:ext cx="1219485" cy="1205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9CE0FF-596A-82D2-FB55-93DFE27F2121}"/>
              </a:ext>
            </a:extLst>
          </p:cNvPr>
          <p:cNvSpPr txBox="1"/>
          <p:nvPr/>
        </p:nvSpPr>
        <p:spPr>
          <a:xfrm>
            <a:off x="1776526" y="981997"/>
            <a:ext cx="10150288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tos"/>
              </a:rPr>
              <a:t>Hi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I’m  Piyali Saha and you can call me </a:t>
            </a:r>
            <a:r>
              <a:rPr lang="en-IN" sz="1400" dirty="0">
                <a:solidFill>
                  <a:schemeClr val="bg1"/>
                </a:solidFill>
              </a:rPr>
              <a:t>Innovator</a:t>
            </a:r>
            <a:r>
              <a:rPr lang="en-US" sz="1400" dirty="0">
                <a:solidFill>
                  <a:schemeClr val="bg1"/>
                </a:solidFill>
              </a:rPr>
              <a:t> and I have a keen interest in data science and have developed numerous models and designed algorithms . Additionally, I have contributed to data preparation efforts. My passion for problem-solving has driven me to participate in various hackathons, including SIH, American Express, House of Developers, and Strykathon, </a:t>
            </a:r>
            <a:r>
              <a:rPr lang="en-US" sz="1400" dirty="0" err="1">
                <a:solidFill>
                  <a:schemeClr val="bg1"/>
                </a:solidFill>
              </a:rPr>
              <a:t>FlipkartGrid</a:t>
            </a:r>
            <a:r>
              <a:rPr lang="en-US" sz="1400" dirty="0">
                <a:solidFill>
                  <a:schemeClr val="bg1"/>
                </a:solidFill>
              </a:rPr>
              <a:t> . Notably, I won the SIH competition for the Bajaj Finserv problem statement and secured the runner-up position in the House of Developers hackathon. Throughout my hackathon experiences, I have focused on understanding the underlying problems, viewing them as opportunities to create innovative and sustainable solutions.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BA8B0-24C1-0D13-8897-F117B1871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1" t="25029" r="19504" b="38714"/>
          <a:stretch/>
        </p:blipFill>
        <p:spPr>
          <a:xfrm>
            <a:off x="278343" y="2451130"/>
            <a:ext cx="1219485" cy="1205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0A7B8-C99B-2024-F9DA-19B2B3936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1" t="25029" r="19504" b="38714"/>
          <a:stretch/>
        </p:blipFill>
        <p:spPr>
          <a:xfrm>
            <a:off x="311092" y="3843773"/>
            <a:ext cx="1219485" cy="1205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AA072-F892-7B8B-0EA6-33C53897B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8" y="2450856"/>
            <a:ext cx="1285078" cy="1199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52BC41-C62C-8073-72A5-0B4637D97AC8}"/>
              </a:ext>
            </a:extLst>
          </p:cNvPr>
          <p:cNvSpPr txBox="1"/>
          <p:nvPr/>
        </p:nvSpPr>
        <p:spPr>
          <a:xfrm>
            <a:off x="1686348" y="2366990"/>
            <a:ext cx="10330644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Hi, I’m Atul Patel, and I consider myself a passionate advocate for data science and machine learning. I've actively participated in numerous hackathons, including the Smart India Hackathon, where I with my team emerged as a winner, and secured the runner-up position in the House of Developers hackathon. I've also been involved in competitions like </a:t>
            </a:r>
            <a:r>
              <a:rPr lang="en-US" sz="1400" dirty="0" err="1">
                <a:solidFill>
                  <a:schemeClr val="bg1"/>
                </a:solidFill>
              </a:rPr>
              <a:t>Kryptothon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Healthathon</a:t>
            </a:r>
            <a:r>
              <a:rPr lang="en-US" sz="1400" dirty="0">
                <a:solidFill>
                  <a:schemeClr val="bg1"/>
                </a:solidFill>
              </a:rPr>
              <a:t>, and </a:t>
            </a:r>
            <a:r>
              <a:rPr lang="en-US" sz="1400" dirty="0" err="1">
                <a:solidFill>
                  <a:schemeClr val="bg1"/>
                </a:solidFill>
              </a:rPr>
              <a:t>Strykerthon</a:t>
            </a:r>
            <a:r>
              <a:rPr lang="en-US" sz="1400" dirty="0">
                <a:solidFill>
                  <a:schemeClr val="bg1"/>
                </a:solidFill>
              </a:rPr>
              <a:t>, Flipkart Grid , Amazon </a:t>
            </a:r>
            <a:r>
              <a:rPr lang="en-US" sz="1400" dirty="0" err="1">
                <a:solidFill>
                  <a:schemeClr val="bg1"/>
                </a:solidFill>
              </a:rPr>
              <a:t>Ml</a:t>
            </a:r>
            <a:r>
              <a:rPr lang="en-US" sz="1400" dirty="0">
                <a:solidFill>
                  <a:schemeClr val="bg1"/>
                </a:solidFill>
              </a:rPr>
              <a:t> Challenge. My contributions have primarily centered around data science and machine learning, where I've played a key role in developing models, data pipelining  and designing solutions. These experiences have deepened my passion for using data to solve real-world problems efficiently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06F15-4CF3-7914-A94A-68AA3FA326D5}"/>
              </a:ext>
            </a:extLst>
          </p:cNvPr>
          <p:cNvSpPr txBox="1"/>
          <p:nvPr/>
        </p:nvSpPr>
        <p:spPr>
          <a:xfrm>
            <a:off x="1686348" y="5213776"/>
            <a:ext cx="10330644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1400" i="1" dirty="0">
                <a:solidFill>
                  <a:schemeClr val="bg1"/>
                </a:solidFill>
              </a:rPr>
              <a:t>Hi, I’m A Sri Karthik, and I specialize in solving complex problems. I’ve participated in several hackathons, including SIH, IBM Z Day, Amazon ML Challenge, where I reached the Grand Finals at the Stryker Hackathon and was the runner-up at the House of Developers Hackathon. My experiences have allowed me to hone my skills in tackling challenges and finding unconventional yet effective solutions that are both innovative and enduring. With a deep interest in AI, I constantly strive to push the boundaries of what's possible.</a:t>
            </a:r>
            <a:endParaRPr lang="en-IN" sz="1400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96748E-4AC5-5E87-8F5D-D7B5530C35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3" r="1237"/>
          <a:stretch/>
        </p:blipFill>
        <p:spPr>
          <a:xfrm>
            <a:off x="315659" y="5268126"/>
            <a:ext cx="1210349" cy="12051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itle 1"/>
          <p:cNvSpPr txBox="1"/>
          <p:nvPr/>
        </p:nvSpPr>
        <p:spPr>
          <a:xfrm>
            <a:off x="271374" y="1015197"/>
            <a:ext cx="8877557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lang="en-IN" dirty="0"/>
              <a:t>PS4: Context Aware Chatbot</a:t>
            </a:r>
          </a:p>
        </p:txBody>
      </p:sp>
      <p:sp>
        <p:nvSpPr>
          <p:cNvPr id="104" name="Subtitle 2"/>
          <p:cNvSpPr txBox="1"/>
          <p:nvPr/>
        </p:nvSpPr>
        <p:spPr>
          <a:xfrm>
            <a:off x="271374" y="1760137"/>
            <a:ext cx="10023000" cy="3981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lang="en-US" dirty="0"/>
              <a:t>OVERVIEW AND PROCESS FLOW 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lang="en-US" dirty="0"/>
              <a:t>Objective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lang="en-US" sz="2000" dirty="0"/>
              <a:t>To develop a chatbot to generate accurate summaries and key points in response to user queries 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lang="en-US" sz="2000" dirty="0"/>
              <a:t>To implement functionality to extract and deliver relevant information from uploaded documents, PDFs, or presentations.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lang="en-US" sz="2000" dirty="0"/>
              <a:t>To build a domain-specific Large Language Model (LLM) specific to Bajaj Finserv's knowledge base for precise information retrieval.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lang="en-US" sz="2000" dirty="0"/>
              <a:t>To create a seamless user experience for executing actions such as booking, canceling, or modifying appointments.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DFCEA-C56E-2C1E-3184-7E31F40C25BA}"/>
              </a:ext>
            </a:extLst>
          </p:cNvPr>
          <p:cNvSpPr txBox="1"/>
          <p:nvPr/>
        </p:nvSpPr>
        <p:spPr>
          <a:xfrm>
            <a:off x="0" y="2884235"/>
            <a:ext cx="2905934" cy="1089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lang="en-IN" dirty="0"/>
              <a:t>Architecture</a:t>
            </a:r>
            <a:r>
              <a:rPr dirty="0"/>
              <a:t>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22B37-C178-EC4C-15C0-1DB26010A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58" y="1022555"/>
            <a:ext cx="9834441" cy="5835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35FD5-683C-7C30-53DF-E44A989E9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82" y="1022554"/>
            <a:ext cx="9853417" cy="58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97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B87B52-D46A-5F55-5DC7-0F4279D81141}"/>
              </a:ext>
            </a:extLst>
          </p:cNvPr>
          <p:cNvSpPr/>
          <p:nvPr/>
        </p:nvSpPr>
        <p:spPr>
          <a:xfrm>
            <a:off x="6938590" y="1062531"/>
            <a:ext cx="5004641" cy="511472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tos"/>
            </a:endParaRPr>
          </a:p>
        </p:txBody>
      </p:sp>
      <p:pic>
        <p:nvPicPr>
          <p:cNvPr id="10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itle 1"/>
          <p:cNvSpPr txBox="1"/>
          <p:nvPr/>
        </p:nvSpPr>
        <p:spPr>
          <a:xfrm>
            <a:off x="635182" y="1605413"/>
            <a:ext cx="88775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t>Tech Stack</a:t>
            </a:r>
          </a:p>
        </p:txBody>
      </p:sp>
      <p:sp>
        <p:nvSpPr>
          <p:cNvPr id="108" name="Subtitle 2"/>
          <p:cNvSpPr txBox="1"/>
          <p:nvPr/>
        </p:nvSpPr>
        <p:spPr>
          <a:xfrm>
            <a:off x="460178" y="2361958"/>
            <a:ext cx="11022875" cy="3849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000" baseline="200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dirty="0"/>
              <a:t>Cloud Service Providers</a:t>
            </a:r>
            <a:r>
              <a:rPr lang="en-IN" dirty="0"/>
              <a:t>:-</a:t>
            </a:r>
            <a:endParaRPr dirty="0"/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000" baseline="200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dirty="0"/>
              <a:t>Database</a:t>
            </a:r>
            <a:r>
              <a:rPr lang="en-IN" dirty="0"/>
              <a:t>:- Vector database(</a:t>
            </a:r>
            <a:r>
              <a:rPr lang="en-IN" dirty="0" err="1"/>
              <a:t>Qdrant</a:t>
            </a:r>
            <a:r>
              <a:rPr lang="en-IN" dirty="0"/>
              <a:t>)</a:t>
            </a:r>
            <a:endParaRPr dirty="0"/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000" baseline="200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dirty="0"/>
              <a:t>Backend</a:t>
            </a:r>
            <a:r>
              <a:rPr lang="en-IN" dirty="0"/>
              <a:t>:- python, Docker</a:t>
            </a:r>
            <a:endParaRPr dirty="0"/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000" baseline="200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dirty="0"/>
              <a:t>Frontend</a:t>
            </a:r>
            <a:r>
              <a:rPr lang="en-IN" dirty="0"/>
              <a:t>:-</a:t>
            </a:r>
            <a:r>
              <a:rPr lang="en-IN" dirty="0" err="1"/>
              <a:t>Streamlit</a:t>
            </a:r>
            <a:r>
              <a:rPr lang="en-IN" dirty="0"/>
              <a:t> interface</a:t>
            </a:r>
            <a:endParaRPr dirty="0"/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000" baseline="200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pPr>
            <a:r>
              <a:rPr dirty="0"/>
              <a:t>Other relevant details (if any)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CEEEB-A695-FA2A-11F1-170C8DA4D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30059" y="1532120"/>
            <a:ext cx="1109626" cy="1109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6B9212-E682-F2D9-AD1B-DE6624D812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48516" y="1605413"/>
            <a:ext cx="2034537" cy="723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7E1F1-B59E-E5EC-75B3-8642CB64E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64699" y="2439467"/>
            <a:ext cx="2197704" cy="1109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29C1F8-B121-0965-0C43-E146061E85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12739" y="2503698"/>
            <a:ext cx="2034537" cy="1169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258366-2C66-AB6B-3421-78D5CA0204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089933" y="3668096"/>
            <a:ext cx="1292131" cy="1292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3BD2D1-5B99-7A31-A6EA-0FB9F54E60A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512739" y="3815297"/>
            <a:ext cx="1854868" cy="1026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883430-2F5D-92F2-90ED-6B175B9D72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440173" y="5078929"/>
            <a:ext cx="895232" cy="8952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E3A05B-39EA-39D1-25AD-520E93E9AAE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690494" y="5136523"/>
            <a:ext cx="1040732" cy="1040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272C9C-4672-AA77-8922-AE8F48A658BF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4687"/>
          <a:stretch/>
        </p:blipFill>
        <p:spPr>
          <a:xfrm>
            <a:off x="8239034" y="6162834"/>
            <a:ext cx="1906747" cy="6192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/>
          <p:nvPr/>
        </p:nvSpPr>
        <p:spPr>
          <a:xfrm>
            <a:off x="313322" y="1084614"/>
            <a:ext cx="887755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dirty="0"/>
              <a:t>Detailed description of the solution</a:t>
            </a:r>
          </a:p>
        </p:txBody>
      </p:sp>
      <p:sp>
        <p:nvSpPr>
          <p:cNvPr id="112" name="Subtitle 2"/>
          <p:cNvSpPr txBox="1"/>
          <p:nvPr/>
        </p:nvSpPr>
        <p:spPr>
          <a:xfrm>
            <a:off x="313322" y="1841779"/>
            <a:ext cx="11528158" cy="456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lvl1pPr>
          </a:lstStyle>
          <a:p>
            <a:pPr algn="just"/>
            <a:r>
              <a:rPr lang="en-US" sz="2200" dirty="0"/>
              <a:t>We are building a context-aware chatbot with two main functionalities:</a:t>
            </a:r>
          </a:p>
          <a:p>
            <a:pPr algn="just">
              <a:buFont typeface="+mj-lt"/>
              <a:buAutoNum type="arabicPeriod"/>
            </a:pPr>
            <a:r>
              <a:rPr lang="en-US" sz="2200" b="1" u="sng" dirty="0"/>
              <a:t>Actionable Task Execution:</a:t>
            </a:r>
            <a:r>
              <a:rPr lang="en-US" sz="2200" u="sng" dirty="0"/>
              <a:t> </a:t>
            </a:r>
            <a:r>
              <a:rPr lang="en-US" sz="2200" dirty="0"/>
              <a:t>Using Langchain’s Agent integrated with </a:t>
            </a:r>
            <a:r>
              <a:rPr lang="en-US" sz="2200" dirty="0">
                <a:solidFill>
                  <a:srgbClr val="FFFF00"/>
                </a:solidFill>
              </a:rPr>
              <a:t>Zapier’s Natural Language Actions (NLA) API</a:t>
            </a:r>
            <a:r>
              <a:rPr lang="en-US" sz="2200" dirty="0"/>
              <a:t>, our chatbot can perform tasks such as booking, canceling, or modifying appointments. The NLA API offers flexibility in incorporating external services.</a:t>
            </a:r>
          </a:p>
          <a:p>
            <a:pPr algn="just">
              <a:buFont typeface="+mj-lt"/>
              <a:buAutoNum type="arabicPeriod"/>
            </a:pPr>
            <a:r>
              <a:rPr lang="en-US" sz="2200" b="1" u="sng" dirty="0"/>
              <a:t>Information Retrieval:</a:t>
            </a:r>
            <a:r>
              <a:rPr lang="en-US" sz="2200" u="sng" dirty="0"/>
              <a:t> </a:t>
            </a:r>
            <a:r>
              <a:rPr lang="en-US" sz="2200" dirty="0"/>
              <a:t>For retrieving information, whether from uploaded documents or user queries, we implement a </a:t>
            </a:r>
            <a:r>
              <a:rPr lang="en-US" sz="2200" dirty="0">
                <a:solidFill>
                  <a:srgbClr val="FFFF00"/>
                </a:solidFill>
              </a:rPr>
              <a:t>Speculative Retrieval-Augmented Generation </a:t>
            </a:r>
            <a:r>
              <a:rPr lang="en-US" sz="2200" dirty="0"/>
              <a:t>(RAG) approach. This enhances efficiency by offloading tasks to </a:t>
            </a:r>
            <a:r>
              <a:rPr lang="en-US" sz="2200" dirty="0">
                <a:solidFill>
                  <a:srgbClr val="FFFF00"/>
                </a:solidFill>
              </a:rPr>
              <a:t>specialized models</a:t>
            </a:r>
            <a:r>
              <a:rPr lang="en-US" sz="2200" dirty="0"/>
              <a:t>, improving accuracy, and speeding up response times through parallel processing. We are using the </a:t>
            </a:r>
            <a:r>
              <a:rPr lang="en-US" sz="2200" dirty="0">
                <a:solidFill>
                  <a:srgbClr val="FFFF00"/>
                </a:solidFill>
              </a:rPr>
              <a:t>Qdrant vector database </a:t>
            </a:r>
            <a:r>
              <a:rPr lang="en-US" sz="2200" dirty="0"/>
              <a:t>to store features and a embedding model called </a:t>
            </a:r>
            <a:r>
              <a:rPr lang="en-US" sz="2200" dirty="0">
                <a:solidFill>
                  <a:srgbClr val="FFFF00"/>
                </a:solidFill>
              </a:rPr>
              <a:t>PUBMEDBERT model</a:t>
            </a:r>
            <a:r>
              <a:rPr lang="en-US" sz="2200" dirty="0"/>
              <a:t>, ensuring precise retrieval specific to medical domain. Additionally, the chatbot employs </a:t>
            </a:r>
            <a:r>
              <a:rPr lang="en-US" sz="2200" dirty="0">
                <a:solidFill>
                  <a:srgbClr val="FFFF00"/>
                </a:solidFill>
              </a:rPr>
              <a:t>Custom Sequence Method</a:t>
            </a:r>
            <a:r>
              <a:rPr lang="en-US" sz="2200" dirty="0"/>
              <a:t> to maintain context and a </a:t>
            </a:r>
            <a:r>
              <a:rPr lang="en-US" sz="2200" dirty="0">
                <a:solidFill>
                  <a:srgbClr val="FFFF00"/>
                </a:solidFill>
              </a:rPr>
              <a:t>Sequential Chain </a:t>
            </a:r>
            <a:r>
              <a:rPr lang="en-US" sz="2200" dirty="0"/>
              <a:t>to preserve the order of interactions.</a:t>
            </a:r>
          </a:p>
          <a:p>
            <a:pPr algn="just"/>
            <a:endParaRPr lang="en-US" sz="2200" dirty="0"/>
          </a:p>
          <a:p>
            <a:pPr marL="0" indent="0" algn="just">
              <a:buNone/>
            </a:pPr>
            <a:endParaRPr lang="en-IN" sz="22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ubtitle 2"/>
          <p:cNvSpPr txBox="1"/>
          <p:nvPr/>
        </p:nvSpPr>
        <p:spPr>
          <a:xfrm>
            <a:off x="45720" y="2235318"/>
            <a:ext cx="11022874" cy="4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Rubik Regular"/>
                <a:ea typeface="Rubik Regular"/>
                <a:cs typeface="Rubik Regular"/>
                <a:sym typeface="Rubik Regular"/>
              </a:defRPr>
            </a:lvl1pPr>
          </a:lstStyle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563A4-D9CE-A649-E9A9-28EB392AE76C}"/>
              </a:ext>
            </a:extLst>
          </p:cNvPr>
          <p:cNvSpPr txBox="1"/>
          <p:nvPr/>
        </p:nvSpPr>
        <p:spPr>
          <a:xfrm>
            <a:off x="0" y="709850"/>
            <a:ext cx="11769213" cy="69711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650" b="1" u="sng" dirty="0">
                <a:solidFill>
                  <a:schemeClr val="bg1"/>
                </a:solidFill>
              </a:rPr>
              <a:t>Speculative Retrieval for Instant Responses and </a:t>
            </a:r>
            <a:r>
              <a:rPr lang="en-US" sz="1650" b="1" u="sng" dirty="0" err="1">
                <a:solidFill>
                  <a:schemeClr val="bg1"/>
                </a:solidFill>
              </a:rPr>
              <a:t>Sclability</a:t>
            </a:r>
            <a:r>
              <a:rPr lang="en-US" sz="1650" b="1" u="sng" dirty="0">
                <a:solidFill>
                  <a:schemeClr val="bg1"/>
                </a:solidFill>
              </a:rPr>
              <a:t> </a:t>
            </a:r>
            <a:r>
              <a:rPr lang="en-US" sz="1650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	- Our chatbot utilizes Speculative Retrieval-Augmented Generation (RAG), enabling it to process and  	deliver 	responses in real-time.</a:t>
            </a: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	- This approach significantly reduces response times, providing users with near-instant answers while 	maintaining high accuracy.</a:t>
            </a: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	-Using Chroma DB for vector search and Zapier NLP API for conversational AI ensures a scalable, industrial-grade 	solution for deploying enterprise-level chatbots.</a:t>
            </a:r>
          </a:p>
          <a:p>
            <a:pPr algn="just"/>
            <a:r>
              <a:rPr lang="en-US" sz="1650" b="1" dirty="0">
                <a:solidFill>
                  <a:schemeClr val="bg1"/>
                </a:solidFill>
              </a:rPr>
              <a:t>2. </a:t>
            </a:r>
            <a:r>
              <a:rPr lang="en-US" sz="1650" u="sng" dirty="0">
                <a:solidFill>
                  <a:schemeClr val="bg1"/>
                </a:solidFill>
              </a:rPr>
              <a:t>Contextual Awareness and Memory Management</a:t>
            </a:r>
            <a:r>
              <a:rPr lang="en-US" sz="1650" b="1" dirty="0">
                <a:solidFill>
                  <a:schemeClr val="bg1"/>
                </a:solidFill>
              </a:rPr>
              <a:t>:</a:t>
            </a:r>
            <a:endParaRPr lang="en-US" sz="1650" dirty="0">
              <a:solidFill>
                <a:schemeClr val="bg1"/>
              </a:solidFill>
            </a:endParaRP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	-The chatbot preserves conversation context seamlessly, allowing for coherent and relevant follow-up 	interactions.</a:t>
            </a: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	-With Custom Sequence Method  and Sequential Chain, it ensures that the flow of information remains consistent and l                      logical, even in extended conversations.</a:t>
            </a: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3. </a:t>
            </a:r>
            <a:r>
              <a:rPr lang="en-US" sz="1650" u="sng" dirty="0">
                <a:solidFill>
                  <a:schemeClr val="bg1"/>
                </a:solidFill>
              </a:rPr>
              <a:t>Comprehensive and Secure Knowledge Integration:</a:t>
            </a: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	-Our solution integrates a robust knowledge base, capable of retrieving information from various formats like PDFs, 	PPTs, and external databases.</a:t>
            </a: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	-It strictly sources information from the designated knowledge base, ensuring responses are accurate, 	reliable, and aligned with organizational guidelines.</a:t>
            </a:r>
          </a:p>
          <a:p>
            <a:pPr algn="just"/>
            <a:r>
              <a:rPr lang="en-US" sz="1650" b="1" dirty="0">
                <a:solidFill>
                  <a:schemeClr val="bg1"/>
                </a:solidFill>
              </a:rPr>
              <a:t>4. </a:t>
            </a:r>
            <a:r>
              <a:rPr lang="en-US" sz="1650" b="1" u="sng" dirty="0">
                <a:solidFill>
                  <a:schemeClr val="bg1"/>
                </a:solidFill>
              </a:rPr>
              <a:t>Actionable Intelligence with Extensive API Integration:</a:t>
            </a: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	-Beyond information retrieval, the chatbot can execute tasks such as booking appointments or managing orders 	through integration with Zapier’s NLA API.</a:t>
            </a:r>
          </a:p>
          <a:p>
            <a:pPr algn="just"/>
            <a:r>
              <a:rPr lang="en-US" sz="1650" dirty="0">
                <a:solidFill>
                  <a:schemeClr val="bg1"/>
                </a:solidFill>
              </a:rPr>
              <a:t>	-This enables users to perform actions efficiently without leaving the conversation, enhancing overall 	productivity and 	user experience.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25CF3-9046-0AEF-2203-E9B6030898E8}"/>
              </a:ext>
            </a:extLst>
          </p:cNvPr>
          <p:cNvSpPr txBox="1"/>
          <p:nvPr/>
        </p:nvSpPr>
        <p:spPr>
          <a:xfrm>
            <a:off x="154121" y="709850"/>
            <a:ext cx="907836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00B0F0"/>
                </a:solidFill>
              </a:rPr>
              <a:t>So, how is our solution different?</a:t>
            </a:r>
            <a:endParaRPr kumimoji="0" lang="en-IN" sz="28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Aptos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" y="-78658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1"/>
          <p:cNvSpPr txBox="1"/>
          <p:nvPr/>
        </p:nvSpPr>
        <p:spPr>
          <a:xfrm>
            <a:off x="250221" y="2884235"/>
            <a:ext cx="2905934" cy="1089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dirty="0"/>
              <a:t>Data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71782-4A72-1093-C2B8-2D56D8E9E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876796"/>
            <a:ext cx="7857437" cy="5981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1E1C8C-F0F6-78E0-CF87-1D62D814A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8" y="876795"/>
            <a:ext cx="7857437" cy="59812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22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1"/>
          <p:cNvSpPr txBox="1"/>
          <p:nvPr/>
        </p:nvSpPr>
        <p:spPr>
          <a:xfrm>
            <a:off x="378040" y="1134093"/>
            <a:ext cx="7635250" cy="1089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FFFF"/>
                </a:solidFill>
                <a:latin typeface="Rubik Bold"/>
                <a:ea typeface="Rubik Bold"/>
                <a:cs typeface="Rubik Bold"/>
                <a:sym typeface="Rubik Bold"/>
              </a:defRPr>
            </a:lvl1pPr>
          </a:lstStyle>
          <a:p>
            <a:r>
              <a:rPr lang="en-IN" dirty="0"/>
              <a:t>Out Put Screen </a:t>
            </a:r>
            <a:r>
              <a:rPr lang="en-IN" dirty="0" err="1"/>
              <a:t>Shot+Api</a:t>
            </a:r>
            <a:r>
              <a:rPr lang="en-IN" dirty="0"/>
              <a:t> </a:t>
            </a:r>
            <a:r>
              <a:rPr lang="en-IN" dirty="0" err="1"/>
              <a:t>enpoint</a:t>
            </a:r>
            <a:r>
              <a:rPr lang="en-IN" dirty="0"/>
              <a:t> as per </a:t>
            </a:r>
            <a:r>
              <a:rPr lang="en-IN" dirty="0" err="1"/>
              <a:t>gform</a:t>
            </a:r>
            <a:r>
              <a:rPr lang="en-IN" dirty="0"/>
              <a:t> and fill there also in g form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8409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1340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Rubik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 karthik avala</dc:creator>
  <cp:lastModifiedBy>ATUL R PATEL</cp:lastModifiedBy>
  <cp:revision>12</cp:revision>
  <dcterms:modified xsi:type="dcterms:W3CDTF">2024-09-16T07:28:56Z</dcterms:modified>
</cp:coreProperties>
</file>