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45"/>
  </p:notesMasterIdLst>
  <p:sldIdLst>
    <p:sldId id="281" r:id="rId8"/>
    <p:sldId id="259" r:id="rId9"/>
    <p:sldId id="333" r:id="rId10"/>
    <p:sldId id="314" r:id="rId11"/>
    <p:sldId id="447" r:id="rId12"/>
    <p:sldId id="444" r:id="rId13"/>
    <p:sldId id="316" r:id="rId14"/>
    <p:sldId id="317" r:id="rId15"/>
    <p:sldId id="385" r:id="rId16"/>
    <p:sldId id="266" r:id="rId17"/>
    <p:sldId id="319" r:id="rId18"/>
    <p:sldId id="450" r:id="rId19"/>
    <p:sldId id="449" r:id="rId20"/>
    <p:sldId id="448" r:id="rId21"/>
    <p:sldId id="320" r:id="rId22"/>
    <p:sldId id="423" r:id="rId23"/>
    <p:sldId id="365" r:id="rId24"/>
    <p:sldId id="446" r:id="rId25"/>
    <p:sldId id="366" r:id="rId26"/>
    <p:sldId id="286" r:id="rId27"/>
    <p:sldId id="262" r:id="rId28"/>
    <p:sldId id="289" r:id="rId29"/>
    <p:sldId id="292" r:id="rId30"/>
    <p:sldId id="296" r:id="rId31"/>
    <p:sldId id="295" r:id="rId32"/>
    <p:sldId id="329" r:id="rId33"/>
    <p:sldId id="330" r:id="rId34"/>
    <p:sldId id="331" r:id="rId35"/>
    <p:sldId id="414" r:id="rId36"/>
    <p:sldId id="332" r:id="rId37"/>
    <p:sldId id="323" r:id="rId38"/>
    <p:sldId id="277" r:id="rId39"/>
    <p:sldId id="409" r:id="rId40"/>
    <p:sldId id="406" r:id="rId41"/>
    <p:sldId id="407" r:id="rId42"/>
    <p:sldId id="410" r:id="rId43"/>
    <p:sldId id="278" r:id="rId44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4">
          <p15:clr>
            <a:srgbClr val="A4A3A4"/>
          </p15:clr>
        </p15:guide>
        <p15:guide id="2" orient="horz" pos="505">
          <p15:clr>
            <a:srgbClr val="A4A3A4"/>
          </p15:clr>
        </p15:guide>
        <p15:guide id="3" pos="2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272"/>
    <a:srgbClr val="75480B"/>
    <a:srgbClr val="071C47"/>
    <a:srgbClr val="061B46"/>
    <a:srgbClr val="266874"/>
    <a:srgbClr val="1F576D"/>
    <a:srgbClr val="FAFAFA"/>
    <a:srgbClr val="336699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754"/>
        <p:guide orient="horz" pos="505"/>
        <p:guide pos="2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D79ED-1A75-4C4E-B832-31DFA347B0B5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34E18-4CAD-4EA9-B904-6BBCFF51D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34E18-4CAD-4EA9-B904-6BBCFF51D63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63B8F-1760-44B1-93A8-DD722226A2E1}" type="datetimeFigureOut">
              <a:rPr lang="zh-CN" altLang="en-US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0164B-3EE6-4602-AAF3-CC17C3E0DCF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2904F-7F0B-4135-814C-F56D5D5914C1}" type="datetimeFigureOut">
              <a:rPr lang="zh-CN" altLang="en-US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8F9D0-F4C6-4CE8-B834-1A469D3A6D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A49A0-937A-4A1B-984D-BDAF33C5CD0F}" type="datetimeFigureOut">
              <a:rPr lang="zh-CN" altLang="en-US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6BDBA7-9987-4B39-9CDA-B5BBB588EC0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C2C55-8323-435F-A7C9-FCE1635EEACA}" type="datetimeFigureOut">
              <a:rPr lang="zh-CN" altLang="en-US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47D75-D555-4B71-9EB2-99940CB04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7FF8-F533-4E7D-AAB0-799A51C69ABF}" type="datetimeFigureOut">
              <a:rPr lang="zh-CN" altLang="en-US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58456-F3DC-49C8-90CF-8BDD1BF885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397CD-ABE9-417A-9D17-53E37B094C83}" type="datetimeFigureOut">
              <a:rPr lang="zh-CN" altLang="en-US"/>
              <a:t>2021/5/6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3CA3B-8EA1-4AF1-A919-2459C223DF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B981E-9321-4090-8A5E-A852A6DC0E4F}" type="datetimeFigureOut">
              <a:rPr lang="zh-CN" altLang="en-US"/>
              <a:t>2021/5/6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1D89F-5101-4B69-BE78-5F8945D77F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144EA-6F1A-4CAA-A1A2-A2B4B0E7D296}" type="datetimeFigureOut">
              <a:rPr lang="zh-CN" altLang="en-US"/>
              <a:t>2021/5/6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44D6B-C928-4D4C-8A0E-11FE6C56CEF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77ADD-5FA1-4A0C-A8C5-C1F1CD62E8A5}" type="datetimeFigureOut">
              <a:rPr lang="zh-CN" altLang="en-US"/>
              <a:t>2021/5/6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5781E-84C3-4AEF-9EE6-3BC70D4B81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1762F-DD40-4948-89BF-4927BD2CEDD5}" type="datetimeFigureOut">
              <a:rPr lang="zh-CN" altLang="en-US"/>
              <a:t>2021/5/6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3596E-E4F2-4DBE-9976-6263B1EBCE8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2199B-D177-47FE-8BAD-809218E998A9}" type="datetimeFigureOut">
              <a:rPr lang="zh-CN" altLang="en-US"/>
              <a:t>2021/5/6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AAC66-78D5-4328-AC63-5E4EB92A487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F2E71C6-D81C-4120-AADD-C54D0C4165A3}" type="datetimeFigureOut">
              <a:rPr lang="zh-CN" altLang="en-US"/>
              <a:t>2021/5/6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522580DB-F664-497B-A388-EE38A6F705E3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263"/>
            <a:ext cx="91440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pic>
        <p:nvPicPr>
          <p:cNvPr id="2052" name="图片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"/>
          <p:cNvGrpSpPr/>
          <p:nvPr userDrawn="1"/>
        </p:nvGrpSpPr>
        <p:grpSpPr bwMode="auto">
          <a:xfrm>
            <a:off x="871538" y="-1146175"/>
            <a:ext cx="7473950" cy="7473950"/>
            <a:chOff x="0" y="0"/>
            <a:chExt cx="4028072" cy="4028072"/>
          </a:xfrm>
        </p:grpSpPr>
        <p:grpSp>
          <p:nvGrpSpPr>
            <p:cNvPr id="6150" name="组合 7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6152" name="椭圆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53" name="椭圆 10"/>
              <p:cNvSpPr>
                <a:spLocks noChangeArrowheads="1"/>
              </p:cNvSpPr>
              <p:nvPr/>
            </p:nvSpPr>
            <p:spPr bwMode="auto">
              <a:xfrm>
                <a:off x="80276" y="80276"/>
                <a:ext cx="511938" cy="511938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54" name="椭圆 11"/>
              <p:cNvSpPr>
                <a:spLocks noChangeArrowheads="1"/>
              </p:cNvSpPr>
              <p:nvPr/>
            </p:nvSpPr>
            <p:spPr bwMode="auto">
              <a:xfrm>
                <a:off x="160552" y="165123"/>
                <a:ext cx="351386" cy="35138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151" name="椭圆 8"/>
            <p:cNvSpPr>
              <a:spLocks noChangeArrowheads="1"/>
            </p:cNvSpPr>
            <p:nvPr/>
          </p:nvSpPr>
          <p:spPr bwMode="auto">
            <a:xfrm>
              <a:off x="1290215" y="1394596"/>
              <a:ext cx="1390318" cy="139031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4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pic>
        <p:nvPicPr>
          <p:cNvPr id="6149" name="图片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pic>
        <p:nvPicPr>
          <p:cNvPr id="7172" name="图片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pic>
        <p:nvPicPr>
          <p:cNvPr id="8196" name="图片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pic>
        <p:nvPicPr>
          <p:cNvPr id="9220" name="图片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pic>
        <p:nvPicPr>
          <p:cNvPr id="10244" name="图片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23"/>
          <p:cNvSpPr txBox="1">
            <a:spLocks noChangeArrowheads="1"/>
          </p:cNvSpPr>
          <p:nvPr/>
        </p:nvSpPr>
        <p:spPr bwMode="auto">
          <a:xfrm>
            <a:off x="82868" y="2131378"/>
            <a:ext cx="950849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>
                <a:solidFill>
                  <a:srgbClr val="EEE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系统设计和数据库设计答辩</a:t>
            </a:r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矩形 30"/>
          <p:cNvSpPr>
            <a:spLocks noChangeArrowheads="1"/>
          </p:cNvSpPr>
          <p:nvPr/>
        </p:nvSpPr>
        <p:spPr bwMode="auto">
          <a:xfrm>
            <a:off x="3582208" y="3079692"/>
            <a:ext cx="23844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defTabSz="914400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EEE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PaperPlane</a:t>
            </a:r>
          </a:p>
        </p:txBody>
      </p:sp>
      <p:grpSp>
        <p:nvGrpSpPr>
          <p:cNvPr id="11268" name="组合 1"/>
          <p:cNvGrpSpPr/>
          <p:nvPr/>
        </p:nvGrpSpPr>
        <p:grpSpPr bwMode="auto">
          <a:xfrm>
            <a:off x="3825240" y="613093"/>
            <a:ext cx="1565275" cy="1565275"/>
            <a:chOff x="0" y="0"/>
            <a:chExt cx="1721739" cy="1721739"/>
          </a:xfrm>
        </p:grpSpPr>
        <p:sp>
          <p:nvSpPr>
            <p:cNvPr id="11269" name="椭圆 40"/>
            <p:cNvSpPr>
              <a:spLocks noChangeArrowheads="1"/>
            </p:cNvSpPr>
            <p:nvPr/>
          </p:nvSpPr>
          <p:spPr bwMode="auto">
            <a:xfrm>
              <a:off x="0" y="0"/>
              <a:ext cx="1721739" cy="172173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270" name="椭圆 41"/>
            <p:cNvSpPr>
              <a:spLocks noChangeArrowheads="1"/>
            </p:cNvSpPr>
            <p:nvPr/>
          </p:nvSpPr>
          <p:spPr bwMode="auto">
            <a:xfrm>
              <a:off x="206050" y="206050"/>
              <a:ext cx="1309639" cy="130963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23"/>
          <p:cNvSpPr txBox="1">
            <a:spLocks noChangeArrowheads="1"/>
          </p:cNvSpPr>
          <p:nvPr/>
        </p:nvSpPr>
        <p:spPr bwMode="auto">
          <a:xfrm>
            <a:off x="4175527" y="1165652"/>
            <a:ext cx="86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92630" y="3952240"/>
            <a:ext cx="540131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组员：严耀宇、陈为靖、温佳超、江仁隽、张俊鸿、钟宏鸣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23"/>
          <p:cNvSpPr txBox="1">
            <a:spLocks noChangeArrowheads="1"/>
          </p:cNvSpPr>
          <p:nvPr/>
        </p:nvSpPr>
        <p:spPr bwMode="auto">
          <a:xfrm>
            <a:off x="2480746" y="2037715"/>
            <a:ext cx="451040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数据库设计说明</a:t>
            </a:r>
          </a:p>
        </p:txBody>
      </p:sp>
      <p:pic>
        <p:nvPicPr>
          <p:cNvPr id="20485" name="直接连接符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835275"/>
            <a:ext cx="4016375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直接连接符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18" y="3027997"/>
            <a:ext cx="401796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87"/>
          <p:cNvSpPr>
            <a:spLocks noChangeArrowheads="1"/>
          </p:cNvSpPr>
          <p:nvPr/>
        </p:nvSpPr>
        <p:spPr bwMode="auto">
          <a:xfrm>
            <a:off x="0" y="152400"/>
            <a:ext cx="2898262" cy="654050"/>
          </a:xfrm>
          <a:prstGeom prst="rect">
            <a:avLst/>
          </a:prstGeom>
          <a:gradFill rotWithShape="1">
            <a:gsLst>
              <a:gs pos="0">
                <a:srgbClr val="071C47">
                  <a:alpha val="89000"/>
                </a:srgbClr>
              </a:gs>
              <a:gs pos="100000">
                <a:srgbClr val="266874"/>
              </a:gs>
            </a:gsLst>
            <a:lin ang="0" scaled="1"/>
          </a:gradFill>
          <a:ln>
            <a:noFill/>
          </a:ln>
          <a:effectLst>
            <a:softEdge rad="635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2" name="文本框 85"/>
          <p:cNvSpPr txBox="1">
            <a:spLocks noChangeArrowheads="1"/>
          </p:cNvSpPr>
          <p:nvPr/>
        </p:nvSpPr>
        <p:spPr bwMode="auto">
          <a:xfrm>
            <a:off x="193675" y="152400"/>
            <a:ext cx="38887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2.1.1 </a:t>
            </a:r>
            <a:r>
              <a:rPr lang="zh-CN" altLang="en-US" sz="2000" b="1" dirty="0">
                <a:solidFill>
                  <a:schemeClr val="bg1"/>
                </a:solidFill>
              </a:rPr>
              <a:t>数据库设计</a:t>
            </a:r>
            <a:r>
              <a:rPr lang="en-US" altLang="zh-CN" sz="20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概念结构模型</a:t>
            </a:r>
          </a:p>
        </p:txBody>
      </p:sp>
      <p:sp>
        <p:nvSpPr>
          <p:cNvPr id="17413" name="文本框 86"/>
          <p:cNvSpPr txBox="1">
            <a:spLocks noChangeArrowheads="1"/>
          </p:cNvSpPr>
          <p:nvPr/>
        </p:nvSpPr>
        <p:spPr bwMode="auto">
          <a:xfrm>
            <a:off x="204788" y="552450"/>
            <a:ext cx="2164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       Conceptual structure model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572000" y="4345305"/>
            <a:ext cx="2109312" cy="500961"/>
            <a:chOff x="3886200" y="3572220"/>
            <a:chExt cx="2109312" cy="500961"/>
          </a:xfrm>
        </p:grpSpPr>
        <p:grpSp>
          <p:nvGrpSpPr>
            <p:cNvPr id="6" name="组合 2"/>
            <p:cNvGrpSpPr/>
            <p:nvPr/>
          </p:nvGrpSpPr>
          <p:grpSpPr bwMode="auto">
            <a:xfrm>
              <a:off x="3886200" y="3572220"/>
              <a:ext cx="2109312" cy="477493"/>
              <a:chOff x="0" y="-6015"/>
              <a:chExt cx="2109312" cy="478304"/>
            </a:xfrm>
          </p:grpSpPr>
          <p:sp>
            <p:nvSpPr>
              <p:cNvPr id="7" name="圆角矩形 94"/>
              <p:cNvSpPr>
                <a:spLocks noChangeArrowheads="1"/>
              </p:cNvSpPr>
              <p:nvPr/>
            </p:nvSpPr>
            <p:spPr bwMode="auto">
              <a:xfrm>
                <a:off x="0" y="17493"/>
                <a:ext cx="2109312" cy="454796"/>
              </a:xfrm>
              <a:prstGeom prst="roundRect">
                <a:avLst>
                  <a:gd name="adj" fmla="val 16667"/>
                </a:avLst>
              </a:prstGeom>
              <a:solidFill>
                <a:srgbClr val="1F57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文本框 93"/>
              <p:cNvSpPr txBox="1">
                <a:spLocks noChangeArrowheads="1"/>
              </p:cNvSpPr>
              <p:nvPr/>
            </p:nvSpPr>
            <p:spPr bwMode="auto">
              <a:xfrm>
                <a:off x="686411" y="-6015"/>
                <a:ext cx="708848" cy="369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Char char="•"/>
                  <a:defRPr sz="21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Char char="•"/>
                  <a:defRPr sz="15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9pPr>
              </a:lstStyle>
              <a:p>
                <a:pPr algn="ctr" defTabSz="914400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800" b="1" dirty="0">
                    <a:solidFill>
                      <a:schemeClr val="bg1"/>
                    </a:solidFill>
                  </a:rPr>
                  <a:t>ER</a:t>
                </a:r>
                <a:r>
                  <a:rPr lang="zh-CN" altLang="en-US" sz="1800" b="1" dirty="0">
                    <a:solidFill>
                      <a:schemeClr val="bg1"/>
                    </a:solidFill>
                  </a:rPr>
                  <a:t>图</a:t>
                </a:r>
                <a:endParaRPr lang="zh-CN" altLang="zh-CN" sz="1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4519711" y="3842349"/>
              <a:ext cx="81464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r>
                <a:rPr lang="en-US" altLang="zh-CN" sz="900" dirty="0">
                  <a:solidFill>
                    <a:srgbClr val="FFFFFF"/>
                  </a:solidFill>
                </a:rPr>
                <a:t>ER diagram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AFC17F15-D70B-42EA-8913-07335C8CBAAB}"/>
              </a:ext>
            </a:extLst>
          </p:cNvPr>
          <p:cNvSpPr/>
          <p:nvPr/>
        </p:nvSpPr>
        <p:spPr bwMode="auto">
          <a:xfrm>
            <a:off x="2573079" y="798671"/>
            <a:ext cx="5876261" cy="33480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" name="Drawing 7" descr="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79" y="735006"/>
            <a:ext cx="5998948" cy="347535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87"/>
          <p:cNvSpPr>
            <a:spLocks noChangeArrowheads="1"/>
          </p:cNvSpPr>
          <p:nvPr/>
        </p:nvSpPr>
        <p:spPr bwMode="auto">
          <a:xfrm>
            <a:off x="0" y="152400"/>
            <a:ext cx="2898262" cy="654050"/>
          </a:xfrm>
          <a:prstGeom prst="rect">
            <a:avLst/>
          </a:prstGeom>
          <a:gradFill rotWithShape="1">
            <a:gsLst>
              <a:gs pos="0">
                <a:srgbClr val="071C47">
                  <a:alpha val="89000"/>
                </a:srgbClr>
              </a:gs>
              <a:gs pos="100000">
                <a:srgbClr val="266874"/>
              </a:gs>
            </a:gsLst>
            <a:lin ang="0" scaled="1"/>
          </a:gradFill>
          <a:ln>
            <a:noFill/>
          </a:ln>
          <a:effectLst>
            <a:softEdge rad="635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2" name="文本框 85"/>
          <p:cNvSpPr txBox="1">
            <a:spLocks noChangeArrowheads="1"/>
          </p:cNvSpPr>
          <p:nvPr/>
        </p:nvSpPr>
        <p:spPr bwMode="auto">
          <a:xfrm>
            <a:off x="193675" y="152400"/>
            <a:ext cx="38887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2.1.1 </a:t>
            </a:r>
            <a:r>
              <a:rPr lang="zh-CN" altLang="en-US" sz="2000" b="1" dirty="0">
                <a:solidFill>
                  <a:schemeClr val="bg1"/>
                </a:solidFill>
              </a:rPr>
              <a:t>数据库设计</a:t>
            </a:r>
            <a:r>
              <a:rPr lang="en-US" altLang="zh-CN" sz="20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概念结构模型</a:t>
            </a:r>
          </a:p>
        </p:txBody>
      </p:sp>
      <p:sp>
        <p:nvSpPr>
          <p:cNvPr id="17413" name="文本框 86"/>
          <p:cNvSpPr txBox="1">
            <a:spLocks noChangeArrowheads="1"/>
          </p:cNvSpPr>
          <p:nvPr/>
        </p:nvSpPr>
        <p:spPr bwMode="auto">
          <a:xfrm>
            <a:off x="204788" y="552450"/>
            <a:ext cx="2164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       Conceptual structure model</a:t>
            </a:r>
          </a:p>
        </p:txBody>
      </p:sp>
      <p:grpSp>
        <p:nvGrpSpPr>
          <p:cNvPr id="6" name="组合 2"/>
          <p:cNvGrpSpPr/>
          <p:nvPr/>
        </p:nvGrpSpPr>
        <p:grpSpPr bwMode="auto">
          <a:xfrm>
            <a:off x="4302642" y="4375861"/>
            <a:ext cx="2109312" cy="454025"/>
            <a:chOff x="0" y="17493"/>
            <a:chExt cx="2109312" cy="454796"/>
          </a:xfrm>
        </p:grpSpPr>
        <p:sp>
          <p:nvSpPr>
            <p:cNvPr id="7" name="圆角矩形 94"/>
            <p:cNvSpPr>
              <a:spLocks noChangeArrowheads="1"/>
            </p:cNvSpPr>
            <p:nvPr/>
          </p:nvSpPr>
          <p:spPr bwMode="auto">
            <a:xfrm>
              <a:off x="0" y="17493"/>
              <a:ext cx="2109312" cy="454796"/>
            </a:xfrm>
            <a:prstGeom prst="roundRect">
              <a:avLst>
                <a:gd name="adj" fmla="val 16667"/>
              </a:avLst>
            </a:prstGeom>
            <a:solidFill>
              <a:srgbClr val="1F5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文本框 93"/>
            <p:cNvSpPr txBox="1">
              <a:spLocks noChangeArrowheads="1"/>
            </p:cNvSpPr>
            <p:nvPr/>
          </p:nvSpPr>
          <p:spPr bwMode="auto">
            <a:xfrm>
              <a:off x="500658" y="17493"/>
              <a:ext cx="1107996" cy="369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Char char="•"/>
                <a:defRPr sz="21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Char char="•"/>
                <a:defRPr sz="15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用户信息</a:t>
              </a:r>
              <a:endParaRPr lang="zh-CN" altLang="zh-CN" sz="1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AB36B1B-1CA2-4B43-9DD6-B917C0EF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125" y="1029014"/>
            <a:ext cx="4046571" cy="2972058"/>
          </a:xfrm>
          <a:prstGeom prst="rect">
            <a:avLst/>
          </a:prstGeom>
        </p:spPr>
      </p:pic>
      <p:sp>
        <p:nvSpPr>
          <p:cNvPr id="13" name="矩形 1">
            <a:extLst>
              <a:ext uri="{FF2B5EF4-FFF2-40B4-BE49-F238E27FC236}">
                <a16:creationId xmlns:a16="http://schemas.microsoft.com/office/drawing/2014/main" id="{D990812D-24A5-4CAD-8E44-4234501CE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114" y="4629777"/>
            <a:ext cx="11144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r>
              <a:rPr lang="en-US" altLang="zh-CN" sz="900" dirty="0">
                <a:solidFill>
                  <a:srgbClr val="FFFFFF"/>
                </a:solidFill>
              </a:rPr>
              <a:t>User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596400579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87"/>
          <p:cNvSpPr>
            <a:spLocks noChangeArrowheads="1"/>
          </p:cNvSpPr>
          <p:nvPr/>
        </p:nvSpPr>
        <p:spPr bwMode="auto">
          <a:xfrm>
            <a:off x="0" y="152400"/>
            <a:ext cx="2898262" cy="654050"/>
          </a:xfrm>
          <a:prstGeom prst="rect">
            <a:avLst/>
          </a:prstGeom>
          <a:gradFill rotWithShape="1">
            <a:gsLst>
              <a:gs pos="0">
                <a:srgbClr val="071C47">
                  <a:alpha val="89000"/>
                </a:srgbClr>
              </a:gs>
              <a:gs pos="100000">
                <a:srgbClr val="266874"/>
              </a:gs>
            </a:gsLst>
            <a:lin ang="0" scaled="1"/>
          </a:gradFill>
          <a:ln>
            <a:noFill/>
          </a:ln>
          <a:effectLst>
            <a:softEdge rad="635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2" name="文本框 85"/>
          <p:cNvSpPr txBox="1">
            <a:spLocks noChangeArrowheads="1"/>
          </p:cNvSpPr>
          <p:nvPr/>
        </p:nvSpPr>
        <p:spPr bwMode="auto">
          <a:xfrm>
            <a:off x="193675" y="152400"/>
            <a:ext cx="38887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2.1.1 </a:t>
            </a:r>
            <a:r>
              <a:rPr lang="zh-CN" altLang="en-US" sz="2000" b="1" dirty="0">
                <a:solidFill>
                  <a:schemeClr val="bg1"/>
                </a:solidFill>
              </a:rPr>
              <a:t>数据库设计</a:t>
            </a:r>
            <a:r>
              <a:rPr lang="en-US" altLang="zh-CN" sz="20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概念结构模型</a:t>
            </a:r>
          </a:p>
        </p:txBody>
      </p:sp>
      <p:sp>
        <p:nvSpPr>
          <p:cNvPr id="17413" name="文本框 86"/>
          <p:cNvSpPr txBox="1">
            <a:spLocks noChangeArrowheads="1"/>
          </p:cNvSpPr>
          <p:nvPr/>
        </p:nvSpPr>
        <p:spPr bwMode="auto">
          <a:xfrm>
            <a:off x="204788" y="552450"/>
            <a:ext cx="2164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       Conceptual structure model</a:t>
            </a:r>
          </a:p>
        </p:txBody>
      </p:sp>
      <p:grpSp>
        <p:nvGrpSpPr>
          <p:cNvPr id="6" name="组合 2"/>
          <p:cNvGrpSpPr/>
          <p:nvPr/>
        </p:nvGrpSpPr>
        <p:grpSpPr bwMode="auto">
          <a:xfrm>
            <a:off x="3875049" y="4405891"/>
            <a:ext cx="2109312" cy="473614"/>
            <a:chOff x="0" y="-2129"/>
            <a:chExt cx="2109312" cy="474418"/>
          </a:xfrm>
        </p:grpSpPr>
        <p:sp>
          <p:nvSpPr>
            <p:cNvPr id="7" name="圆角矩形 94"/>
            <p:cNvSpPr>
              <a:spLocks noChangeArrowheads="1"/>
            </p:cNvSpPr>
            <p:nvPr/>
          </p:nvSpPr>
          <p:spPr bwMode="auto">
            <a:xfrm>
              <a:off x="0" y="17493"/>
              <a:ext cx="2109312" cy="454796"/>
            </a:xfrm>
            <a:prstGeom prst="roundRect">
              <a:avLst>
                <a:gd name="adj" fmla="val 16667"/>
              </a:avLst>
            </a:prstGeom>
            <a:solidFill>
              <a:srgbClr val="1F5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文本框 93"/>
            <p:cNvSpPr txBox="1">
              <a:spLocks noChangeArrowheads="1"/>
            </p:cNvSpPr>
            <p:nvPr/>
          </p:nvSpPr>
          <p:spPr bwMode="auto">
            <a:xfrm>
              <a:off x="500658" y="-2129"/>
              <a:ext cx="1107996" cy="369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Char char="•"/>
                <a:defRPr sz="21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Char char="•"/>
                <a:defRPr sz="15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打卡信息</a:t>
              </a:r>
              <a:endParaRPr lang="zh-CN" altLang="zh-CN" sz="1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976C691-2C5D-4313-8047-9392864C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63" y="822139"/>
            <a:ext cx="5121084" cy="3436918"/>
          </a:xfrm>
          <a:prstGeom prst="rect">
            <a:avLst/>
          </a:prstGeom>
        </p:spPr>
      </p:pic>
      <p:sp>
        <p:nvSpPr>
          <p:cNvPr id="13" name="矩形 1">
            <a:extLst>
              <a:ext uri="{FF2B5EF4-FFF2-40B4-BE49-F238E27FC236}">
                <a16:creationId xmlns:a16="http://schemas.microsoft.com/office/drawing/2014/main" id="{EFB8FEF3-7E39-4A8A-817F-5213A656C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542" y="4700661"/>
            <a:ext cx="134043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r>
              <a:rPr lang="en-US" altLang="zh-CN" sz="900" dirty="0">
                <a:solidFill>
                  <a:srgbClr val="FFFFFF"/>
                </a:solidFill>
              </a:rPr>
              <a:t>Punch in information</a:t>
            </a:r>
          </a:p>
        </p:txBody>
      </p:sp>
    </p:spTree>
    <p:extLst>
      <p:ext uri="{BB962C8B-B14F-4D97-AF65-F5344CB8AC3E}">
        <p14:creationId xmlns:p14="http://schemas.microsoft.com/office/powerpoint/2010/main" val="558340354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87"/>
          <p:cNvSpPr>
            <a:spLocks noChangeArrowheads="1"/>
          </p:cNvSpPr>
          <p:nvPr/>
        </p:nvSpPr>
        <p:spPr bwMode="auto">
          <a:xfrm>
            <a:off x="0" y="152400"/>
            <a:ext cx="2898262" cy="654050"/>
          </a:xfrm>
          <a:prstGeom prst="rect">
            <a:avLst/>
          </a:prstGeom>
          <a:gradFill rotWithShape="1">
            <a:gsLst>
              <a:gs pos="0">
                <a:srgbClr val="071C47">
                  <a:alpha val="89000"/>
                </a:srgbClr>
              </a:gs>
              <a:gs pos="100000">
                <a:srgbClr val="266874"/>
              </a:gs>
            </a:gsLst>
            <a:lin ang="0" scaled="1"/>
          </a:gradFill>
          <a:ln>
            <a:noFill/>
          </a:ln>
          <a:effectLst>
            <a:softEdge rad="635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2" name="文本框 85"/>
          <p:cNvSpPr txBox="1">
            <a:spLocks noChangeArrowheads="1"/>
          </p:cNvSpPr>
          <p:nvPr/>
        </p:nvSpPr>
        <p:spPr bwMode="auto">
          <a:xfrm>
            <a:off x="193675" y="152400"/>
            <a:ext cx="38887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2.1.1 </a:t>
            </a:r>
            <a:r>
              <a:rPr lang="zh-CN" altLang="en-US" sz="2000" b="1" dirty="0">
                <a:solidFill>
                  <a:schemeClr val="bg1"/>
                </a:solidFill>
              </a:rPr>
              <a:t>数据库设计</a:t>
            </a:r>
            <a:r>
              <a:rPr lang="en-US" altLang="zh-CN" sz="20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概念结构模型</a:t>
            </a:r>
          </a:p>
        </p:txBody>
      </p:sp>
      <p:sp>
        <p:nvSpPr>
          <p:cNvPr id="17413" name="文本框 86"/>
          <p:cNvSpPr txBox="1">
            <a:spLocks noChangeArrowheads="1"/>
          </p:cNvSpPr>
          <p:nvPr/>
        </p:nvSpPr>
        <p:spPr bwMode="auto">
          <a:xfrm>
            <a:off x="204788" y="552450"/>
            <a:ext cx="2164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       Conceptual structure model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201672" y="4410943"/>
            <a:ext cx="2109312" cy="500961"/>
            <a:chOff x="3886200" y="3572220"/>
            <a:chExt cx="2109312" cy="500961"/>
          </a:xfrm>
        </p:grpSpPr>
        <p:grpSp>
          <p:nvGrpSpPr>
            <p:cNvPr id="6" name="组合 2"/>
            <p:cNvGrpSpPr/>
            <p:nvPr/>
          </p:nvGrpSpPr>
          <p:grpSpPr bwMode="auto">
            <a:xfrm>
              <a:off x="3886200" y="3572220"/>
              <a:ext cx="2109312" cy="477493"/>
              <a:chOff x="0" y="-6015"/>
              <a:chExt cx="2109312" cy="478304"/>
            </a:xfrm>
          </p:grpSpPr>
          <p:sp>
            <p:nvSpPr>
              <p:cNvPr id="7" name="圆角矩形 94"/>
              <p:cNvSpPr>
                <a:spLocks noChangeArrowheads="1"/>
              </p:cNvSpPr>
              <p:nvPr/>
            </p:nvSpPr>
            <p:spPr bwMode="auto">
              <a:xfrm>
                <a:off x="0" y="17493"/>
                <a:ext cx="2109312" cy="454796"/>
              </a:xfrm>
              <a:prstGeom prst="roundRect">
                <a:avLst>
                  <a:gd name="adj" fmla="val 16667"/>
                </a:avLst>
              </a:prstGeom>
              <a:solidFill>
                <a:srgbClr val="1F57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文本框 93"/>
              <p:cNvSpPr txBox="1">
                <a:spLocks noChangeArrowheads="1"/>
              </p:cNvSpPr>
              <p:nvPr/>
            </p:nvSpPr>
            <p:spPr bwMode="auto">
              <a:xfrm>
                <a:off x="371425" y="-6015"/>
                <a:ext cx="1338828" cy="369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Char char="•"/>
                  <a:defRPr sz="21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Char char="•"/>
                  <a:defRPr sz="15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9pPr>
              </a:lstStyle>
              <a:p>
                <a:pPr algn="ctr" defTabSz="914400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1800" b="1" dirty="0">
                    <a:solidFill>
                      <a:schemeClr val="bg1"/>
                    </a:solidFill>
                  </a:rPr>
                  <a:t>时长排行榜</a:t>
                </a:r>
                <a:endParaRPr lang="zh-CN" altLang="zh-CN" sz="1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4519711" y="3842349"/>
              <a:ext cx="9028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r>
                <a:rPr lang="en-US" altLang="zh-CN" sz="900" dirty="0">
                  <a:solidFill>
                    <a:srgbClr val="FFFFFF"/>
                  </a:solidFill>
                </a:rPr>
                <a:t>Time ranking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88482F2-3646-42D0-B686-5EA5D303A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10"/>
          <a:stretch/>
        </p:blipFill>
        <p:spPr>
          <a:xfrm>
            <a:off x="3147838" y="806450"/>
            <a:ext cx="4216981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9641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8" name="文本框 53"/>
          <p:cNvSpPr txBox="1">
            <a:spLocks noChangeArrowheads="1"/>
          </p:cNvSpPr>
          <p:nvPr/>
        </p:nvSpPr>
        <p:spPr bwMode="auto">
          <a:xfrm>
            <a:off x="438150" y="157163"/>
            <a:ext cx="33782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2.1.2 </a:t>
            </a:r>
            <a:r>
              <a:rPr lang="zh-CN" altLang="en-US" sz="2000" b="1" dirty="0">
                <a:solidFill>
                  <a:schemeClr val="bg1"/>
                </a:solidFill>
              </a:rPr>
              <a:t>数据库设计</a:t>
            </a:r>
            <a:r>
              <a:rPr lang="en-US" altLang="zh-CN" sz="20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结构模型</a:t>
            </a:r>
          </a:p>
        </p:txBody>
      </p:sp>
      <p:sp>
        <p:nvSpPr>
          <p:cNvPr id="26629" name="文本框 54"/>
          <p:cNvSpPr txBox="1">
            <a:spLocks noChangeArrowheads="1"/>
          </p:cNvSpPr>
          <p:nvPr/>
        </p:nvSpPr>
        <p:spPr bwMode="auto">
          <a:xfrm>
            <a:off x="557213" y="557213"/>
            <a:ext cx="1510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     Data flow diagram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9577" y="1912253"/>
            <a:ext cx="2609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</a:pPr>
            <a:r>
              <a:rPr lang="en-US" altLang="zh-CN" sz="1600" dirty="0">
                <a:solidFill>
                  <a:schemeClr val="bg1"/>
                </a:solidFill>
              </a:rPr>
              <a:t>(1)</a:t>
            </a:r>
            <a:r>
              <a:rPr lang="en-US" altLang="zh-CN" sz="1600" dirty="0" err="1">
                <a:solidFill>
                  <a:schemeClr val="bg1"/>
                </a:solidFill>
              </a:rPr>
              <a:t>物理结构模型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5" name="Drawing 4" descr="4QYQSQE0YF15@77ZOGNMTQ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848" y="848678"/>
            <a:ext cx="5267325" cy="10560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32990" y="506495"/>
            <a:ext cx="2026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用户信息表</a:t>
            </a:r>
          </a:p>
        </p:txBody>
      </p:sp>
      <p:pic>
        <p:nvPicPr>
          <p:cNvPr id="6" name="Drawing 5" descr="G[)944T3)6AT7UBWMDOMR`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165" y="2275205"/>
            <a:ext cx="5267325" cy="13601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22830" y="1960880"/>
            <a:ext cx="2047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打卡信息表</a:t>
            </a:r>
          </a:p>
        </p:txBody>
      </p:sp>
      <p:pic>
        <p:nvPicPr>
          <p:cNvPr id="8" name="Drawing 6" descr="E_NEDPJY`29{B2)URS]KGTV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848" y="3989070"/>
            <a:ext cx="5267325" cy="9410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18710" y="3697605"/>
            <a:ext cx="1627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排行榜信息表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41"/>
          <p:cNvGrpSpPr/>
          <p:nvPr/>
        </p:nvGrpSpPr>
        <p:grpSpPr bwMode="auto">
          <a:xfrm>
            <a:off x="5907088" y="1749425"/>
            <a:ext cx="6019800" cy="6019800"/>
            <a:chOff x="0" y="0"/>
            <a:chExt cx="4028072" cy="4028072"/>
          </a:xfrm>
        </p:grpSpPr>
        <p:grpSp>
          <p:nvGrpSpPr>
            <p:cNvPr id="26636" name="组合 42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26638" name="椭圆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39" name="椭圆 45"/>
              <p:cNvSpPr>
                <a:spLocks noChangeArrowheads="1"/>
              </p:cNvSpPr>
              <p:nvPr/>
            </p:nvSpPr>
            <p:spPr bwMode="auto">
              <a:xfrm>
                <a:off x="80160" y="80160"/>
                <a:ext cx="512171" cy="51217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40" name="椭圆 46"/>
              <p:cNvSpPr>
                <a:spLocks noChangeArrowheads="1"/>
              </p:cNvSpPr>
              <p:nvPr/>
            </p:nvSpPr>
            <p:spPr bwMode="auto">
              <a:xfrm>
                <a:off x="160497" y="165108"/>
                <a:ext cx="351497" cy="35149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637" name="椭圆 43"/>
            <p:cNvSpPr>
              <a:spLocks noChangeArrowheads="1"/>
            </p:cNvSpPr>
            <p:nvPr/>
          </p:nvSpPr>
          <p:spPr bwMode="auto">
            <a:xfrm>
              <a:off x="1290640" y="1394742"/>
              <a:ext cx="1390492" cy="139049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627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8" name="文本框 53"/>
          <p:cNvSpPr txBox="1">
            <a:spLocks noChangeArrowheads="1"/>
          </p:cNvSpPr>
          <p:nvPr/>
        </p:nvSpPr>
        <p:spPr bwMode="auto">
          <a:xfrm>
            <a:off x="438150" y="157163"/>
            <a:ext cx="33782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2.1.2 </a:t>
            </a:r>
            <a:r>
              <a:rPr lang="zh-CN" altLang="en-US" sz="2000" b="1" dirty="0">
                <a:solidFill>
                  <a:schemeClr val="bg1"/>
                </a:solidFill>
              </a:rPr>
              <a:t>数据库设计</a:t>
            </a:r>
            <a:r>
              <a:rPr lang="en-US" altLang="zh-CN" sz="20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结构模型</a:t>
            </a:r>
          </a:p>
        </p:txBody>
      </p:sp>
      <p:sp>
        <p:nvSpPr>
          <p:cNvPr id="26629" name="文本框 54"/>
          <p:cNvSpPr txBox="1">
            <a:spLocks noChangeArrowheads="1"/>
          </p:cNvSpPr>
          <p:nvPr/>
        </p:nvSpPr>
        <p:spPr bwMode="auto">
          <a:xfrm>
            <a:off x="557213" y="557213"/>
            <a:ext cx="1510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     Data flow diagram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1831" y="1921510"/>
            <a:ext cx="2609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</a:pPr>
            <a:r>
              <a:rPr lang="en-US" altLang="zh-CN" sz="1600" dirty="0">
                <a:solidFill>
                  <a:schemeClr val="bg1"/>
                </a:solidFill>
              </a:rPr>
              <a:t>(2)</a:t>
            </a:r>
            <a:r>
              <a:rPr lang="en-US" altLang="zh-CN" sz="1600" dirty="0" err="1">
                <a:solidFill>
                  <a:schemeClr val="bg1"/>
                </a:solidFill>
              </a:rPr>
              <a:t>逻辑结构模型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10" name="Drawing 3" descr="ISPJDTZAONBYW00SM~)S@84.png"/>
          <p:cNvPicPr>
            <a:picLocks noChangeAspect="1"/>
          </p:cNvPicPr>
          <p:nvPr/>
        </p:nvPicPr>
        <p:blipFill>
          <a:blip r:embed="rId2"/>
          <a:srcRect l="6848" t="43426" r="6783" b="32646"/>
          <a:stretch>
            <a:fillRect/>
          </a:stretch>
        </p:blipFill>
        <p:spPr>
          <a:xfrm>
            <a:off x="2624455" y="3374390"/>
            <a:ext cx="2821940" cy="1673225"/>
          </a:xfrm>
          <a:prstGeom prst="rect">
            <a:avLst/>
          </a:prstGeom>
        </p:spPr>
      </p:pic>
      <p:pic>
        <p:nvPicPr>
          <p:cNvPr id="11" name="Drawing 3" descr="ISPJDTZAONBYW00SM~)S@84.png"/>
          <p:cNvPicPr>
            <a:picLocks noChangeAspect="1"/>
          </p:cNvPicPr>
          <p:nvPr/>
        </p:nvPicPr>
        <p:blipFill>
          <a:blip r:embed="rId2"/>
          <a:srcRect l="12109" t="78500" r="9260" b="678"/>
          <a:stretch>
            <a:fillRect/>
          </a:stretch>
        </p:blipFill>
        <p:spPr>
          <a:xfrm>
            <a:off x="6022974" y="3348989"/>
            <a:ext cx="3042285" cy="1724025"/>
          </a:xfrm>
          <a:prstGeom prst="rect">
            <a:avLst/>
          </a:prstGeom>
        </p:spPr>
      </p:pic>
      <p:pic>
        <p:nvPicPr>
          <p:cNvPr id="12" name="Drawing 3" descr="ISPJDTZAONBYW00SM~)S@84.png"/>
          <p:cNvPicPr>
            <a:picLocks noChangeAspect="1"/>
          </p:cNvPicPr>
          <p:nvPr/>
        </p:nvPicPr>
        <p:blipFill>
          <a:blip r:embed="rId2"/>
          <a:srcRect r="1848" b="66734"/>
          <a:stretch>
            <a:fillRect/>
          </a:stretch>
        </p:blipFill>
        <p:spPr>
          <a:xfrm>
            <a:off x="2601912" y="729615"/>
            <a:ext cx="2867025" cy="2078990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3928426" y="2869882"/>
            <a:ext cx="213995" cy="44323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下箭头 3"/>
          <p:cNvSpPr/>
          <p:nvPr/>
        </p:nvSpPr>
        <p:spPr>
          <a:xfrm rot="5400000">
            <a:off x="5613775" y="3959465"/>
            <a:ext cx="199439" cy="503072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方正兰亭黑_GBK" pitchFamily="2" charset="-122"/>
              <a:ea typeface="方正兰亭黑_GBK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8" name="文本框 53"/>
          <p:cNvSpPr txBox="1">
            <a:spLocks noChangeArrowheads="1"/>
          </p:cNvSpPr>
          <p:nvPr/>
        </p:nvSpPr>
        <p:spPr bwMode="auto">
          <a:xfrm>
            <a:off x="438150" y="157163"/>
            <a:ext cx="33782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2.1.3 </a:t>
            </a:r>
            <a:r>
              <a:rPr lang="zh-CN" altLang="en-US" sz="2000" b="1" dirty="0">
                <a:solidFill>
                  <a:schemeClr val="bg1"/>
                </a:solidFill>
              </a:rPr>
              <a:t>数据库设计</a:t>
            </a:r>
            <a:r>
              <a:rPr lang="en-US" altLang="zh-CN" sz="20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运用设计</a:t>
            </a:r>
          </a:p>
        </p:txBody>
      </p:sp>
      <p:sp>
        <p:nvSpPr>
          <p:cNvPr id="26629" name="文本框 54"/>
          <p:cNvSpPr txBox="1">
            <a:spLocks noChangeArrowheads="1"/>
          </p:cNvSpPr>
          <p:nvPr/>
        </p:nvSpPr>
        <p:spPr bwMode="auto">
          <a:xfrm>
            <a:off x="557213" y="557213"/>
            <a:ext cx="14718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    Data flow diagram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3900" y="1908175"/>
            <a:ext cx="196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</a:pPr>
            <a:r>
              <a:rPr lang="en-US" altLang="zh-CN" sz="1600" dirty="0">
                <a:solidFill>
                  <a:schemeClr val="bg1"/>
                </a:solidFill>
              </a:rPr>
              <a:t>(1)</a:t>
            </a:r>
            <a:r>
              <a:rPr lang="en-US" altLang="zh-CN" sz="1600" dirty="0" err="1">
                <a:solidFill>
                  <a:schemeClr val="bg1"/>
                </a:solidFill>
              </a:rPr>
              <a:t>数据字典设计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9" name="Drawing 8" descr="ip_image00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030" y="802640"/>
            <a:ext cx="5003800" cy="1289050"/>
          </a:xfrm>
          <a:prstGeom prst="rect">
            <a:avLst/>
          </a:prstGeom>
        </p:spPr>
      </p:pic>
      <p:pic>
        <p:nvPicPr>
          <p:cNvPr id="10" name="Drawing 9" descr="ip_image00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030" y="2396490"/>
            <a:ext cx="5004435" cy="1409700"/>
          </a:xfrm>
          <a:prstGeom prst="rect">
            <a:avLst/>
          </a:prstGeom>
        </p:spPr>
      </p:pic>
      <p:pic>
        <p:nvPicPr>
          <p:cNvPr id="11" name="Drawing 10" descr="ip_image006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395" y="4097655"/>
            <a:ext cx="5004435" cy="9544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19625" y="514985"/>
            <a:ext cx="189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用户表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19625" y="2091690"/>
            <a:ext cx="189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用户信息表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19625" y="3806190"/>
            <a:ext cx="189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排行榜时长表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41"/>
          <p:cNvGrpSpPr/>
          <p:nvPr/>
        </p:nvGrpSpPr>
        <p:grpSpPr bwMode="auto">
          <a:xfrm>
            <a:off x="5907088" y="1749425"/>
            <a:ext cx="6019800" cy="6019800"/>
            <a:chOff x="0" y="0"/>
            <a:chExt cx="4028072" cy="4028072"/>
          </a:xfrm>
        </p:grpSpPr>
        <p:grpSp>
          <p:nvGrpSpPr>
            <p:cNvPr id="26636" name="组合 42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26638" name="椭圆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39" name="椭圆 45"/>
              <p:cNvSpPr>
                <a:spLocks noChangeArrowheads="1"/>
              </p:cNvSpPr>
              <p:nvPr/>
            </p:nvSpPr>
            <p:spPr bwMode="auto">
              <a:xfrm>
                <a:off x="80160" y="80160"/>
                <a:ext cx="512171" cy="51217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40" name="椭圆 46"/>
              <p:cNvSpPr>
                <a:spLocks noChangeArrowheads="1"/>
              </p:cNvSpPr>
              <p:nvPr/>
            </p:nvSpPr>
            <p:spPr bwMode="auto">
              <a:xfrm>
                <a:off x="160497" y="165108"/>
                <a:ext cx="351497" cy="35149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637" name="椭圆 43"/>
            <p:cNvSpPr>
              <a:spLocks noChangeArrowheads="1"/>
            </p:cNvSpPr>
            <p:nvPr/>
          </p:nvSpPr>
          <p:spPr bwMode="auto">
            <a:xfrm>
              <a:off x="1290640" y="1394742"/>
              <a:ext cx="1390492" cy="139049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627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8" name="文本框 53"/>
          <p:cNvSpPr txBox="1">
            <a:spLocks noChangeArrowheads="1"/>
          </p:cNvSpPr>
          <p:nvPr/>
        </p:nvSpPr>
        <p:spPr bwMode="auto">
          <a:xfrm>
            <a:off x="438150" y="157163"/>
            <a:ext cx="33782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2.1.3 </a:t>
            </a:r>
            <a:r>
              <a:rPr lang="zh-CN" altLang="en-US" sz="2000" b="1" dirty="0">
                <a:solidFill>
                  <a:schemeClr val="bg1"/>
                </a:solidFill>
              </a:rPr>
              <a:t>数据库设计</a:t>
            </a:r>
            <a:r>
              <a:rPr lang="en-US" altLang="zh-CN" sz="20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运用设计</a:t>
            </a:r>
          </a:p>
        </p:txBody>
      </p:sp>
      <p:sp>
        <p:nvSpPr>
          <p:cNvPr id="26629" name="文本框 54"/>
          <p:cNvSpPr txBox="1">
            <a:spLocks noChangeArrowheads="1"/>
          </p:cNvSpPr>
          <p:nvPr/>
        </p:nvSpPr>
        <p:spPr bwMode="auto">
          <a:xfrm>
            <a:off x="557213" y="557213"/>
            <a:ext cx="14718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    Data flow diagram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7070" y="1904365"/>
            <a:ext cx="196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</a:pPr>
            <a:r>
              <a:rPr lang="en-US" altLang="zh-CN" sz="1600" dirty="0">
                <a:solidFill>
                  <a:schemeClr val="bg1"/>
                </a:solidFill>
              </a:rPr>
              <a:t>(2)</a:t>
            </a:r>
            <a:r>
              <a:rPr lang="en-US" altLang="zh-CN" sz="1600" dirty="0" err="1">
                <a:solidFill>
                  <a:schemeClr val="bg1"/>
                </a:solidFill>
              </a:rPr>
              <a:t>安全保密设计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1632" y="1413393"/>
            <a:ext cx="4806318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</a:pPr>
            <a:r>
              <a:rPr lang="en-US" altLang="zh-CN" sz="1300" dirty="0">
                <a:solidFill>
                  <a:schemeClr val="bg1"/>
                </a:solidFill>
              </a:rPr>
              <a:t>1.数据库由专门数据库管理员对数据库操作。管理员权限最大，可以控制所有数据，同时，数据库的密码应由专人负责，密码应该定期变换。</a:t>
            </a:r>
          </a:p>
          <a:p>
            <a:pPr algn="l">
              <a:lnSpc>
                <a:spcPct val="150000"/>
              </a:lnSpc>
              <a:buClrTx/>
              <a:buSzTx/>
            </a:pPr>
            <a:endParaRPr lang="en-US" altLang="zh-CN" sz="13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en-US" altLang="zh-CN" sz="1300" dirty="0">
                <a:solidFill>
                  <a:schemeClr val="bg1"/>
                </a:solidFill>
              </a:rPr>
              <a:t>2.小程序连接数据库的用户绝对不能使用及修改数据库，必须对其进行严格的权限管理，控制对数据库中每个对象的读写权限。</a:t>
            </a:r>
          </a:p>
          <a:p>
            <a:pPr algn="l">
              <a:lnSpc>
                <a:spcPct val="150000"/>
              </a:lnSpc>
              <a:buClrTx/>
              <a:buSzTx/>
            </a:pPr>
            <a:endParaRPr lang="en-US" altLang="zh-CN" sz="130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en-US" altLang="zh-CN" sz="1300" dirty="0">
                <a:solidFill>
                  <a:schemeClr val="bg1"/>
                </a:solidFill>
              </a:rPr>
              <a:t>3.利用数据库的审计功能，以对用户的某些操作进行记录。充分使用视图以及存储过程，保护基础数据表。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41"/>
          <p:cNvGrpSpPr/>
          <p:nvPr/>
        </p:nvGrpSpPr>
        <p:grpSpPr bwMode="auto">
          <a:xfrm>
            <a:off x="5907088" y="1749425"/>
            <a:ext cx="6019800" cy="6019800"/>
            <a:chOff x="0" y="0"/>
            <a:chExt cx="4028072" cy="4028072"/>
          </a:xfrm>
        </p:grpSpPr>
        <p:grpSp>
          <p:nvGrpSpPr>
            <p:cNvPr id="26636" name="组合 42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26638" name="椭圆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39" name="椭圆 45"/>
              <p:cNvSpPr>
                <a:spLocks noChangeArrowheads="1"/>
              </p:cNvSpPr>
              <p:nvPr/>
            </p:nvSpPr>
            <p:spPr bwMode="auto">
              <a:xfrm>
                <a:off x="80160" y="80160"/>
                <a:ext cx="512171" cy="51217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40" name="椭圆 46"/>
              <p:cNvSpPr>
                <a:spLocks noChangeArrowheads="1"/>
              </p:cNvSpPr>
              <p:nvPr/>
            </p:nvSpPr>
            <p:spPr bwMode="auto">
              <a:xfrm>
                <a:off x="160497" y="165108"/>
                <a:ext cx="351497" cy="35149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637" name="椭圆 43"/>
            <p:cNvSpPr>
              <a:spLocks noChangeArrowheads="1"/>
            </p:cNvSpPr>
            <p:nvPr/>
          </p:nvSpPr>
          <p:spPr bwMode="auto">
            <a:xfrm>
              <a:off x="1290640" y="1394742"/>
              <a:ext cx="1390492" cy="139049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627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8" name="文本框 53"/>
          <p:cNvSpPr txBox="1">
            <a:spLocks noChangeArrowheads="1"/>
          </p:cNvSpPr>
          <p:nvPr/>
        </p:nvSpPr>
        <p:spPr bwMode="auto">
          <a:xfrm>
            <a:off x="438150" y="157163"/>
            <a:ext cx="29933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2.2 </a:t>
            </a:r>
            <a:r>
              <a:rPr lang="zh-CN" altLang="en-US" sz="2000" b="1" dirty="0">
                <a:solidFill>
                  <a:schemeClr val="bg1"/>
                </a:solidFill>
              </a:rPr>
              <a:t>数据库验证验收标准</a:t>
            </a:r>
          </a:p>
        </p:txBody>
      </p:sp>
      <p:sp>
        <p:nvSpPr>
          <p:cNvPr id="26629" name="文本框 54"/>
          <p:cNvSpPr txBox="1">
            <a:spLocks noChangeArrowheads="1"/>
          </p:cNvSpPr>
          <p:nvPr/>
        </p:nvSpPr>
        <p:spPr bwMode="auto">
          <a:xfrm>
            <a:off x="557213" y="557213"/>
            <a:ext cx="30796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    Database acceptance and verification criteria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49291" y="1518985"/>
            <a:ext cx="5316220" cy="95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00" dirty="0">
                <a:solidFill>
                  <a:schemeClr val="bg1"/>
                </a:solidFill>
              </a:rPr>
              <a:t>(1)</a:t>
            </a:r>
            <a:r>
              <a:rPr lang="zh-CN" altLang="en-US" sz="1300" dirty="0">
                <a:solidFill>
                  <a:schemeClr val="bg1"/>
                </a:solidFill>
              </a:rPr>
              <a:t>保证每列的原子性，即要符合第一范式。</a:t>
            </a:r>
          </a:p>
          <a:p>
            <a:pPr>
              <a:lnSpc>
                <a:spcPct val="150000"/>
              </a:lnSpc>
            </a:pPr>
            <a:r>
              <a:rPr lang="en-US" altLang="zh-CN" sz="1300" dirty="0">
                <a:solidFill>
                  <a:schemeClr val="bg1"/>
                </a:solidFill>
              </a:rPr>
              <a:t>(2)</a:t>
            </a:r>
            <a:r>
              <a:rPr lang="zh-CN" altLang="en-US" sz="1300" dirty="0">
                <a:solidFill>
                  <a:schemeClr val="bg1"/>
                </a:solidFill>
              </a:rPr>
              <a:t>表中记录应该有唯一的标识符，且不与业务逻辑有所关联。</a:t>
            </a:r>
          </a:p>
          <a:p>
            <a:pPr>
              <a:lnSpc>
                <a:spcPct val="150000"/>
              </a:lnSpc>
            </a:pPr>
            <a:r>
              <a:rPr lang="en-US" altLang="zh-CN" sz="1300" dirty="0">
                <a:solidFill>
                  <a:schemeClr val="bg1"/>
                </a:solidFill>
              </a:rPr>
              <a:t>(3)</a:t>
            </a:r>
            <a:r>
              <a:rPr lang="zh-CN" altLang="en-US" sz="1300" dirty="0">
                <a:solidFill>
                  <a:schemeClr val="bg1"/>
                </a:solidFill>
              </a:rPr>
              <a:t>尽量只存储单一实体类型的数据。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22805" y="1125855"/>
            <a:ext cx="23258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</a:rPr>
              <a:t>数据库数据体的验收</a:t>
            </a:r>
          </a:p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74390" y="2814293"/>
            <a:ext cx="24749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</a:rPr>
              <a:t>数据库安全性的验收</a:t>
            </a:r>
          </a:p>
          <a:p>
            <a:endParaRPr lang="zh-CN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0112" y="3193714"/>
            <a:ext cx="477771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bg1"/>
                </a:solidFill>
              </a:rPr>
              <a:t>(1)</a:t>
            </a:r>
            <a:r>
              <a:rPr sz="1300" dirty="0">
                <a:solidFill>
                  <a:schemeClr val="bg1"/>
                </a:solidFill>
              </a:rPr>
              <a:t>用户识别和鉴别：该方法由系统提供一定的方式让用户标识自己的ID，每次用户进入系统时，由系统进行核对，鉴定通过后才能提供系统的使用权。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/>
          <p:nvPr/>
        </p:nvGrpSpPr>
        <p:grpSpPr bwMode="auto">
          <a:xfrm>
            <a:off x="-2519363" y="107950"/>
            <a:ext cx="7473951" cy="7473950"/>
            <a:chOff x="0" y="0"/>
            <a:chExt cx="4028072" cy="4028072"/>
          </a:xfrm>
        </p:grpSpPr>
        <p:grpSp>
          <p:nvGrpSpPr>
            <p:cNvPr id="12308" name="组合 19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12310" name="椭圆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311" name="椭圆 33"/>
              <p:cNvSpPr>
                <a:spLocks noChangeArrowheads="1"/>
              </p:cNvSpPr>
              <p:nvPr/>
            </p:nvSpPr>
            <p:spPr bwMode="auto">
              <a:xfrm>
                <a:off x="80276" y="80276"/>
                <a:ext cx="511938" cy="511938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312" name="椭圆 35"/>
              <p:cNvSpPr>
                <a:spLocks noChangeArrowheads="1"/>
              </p:cNvSpPr>
              <p:nvPr/>
            </p:nvSpPr>
            <p:spPr bwMode="auto">
              <a:xfrm>
                <a:off x="160552" y="165123"/>
                <a:ext cx="351386" cy="35138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309" name="椭圆 36"/>
            <p:cNvSpPr>
              <a:spLocks noChangeArrowheads="1"/>
            </p:cNvSpPr>
            <p:nvPr/>
          </p:nvSpPr>
          <p:spPr bwMode="auto">
            <a:xfrm>
              <a:off x="1290215" y="1394596"/>
              <a:ext cx="1390318" cy="139031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291" name="文本框 23"/>
          <p:cNvSpPr txBox="1">
            <a:spLocks noChangeArrowheads="1"/>
          </p:cNvSpPr>
          <p:nvPr/>
        </p:nvSpPr>
        <p:spPr bwMode="auto">
          <a:xfrm>
            <a:off x="211138" y="3563938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846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249991" y="265640"/>
            <a:ext cx="2818441" cy="3889800"/>
            <a:chOff x="5635626" y="184167"/>
            <a:chExt cx="2818272" cy="3846496"/>
          </a:xfrm>
        </p:grpSpPr>
        <p:sp>
          <p:nvSpPr>
            <p:cNvPr id="12302" name="文本框 23"/>
            <p:cNvSpPr txBox="1">
              <a:spLocks noChangeArrowheads="1"/>
            </p:cNvSpPr>
            <p:nvPr/>
          </p:nvSpPr>
          <p:spPr bwMode="auto">
            <a:xfrm>
              <a:off x="5639753" y="1753235"/>
              <a:ext cx="882650" cy="637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Char char="•"/>
                <a:defRPr sz="21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Char char="•"/>
                <a:defRPr sz="15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03.</a:t>
              </a:r>
            </a:p>
          </p:txBody>
        </p:sp>
        <p:sp>
          <p:nvSpPr>
            <p:cNvPr id="12292" name="文本框 17"/>
            <p:cNvSpPr txBox="1">
              <a:spLocks noChangeArrowheads="1"/>
            </p:cNvSpPr>
            <p:nvPr/>
          </p:nvSpPr>
          <p:spPr bwMode="auto">
            <a:xfrm>
              <a:off x="6446838" y="298768"/>
              <a:ext cx="1203960" cy="394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</a:rPr>
                <a:t>系统设计</a:t>
              </a:r>
            </a:p>
          </p:txBody>
        </p:sp>
        <p:sp>
          <p:nvSpPr>
            <p:cNvPr id="12293" name="文本框 18"/>
            <p:cNvSpPr txBox="1">
              <a:spLocks noChangeArrowheads="1"/>
            </p:cNvSpPr>
            <p:nvPr/>
          </p:nvSpPr>
          <p:spPr bwMode="auto">
            <a:xfrm>
              <a:off x="6453769" y="1079388"/>
              <a:ext cx="2000129" cy="394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</a:rPr>
                <a:t>数据库设计说明</a:t>
              </a:r>
            </a:p>
          </p:txBody>
        </p:sp>
        <p:sp>
          <p:nvSpPr>
            <p:cNvPr id="12294" name="文本框 19"/>
            <p:cNvSpPr txBox="1">
              <a:spLocks noChangeArrowheads="1"/>
            </p:cNvSpPr>
            <p:nvPr/>
          </p:nvSpPr>
          <p:spPr bwMode="auto">
            <a:xfrm>
              <a:off x="6444616" y="1869440"/>
              <a:ext cx="1459230" cy="394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</a:rPr>
                <a:t>问题的改进</a:t>
              </a:r>
            </a:p>
          </p:txBody>
        </p:sp>
        <p:sp>
          <p:nvSpPr>
            <p:cNvPr id="12300" name="文本框 23"/>
            <p:cNvSpPr txBox="1">
              <a:spLocks noChangeArrowheads="1"/>
            </p:cNvSpPr>
            <p:nvPr/>
          </p:nvSpPr>
          <p:spPr bwMode="auto">
            <a:xfrm>
              <a:off x="5635941" y="184167"/>
              <a:ext cx="882650" cy="637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Char char="•"/>
                <a:defRPr sz="21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Char char="•"/>
                <a:defRPr sz="15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01.</a:t>
              </a:r>
            </a:p>
          </p:txBody>
        </p:sp>
        <p:sp>
          <p:nvSpPr>
            <p:cNvPr id="12301" name="文本框 23"/>
            <p:cNvSpPr txBox="1">
              <a:spLocks noChangeArrowheads="1"/>
            </p:cNvSpPr>
            <p:nvPr/>
          </p:nvSpPr>
          <p:spPr bwMode="auto">
            <a:xfrm>
              <a:off x="5635941" y="957488"/>
              <a:ext cx="882650" cy="637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Char char="•"/>
                <a:defRPr sz="21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Char char="•"/>
                <a:defRPr sz="15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02.</a:t>
              </a:r>
            </a:p>
          </p:txBody>
        </p:sp>
        <p:pic>
          <p:nvPicPr>
            <p:cNvPr id="12304" name="直接连接符 3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626" y="815975"/>
              <a:ext cx="2268537" cy="1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5" name="直接连接符 4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9753" y="1595438"/>
              <a:ext cx="2266950" cy="17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6" name="直接连接符 4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9436" y="2399348"/>
              <a:ext cx="226695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3"/>
            <p:cNvGrpSpPr/>
            <p:nvPr/>
          </p:nvGrpSpPr>
          <p:grpSpPr>
            <a:xfrm>
              <a:off x="5635943" y="2545715"/>
              <a:ext cx="2429088" cy="646430"/>
              <a:chOff x="5635943" y="2545715"/>
              <a:chExt cx="2429088" cy="646430"/>
            </a:xfrm>
          </p:grpSpPr>
          <p:sp>
            <p:nvSpPr>
              <p:cNvPr id="12295" name="文本框 20"/>
              <p:cNvSpPr txBox="1">
                <a:spLocks noChangeArrowheads="1"/>
              </p:cNvSpPr>
              <p:nvPr/>
            </p:nvSpPr>
            <p:spPr bwMode="auto">
              <a:xfrm>
                <a:off x="6485256" y="2669540"/>
                <a:ext cx="1579775" cy="394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chemeClr val="bg1"/>
                    </a:solidFill>
                  </a:rPr>
                  <a:t>UML</a:t>
                </a:r>
                <a:r>
                  <a:rPr lang="zh-CN" altLang="en-US" sz="2000" b="1" dirty="0">
                    <a:solidFill>
                      <a:schemeClr val="bg1"/>
                    </a:solidFill>
                  </a:rPr>
                  <a:t>图改进</a:t>
                </a:r>
              </a:p>
            </p:txBody>
          </p:sp>
          <p:sp>
            <p:nvSpPr>
              <p:cNvPr id="12303" name="文本框 23"/>
              <p:cNvSpPr txBox="1">
                <a:spLocks noChangeArrowheads="1"/>
              </p:cNvSpPr>
              <p:nvPr/>
            </p:nvSpPr>
            <p:spPr bwMode="auto">
              <a:xfrm>
                <a:off x="5635943" y="2545715"/>
                <a:ext cx="882650" cy="637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Char char="•"/>
                  <a:defRPr sz="21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Char char="•"/>
                  <a:defRPr sz="15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9pPr>
              </a:lstStyle>
              <a:p>
                <a:pPr defTabSz="914400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04.</a:t>
                </a:r>
              </a:p>
            </p:txBody>
          </p:sp>
          <p:pic>
            <p:nvPicPr>
              <p:cNvPr id="12307" name="直接连接符 43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9436" y="3174683"/>
                <a:ext cx="2266950" cy="17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" name="组合 27"/>
            <p:cNvGrpSpPr/>
            <p:nvPr/>
          </p:nvGrpSpPr>
          <p:grpSpPr>
            <a:xfrm>
              <a:off x="5639594" y="3367088"/>
              <a:ext cx="2560320" cy="663575"/>
              <a:chOff x="5600701" y="2343150"/>
              <a:chExt cx="2560320" cy="663575"/>
            </a:xfrm>
          </p:grpSpPr>
          <p:sp>
            <p:nvSpPr>
              <p:cNvPr id="29" name="文本框 20"/>
              <p:cNvSpPr txBox="1">
                <a:spLocks noChangeArrowheads="1"/>
              </p:cNvSpPr>
              <p:nvPr/>
            </p:nvSpPr>
            <p:spPr bwMode="auto">
              <a:xfrm>
                <a:off x="6446521" y="2466975"/>
                <a:ext cx="1714500" cy="394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 dirty="0">
                    <a:solidFill>
                      <a:schemeClr val="bg1"/>
                    </a:solidFill>
                  </a:rPr>
                  <a:t>工作流程介绍</a:t>
                </a:r>
              </a:p>
            </p:txBody>
          </p:sp>
          <p:sp>
            <p:nvSpPr>
              <p:cNvPr id="31" name="文本框 23"/>
              <p:cNvSpPr txBox="1">
                <a:spLocks noChangeArrowheads="1"/>
              </p:cNvSpPr>
              <p:nvPr/>
            </p:nvSpPr>
            <p:spPr bwMode="auto">
              <a:xfrm>
                <a:off x="5601018" y="2343150"/>
                <a:ext cx="882650" cy="637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Char char="•"/>
                  <a:defRPr sz="21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Char char="•"/>
                  <a:defRPr sz="15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9pPr>
              </a:lstStyle>
              <a:p>
                <a:pPr defTabSz="914400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05.</a:t>
                </a:r>
              </a:p>
            </p:txBody>
          </p:sp>
          <p:pic>
            <p:nvPicPr>
              <p:cNvPr id="32" name="直接连接符 43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0701" y="2989263"/>
                <a:ext cx="2266950" cy="17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" name="文本框 17"/>
            <p:cNvSpPr txBox="1">
              <a:spLocks noChangeArrowheads="1"/>
            </p:cNvSpPr>
            <p:nvPr/>
          </p:nvSpPr>
          <p:spPr bwMode="auto">
            <a:xfrm>
              <a:off x="6449325" y="291335"/>
              <a:ext cx="1787417" cy="394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</a:rPr>
                <a:t>系统设计说明</a:t>
              </a:r>
            </a:p>
          </p:txBody>
        </p:sp>
        <p:pic>
          <p:nvPicPr>
            <p:cNvPr id="6" name="直接连接符 3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166" y="808355"/>
              <a:ext cx="2268537" cy="1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7136831" y="4471987"/>
            <a:ext cx="17145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</a:rPr>
              <a:t>预期开发计划</a:t>
            </a:r>
          </a:p>
        </p:txBody>
      </p:sp>
      <p:sp>
        <p:nvSpPr>
          <p:cNvPr id="9" name="文本框 23"/>
          <p:cNvSpPr txBox="1">
            <a:spLocks noChangeArrowheads="1"/>
          </p:cNvSpPr>
          <p:nvPr/>
        </p:nvSpPr>
        <p:spPr bwMode="auto">
          <a:xfrm>
            <a:off x="6259261" y="4348479"/>
            <a:ext cx="8775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06.</a:t>
            </a:r>
          </a:p>
        </p:txBody>
      </p:sp>
      <p:pic>
        <p:nvPicPr>
          <p:cNvPr id="10" name="直接连接符 3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944" y="4975859"/>
            <a:ext cx="2268537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23"/>
          <p:cNvSpPr txBox="1">
            <a:spLocks noChangeArrowheads="1"/>
          </p:cNvSpPr>
          <p:nvPr/>
        </p:nvSpPr>
        <p:spPr bwMode="auto">
          <a:xfrm>
            <a:off x="2563018" y="2057926"/>
            <a:ext cx="349440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问题的改进</a:t>
            </a: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7" name="直接连接符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835275"/>
            <a:ext cx="4016375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直接连接符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18" y="3026936"/>
            <a:ext cx="401796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2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363" name="文本框 33"/>
          <p:cNvSpPr txBox="1">
            <a:spLocks noChangeArrowheads="1"/>
          </p:cNvSpPr>
          <p:nvPr/>
        </p:nvSpPr>
        <p:spPr bwMode="auto">
          <a:xfrm>
            <a:off x="192088" y="152400"/>
            <a:ext cx="197231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3.1 </a:t>
            </a:r>
            <a:r>
              <a:rPr lang="zh-CN" altLang="en-US" sz="2000" b="1" dirty="0">
                <a:solidFill>
                  <a:schemeClr val="bg1"/>
                </a:solidFill>
              </a:rPr>
              <a:t>问题的改进</a:t>
            </a:r>
          </a:p>
        </p:txBody>
      </p:sp>
      <p:sp>
        <p:nvSpPr>
          <p:cNvPr id="15364" name="文本框 34"/>
          <p:cNvSpPr txBox="1">
            <a:spLocks noChangeArrowheads="1"/>
          </p:cNvSpPr>
          <p:nvPr/>
        </p:nvSpPr>
        <p:spPr bwMode="auto">
          <a:xfrm>
            <a:off x="265113" y="552450"/>
            <a:ext cx="19527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t>    Improvement of problems</a:t>
            </a:r>
          </a:p>
        </p:txBody>
      </p:sp>
      <p:sp>
        <p:nvSpPr>
          <p:cNvPr id="15365" name="矩形 40"/>
          <p:cNvSpPr>
            <a:spLocks noChangeArrowheads="1"/>
          </p:cNvSpPr>
          <p:nvPr/>
        </p:nvSpPr>
        <p:spPr bwMode="auto">
          <a:xfrm>
            <a:off x="1319213" y="1244600"/>
            <a:ext cx="8216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zh-CN" altLang="en-US" sz="2000" b="1" dirty="0">
                <a:solidFill>
                  <a:srgbClr val="FFFFFF"/>
                </a:solidFill>
              </a:rPr>
              <a:t>问题</a:t>
            </a:r>
            <a:r>
              <a:rPr lang="en-US" altLang="zh-CN" sz="20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366" name="矩形 55"/>
          <p:cNvSpPr>
            <a:spLocks noChangeArrowheads="1"/>
          </p:cNvSpPr>
          <p:nvPr/>
        </p:nvSpPr>
        <p:spPr bwMode="auto">
          <a:xfrm>
            <a:off x="1319213" y="1612900"/>
            <a:ext cx="238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是否需要管理员界面，如果需要，是采用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web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界面还是小程序界面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?</a:t>
            </a:r>
          </a:p>
        </p:txBody>
      </p:sp>
      <p:sp>
        <p:nvSpPr>
          <p:cNvPr id="15367" name="矩形 42"/>
          <p:cNvSpPr>
            <a:spLocks noChangeArrowheads="1"/>
          </p:cNvSpPr>
          <p:nvPr/>
        </p:nvSpPr>
        <p:spPr bwMode="auto">
          <a:xfrm>
            <a:off x="5762625" y="1292225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zh-CN" altLang="en-US" sz="2000" b="1" dirty="0">
                <a:solidFill>
                  <a:srgbClr val="FFFFFF"/>
                </a:solidFill>
              </a:rPr>
              <a:t>改进思路</a:t>
            </a:r>
          </a:p>
        </p:txBody>
      </p:sp>
      <p:sp>
        <p:nvSpPr>
          <p:cNvPr id="15368" name="矩形 55"/>
          <p:cNvSpPr>
            <a:spLocks noChangeArrowheads="1"/>
          </p:cNvSpPr>
          <p:nvPr/>
        </p:nvSpPr>
        <p:spPr bwMode="auto">
          <a:xfrm>
            <a:off x="5762625" y="1680820"/>
            <a:ext cx="3062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因为登陆不需要注册功能，本产品仅作为辅助用的小程序，且有专门的数据库管理员，故不需要制作管理员端。</a:t>
            </a:r>
          </a:p>
        </p:txBody>
      </p:sp>
      <p:sp>
        <p:nvSpPr>
          <p:cNvPr id="15369" name="矩形 44"/>
          <p:cNvSpPr>
            <a:spLocks noChangeArrowheads="1"/>
          </p:cNvSpPr>
          <p:nvPr/>
        </p:nvSpPr>
        <p:spPr bwMode="auto">
          <a:xfrm>
            <a:off x="1319213" y="3543300"/>
            <a:ext cx="8216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zh-CN" altLang="en-US" sz="2000" b="1" dirty="0">
                <a:solidFill>
                  <a:srgbClr val="FFFFFF"/>
                </a:solidFill>
              </a:rPr>
              <a:t>问题</a:t>
            </a:r>
            <a:r>
              <a:rPr lang="en-US" altLang="zh-CN" sz="20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371" name="矩形 46"/>
          <p:cNvSpPr>
            <a:spLocks noChangeArrowheads="1"/>
          </p:cNvSpPr>
          <p:nvPr/>
        </p:nvSpPr>
        <p:spPr bwMode="auto">
          <a:xfrm>
            <a:off x="5763260" y="2399030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zh-CN" altLang="en-US" sz="2000" b="1" dirty="0">
                <a:solidFill>
                  <a:srgbClr val="FFFFFF"/>
                </a:solidFill>
              </a:rPr>
              <a:t>改进思路</a:t>
            </a:r>
          </a:p>
        </p:txBody>
      </p:sp>
      <p:sp>
        <p:nvSpPr>
          <p:cNvPr id="15372" name="矩形 55"/>
          <p:cNvSpPr>
            <a:spLocks noChangeArrowheads="1"/>
          </p:cNvSpPr>
          <p:nvPr/>
        </p:nvSpPr>
        <p:spPr bwMode="auto">
          <a:xfrm>
            <a:off x="5762625" y="2824773"/>
            <a:ext cx="2941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考虑到离馆时间难以统计，且无法维持程序运行状态和定位，故选择将未在闭馆时间之前签退的时长不予结算。</a:t>
            </a:r>
          </a:p>
        </p:txBody>
      </p:sp>
      <p:grpSp>
        <p:nvGrpSpPr>
          <p:cNvPr id="15373" name="组合 1"/>
          <p:cNvGrpSpPr/>
          <p:nvPr/>
        </p:nvGrpSpPr>
        <p:grpSpPr bwMode="auto">
          <a:xfrm>
            <a:off x="763588" y="1255713"/>
            <a:ext cx="466725" cy="466725"/>
            <a:chOff x="0" y="0"/>
            <a:chExt cx="672490" cy="672490"/>
          </a:xfrm>
        </p:grpSpPr>
        <p:sp>
          <p:nvSpPr>
            <p:cNvPr id="15386" name="椭圆 17"/>
            <p:cNvSpPr>
              <a:spLocks noChangeArrowheads="1"/>
            </p:cNvSpPr>
            <p:nvPr/>
          </p:nvSpPr>
          <p:spPr bwMode="auto">
            <a:xfrm>
              <a:off x="0" y="0"/>
              <a:ext cx="672490" cy="67249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387" name="椭圆 19"/>
            <p:cNvSpPr>
              <a:spLocks noChangeArrowheads="1"/>
            </p:cNvSpPr>
            <p:nvPr/>
          </p:nvSpPr>
          <p:spPr bwMode="auto">
            <a:xfrm>
              <a:off x="80058" y="80058"/>
              <a:ext cx="512373" cy="512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388" name="椭圆 21"/>
            <p:cNvSpPr>
              <a:spLocks noChangeArrowheads="1"/>
            </p:cNvSpPr>
            <p:nvPr/>
          </p:nvSpPr>
          <p:spPr bwMode="auto">
            <a:xfrm>
              <a:off x="160117" y="164691"/>
              <a:ext cx="352257" cy="352257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5374" name="组合 23"/>
          <p:cNvGrpSpPr/>
          <p:nvPr/>
        </p:nvGrpSpPr>
        <p:grpSpPr bwMode="auto">
          <a:xfrm>
            <a:off x="5295900" y="1300163"/>
            <a:ext cx="466725" cy="466725"/>
            <a:chOff x="0" y="0"/>
            <a:chExt cx="672490" cy="672490"/>
          </a:xfrm>
        </p:grpSpPr>
        <p:sp>
          <p:nvSpPr>
            <p:cNvPr id="15383" name="椭圆 24"/>
            <p:cNvSpPr>
              <a:spLocks noChangeArrowheads="1"/>
            </p:cNvSpPr>
            <p:nvPr/>
          </p:nvSpPr>
          <p:spPr bwMode="auto">
            <a:xfrm>
              <a:off x="0" y="0"/>
              <a:ext cx="672490" cy="67249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384" name="椭圆 25"/>
            <p:cNvSpPr>
              <a:spLocks noChangeArrowheads="1"/>
            </p:cNvSpPr>
            <p:nvPr/>
          </p:nvSpPr>
          <p:spPr bwMode="auto">
            <a:xfrm>
              <a:off x="80059" y="80058"/>
              <a:ext cx="512373" cy="512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385" name="椭圆 26"/>
            <p:cNvSpPr>
              <a:spLocks noChangeArrowheads="1"/>
            </p:cNvSpPr>
            <p:nvPr/>
          </p:nvSpPr>
          <p:spPr bwMode="auto">
            <a:xfrm>
              <a:off x="160117" y="164691"/>
              <a:ext cx="352257" cy="352257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5375" name="组合 27"/>
          <p:cNvGrpSpPr/>
          <p:nvPr/>
        </p:nvGrpSpPr>
        <p:grpSpPr bwMode="auto">
          <a:xfrm>
            <a:off x="763588" y="3552825"/>
            <a:ext cx="466725" cy="466725"/>
            <a:chOff x="0" y="0"/>
            <a:chExt cx="672490" cy="672490"/>
          </a:xfrm>
        </p:grpSpPr>
        <p:sp>
          <p:nvSpPr>
            <p:cNvPr id="15380" name="椭圆 28"/>
            <p:cNvSpPr>
              <a:spLocks noChangeArrowheads="1"/>
            </p:cNvSpPr>
            <p:nvPr/>
          </p:nvSpPr>
          <p:spPr bwMode="auto">
            <a:xfrm>
              <a:off x="0" y="0"/>
              <a:ext cx="672490" cy="67249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381" name="椭圆 29"/>
            <p:cNvSpPr>
              <a:spLocks noChangeArrowheads="1"/>
            </p:cNvSpPr>
            <p:nvPr/>
          </p:nvSpPr>
          <p:spPr bwMode="auto">
            <a:xfrm>
              <a:off x="80058" y="80059"/>
              <a:ext cx="512373" cy="512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382" name="椭圆 30"/>
            <p:cNvSpPr>
              <a:spLocks noChangeArrowheads="1"/>
            </p:cNvSpPr>
            <p:nvPr/>
          </p:nvSpPr>
          <p:spPr bwMode="auto">
            <a:xfrm>
              <a:off x="160117" y="164691"/>
              <a:ext cx="352257" cy="352257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5376" name="组合 31"/>
          <p:cNvGrpSpPr/>
          <p:nvPr/>
        </p:nvGrpSpPr>
        <p:grpSpPr bwMode="auto">
          <a:xfrm>
            <a:off x="5295900" y="2386330"/>
            <a:ext cx="466725" cy="466725"/>
            <a:chOff x="0" y="0"/>
            <a:chExt cx="672490" cy="672490"/>
          </a:xfrm>
        </p:grpSpPr>
        <p:sp>
          <p:nvSpPr>
            <p:cNvPr id="15377" name="椭圆 32"/>
            <p:cNvSpPr>
              <a:spLocks noChangeArrowheads="1"/>
            </p:cNvSpPr>
            <p:nvPr/>
          </p:nvSpPr>
          <p:spPr bwMode="auto">
            <a:xfrm>
              <a:off x="0" y="0"/>
              <a:ext cx="672490" cy="67249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378" name="椭圆 35"/>
            <p:cNvSpPr>
              <a:spLocks noChangeArrowheads="1"/>
            </p:cNvSpPr>
            <p:nvPr/>
          </p:nvSpPr>
          <p:spPr bwMode="auto">
            <a:xfrm>
              <a:off x="80059" y="80059"/>
              <a:ext cx="512373" cy="512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379" name="椭圆 48"/>
            <p:cNvSpPr>
              <a:spLocks noChangeArrowheads="1"/>
            </p:cNvSpPr>
            <p:nvPr/>
          </p:nvSpPr>
          <p:spPr bwMode="auto">
            <a:xfrm>
              <a:off x="160117" y="164691"/>
              <a:ext cx="352257" cy="352257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40"/>
          <p:cNvSpPr>
            <a:spLocks noChangeArrowheads="1"/>
          </p:cNvSpPr>
          <p:nvPr/>
        </p:nvSpPr>
        <p:spPr bwMode="auto">
          <a:xfrm>
            <a:off x="1319213" y="2386330"/>
            <a:ext cx="8216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zh-CN" altLang="en-US" sz="2000" b="1" dirty="0">
                <a:solidFill>
                  <a:srgbClr val="FFFFFF"/>
                </a:solidFill>
              </a:rPr>
              <a:t>问题</a:t>
            </a:r>
            <a:r>
              <a:rPr lang="en-US" altLang="zh-CN" sz="20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" name="矩形 55"/>
          <p:cNvSpPr>
            <a:spLocks noChangeArrowheads="1"/>
          </p:cNvSpPr>
          <p:nvPr/>
        </p:nvSpPr>
        <p:spPr bwMode="auto">
          <a:xfrm>
            <a:off x="1319213" y="2754630"/>
            <a:ext cx="238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如果用户没有进行签退，如何处理未结算的累计时长？</a:t>
            </a:r>
          </a:p>
        </p:txBody>
      </p:sp>
      <p:grpSp>
        <p:nvGrpSpPr>
          <p:cNvPr id="4" name="组合 1"/>
          <p:cNvGrpSpPr/>
          <p:nvPr/>
        </p:nvGrpSpPr>
        <p:grpSpPr bwMode="auto">
          <a:xfrm>
            <a:off x="763588" y="2397443"/>
            <a:ext cx="466725" cy="466725"/>
            <a:chOff x="0" y="0"/>
            <a:chExt cx="672490" cy="672490"/>
          </a:xfrm>
        </p:grpSpPr>
        <p:sp>
          <p:nvSpPr>
            <p:cNvPr id="5" name="椭圆 17"/>
            <p:cNvSpPr>
              <a:spLocks noChangeArrowheads="1"/>
            </p:cNvSpPr>
            <p:nvPr/>
          </p:nvSpPr>
          <p:spPr bwMode="auto">
            <a:xfrm>
              <a:off x="0" y="0"/>
              <a:ext cx="672490" cy="67249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19"/>
            <p:cNvSpPr>
              <a:spLocks noChangeArrowheads="1"/>
            </p:cNvSpPr>
            <p:nvPr/>
          </p:nvSpPr>
          <p:spPr bwMode="auto">
            <a:xfrm>
              <a:off x="80058" y="80058"/>
              <a:ext cx="512373" cy="512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21"/>
            <p:cNvSpPr>
              <a:spLocks noChangeArrowheads="1"/>
            </p:cNvSpPr>
            <p:nvPr/>
          </p:nvSpPr>
          <p:spPr bwMode="auto">
            <a:xfrm>
              <a:off x="160117" y="164691"/>
              <a:ext cx="352257" cy="352257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矩形 40"/>
          <p:cNvSpPr>
            <a:spLocks noChangeArrowheads="1"/>
          </p:cNvSpPr>
          <p:nvPr/>
        </p:nvSpPr>
        <p:spPr bwMode="auto">
          <a:xfrm>
            <a:off x="5762943" y="3512820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zh-CN" altLang="en-US" sz="2000" b="1" dirty="0">
                <a:solidFill>
                  <a:srgbClr val="FFFFFF"/>
                </a:solidFill>
              </a:rPr>
              <a:t>改进思路</a:t>
            </a:r>
          </a:p>
        </p:txBody>
      </p:sp>
      <p:sp>
        <p:nvSpPr>
          <p:cNvPr id="9" name="矩形 55"/>
          <p:cNvSpPr>
            <a:spLocks noChangeArrowheads="1"/>
          </p:cNvSpPr>
          <p:nvPr/>
        </p:nvSpPr>
        <p:spPr bwMode="auto">
          <a:xfrm>
            <a:off x="5762625" y="3974230"/>
            <a:ext cx="2941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考虑到用户可能错失全勤，提供补签的机会，并且若能圆满完成任务，就可以结合未来预期中的激励制度来使用。</a:t>
            </a:r>
          </a:p>
        </p:txBody>
      </p:sp>
      <p:grpSp>
        <p:nvGrpSpPr>
          <p:cNvPr id="10" name="组合 1"/>
          <p:cNvGrpSpPr/>
          <p:nvPr/>
        </p:nvGrpSpPr>
        <p:grpSpPr bwMode="auto">
          <a:xfrm>
            <a:off x="5296218" y="3542983"/>
            <a:ext cx="466725" cy="466725"/>
            <a:chOff x="0" y="0"/>
            <a:chExt cx="672490" cy="672490"/>
          </a:xfrm>
        </p:grpSpPr>
        <p:sp>
          <p:nvSpPr>
            <p:cNvPr id="11" name="椭圆 17"/>
            <p:cNvSpPr>
              <a:spLocks noChangeArrowheads="1"/>
            </p:cNvSpPr>
            <p:nvPr/>
          </p:nvSpPr>
          <p:spPr bwMode="auto">
            <a:xfrm>
              <a:off x="0" y="0"/>
              <a:ext cx="672490" cy="67249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9"/>
            <p:cNvSpPr>
              <a:spLocks noChangeArrowheads="1"/>
            </p:cNvSpPr>
            <p:nvPr/>
          </p:nvSpPr>
          <p:spPr bwMode="auto">
            <a:xfrm>
              <a:off x="80058" y="80058"/>
              <a:ext cx="512373" cy="512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21"/>
            <p:cNvSpPr>
              <a:spLocks noChangeArrowheads="1"/>
            </p:cNvSpPr>
            <p:nvPr/>
          </p:nvSpPr>
          <p:spPr bwMode="auto">
            <a:xfrm>
              <a:off x="160117" y="164691"/>
              <a:ext cx="352257" cy="352257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" name="矩形 55"/>
          <p:cNvSpPr>
            <a:spLocks noChangeArrowheads="1"/>
          </p:cNvSpPr>
          <p:nvPr/>
        </p:nvSpPr>
        <p:spPr bwMode="auto">
          <a:xfrm>
            <a:off x="1319213" y="3954145"/>
            <a:ext cx="2387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补签功能的实际作用是什么？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6" grpId="0"/>
      <p:bldP spid="15367" grpId="0"/>
      <p:bldP spid="15368" grpId="0"/>
      <p:bldP spid="15369" grpId="0"/>
      <p:bldP spid="15371" grpId="0"/>
      <p:bldP spid="15372" grpId="0"/>
      <p:bldP spid="2" grpId="0"/>
      <p:bldP spid="3" grpId="0"/>
      <p:bldP spid="8" grpId="0"/>
      <p:bldP spid="9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4606" name="组合 61"/>
          <p:cNvGrpSpPr/>
          <p:nvPr/>
        </p:nvGrpSpPr>
        <p:grpSpPr bwMode="auto">
          <a:xfrm>
            <a:off x="3761105" y="1552575"/>
            <a:ext cx="1660525" cy="1659255"/>
            <a:chOff x="0" y="0"/>
            <a:chExt cx="672490" cy="672490"/>
          </a:xfrm>
        </p:grpSpPr>
        <p:sp>
          <p:nvSpPr>
            <p:cNvPr id="24608" name="椭圆 65"/>
            <p:cNvSpPr>
              <a:spLocks noChangeArrowheads="1"/>
            </p:cNvSpPr>
            <p:nvPr/>
          </p:nvSpPr>
          <p:spPr bwMode="auto">
            <a:xfrm>
              <a:off x="0" y="0"/>
              <a:ext cx="672490" cy="67249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609" name="椭圆 68"/>
            <p:cNvSpPr>
              <a:spLocks noChangeArrowheads="1"/>
            </p:cNvSpPr>
            <p:nvPr/>
          </p:nvSpPr>
          <p:spPr bwMode="auto">
            <a:xfrm>
              <a:off x="80364" y="80442"/>
              <a:ext cx="511761" cy="511607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610" name="椭圆 69"/>
            <p:cNvSpPr>
              <a:spLocks noChangeArrowheads="1"/>
            </p:cNvSpPr>
            <p:nvPr/>
          </p:nvSpPr>
          <p:spPr bwMode="auto">
            <a:xfrm>
              <a:off x="160729" y="164744"/>
              <a:ext cx="351032" cy="35201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4601" name="组合 54"/>
          <p:cNvGrpSpPr/>
          <p:nvPr/>
        </p:nvGrpSpPr>
        <p:grpSpPr bwMode="auto">
          <a:xfrm>
            <a:off x="863600" y="1552575"/>
            <a:ext cx="1660525" cy="1659255"/>
            <a:chOff x="0" y="0"/>
            <a:chExt cx="672490" cy="672490"/>
          </a:xfrm>
        </p:grpSpPr>
        <p:sp>
          <p:nvSpPr>
            <p:cNvPr id="24603" name="椭圆 58"/>
            <p:cNvSpPr>
              <a:spLocks noChangeArrowheads="1"/>
            </p:cNvSpPr>
            <p:nvPr/>
          </p:nvSpPr>
          <p:spPr bwMode="auto">
            <a:xfrm>
              <a:off x="0" y="0"/>
              <a:ext cx="672490" cy="67249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604" name="椭圆 59"/>
            <p:cNvSpPr>
              <a:spLocks noChangeArrowheads="1"/>
            </p:cNvSpPr>
            <p:nvPr/>
          </p:nvSpPr>
          <p:spPr bwMode="auto">
            <a:xfrm>
              <a:off x="80365" y="80442"/>
              <a:ext cx="511761" cy="511607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605" name="椭圆 60"/>
            <p:cNvSpPr>
              <a:spLocks noChangeArrowheads="1"/>
            </p:cNvSpPr>
            <p:nvPr/>
          </p:nvSpPr>
          <p:spPr bwMode="auto">
            <a:xfrm>
              <a:off x="160729" y="164744"/>
              <a:ext cx="351032" cy="35201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4596" name="组合 70"/>
          <p:cNvGrpSpPr/>
          <p:nvPr/>
        </p:nvGrpSpPr>
        <p:grpSpPr bwMode="auto">
          <a:xfrm>
            <a:off x="6946900" y="1552575"/>
            <a:ext cx="1660525" cy="1659255"/>
            <a:chOff x="0" y="0"/>
            <a:chExt cx="672490" cy="672490"/>
          </a:xfrm>
        </p:grpSpPr>
        <p:sp>
          <p:nvSpPr>
            <p:cNvPr id="24598" name="椭圆 71"/>
            <p:cNvSpPr>
              <a:spLocks noChangeArrowheads="1"/>
            </p:cNvSpPr>
            <p:nvPr/>
          </p:nvSpPr>
          <p:spPr bwMode="auto">
            <a:xfrm>
              <a:off x="0" y="0"/>
              <a:ext cx="672490" cy="67249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599" name="椭圆 72"/>
            <p:cNvSpPr>
              <a:spLocks noChangeArrowheads="1"/>
            </p:cNvSpPr>
            <p:nvPr/>
          </p:nvSpPr>
          <p:spPr bwMode="auto">
            <a:xfrm>
              <a:off x="80365" y="80442"/>
              <a:ext cx="511761" cy="511607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600" name="椭圆 73"/>
            <p:cNvSpPr>
              <a:spLocks noChangeArrowheads="1"/>
            </p:cNvSpPr>
            <p:nvPr/>
          </p:nvSpPr>
          <p:spPr bwMode="auto">
            <a:xfrm>
              <a:off x="160729" y="164744"/>
              <a:ext cx="351032" cy="35201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4582" name="文本框 51"/>
          <p:cNvSpPr txBox="1">
            <a:spLocks noChangeArrowheads="1"/>
          </p:cNvSpPr>
          <p:nvPr/>
        </p:nvSpPr>
        <p:spPr bwMode="auto">
          <a:xfrm>
            <a:off x="265074" y="153670"/>
            <a:ext cx="17170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3.2 </a:t>
            </a:r>
            <a:r>
              <a:rPr lang="zh-CN" altLang="en-US" sz="2000" b="1" dirty="0">
                <a:solidFill>
                  <a:schemeClr val="bg1"/>
                </a:solidFill>
              </a:rPr>
              <a:t>改进结果</a:t>
            </a:r>
          </a:p>
        </p:txBody>
      </p:sp>
      <p:sp>
        <p:nvSpPr>
          <p:cNvPr id="24583" name="文本框 52"/>
          <p:cNvSpPr txBox="1">
            <a:spLocks noChangeArrowheads="1"/>
          </p:cNvSpPr>
          <p:nvPr/>
        </p:nvSpPr>
        <p:spPr bwMode="auto">
          <a:xfrm>
            <a:off x="375800" y="522226"/>
            <a:ext cx="1370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    Improved results</a:t>
            </a:r>
          </a:p>
        </p:txBody>
      </p:sp>
      <p:sp>
        <p:nvSpPr>
          <p:cNvPr id="24584" name="矩形 119"/>
          <p:cNvSpPr>
            <a:spLocks noChangeArrowheads="1"/>
          </p:cNvSpPr>
          <p:nvPr/>
        </p:nvSpPr>
        <p:spPr bwMode="auto">
          <a:xfrm>
            <a:off x="863759" y="3510977"/>
            <a:ext cx="2419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不设置管理员端</a:t>
            </a:r>
          </a:p>
        </p:txBody>
      </p:sp>
      <p:sp>
        <p:nvSpPr>
          <p:cNvPr id="24585" name="矩形 119"/>
          <p:cNvSpPr>
            <a:spLocks noChangeArrowheads="1"/>
          </p:cNvSpPr>
          <p:nvPr/>
        </p:nvSpPr>
        <p:spPr bwMode="auto">
          <a:xfrm>
            <a:off x="3661994" y="3510954"/>
            <a:ext cx="21008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对未在闭馆时间之前进行签退的时长不予结算。</a:t>
            </a:r>
          </a:p>
        </p:txBody>
      </p:sp>
      <p:sp>
        <p:nvSpPr>
          <p:cNvPr id="24586" name="矩形 119"/>
          <p:cNvSpPr>
            <a:spLocks noChangeArrowheads="1"/>
          </p:cNvSpPr>
          <p:nvPr/>
        </p:nvSpPr>
        <p:spPr bwMode="auto">
          <a:xfrm>
            <a:off x="7145339" y="3567684"/>
            <a:ext cx="19841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方正兰亭超细黑简体" pitchFamily="2" charset="-122"/>
              </a:rPr>
              <a:t>仍实现补签功能</a:t>
            </a:r>
          </a:p>
        </p:txBody>
      </p:sp>
      <p:sp>
        <p:nvSpPr>
          <p:cNvPr id="24587" name="矩形 14"/>
          <p:cNvSpPr>
            <a:spLocks noChangeArrowheads="1"/>
          </p:cNvSpPr>
          <p:nvPr/>
        </p:nvSpPr>
        <p:spPr bwMode="auto">
          <a:xfrm>
            <a:off x="1219994" y="2193677"/>
            <a:ext cx="9486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defTabSz="914400" eaLnBrk="1" hangingPunct="1"/>
            <a:r>
              <a:rPr lang="zh-CN" altLang="en-US" sz="2000" b="1" dirty="0">
                <a:solidFill>
                  <a:srgbClr val="FFFFFF"/>
                </a:solidFill>
              </a:rPr>
              <a:t>改进一</a:t>
            </a:r>
          </a:p>
        </p:txBody>
      </p:sp>
      <p:sp>
        <p:nvSpPr>
          <p:cNvPr id="24588" name="矩形 66"/>
          <p:cNvSpPr>
            <a:spLocks noChangeArrowheads="1"/>
          </p:cNvSpPr>
          <p:nvPr/>
        </p:nvSpPr>
        <p:spPr bwMode="auto">
          <a:xfrm>
            <a:off x="4157929" y="2182247"/>
            <a:ext cx="9486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defTabSz="914400" eaLnBrk="1" hangingPunct="1"/>
            <a:r>
              <a:rPr lang="zh-CN" altLang="en-US" sz="2000" b="1" dirty="0">
                <a:solidFill>
                  <a:srgbClr val="FFFFFF"/>
                </a:solidFill>
              </a:rPr>
              <a:t>改进二</a:t>
            </a:r>
          </a:p>
        </p:txBody>
      </p:sp>
      <p:sp>
        <p:nvSpPr>
          <p:cNvPr id="24589" name="矩形 67"/>
          <p:cNvSpPr>
            <a:spLocks noChangeArrowheads="1"/>
          </p:cNvSpPr>
          <p:nvPr/>
        </p:nvSpPr>
        <p:spPr bwMode="auto">
          <a:xfrm>
            <a:off x="7344072" y="2193883"/>
            <a:ext cx="9486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defTabSz="914400" eaLnBrk="1" hangingPunct="1"/>
            <a:r>
              <a:rPr lang="zh-CN" altLang="en-US" sz="2000" b="1" dirty="0">
                <a:solidFill>
                  <a:srgbClr val="FFFFFF"/>
                </a:solidFill>
              </a:rPr>
              <a:t>改进三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  <p:bldP spid="24585" grpId="0"/>
      <p:bldP spid="24586" grpId="0"/>
      <p:bldP spid="24587" grpId="0"/>
      <p:bldP spid="24588" grpId="0"/>
      <p:bldP spid="245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23"/>
          <p:cNvSpPr txBox="1">
            <a:spLocks noChangeArrowheads="1"/>
          </p:cNvSpPr>
          <p:nvPr/>
        </p:nvSpPr>
        <p:spPr bwMode="auto">
          <a:xfrm>
            <a:off x="2563018" y="1987624"/>
            <a:ext cx="367347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04.UML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图改进</a:t>
            </a: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7" name="直接连接符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835275"/>
            <a:ext cx="4016375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直接连接符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18" y="3026936"/>
            <a:ext cx="401796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41"/>
          <p:cNvGrpSpPr/>
          <p:nvPr/>
        </p:nvGrpSpPr>
        <p:grpSpPr bwMode="auto">
          <a:xfrm>
            <a:off x="5907088" y="1749425"/>
            <a:ext cx="6019800" cy="6019800"/>
            <a:chOff x="0" y="0"/>
            <a:chExt cx="4028072" cy="4028072"/>
          </a:xfrm>
        </p:grpSpPr>
        <p:grpSp>
          <p:nvGrpSpPr>
            <p:cNvPr id="26636" name="组合 42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26638" name="椭圆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39" name="椭圆 45"/>
              <p:cNvSpPr>
                <a:spLocks noChangeArrowheads="1"/>
              </p:cNvSpPr>
              <p:nvPr/>
            </p:nvSpPr>
            <p:spPr bwMode="auto">
              <a:xfrm>
                <a:off x="80160" y="80160"/>
                <a:ext cx="512171" cy="51217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40" name="椭圆 46"/>
              <p:cNvSpPr>
                <a:spLocks noChangeArrowheads="1"/>
              </p:cNvSpPr>
              <p:nvPr/>
            </p:nvSpPr>
            <p:spPr bwMode="auto">
              <a:xfrm>
                <a:off x="160497" y="165108"/>
                <a:ext cx="351497" cy="35149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637" name="椭圆 43"/>
            <p:cNvSpPr>
              <a:spLocks noChangeArrowheads="1"/>
            </p:cNvSpPr>
            <p:nvPr/>
          </p:nvSpPr>
          <p:spPr bwMode="auto">
            <a:xfrm>
              <a:off x="1290640" y="1394742"/>
              <a:ext cx="1390492" cy="139049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627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8" name="文本框 53"/>
          <p:cNvSpPr txBox="1">
            <a:spLocks noChangeArrowheads="1"/>
          </p:cNvSpPr>
          <p:nvPr/>
        </p:nvSpPr>
        <p:spPr bwMode="auto">
          <a:xfrm>
            <a:off x="438150" y="157163"/>
            <a:ext cx="19748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4.1 UML-</a:t>
            </a:r>
            <a:r>
              <a:rPr lang="zh-CN" altLang="en-US" sz="2000" b="1" dirty="0">
                <a:solidFill>
                  <a:schemeClr val="bg1"/>
                </a:solidFill>
              </a:rPr>
              <a:t>用例图</a:t>
            </a:r>
          </a:p>
        </p:txBody>
      </p:sp>
      <p:sp>
        <p:nvSpPr>
          <p:cNvPr id="26629" name="文本框 54"/>
          <p:cNvSpPr txBox="1">
            <a:spLocks noChangeArrowheads="1"/>
          </p:cNvSpPr>
          <p:nvPr/>
        </p:nvSpPr>
        <p:spPr bwMode="auto">
          <a:xfrm>
            <a:off x="557213" y="557213"/>
            <a:ext cx="13789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   Use case diagram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5B192D-2CC1-41AF-9B58-7551C53B4F0E}"/>
              </a:ext>
            </a:extLst>
          </p:cNvPr>
          <p:cNvSpPr/>
          <p:nvPr/>
        </p:nvSpPr>
        <p:spPr bwMode="auto">
          <a:xfrm>
            <a:off x="2055180" y="513862"/>
            <a:ext cx="6422571" cy="45313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0" name="图片 30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5180" y="499348"/>
            <a:ext cx="6550660" cy="4634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41"/>
          <p:cNvGrpSpPr/>
          <p:nvPr/>
        </p:nvGrpSpPr>
        <p:grpSpPr bwMode="auto">
          <a:xfrm>
            <a:off x="5907088" y="1749425"/>
            <a:ext cx="6019800" cy="6019800"/>
            <a:chOff x="0" y="0"/>
            <a:chExt cx="4028072" cy="4028072"/>
          </a:xfrm>
        </p:grpSpPr>
        <p:grpSp>
          <p:nvGrpSpPr>
            <p:cNvPr id="26636" name="组合 42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26638" name="椭圆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39" name="椭圆 45"/>
              <p:cNvSpPr>
                <a:spLocks noChangeArrowheads="1"/>
              </p:cNvSpPr>
              <p:nvPr/>
            </p:nvSpPr>
            <p:spPr bwMode="auto">
              <a:xfrm>
                <a:off x="80160" y="80160"/>
                <a:ext cx="512171" cy="51217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40" name="椭圆 46"/>
              <p:cNvSpPr>
                <a:spLocks noChangeArrowheads="1"/>
              </p:cNvSpPr>
              <p:nvPr/>
            </p:nvSpPr>
            <p:spPr bwMode="auto">
              <a:xfrm>
                <a:off x="160497" y="165108"/>
                <a:ext cx="351497" cy="35149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637" name="椭圆 43"/>
            <p:cNvSpPr>
              <a:spLocks noChangeArrowheads="1"/>
            </p:cNvSpPr>
            <p:nvPr/>
          </p:nvSpPr>
          <p:spPr bwMode="auto">
            <a:xfrm>
              <a:off x="1290640" y="1394742"/>
              <a:ext cx="1390492" cy="139049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627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8" name="文本框 53"/>
          <p:cNvSpPr txBox="1">
            <a:spLocks noChangeArrowheads="1"/>
          </p:cNvSpPr>
          <p:nvPr/>
        </p:nvSpPr>
        <p:spPr bwMode="auto">
          <a:xfrm>
            <a:off x="438150" y="157163"/>
            <a:ext cx="19748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4.2 UML-</a:t>
            </a:r>
            <a:r>
              <a:rPr lang="zh-CN" altLang="en-US" sz="2000" b="1" dirty="0">
                <a:solidFill>
                  <a:schemeClr val="bg1"/>
                </a:solidFill>
              </a:rPr>
              <a:t>顺序图</a:t>
            </a:r>
          </a:p>
        </p:txBody>
      </p:sp>
      <p:sp>
        <p:nvSpPr>
          <p:cNvPr id="26629" name="文本框 54"/>
          <p:cNvSpPr txBox="1">
            <a:spLocks noChangeArrowheads="1"/>
          </p:cNvSpPr>
          <p:nvPr/>
        </p:nvSpPr>
        <p:spPr bwMode="auto">
          <a:xfrm>
            <a:off x="557213" y="557213"/>
            <a:ext cx="1452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   Sequence diagram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1700" y="833309"/>
            <a:ext cx="5974715" cy="3992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41"/>
          <p:cNvGrpSpPr/>
          <p:nvPr/>
        </p:nvGrpSpPr>
        <p:grpSpPr bwMode="auto">
          <a:xfrm>
            <a:off x="5907088" y="1749425"/>
            <a:ext cx="6019800" cy="6019800"/>
            <a:chOff x="0" y="0"/>
            <a:chExt cx="4028072" cy="4028072"/>
          </a:xfrm>
        </p:grpSpPr>
        <p:grpSp>
          <p:nvGrpSpPr>
            <p:cNvPr id="26636" name="组合 42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26638" name="椭圆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39" name="椭圆 45"/>
              <p:cNvSpPr>
                <a:spLocks noChangeArrowheads="1"/>
              </p:cNvSpPr>
              <p:nvPr/>
            </p:nvSpPr>
            <p:spPr bwMode="auto">
              <a:xfrm>
                <a:off x="80160" y="80160"/>
                <a:ext cx="512171" cy="51217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40" name="椭圆 46"/>
              <p:cNvSpPr>
                <a:spLocks noChangeArrowheads="1"/>
              </p:cNvSpPr>
              <p:nvPr/>
            </p:nvSpPr>
            <p:spPr bwMode="auto">
              <a:xfrm>
                <a:off x="160497" y="165108"/>
                <a:ext cx="351497" cy="35149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637" name="椭圆 43"/>
            <p:cNvSpPr>
              <a:spLocks noChangeArrowheads="1"/>
            </p:cNvSpPr>
            <p:nvPr/>
          </p:nvSpPr>
          <p:spPr bwMode="auto">
            <a:xfrm>
              <a:off x="1290640" y="1394742"/>
              <a:ext cx="1390492" cy="139049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627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8" name="文本框 53"/>
          <p:cNvSpPr txBox="1">
            <a:spLocks noChangeArrowheads="1"/>
          </p:cNvSpPr>
          <p:nvPr/>
        </p:nvSpPr>
        <p:spPr bwMode="auto">
          <a:xfrm>
            <a:off x="438150" y="157163"/>
            <a:ext cx="19748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4.3 UML-</a:t>
            </a:r>
            <a:r>
              <a:rPr lang="zh-CN" altLang="en-US" sz="2000" b="1" dirty="0">
                <a:solidFill>
                  <a:schemeClr val="bg1"/>
                </a:solidFill>
              </a:rPr>
              <a:t>活动图</a:t>
            </a:r>
          </a:p>
        </p:txBody>
      </p:sp>
      <p:sp>
        <p:nvSpPr>
          <p:cNvPr id="26629" name="文本框 54"/>
          <p:cNvSpPr txBox="1">
            <a:spLocks noChangeArrowheads="1"/>
          </p:cNvSpPr>
          <p:nvPr/>
        </p:nvSpPr>
        <p:spPr bwMode="auto">
          <a:xfrm>
            <a:off x="557213" y="557213"/>
            <a:ext cx="12987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   Activity diagram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CEA06D-6A7C-4C7F-8253-C0CCDA81AD02}"/>
              </a:ext>
            </a:extLst>
          </p:cNvPr>
          <p:cNvSpPr/>
          <p:nvPr/>
        </p:nvSpPr>
        <p:spPr bwMode="auto">
          <a:xfrm>
            <a:off x="2834219" y="479425"/>
            <a:ext cx="4263498" cy="4205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" name="图片 1" descr="活动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30" y="553789"/>
            <a:ext cx="3225801" cy="4205536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41"/>
          <p:cNvGrpSpPr/>
          <p:nvPr/>
        </p:nvGrpSpPr>
        <p:grpSpPr bwMode="auto">
          <a:xfrm>
            <a:off x="5907088" y="1749425"/>
            <a:ext cx="6019800" cy="6019800"/>
            <a:chOff x="0" y="0"/>
            <a:chExt cx="4028072" cy="4028072"/>
          </a:xfrm>
        </p:grpSpPr>
        <p:grpSp>
          <p:nvGrpSpPr>
            <p:cNvPr id="26636" name="组合 42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26638" name="椭圆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39" name="椭圆 45"/>
              <p:cNvSpPr>
                <a:spLocks noChangeArrowheads="1"/>
              </p:cNvSpPr>
              <p:nvPr/>
            </p:nvSpPr>
            <p:spPr bwMode="auto">
              <a:xfrm>
                <a:off x="80160" y="80160"/>
                <a:ext cx="512171" cy="51217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40" name="椭圆 46"/>
              <p:cNvSpPr>
                <a:spLocks noChangeArrowheads="1"/>
              </p:cNvSpPr>
              <p:nvPr/>
            </p:nvSpPr>
            <p:spPr bwMode="auto">
              <a:xfrm>
                <a:off x="160497" y="165108"/>
                <a:ext cx="351497" cy="35149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637" name="椭圆 43"/>
            <p:cNvSpPr>
              <a:spLocks noChangeArrowheads="1"/>
            </p:cNvSpPr>
            <p:nvPr/>
          </p:nvSpPr>
          <p:spPr bwMode="auto">
            <a:xfrm>
              <a:off x="1290640" y="1394742"/>
              <a:ext cx="1390492" cy="139049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627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8" name="文本框 53"/>
          <p:cNvSpPr txBox="1">
            <a:spLocks noChangeArrowheads="1"/>
          </p:cNvSpPr>
          <p:nvPr/>
        </p:nvSpPr>
        <p:spPr bwMode="auto">
          <a:xfrm>
            <a:off x="438150" y="157163"/>
            <a:ext cx="17195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4.4 UML-</a:t>
            </a:r>
            <a:r>
              <a:rPr lang="zh-CN" altLang="en-US" sz="2000" b="1" dirty="0">
                <a:solidFill>
                  <a:schemeClr val="bg1"/>
                </a:solidFill>
              </a:rPr>
              <a:t>类图</a:t>
            </a:r>
          </a:p>
        </p:txBody>
      </p:sp>
      <p:sp>
        <p:nvSpPr>
          <p:cNvPr id="26629" name="文本框 54"/>
          <p:cNvSpPr txBox="1">
            <a:spLocks noChangeArrowheads="1"/>
          </p:cNvSpPr>
          <p:nvPr/>
        </p:nvSpPr>
        <p:spPr bwMode="auto">
          <a:xfrm>
            <a:off x="564470" y="539433"/>
            <a:ext cx="11560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   Class diagram</a:t>
            </a:r>
          </a:p>
        </p:txBody>
      </p:sp>
      <p:pic>
        <p:nvPicPr>
          <p:cNvPr id="2" name="图片 1" descr="类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941" y="454797"/>
            <a:ext cx="5642610" cy="455295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41"/>
          <p:cNvGrpSpPr/>
          <p:nvPr/>
        </p:nvGrpSpPr>
        <p:grpSpPr bwMode="auto">
          <a:xfrm>
            <a:off x="5899468" y="1749425"/>
            <a:ext cx="6019800" cy="6019800"/>
            <a:chOff x="0" y="0"/>
            <a:chExt cx="4028072" cy="4028072"/>
          </a:xfrm>
        </p:grpSpPr>
        <p:grpSp>
          <p:nvGrpSpPr>
            <p:cNvPr id="26636" name="组合 42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26638" name="椭圆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39" name="椭圆 45"/>
              <p:cNvSpPr>
                <a:spLocks noChangeArrowheads="1"/>
              </p:cNvSpPr>
              <p:nvPr/>
            </p:nvSpPr>
            <p:spPr bwMode="auto">
              <a:xfrm>
                <a:off x="80160" y="80160"/>
                <a:ext cx="512171" cy="51217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40" name="椭圆 46"/>
              <p:cNvSpPr>
                <a:spLocks noChangeArrowheads="1"/>
              </p:cNvSpPr>
              <p:nvPr/>
            </p:nvSpPr>
            <p:spPr bwMode="auto">
              <a:xfrm>
                <a:off x="160497" y="165108"/>
                <a:ext cx="351497" cy="35149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637" name="椭圆 43"/>
            <p:cNvSpPr>
              <a:spLocks noChangeArrowheads="1"/>
            </p:cNvSpPr>
            <p:nvPr/>
          </p:nvSpPr>
          <p:spPr bwMode="auto">
            <a:xfrm>
              <a:off x="1290640" y="1394742"/>
              <a:ext cx="1390492" cy="139049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627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8" name="文本框 53"/>
          <p:cNvSpPr txBox="1">
            <a:spLocks noChangeArrowheads="1"/>
          </p:cNvSpPr>
          <p:nvPr/>
        </p:nvSpPr>
        <p:spPr bwMode="auto">
          <a:xfrm>
            <a:off x="438150" y="157163"/>
            <a:ext cx="19748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4.5 UML-</a:t>
            </a:r>
            <a:r>
              <a:rPr lang="zh-CN" altLang="en-US" sz="2000" b="1" dirty="0">
                <a:solidFill>
                  <a:schemeClr val="bg1"/>
                </a:solidFill>
              </a:rPr>
              <a:t>状态图</a:t>
            </a:r>
          </a:p>
        </p:txBody>
      </p:sp>
      <p:sp>
        <p:nvSpPr>
          <p:cNvPr id="26629" name="文本框 54"/>
          <p:cNvSpPr txBox="1">
            <a:spLocks noChangeArrowheads="1"/>
          </p:cNvSpPr>
          <p:nvPr/>
        </p:nvSpPr>
        <p:spPr bwMode="auto">
          <a:xfrm>
            <a:off x="557213" y="557213"/>
            <a:ext cx="11592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   State diagram</a:t>
            </a:r>
          </a:p>
        </p:txBody>
      </p:sp>
      <p:pic>
        <p:nvPicPr>
          <p:cNvPr id="4" name="图片 3" descr="状态图"/>
          <p:cNvPicPr>
            <a:picLocks noChangeAspect="1"/>
          </p:cNvPicPr>
          <p:nvPr/>
        </p:nvPicPr>
        <p:blipFill>
          <a:blip r:embed="rId2"/>
          <a:srcRect l="37689" t="136" r="-474" b="51523"/>
          <a:stretch>
            <a:fillRect/>
          </a:stretch>
        </p:blipFill>
        <p:spPr>
          <a:xfrm>
            <a:off x="4264579" y="739849"/>
            <a:ext cx="4602719" cy="4222339"/>
          </a:xfrm>
          <a:prstGeom prst="rect">
            <a:avLst/>
          </a:prstGeom>
        </p:spPr>
      </p:pic>
      <p:pic>
        <p:nvPicPr>
          <p:cNvPr id="5" name="图片 4" descr="状态图"/>
          <p:cNvPicPr>
            <a:picLocks noChangeAspect="1"/>
          </p:cNvPicPr>
          <p:nvPr/>
        </p:nvPicPr>
        <p:blipFill>
          <a:blip r:embed="rId2"/>
          <a:srcRect t="877" r="62042" b="51358"/>
          <a:stretch>
            <a:fillRect/>
          </a:stretch>
        </p:blipFill>
        <p:spPr>
          <a:xfrm>
            <a:off x="601900" y="763998"/>
            <a:ext cx="3331689" cy="4222339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41"/>
          <p:cNvGrpSpPr/>
          <p:nvPr/>
        </p:nvGrpSpPr>
        <p:grpSpPr bwMode="auto">
          <a:xfrm>
            <a:off x="5907088" y="1749425"/>
            <a:ext cx="6019800" cy="6019800"/>
            <a:chOff x="0" y="0"/>
            <a:chExt cx="4028072" cy="4028072"/>
          </a:xfrm>
        </p:grpSpPr>
        <p:grpSp>
          <p:nvGrpSpPr>
            <p:cNvPr id="26636" name="组合 42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26638" name="椭圆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39" name="椭圆 45"/>
              <p:cNvSpPr>
                <a:spLocks noChangeArrowheads="1"/>
              </p:cNvSpPr>
              <p:nvPr/>
            </p:nvSpPr>
            <p:spPr bwMode="auto">
              <a:xfrm>
                <a:off x="80160" y="80160"/>
                <a:ext cx="512171" cy="51217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40" name="椭圆 46"/>
              <p:cNvSpPr>
                <a:spLocks noChangeArrowheads="1"/>
              </p:cNvSpPr>
              <p:nvPr/>
            </p:nvSpPr>
            <p:spPr bwMode="auto">
              <a:xfrm>
                <a:off x="160497" y="165108"/>
                <a:ext cx="351497" cy="35149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637" name="椭圆 43"/>
            <p:cNvSpPr>
              <a:spLocks noChangeArrowheads="1"/>
            </p:cNvSpPr>
            <p:nvPr/>
          </p:nvSpPr>
          <p:spPr bwMode="auto">
            <a:xfrm>
              <a:off x="1290640" y="1394742"/>
              <a:ext cx="1390492" cy="139049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627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8" name="文本框 53"/>
          <p:cNvSpPr txBox="1">
            <a:spLocks noChangeArrowheads="1"/>
          </p:cNvSpPr>
          <p:nvPr/>
        </p:nvSpPr>
        <p:spPr bwMode="auto">
          <a:xfrm>
            <a:off x="438150" y="157163"/>
            <a:ext cx="19748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4.5 UML-</a:t>
            </a:r>
            <a:r>
              <a:rPr lang="zh-CN" altLang="en-US" sz="2000" b="1" dirty="0">
                <a:solidFill>
                  <a:schemeClr val="bg1"/>
                </a:solidFill>
              </a:rPr>
              <a:t>状态图</a:t>
            </a:r>
          </a:p>
        </p:txBody>
      </p:sp>
      <p:sp>
        <p:nvSpPr>
          <p:cNvPr id="26629" name="文本框 54"/>
          <p:cNvSpPr txBox="1">
            <a:spLocks noChangeArrowheads="1"/>
          </p:cNvSpPr>
          <p:nvPr/>
        </p:nvSpPr>
        <p:spPr bwMode="auto">
          <a:xfrm>
            <a:off x="557213" y="557213"/>
            <a:ext cx="11592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   State diagram</a:t>
            </a:r>
          </a:p>
        </p:txBody>
      </p:sp>
      <p:pic>
        <p:nvPicPr>
          <p:cNvPr id="2" name="图片 1" descr="状态图"/>
          <p:cNvPicPr>
            <a:picLocks noChangeAspect="1"/>
          </p:cNvPicPr>
          <p:nvPr/>
        </p:nvPicPr>
        <p:blipFill>
          <a:blip r:embed="rId2"/>
          <a:srcRect l="380" t="48435" r="40653"/>
          <a:stretch>
            <a:fillRect/>
          </a:stretch>
        </p:blipFill>
        <p:spPr>
          <a:xfrm>
            <a:off x="566566" y="942386"/>
            <a:ext cx="4996697" cy="4001589"/>
          </a:xfrm>
          <a:prstGeom prst="rect">
            <a:avLst/>
          </a:prstGeom>
        </p:spPr>
      </p:pic>
      <p:pic>
        <p:nvPicPr>
          <p:cNvPr id="3" name="图片 2" descr="状态图"/>
          <p:cNvPicPr>
            <a:picLocks noChangeAspect="1"/>
          </p:cNvPicPr>
          <p:nvPr/>
        </p:nvPicPr>
        <p:blipFill>
          <a:blip r:embed="rId2"/>
          <a:srcRect l="59251" t="48938" r="199"/>
          <a:stretch>
            <a:fillRect/>
          </a:stretch>
        </p:blipFill>
        <p:spPr>
          <a:xfrm>
            <a:off x="5770564" y="942609"/>
            <a:ext cx="3146428" cy="402483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23"/>
          <p:cNvSpPr txBox="1">
            <a:spLocks noChangeArrowheads="1"/>
          </p:cNvSpPr>
          <p:nvPr/>
        </p:nvSpPr>
        <p:spPr bwMode="auto">
          <a:xfrm>
            <a:off x="2482658" y="2009952"/>
            <a:ext cx="400240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系统设计说明</a:t>
            </a: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7" name="直接连接符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835275"/>
            <a:ext cx="4016375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直接连接符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18" y="3026936"/>
            <a:ext cx="401796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41"/>
          <p:cNvGrpSpPr/>
          <p:nvPr/>
        </p:nvGrpSpPr>
        <p:grpSpPr bwMode="auto">
          <a:xfrm>
            <a:off x="5907088" y="1749425"/>
            <a:ext cx="6019800" cy="6019800"/>
            <a:chOff x="0" y="0"/>
            <a:chExt cx="4028072" cy="4028072"/>
          </a:xfrm>
        </p:grpSpPr>
        <p:grpSp>
          <p:nvGrpSpPr>
            <p:cNvPr id="26636" name="组合 42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26638" name="椭圆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39" name="椭圆 45"/>
              <p:cNvSpPr>
                <a:spLocks noChangeArrowheads="1"/>
              </p:cNvSpPr>
              <p:nvPr/>
            </p:nvSpPr>
            <p:spPr bwMode="auto">
              <a:xfrm>
                <a:off x="80160" y="80160"/>
                <a:ext cx="512171" cy="51217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40" name="椭圆 46"/>
              <p:cNvSpPr>
                <a:spLocks noChangeArrowheads="1"/>
              </p:cNvSpPr>
              <p:nvPr/>
            </p:nvSpPr>
            <p:spPr bwMode="auto">
              <a:xfrm>
                <a:off x="160497" y="165108"/>
                <a:ext cx="351497" cy="35149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637" name="椭圆 43"/>
            <p:cNvSpPr>
              <a:spLocks noChangeArrowheads="1"/>
            </p:cNvSpPr>
            <p:nvPr/>
          </p:nvSpPr>
          <p:spPr bwMode="auto">
            <a:xfrm>
              <a:off x="1290640" y="1394742"/>
              <a:ext cx="1390492" cy="139049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627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8" name="文本框 53"/>
          <p:cNvSpPr txBox="1">
            <a:spLocks noChangeArrowheads="1"/>
          </p:cNvSpPr>
          <p:nvPr/>
        </p:nvSpPr>
        <p:spPr bwMode="auto">
          <a:xfrm>
            <a:off x="438150" y="157163"/>
            <a:ext cx="19748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4.6 UML-</a:t>
            </a:r>
            <a:r>
              <a:rPr lang="zh-CN" altLang="en-US" sz="2000" b="1" dirty="0">
                <a:solidFill>
                  <a:schemeClr val="bg1"/>
                </a:solidFill>
              </a:rPr>
              <a:t>泳道图</a:t>
            </a:r>
          </a:p>
        </p:txBody>
      </p:sp>
      <p:sp>
        <p:nvSpPr>
          <p:cNvPr id="26629" name="文本框 54"/>
          <p:cNvSpPr txBox="1">
            <a:spLocks noChangeArrowheads="1"/>
          </p:cNvSpPr>
          <p:nvPr/>
        </p:nvSpPr>
        <p:spPr bwMode="auto">
          <a:xfrm>
            <a:off x="557213" y="557213"/>
            <a:ext cx="13917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  Swimlane diagram</a:t>
            </a:r>
          </a:p>
        </p:txBody>
      </p:sp>
      <p:pic>
        <p:nvPicPr>
          <p:cNvPr id="2" name="图片 1" descr="泳道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011" y="669154"/>
            <a:ext cx="3559629" cy="4253956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23"/>
          <p:cNvSpPr txBox="1">
            <a:spLocks noChangeArrowheads="1"/>
          </p:cNvSpPr>
          <p:nvPr/>
        </p:nvSpPr>
        <p:spPr bwMode="auto">
          <a:xfrm>
            <a:off x="2496288" y="1987624"/>
            <a:ext cx="400240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工作流程介绍</a:t>
            </a: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7" name="直接连接符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835275"/>
            <a:ext cx="4016375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直接连接符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18" y="3026936"/>
            <a:ext cx="401796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747" name="文本框 4"/>
          <p:cNvSpPr txBox="1">
            <a:spLocks noChangeArrowheads="1"/>
          </p:cNvSpPr>
          <p:nvPr/>
        </p:nvSpPr>
        <p:spPr bwMode="auto">
          <a:xfrm>
            <a:off x="438150" y="157163"/>
            <a:ext cx="17145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工作流程介绍</a:t>
            </a:r>
          </a:p>
        </p:txBody>
      </p:sp>
      <p:sp>
        <p:nvSpPr>
          <p:cNvPr id="31748" name="文本框 5"/>
          <p:cNvSpPr txBox="1">
            <a:spLocks noChangeArrowheads="1"/>
          </p:cNvSpPr>
          <p:nvPr/>
        </p:nvSpPr>
        <p:spPr bwMode="auto">
          <a:xfrm>
            <a:off x="557213" y="557213"/>
            <a:ext cx="15163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  <a:sym typeface="+mn-ea"/>
              </a:rPr>
              <a:t>Workflow introductio</a:t>
            </a:r>
            <a:r>
              <a:rPr lang="en-US" altLang="zh-CN" sz="10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86A3B5-7D3A-42E5-95EB-76D73F770E14}"/>
              </a:ext>
            </a:extLst>
          </p:cNvPr>
          <p:cNvSpPr/>
          <p:nvPr/>
        </p:nvSpPr>
        <p:spPr bwMode="auto">
          <a:xfrm>
            <a:off x="2122488" y="467833"/>
            <a:ext cx="6583362" cy="40970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4" name="图片 3" descr="第六次团队作业 "/>
          <p:cNvPicPr>
            <a:picLocks noChangeAspect="1"/>
          </p:cNvPicPr>
          <p:nvPr/>
        </p:nvPicPr>
        <p:blipFill rotWithShape="1">
          <a:blip r:embed="rId2"/>
          <a:srcRect r="1003" b="19890"/>
          <a:stretch/>
        </p:blipFill>
        <p:spPr>
          <a:xfrm>
            <a:off x="2107407" y="446458"/>
            <a:ext cx="6582410" cy="4071118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747" name="文本框 4"/>
          <p:cNvSpPr txBox="1">
            <a:spLocks noChangeArrowheads="1"/>
          </p:cNvSpPr>
          <p:nvPr/>
        </p:nvSpPr>
        <p:spPr bwMode="auto">
          <a:xfrm>
            <a:off x="438150" y="157163"/>
            <a:ext cx="17145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工作流程介绍</a:t>
            </a:r>
          </a:p>
        </p:txBody>
      </p:sp>
      <p:sp>
        <p:nvSpPr>
          <p:cNvPr id="31748" name="文本框 5"/>
          <p:cNvSpPr txBox="1">
            <a:spLocks noChangeArrowheads="1"/>
          </p:cNvSpPr>
          <p:nvPr/>
        </p:nvSpPr>
        <p:spPr bwMode="auto">
          <a:xfrm>
            <a:off x="557213" y="557213"/>
            <a:ext cx="15163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  <a:sym typeface="+mn-ea"/>
              </a:rPr>
              <a:t>Workflow introductio</a:t>
            </a:r>
            <a:r>
              <a:rPr lang="en-US" altLang="zh-CN" sz="1000" dirty="0">
                <a:solidFill>
                  <a:schemeClr val="bg1"/>
                </a:solidFill>
              </a:rPr>
              <a:t>n</a:t>
            </a:r>
          </a:p>
        </p:txBody>
      </p:sp>
      <p:graphicFrame>
        <p:nvGraphicFramePr>
          <p:cNvPr id="32773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03868" y="1120592"/>
          <a:ext cx="7767376" cy="3671621"/>
        </p:xfrm>
        <a:graphic>
          <a:graphicData uri="http://schemas.openxmlformats.org/drawingml/2006/table">
            <a:tbl>
              <a:tblPr/>
              <a:tblGrid>
                <a:gridCol w="194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2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6874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成员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6874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工作内容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266874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6874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贡献度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4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严耀宇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系统设计说明书的设计、功能模块层次的设计、外部设计、任务分配、审核、监督、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Github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管理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19%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2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陈为靖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ER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图分析与设计、表结构的设计、数据库设计说明书的设计、数据库结构的设计、编写博客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18%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4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温佳超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系统设计说明书的设计、数据库设计说明书的设计、运用设计、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PPT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制作、演讲稿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18%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4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钟宏鸣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系统设计说明书的设计、接口设计、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PPT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制作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15%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72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张俊鸿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系统设计说明书的设计、系统安全和权限设计、编写博客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15%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2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江仁隽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系统设计说明书的设计、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UML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图改进、演讲稿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15%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23"/>
          <p:cNvSpPr txBox="1">
            <a:spLocks noChangeArrowheads="1"/>
          </p:cNvSpPr>
          <p:nvPr/>
        </p:nvSpPr>
        <p:spPr bwMode="auto">
          <a:xfrm>
            <a:off x="2489200" y="2057926"/>
            <a:ext cx="400240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06.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预期开发计划</a:t>
            </a: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7" name="直接连接符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835275"/>
            <a:ext cx="4016375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直接连接符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18" y="3026936"/>
            <a:ext cx="401796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747" name="文本框 4"/>
          <p:cNvSpPr txBox="1">
            <a:spLocks noChangeArrowheads="1"/>
          </p:cNvSpPr>
          <p:nvPr/>
        </p:nvSpPr>
        <p:spPr bwMode="auto">
          <a:xfrm>
            <a:off x="438150" y="157163"/>
            <a:ext cx="17145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预期开发计划</a:t>
            </a:r>
          </a:p>
        </p:txBody>
      </p:sp>
      <p:sp>
        <p:nvSpPr>
          <p:cNvPr id="31748" name="文本框 5"/>
          <p:cNvSpPr txBox="1">
            <a:spLocks noChangeArrowheads="1"/>
          </p:cNvSpPr>
          <p:nvPr/>
        </p:nvSpPr>
        <p:spPr bwMode="auto">
          <a:xfrm>
            <a:off x="557213" y="557213"/>
            <a:ext cx="17703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Expected development plan</a:t>
            </a:r>
          </a:p>
        </p:txBody>
      </p:sp>
      <p:graphicFrame>
        <p:nvGraphicFramePr>
          <p:cNvPr id="32773" name="Group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7484715"/>
              </p:ext>
            </p:extLst>
          </p:nvPr>
        </p:nvGraphicFramePr>
        <p:xfrm>
          <a:off x="557213" y="1414690"/>
          <a:ext cx="8210348" cy="2931481"/>
        </p:xfrm>
        <a:graphic>
          <a:graphicData uri="http://schemas.openxmlformats.org/drawingml/2006/table">
            <a:tbl>
              <a:tblPr/>
              <a:tblGrid>
                <a:gridCol w="183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7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569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6874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组员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6874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角色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6874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分工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7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严耀宇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后端、测试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服务器搭建、登录功能、后端测试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 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152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陈为靖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后端、测试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数据库的搭建 、打卡排行榜、补签功能、后端测试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34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温佳超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前端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、测试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界面设计和排版、负责部分 css和js、前端测试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7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钟宏鸣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前端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、测试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调用接口和后端对接、负责部分css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和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js样式、前端测试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434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张俊鸿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前端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、测试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打卡功能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打卡定位、后端测试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152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江仁隽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后端、测试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  <a:cs typeface="+mn-cs"/>
                        </a:rPr>
                        <a:t>打卡分享、个人打卡记录、后端测试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747" name="文本框 4"/>
          <p:cNvSpPr txBox="1">
            <a:spLocks noChangeArrowheads="1"/>
          </p:cNvSpPr>
          <p:nvPr/>
        </p:nvSpPr>
        <p:spPr bwMode="auto">
          <a:xfrm>
            <a:off x="438150" y="157163"/>
            <a:ext cx="17145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预期开发计划</a:t>
            </a:r>
          </a:p>
        </p:txBody>
      </p:sp>
      <p:sp>
        <p:nvSpPr>
          <p:cNvPr id="31748" name="文本框 5"/>
          <p:cNvSpPr txBox="1">
            <a:spLocks noChangeArrowheads="1"/>
          </p:cNvSpPr>
          <p:nvPr/>
        </p:nvSpPr>
        <p:spPr bwMode="auto">
          <a:xfrm>
            <a:off x="557213" y="557213"/>
            <a:ext cx="17703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Expected development plan</a:t>
            </a:r>
          </a:p>
        </p:txBody>
      </p:sp>
      <p:graphicFrame>
        <p:nvGraphicFramePr>
          <p:cNvPr id="32773" name="Group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7053018"/>
              </p:ext>
            </p:extLst>
          </p:nvPr>
        </p:nvGraphicFramePr>
        <p:xfrm>
          <a:off x="870360" y="1443081"/>
          <a:ext cx="7620497" cy="2738343"/>
        </p:xfrm>
        <a:graphic>
          <a:graphicData uri="http://schemas.openxmlformats.org/drawingml/2006/table">
            <a:tbl>
              <a:tblPr/>
              <a:tblGrid>
                <a:gridCol w="1132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0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55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6874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时间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6874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目标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6874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进度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9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第一周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制作系统设计说明书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制作数据库设计说明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书、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答辩PPT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已完成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2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第二周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前后端同时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进行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学习和开发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方正兰亭黑_GBK" pitchFamily="2" charset="-122"/>
                        <a:ea typeface="方正兰亭黑_GBK" pitchFamily="2" charset="-122"/>
                      </a:endParaRP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未完成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2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第三周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搭建服务器、数据库、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完成小程序的登录、打卡功能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  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未完成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1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第四周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完成小程序的排行榜显示、打卡分享功能 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未完成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2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第五周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完成剩余功能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未完成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22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第六周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1pPr>
                      <a:lvl2pPr marL="457200" indent="-1143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2pPr>
                      <a:lvl3pPr marL="914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3pPr>
                      <a:lvl4pPr marL="1371600" indent="-3429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4pPr>
                      <a:lvl5pPr marL="1828800" indent="-4572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5pPr>
                      <a:lvl6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6pPr>
                      <a:lvl7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7pPr>
                      <a:lvl8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8pPr>
                      <a:lvl9pPr indent="-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优化UI界面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修缮程序。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方正兰亭黑_GBK" pitchFamily="2" charset="-122"/>
                          <a:ea typeface="方正兰亭黑_GBK" pitchFamily="2" charset="-122"/>
                        </a:rPr>
                        <a:t>未完成</a:t>
                      </a:r>
                    </a:p>
                  </a:txBody>
                  <a:tcPr marL="118849" marR="118849" marT="59438" marB="59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12"/>
          <p:cNvSpPr txBox="1">
            <a:spLocks noChangeArrowheads="1"/>
          </p:cNvSpPr>
          <p:nvPr/>
        </p:nvSpPr>
        <p:spPr bwMode="auto">
          <a:xfrm>
            <a:off x="3222912" y="1886285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感谢大家观看！</a:t>
            </a:r>
          </a:p>
        </p:txBody>
      </p:sp>
      <p:sp>
        <p:nvSpPr>
          <p:cNvPr id="32771" name="文本框 14"/>
          <p:cNvSpPr txBox="1">
            <a:spLocks noChangeArrowheads="1"/>
          </p:cNvSpPr>
          <p:nvPr/>
        </p:nvSpPr>
        <p:spPr bwMode="auto">
          <a:xfrm>
            <a:off x="2635661" y="2571750"/>
            <a:ext cx="40028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watching!</a:t>
            </a:r>
          </a:p>
        </p:txBody>
      </p:sp>
      <p:pic>
        <p:nvPicPr>
          <p:cNvPr id="32773" name="直接连接符 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1722401"/>
            <a:ext cx="2790825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直接连接符 2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1" y="3259615"/>
            <a:ext cx="2792412" cy="1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文本框 5"/>
          <p:cNvSpPr txBox="1">
            <a:spLocks noChangeArrowheads="1"/>
          </p:cNvSpPr>
          <p:nvPr/>
        </p:nvSpPr>
        <p:spPr bwMode="auto">
          <a:xfrm>
            <a:off x="193675" y="152400"/>
            <a:ext cx="27381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1.1 </a:t>
            </a:r>
            <a:r>
              <a:rPr lang="zh-CN" altLang="en-US" sz="2000" b="1" dirty="0">
                <a:solidFill>
                  <a:schemeClr val="bg1"/>
                </a:solidFill>
              </a:rPr>
              <a:t>功能模块层次设计</a:t>
            </a:r>
          </a:p>
        </p:txBody>
      </p:sp>
      <p:sp>
        <p:nvSpPr>
          <p:cNvPr id="19460" name="文本框 6"/>
          <p:cNvSpPr txBox="1">
            <a:spLocks noChangeArrowheads="1"/>
          </p:cNvSpPr>
          <p:nvPr/>
        </p:nvSpPr>
        <p:spPr bwMode="auto">
          <a:xfrm>
            <a:off x="372305" y="547063"/>
            <a:ext cx="28071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Hierarchical design of functional modules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8577" y="788671"/>
            <a:ext cx="3643630" cy="1566545"/>
            <a:chOff x="5902" y="364"/>
            <a:chExt cx="5738" cy="2467"/>
          </a:xfrm>
        </p:grpSpPr>
        <p:grpSp>
          <p:nvGrpSpPr>
            <p:cNvPr id="19463" name="Hexagon 16"/>
            <p:cNvGrpSpPr/>
            <p:nvPr/>
          </p:nvGrpSpPr>
          <p:grpSpPr bwMode="auto">
            <a:xfrm>
              <a:off x="5902" y="364"/>
              <a:ext cx="2285" cy="2200"/>
              <a:chOff x="0" y="0"/>
              <a:chExt cx="914" cy="880"/>
            </a:xfrm>
          </p:grpSpPr>
          <p:pic>
            <p:nvPicPr>
              <p:cNvPr id="19478" name="Hexagon 1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4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79" name="Text Box 13"/>
              <p:cNvSpPr txBox="1">
                <a:spLocks noChangeArrowheads="1"/>
              </p:cNvSpPr>
              <p:nvPr/>
            </p:nvSpPr>
            <p:spPr bwMode="auto">
              <a:xfrm>
                <a:off x="482" y="229"/>
                <a:ext cx="2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2pPr>
                <a:lvl3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3pPr>
                <a:lvl4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4pPr>
                <a:lvl5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5pPr>
                <a:lvl6pPr marL="18288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6pPr>
                <a:lvl7pPr marL="22860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7pPr>
                <a:lvl8pPr marL="27432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8pPr>
                <a:lvl9pPr marL="32004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9pPr>
              </a:lstStyle>
              <a:p>
                <a:pPr algn="ctr" defTabSz="914400" eaLnBrk="1" hangingPunct="1"/>
                <a:endParaRPr lang="en-US" altLang="zh-CN" sz="1400" b="1">
                  <a:solidFill>
                    <a:srgbClr val="181818"/>
                  </a:solidFill>
                  <a:latin typeface="Calibri" panose="020F0502020204030204" pitchFamily="34" charset="0"/>
                  <a:ea typeface="方正兰亭特黑简体" pitchFamily="2" charset="-122"/>
                </a:endParaRPr>
              </a:p>
            </p:txBody>
          </p:sp>
        </p:grpSp>
        <p:sp>
          <p:nvSpPr>
            <p:cNvPr id="7" name="矩形 16"/>
            <p:cNvSpPr>
              <a:spLocks noChangeArrowheads="1"/>
            </p:cNvSpPr>
            <p:nvPr/>
          </p:nvSpPr>
          <p:spPr bwMode="auto">
            <a:xfrm>
              <a:off x="7720" y="934"/>
              <a:ext cx="184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1400" b="1" dirty="0">
                  <a:solidFill>
                    <a:srgbClr val="FFFFFF"/>
                  </a:solidFill>
                </a:rPr>
                <a:t>(1)</a:t>
              </a:r>
              <a:r>
                <a:rPr lang="zh-CN" altLang="en-US" sz="1400" b="1" dirty="0">
                  <a:solidFill>
                    <a:srgbClr val="FFFFFF"/>
                  </a:solidFill>
                </a:rPr>
                <a:t>登录模块</a:t>
              </a:r>
            </a:p>
          </p:txBody>
        </p:sp>
        <p:sp>
          <p:nvSpPr>
            <p:cNvPr id="19470" name="矩形 55"/>
            <p:cNvSpPr>
              <a:spLocks noChangeArrowheads="1"/>
            </p:cNvSpPr>
            <p:nvPr/>
          </p:nvSpPr>
          <p:spPr bwMode="auto">
            <a:xfrm>
              <a:off x="7720" y="1522"/>
              <a:ext cx="3920" cy="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eaLnBrk="1" hangingPunct="1"/>
              <a:r>
                <a:rPr sz="1200" dirty="0" err="1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首次使用小程序通过微信授权获取用户信息，绑定学号完善用户信息后，完成登录，之后每次使用小程序调用后端数据库实现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自动</a:t>
              </a:r>
              <a:r>
                <a:rPr sz="1200" dirty="0" err="1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登录</a:t>
              </a:r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。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72283" y="2914016"/>
            <a:ext cx="3141980" cy="1532890"/>
            <a:chOff x="5902" y="364"/>
            <a:chExt cx="4948" cy="2414"/>
          </a:xfrm>
        </p:grpSpPr>
        <p:grpSp>
          <p:nvGrpSpPr>
            <p:cNvPr id="24" name="Hexagon 16"/>
            <p:cNvGrpSpPr/>
            <p:nvPr/>
          </p:nvGrpSpPr>
          <p:grpSpPr bwMode="auto">
            <a:xfrm>
              <a:off x="5902" y="364"/>
              <a:ext cx="2285" cy="2200"/>
              <a:chOff x="0" y="0"/>
              <a:chExt cx="914" cy="880"/>
            </a:xfrm>
          </p:grpSpPr>
          <p:pic>
            <p:nvPicPr>
              <p:cNvPr id="25" name="Hexagon 1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4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 Box 13"/>
              <p:cNvSpPr txBox="1">
                <a:spLocks noChangeArrowheads="1"/>
              </p:cNvSpPr>
              <p:nvPr/>
            </p:nvSpPr>
            <p:spPr bwMode="auto">
              <a:xfrm>
                <a:off x="482" y="229"/>
                <a:ext cx="2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2pPr>
                <a:lvl3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3pPr>
                <a:lvl4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4pPr>
                <a:lvl5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5pPr>
                <a:lvl6pPr marL="18288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6pPr>
                <a:lvl7pPr marL="22860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7pPr>
                <a:lvl8pPr marL="27432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8pPr>
                <a:lvl9pPr marL="32004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9pPr>
              </a:lstStyle>
              <a:p>
                <a:pPr algn="ctr" defTabSz="914400" eaLnBrk="1" hangingPunct="1"/>
                <a:endParaRPr lang="en-US" altLang="zh-CN" sz="1400" b="1">
                  <a:solidFill>
                    <a:srgbClr val="181818"/>
                  </a:solidFill>
                  <a:latin typeface="Calibri" panose="020F0502020204030204" pitchFamily="34" charset="0"/>
                  <a:ea typeface="方正兰亭特黑简体" pitchFamily="2" charset="-122"/>
                </a:endParaRPr>
              </a:p>
            </p:txBody>
          </p:sp>
        </p:grpSp>
        <p:sp>
          <p:nvSpPr>
            <p:cNvPr id="27" name="矩形 16"/>
            <p:cNvSpPr>
              <a:spLocks noChangeArrowheads="1"/>
            </p:cNvSpPr>
            <p:nvPr/>
          </p:nvSpPr>
          <p:spPr bwMode="auto">
            <a:xfrm>
              <a:off x="7720" y="934"/>
              <a:ext cx="184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1400" b="1" dirty="0">
                  <a:solidFill>
                    <a:srgbClr val="FFFFFF"/>
                  </a:solidFill>
                </a:rPr>
                <a:t>(2)</a:t>
              </a:r>
              <a:r>
                <a:rPr lang="zh-CN" altLang="en-US" sz="1400" b="1" dirty="0">
                  <a:solidFill>
                    <a:srgbClr val="FFFFFF"/>
                  </a:solidFill>
                </a:rPr>
                <a:t>定位模块</a:t>
              </a:r>
            </a:p>
          </p:txBody>
        </p:sp>
        <p:sp>
          <p:nvSpPr>
            <p:cNvPr id="28" name="矩形 55"/>
            <p:cNvSpPr>
              <a:spLocks noChangeArrowheads="1"/>
            </p:cNvSpPr>
            <p:nvPr/>
          </p:nvSpPr>
          <p:spPr bwMode="auto">
            <a:xfrm>
              <a:off x="7720" y="1469"/>
              <a:ext cx="3130" cy="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eaLnBrk="1" hangingPunct="1"/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点击打卡或签退时，调用小程序定位接口获取用户定位授权，在图书馆内则可进行签到或签退。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14432" y="2897506"/>
            <a:ext cx="4235450" cy="1572260"/>
            <a:chOff x="5902" y="364"/>
            <a:chExt cx="6670" cy="2476"/>
          </a:xfrm>
        </p:grpSpPr>
        <p:grpSp>
          <p:nvGrpSpPr>
            <p:cNvPr id="30" name="Hexagon 16"/>
            <p:cNvGrpSpPr/>
            <p:nvPr/>
          </p:nvGrpSpPr>
          <p:grpSpPr bwMode="auto">
            <a:xfrm>
              <a:off x="5902" y="364"/>
              <a:ext cx="2285" cy="2200"/>
              <a:chOff x="0" y="0"/>
              <a:chExt cx="914" cy="880"/>
            </a:xfrm>
          </p:grpSpPr>
          <p:pic>
            <p:nvPicPr>
              <p:cNvPr id="31" name="Hexagon 1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4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482" y="229"/>
                <a:ext cx="2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2pPr>
                <a:lvl3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3pPr>
                <a:lvl4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4pPr>
                <a:lvl5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5pPr>
                <a:lvl6pPr marL="18288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6pPr>
                <a:lvl7pPr marL="22860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7pPr>
                <a:lvl8pPr marL="27432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8pPr>
                <a:lvl9pPr marL="32004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9pPr>
              </a:lstStyle>
              <a:p>
                <a:pPr algn="ctr" defTabSz="914400" eaLnBrk="1" hangingPunct="1"/>
                <a:endParaRPr lang="en-US" altLang="zh-CN" sz="1400" b="1">
                  <a:solidFill>
                    <a:srgbClr val="181818"/>
                  </a:solidFill>
                  <a:latin typeface="Calibri" panose="020F0502020204030204" pitchFamily="34" charset="0"/>
                  <a:ea typeface="方正兰亭特黑简体" pitchFamily="2" charset="-122"/>
                </a:endParaRPr>
              </a:p>
            </p:txBody>
          </p:sp>
        </p:grpSp>
        <p:sp>
          <p:nvSpPr>
            <p:cNvPr id="33" name="矩形 16"/>
            <p:cNvSpPr>
              <a:spLocks noChangeArrowheads="1"/>
            </p:cNvSpPr>
            <p:nvPr/>
          </p:nvSpPr>
          <p:spPr bwMode="auto">
            <a:xfrm>
              <a:off x="7720" y="934"/>
              <a:ext cx="184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1400" b="1" dirty="0">
                  <a:solidFill>
                    <a:srgbClr val="FFFFFF"/>
                  </a:solidFill>
                </a:rPr>
                <a:t>(4)</a:t>
              </a:r>
              <a:r>
                <a:rPr lang="zh-CN" altLang="en-US" sz="1400" b="1" dirty="0">
                  <a:solidFill>
                    <a:srgbClr val="FFFFFF"/>
                  </a:solidFill>
                </a:rPr>
                <a:t>补签模块</a:t>
              </a:r>
            </a:p>
          </p:txBody>
        </p:sp>
        <p:sp>
          <p:nvSpPr>
            <p:cNvPr id="34" name="矩形 55"/>
            <p:cNvSpPr>
              <a:spLocks noChangeArrowheads="1"/>
            </p:cNvSpPr>
            <p:nvPr/>
          </p:nvSpPr>
          <p:spPr bwMode="auto">
            <a:xfrm>
              <a:off x="7720" y="1531"/>
              <a:ext cx="4852" cy="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eaLnBrk="1" hangingPunct="1"/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当日学习超过2小时，可以获得一次补签机会，每个月只能获得三次补签机会，点击补签按钮，只能补签昨日的签到情况，后台修改累计打卡天数和当前连续打卡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天数</a:t>
              </a:r>
              <a:r>
                <a:rPr sz="900" dirty="0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。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882270" y="728980"/>
            <a:ext cx="4382770" cy="1750060"/>
            <a:chOff x="5902" y="229"/>
            <a:chExt cx="6902" cy="2756"/>
          </a:xfrm>
        </p:grpSpPr>
        <p:grpSp>
          <p:nvGrpSpPr>
            <p:cNvPr id="42" name="Hexagon 16"/>
            <p:cNvGrpSpPr/>
            <p:nvPr/>
          </p:nvGrpSpPr>
          <p:grpSpPr bwMode="auto">
            <a:xfrm>
              <a:off x="5902" y="229"/>
              <a:ext cx="2285" cy="2200"/>
              <a:chOff x="0" y="-54"/>
              <a:chExt cx="914" cy="880"/>
            </a:xfrm>
          </p:grpSpPr>
          <p:pic>
            <p:nvPicPr>
              <p:cNvPr id="43" name="Hexagon 1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-54"/>
                <a:ext cx="914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 Box 13"/>
              <p:cNvSpPr txBox="1">
                <a:spLocks noChangeArrowheads="1"/>
              </p:cNvSpPr>
              <p:nvPr/>
            </p:nvSpPr>
            <p:spPr bwMode="auto">
              <a:xfrm>
                <a:off x="482" y="229"/>
                <a:ext cx="2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2pPr>
                <a:lvl3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3pPr>
                <a:lvl4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4pPr>
                <a:lvl5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5pPr>
                <a:lvl6pPr marL="18288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6pPr>
                <a:lvl7pPr marL="22860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7pPr>
                <a:lvl8pPr marL="27432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8pPr>
                <a:lvl9pPr marL="32004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9pPr>
              </a:lstStyle>
              <a:p>
                <a:pPr algn="ctr" defTabSz="914400" eaLnBrk="1" hangingPunct="1"/>
                <a:endParaRPr lang="en-US" altLang="zh-CN" sz="1400" b="1">
                  <a:solidFill>
                    <a:srgbClr val="181818"/>
                  </a:solidFill>
                  <a:latin typeface="Calibri" panose="020F0502020204030204" pitchFamily="34" charset="0"/>
                  <a:ea typeface="方正兰亭特黑简体" pitchFamily="2" charset="-122"/>
                </a:endParaRPr>
              </a:p>
            </p:txBody>
          </p:sp>
        </p:grpSp>
        <p:sp>
          <p:nvSpPr>
            <p:cNvPr id="45" name="矩形 16"/>
            <p:cNvSpPr>
              <a:spLocks noChangeArrowheads="1"/>
            </p:cNvSpPr>
            <p:nvPr/>
          </p:nvSpPr>
          <p:spPr bwMode="auto">
            <a:xfrm>
              <a:off x="7720" y="826"/>
              <a:ext cx="269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1400" b="1" dirty="0">
                  <a:solidFill>
                    <a:srgbClr val="FFFFFF"/>
                  </a:solidFill>
                </a:rPr>
                <a:t>(3)</a:t>
              </a:r>
              <a:r>
                <a:rPr lang="zh-CN" altLang="en-US" sz="1400" b="1" dirty="0">
                  <a:solidFill>
                    <a:srgbClr val="FFFFFF"/>
                  </a:solidFill>
                </a:rPr>
                <a:t>签到</a:t>
              </a:r>
              <a:r>
                <a:rPr lang="en-US" altLang="zh-CN" sz="1400" b="1" dirty="0">
                  <a:solidFill>
                    <a:srgbClr val="FFFFFF"/>
                  </a:solidFill>
                </a:rPr>
                <a:t>(</a:t>
              </a:r>
              <a:r>
                <a:rPr lang="zh-CN" altLang="en-US" sz="1400" b="1" dirty="0">
                  <a:solidFill>
                    <a:srgbClr val="FFFFFF"/>
                  </a:solidFill>
                </a:rPr>
                <a:t>签退</a:t>
              </a:r>
              <a:r>
                <a:rPr lang="en-US" altLang="zh-CN" sz="1400" b="1" dirty="0">
                  <a:solidFill>
                    <a:srgbClr val="FFFFFF"/>
                  </a:solidFill>
                </a:rPr>
                <a:t>)</a:t>
              </a:r>
              <a:r>
                <a:rPr lang="zh-CN" altLang="en-US" sz="1400" b="1" dirty="0">
                  <a:solidFill>
                    <a:srgbClr val="FFFFFF"/>
                  </a:solidFill>
                </a:rPr>
                <a:t>模块</a:t>
              </a:r>
            </a:p>
          </p:txBody>
        </p:sp>
        <p:sp>
          <p:nvSpPr>
            <p:cNvPr id="46" name="矩形 55"/>
            <p:cNvSpPr>
              <a:spLocks noChangeArrowheads="1"/>
            </p:cNvSpPr>
            <p:nvPr/>
          </p:nvSpPr>
          <p:spPr bwMode="auto">
            <a:xfrm>
              <a:off x="7720" y="1386"/>
              <a:ext cx="5084" cy="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eaLnBrk="1" hangingPunct="1"/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登录状态下，点击日历图下的打卡按钮，定位成功后完成打卡，点击日历图下签退按钮，定位成功后完成签退，如果用户签到时误点签退或者签退时误点签到，可以根据返回的数据进行相应的错误提示。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文本框 5"/>
          <p:cNvSpPr txBox="1">
            <a:spLocks noChangeArrowheads="1"/>
          </p:cNvSpPr>
          <p:nvPr/>
        </p:nvSpPr>
        <p:spPr bwMode="auto">
          <a:xfrm>
            <a:off x="193675" y="152400"/>
            <a:ext cx="27381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1.1 </a:t>
            </a:r>
            <a:r>
              <a:rPr lang="zh-CN" altLang="en-US" sz="2000" b="1" dirty="0">
                <a:solidFill>
                  <a:schemeClr val="bg1"/>
                </a:solidFill>
              </a:rPr>
              <a:t>功能模块层次设计</a:t>
            </a:r>
          </a:p>
        </p:txBody>
      </p:sp>
      <p:sp>
        <p:nvSpPr>
          <p:cNvPr id="19460" name="文本框 6"/>
          <p:cNvSpPr txBox="1">
            <a:spLocks noChangeArrowheads="1"/>
          </p:cNvSpPr>
          <p:nvPr/>
        </p:nvSpPr>
        <p:spPr bwMode="auto">
          <a:xfrm>
            <a:off x="393632" y="504269"/>
            <a:ext cx="2731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Hierarchical design of functional modules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28271" y="2950137"/>
            <a:ext cx="3517900" cy="1424940"/>
            <a:chOff x="5902" y="324"/>
            <a:chExt cx="5540" cy="2244"/>
          </a:xfrm>
        </p:grpSpPr>
        <p:grpSp>
          <p:nvGrpSpPr>
            <p:cNvPr id="18" name="Hexagon 16"/>
            <p:cNvGrpSpPr/>
            <p:nvPr/>
          </p:nvGrpSpPr>
          <p:grpSpPr bwMode="auto">
            <a:xfrm>
              <a:off x="5902" y="324"/>
              <a:ext cx="2285" cy="2200"/>
              <a:chOff x="0" y="-16"/>
              <a:chExt cx="914" cy="880"/>
            </a:xfrm>
          </p:grpSpPr>
          <p:pic>
            <p:nvPicPr>
              <p:cNvPr id="19" name="Hexagon 1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-16"/>
                <a:ext cx="914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482" y="229"/>
                <a:ext cx="2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2pPr>
                <a:lvl3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3pPr>
                <a:lvl4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4pPr>
                <a:lvl5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5pPr>
                <a:lvl6pPr marL="18288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6pPr>
                <a:lvl7pPr marL="22860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7pPr>
                <a:lvl8pPr marL="27432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8pPr>
                <a:lvl9pPr marL="32004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9pPr>
              </a:lstStyle>
              <a:p>
                <a:pPr algn="ctr" defTabSz="914400" eaLnBrk="1" hangingPunct="1"/>
                <a:endParaRPr lang="en-US" altLang="zh-CN" sz="1400" b="1">
                  <a:solidFill>
                    <a:srgbClr val="181818"/>
                  </a:solidFill>
                  <a:latin typeface="Calibri" panose="020F0502020204030204" pitchFamily="34" charset="0"/>
                  <a:ea typeface="方正兰亭特黑简体" pitchFamily="2" charset="-122"/>
                </a:endParaRPr>
              </a:p>
            </p:txBody>
          </p:sp>
        </p:grpSp>
        <p:sp>
          <p:nvSpPr>
            <p:cNvPr id="21" name="矩形 16"/>
            <p:cNvSpPr>
              <a:spLocks noChangeArrowheads="1"/>
            </p:cNvSpPr>
            <p:nvPr/>
          </p:nvSpPr>
          <p:spPr bwMode="auto">
            <a:xfrm>
              <a:off x="7720" y="934"/>
              <a:ext cx="184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1400" b="1" dirty="0">
                  <a:solidFill>
                    <a:srgbClr val="FFFFFF"/>
                  </a:solidFill>
                </a:rPr>
                <a:t>(6)</a:t>
              </a:r>
              <a:r>
                <a:rPr lang="zh-CN" altLang="en-US" sz="1400" b="1" dirty="0">
                  <a:solidFill>
                    <a:srgbClr val="FFFFFF"/>
                  </a:solidFill>
                </a:rPr>
                <a:t>分享模块</a:t>
              </a:r>
            </a:p>
          </p:txBody>
        </p:sp>
        <p:sp>
          <p:nvSpPr>
            <p:cNvPr id="22" name="矩形 55"/>
            <p:cNvSpPr>
              <a:spLocks noChangeArrowheads="1"/>
            </p:cNvSpPr>
            <p:nvPr/>
          </p:nvSpPr>
          <p:spPr bwMode="auto">
            <a:xfrm>
              <a:off x="7727" y="1550"/>
              <a:ext cx="3715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eaLnBrk="1" hangingPunct="1"/>
              <a:r>
                <a:rPr sz="1200" dirty="0" err="1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打卡或签退完成后会生成海报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，</a:t>
              </a:r>
              <a:r>
                <a:rPr sz="1200" dirty="0" err="1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可以将海报分享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至</a:t>
              </a:r>
              <a:r>
                <a:rPr sz="1200" dirty="0" err="1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朋友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圈</a:t>
              </a:r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或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微信好友</a:t>
              </a:r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。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301285" y="892055"/>
            <a:ext cx="3660140" cy="1561465"/>
            <a:chOff x="5902" y="364"/>
            <a:chExt cx="5764" cy="2459"/>
          </a:xfrm>
        </p:grpSpPr>
        <p:grpSp>
          <p:nvGrpSpPr>
            <p:cNvPr id="36" name="Hexagon 16"/>
            <p:cNvGrpSpPr/>
            <p:nvPr/>
          </p:nvGrpSpPr>
          <p:grpSpPr bwMode="auto">
            <a:xfrm>
              <a:off x="5902" y="364"/>
              <a:ext cx="2285" cy="2200"/>
              <a:chOff x="0" y="0"/>
              <a:chExt cx="914" cy="880"/>
            </a:xfrm>
          </p:grpSpPr>
          <p:pic>
            <p:nvPicPr>
              <p:cNvPr id="37" name="Hexagon 1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4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Text Box 13"/>
              <p:cNvSpPr txBox="1">
                <a:spLocks noChangeArrowheads="1"/>
              </p:cNvSpPr>
              <p:nvPr/>
            </p:nvSpPr>
            <p:spPr bwMode="auto">
              <a:xfrm>
                <a:off x="482" y="229"/>
                <a:ext cx="2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2pPr>
                <a:lvl3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3pPr>
                <a:lvl4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4pPr>
                <a:lvl5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5pPr>
                <a:lvl6pPr marL="18288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6pPr>
                <a:lvl7pPr marL="22860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7pPr>
                <a:lvl8pPr marL="27432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8pPr>
                <a:lvl9pPr marL="32004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9pPr>
              </a:lstStyle>
              <a:p>
                <a:pPr algn="ctr" defTabSz="914400" eaLnBrk="1" hangingPunct="1"/>
                <a:endParaRPr lang="en-US" altLang="zh-CN" sz="1400" b="1">
                  <a:solidFill>
                    <a:srgbClr val="181818"/>
                  </a:solidFill>
                  <a:latin typeface="Calibri" panose="020F0502020204030204" pitchFamily="34" charset="0"/>
                  <a:ea typeface="方正兰亭特黑简体" pitchFamily="2" charset="-122"/>
                </a:endParaRPr>
              </a:p>
            </p:txBody>
          </p:sp>
        </p:grpSp>
        <p:sp>
          <p:nvSpPr>
            <p:cNvPr id="39" name="矩形 16"/>
            <p:cNvSpPr>
              <a:spLocks noChangeArrowheads="1"/>
            </p:cNvSpPr>
            <p:nvPr/>
          </p:nvSpPr>
          <p:spPr bwMode="auto">
            <a:xfrm>
              <a:off x="7720" y="934"/>
              <a:ext cx="212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1400" b="1" dirty="0">
                  <a:solidFill>
                    <a:srgbClr val="FFFFFF"/>
                  </a:solidFill>
                </a:rPr>
                <a:t>(7)</a:t>
              </a:r>
              <a:r>
                <a:rPr lang="zh-CN" altLang="en-US" sz="1400" b="1" dirty="0">
                  <a:solidFill>
                    <a:srgbClr val="FFFFFF"/>
                  </a:solidFill>
                </a:rPr>
                <a:t>排行榜模块</a:t>
              </a:r>
            </a:p>
          </p:txBody>
        </p:sp>
        <p:sp>
          <p:nvSpPr>
            <p:cNvPr id="40" name="矩形 55"/>
            <p:cNvSpPr>
              <a:spLocks noChangeArrowheads="1"/>
            </p:cNvSpPr>
            <p:nvPr/>
          </p:nvSpPr>
          <p:spPr bwMode="auto">
            <a:xfrm>
              <a:off x="7720" y="1514"/>
              <a:ext cx="3946" cy="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eaLnBrk="1" hangingPunct="1"/>
              <a:r>
                <a:rPr sz="1200" dirty="0" err="1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点击打卡排行榜按钮后进入排行榜页面，调用后端数据库，根据所有用户的月累计、学期打卡时长进行排行后，返回到页面</a:t>
              </a:r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。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28271" y="994608"/>
            <a:ext cx="3609975" cy="1509395"/>
            <a:chOff x="5902" y="469"/>
            <a:chExt cx="5685" cy="2377"/>
          </a:xfrm>
        </p:grpSpPr>
        <p:grpSp>
          <p:nvGrpSpPr>
            <p:cNvPr id="48" name="Hexagon 16"/>
            <p:cNvGrpSpPr/>
            <p:nvPr/>
          </p:nvGrpSpPr>
          <p:grpSpPr bwMode="auto">
            <a:xfrm>
              <a:off x="5902" y="469"/>
              <a:ext cx="2285" cy="2200"/>
              <a:chOff x="0" y="42"/>
              <a:chExt cx="914" cy="880"/>
            </a:xfrm>
          </p:grpSpPr>
          <p:pic>
            <p:nvPicPr>
              <p:cNvPr id="49" name="Hexagon 1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42"/>
                <a:ext cx="914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Text Box 13"/>
              <p:cNvSpPr txBox="1">
                <a:spLocks noChangeArrowheads="1"/>
              </p:cNvSpPr>
              <p:nvPr/>
            </p:nvSpPr>
            <p:spPr bwMode="auto">
              <a:xfrm>
                <a:off x="482" y="229"/>
                <a:ext cx="2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2pPr>
                <a:lvl3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3pPr>
                <a:lvl4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4pPr>
                <a:lvl5pPr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5pPr>
                <a:lvl6pPr marL="18288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6pPr>
                <a:lvl7pPr marL="22860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7pPr>
                <a:lvl8pPr marL="27432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8pPr>
                <a:lvl9pPr marL="32004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</a:defRPr>
                </a:lvl9pPr>
              </a:lstStyle>
              <a:p>
                <a:pPr algn="ctr" defTabSz="914400" eaLnBrk="1" hangingPunct="1"/>
                <a:endParaRPr lang="en-US" altLang="zh-CN" sz="1400" b="1">
                  <a:solidFill>
                    <a:srgbClr val="181818"/>
                  </a:solidFill>
                  <a:latin typeface="Calibri" panose="020F0502020204030204" pitchFamily="34" charset="0"/>
                  <a:ea typeface="方正兰亭特黑简体" pitchFamily="2" charset="-122"/>
                </a:endParaRPr>
              </a:p>
            </p:txBody>
          </p:sp>
        </p:grpSp>
        <p:sp>
          <p:nvSpPr>
            <p:cNvPr id="51" name="矩形 16"/>
            <p:cNvSpPr>
              <a:spLocks noChangeArrowheads="1"/>
            </p:cNvSpPr>
            <p:nvPr/>
          </p:nvSpPr>
          <p:spPr bwMode="auto">
            <a:xfrm>
              <a:off x="7720" y="934"/>
              <a:ext cx="2406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1400" b="1" dirty="0">
                  <a:solidFill>
                    <a:srgbClr val="FFFFFF"/>
                  </a:solidFill>
                </a:rPr>
                <a:t>(5)</a:t>
              </a:r>
              <a:r>
                <a:rPr lang="zh-CN" altLang="en-US" sz="1400" b="1" dirty="0">
                  <a:solidFill>
                    <a:srgbClr val="FFFFFF"/>
                  </a:solidFill>
                </a:rPr>
                <a:t>个人信息模块</a:t>
              </a:r>
            </a:p>
          </p:txBody>
        </p:sp>
        <p:sp>
          <p:nvSpPr>
            <p:cNvPr id="52" name="矩形 55"/>
            <p:cNvSpPr>
              <a:spLocks noChangeArrowheads="1"/>
            </p:cNvSpPr>
            <p:nvPr/>
          </p:nvSpPr>
          <p:spPr bwMode="auto">
            <a:xfrm>
              <a:off x="7641" y="1537"/>
              <a:ext cx="3946" cy="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eaLnBrk="1" hangingPunct="1"/>
              <a:r>
                <a:rPr sz="1200" dirty="0" err="1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包括用户的个人信息（学号、姓名、系别、专业、入学年份）累计打卡天数、连续打卡天数、累计打卡时长</a:t>
              </a:r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ea typeface="方正兰亭超细黑简体" pitchFamily="2" charset="-122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2085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文本框 5"/>
          <p:cNvSpPr txBox="1">
            <a:spLocks noChangeArrowheads="1"/>
          </p:cNvSpPr>
          <p:nvPr/>
        </p:nvSpPr>
        <p:spPr bwMode="auto">
          <a:xfrm>
            <a:off x="193675" y="152400"/>
            <a:ext cx="24828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1.2 </a:t>
            </a:r>
            <a:r>
              <a:rPr lang="zh-CN" altLang="en-US" sz="2000" b="1" dirty="0">
                <a:solidFill>
                  <a:schemeClr val="bg1"/>
                </a:solidFill>
              </a:rPr>
              <a:t>功能模块层次图</a:t>
            </a:r>
          </a:p>
        </p:txBody>
      </p:sp>
      <p:sp>
        <p:nvSpPr>
          <p:cNvPr id="19460" name="文本框 6"/>
          <p:cNvSpPr txBox="1">
            <a:spLocks noChangeArrowheads="1"/>
          </p:cNvSpPr>
          <p:nvPr/>
        </p:nvSpPr>
        <p:spPr bwMode="auto">
          <a:xfrm>
            <a:off x="409317" y="530449"/>
            <a:ext cx="2731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Hierarchical design of functional modules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20DB96-A6A9-4ABA-8B2F-C4A05123D1B1}"/>
              </a:ext>
            </a:extLst>
          </p:cNvPr>
          <p:cNvSpPr/>
          <p:nvPr/>
        </p:nvSpPr>
        <p:spPr bwMode="auto">
          <a:xfrm>
            <a:off x="666307" y="1049079"/>
            <a:ext cx="8116186" cy="3714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6" name="图片 5" descr="功能模块层次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8" y="929229"/>
            <a:ext cx="8152765" cy="374205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531" name="文本框 424"/>
          <p:cNvSpPr txBox="1">
            <a:spLocks noChangeArrowheads="1"/>
          </p:cNvSpPr>
          <p:nvPr/>
        </p:nvSpPr>
        <p:spPr bwMode="auto">
          <a:xfrm>
            <a:off x="193675" y="152400"/>
            <a:ext cx="31229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1.3.1 </a:t>
            </a:r>
            <a:r>
              <a:rPr lang="zh-CN" altLang="en-US" sz="2000" b="1" dirty="0">
                <a:solidFill>
                  <a:schemeClr val="bg1"/>
                </a:solidFill>
              </a:rPr>
              <a:t>接口设计</a:t>
            </a:r>
            <a:r>
              <a:rPr lang="en-US" altLang="zh-CN" sz="20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外部接口</a:t>
            </a:r>
          </a:p>
        </p:txBody>
      </p:sp>
      <p:sp>
        <p:nvSpPr>
          <p:cNvPr id="22532" name="文本框 425"/>
          <p:cNvSpPr txBox="1">
            <a:spLocks noChangeArrowheads="1"/>
          </p:cNvSpPr>
          <p:nvPr/>
        </p:nvSpPr>
        <p:spPr bwMode="auto">
          <a:xfrm>
            <a:off x="438317" y="543560"/>
            <a:ext cx="12458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External interface</a:t>
            </a:r>
          </a:p>
        </p:txBody>
      </p:sp>
      <p:grpSp>
        <p:nvGrpSpPr>
          <p:cNvPr id="24590" name="组合 74"/>
          <p:cNvGrpSpPr/>
          <p:nvPr/>
        </p:nvGrpSpPr>
        <p:grpSpPr bwMode="auto">
          <a:xfrm>
            <a:off x="-2636838" y="2784475"/>
            <a:ext cx="4813301" cy="4813300"/>
            <a:chOff x="0" y="0"/>
            <a:chExt cx="4028072" cy="4028072"/>
          </a:xfrm>
        </p:grpSpPr>
        <p:grpSp>
          <p:nvGrpSpPr>
            <p:cNvPr id="24591" name="组合 75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24593" name="椭圆 7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594" name="椭圆 78"/>
              <p:cNvSpPr>
                <a:spLocks noChangeArrowheads="1"/>
              </p:cNvSpPr>
              <p:nvPr/>
            </p:nvSpPr>
            <p:spPr bwMode="auto">
              <a:xfrm>
                <a:off x="80291" y="80291"/>
                <a:ext cx="511909" cy="511909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595" name="椭圆 79"/>
              <p:cNvSpPr>
                <a:spLocks noChangeArrowheads="1"/>
              </p:cNvSpPr>
              <p:nvPr/>
            </p:nvSpPr>
            <p:spPr bwMode="auto">
              <a:xfrm>
                <a:off x="160581" y="165017"/>
                <a:ext cx="351327" cy="351549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4592" name="椭圆 76"/>
            <p:cNvSpPr>
              <a:spLocks noChangeArrowheads="1"/>
            </p:cNvSpPr>
            <p:nvPr/>
          </p:nvSpPr>
          <p:spPr bwMode="auto">
            <a:xfrm>
              <a:off x="1289993" y="1394946"/>
              <a:ext cx="1390960" cy="138963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3538" y="1019920"/>
            <a:ext cx="353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(1)小程序登录模块与微信后台的接口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54245" y="984704"/>
            <a:ext cx="353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(2)</a:t>
            </a:r>
            <a:r>
              <a:rPr lang="zh-CN" altLang="en-US" sz="1600" dirty="0">
                <a:solidFill>
                  <a:schemeClr val="bg1"/>
                </a:solidFill>
              </a:rPr>
              <a:t>小程序获取用户地理位置的接口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7680" y="1463836"/>
            <a:ext cx="3727450" cy="125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检查登录态是否过期的接</a:t>
            </a:r>
            <a:r>
              <a:rPr lang="zh-CN" altLang="en-US" dirty="0">
                <a:solidFill>
                  <a:schemeClr val="bg1"/>
                </a:solidFill>
              </a:rPr>
              <a:t>口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en-US" altLang="zh-CN" dirty="0" err="1">
                <a:solidFill>
                  <a:schemeClr val="bg1"/>
                </a:solidFill>
              </a:rPr>
              <a:t>wx.checkSession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授权接口:wx.getSetting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获取登陆凭证code的接口:wx.login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获取用户信息的接口:wx.getUserInfo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54245" y="1377950"/>
            <a:ext cx="390207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wx.getSetting</a:t>
            </a:r>
            <a:r>
              <a:rPr lang="en-US" altLang="zh-CN" dirty="0">
                <a:solidFill>
                  <a:schemeClr val="bg1"/>
                </a:solidFill>
              </a:rPr>
              <a:t>({ </a:t>
            </a:r>
          </a:p>
          <a:p>
            <a:pPr algn="l">
              <a:buClrTx/>
              <a:buSzTx/>
              <a:buNone/>
            </a:pPr>
            <a:r>
              <a:rPr lang="en-US" altLang="zh-CN" dirty="0">
                <a:solidFill>
                  <a:schemeClr val="bg1"/>
                </a:solidFill>
              </a:rPr>
              <a:t>success(res) { </a:t>
            </a:r>
          </a:p>
          <a:p>
            <a:pPr algn="l">
              <a:buClrTx/>
              <a:buSzTx/>
              <a:buNone/>
            </a:pPr>
            <a:r>
              <a:rPr lang="en-US" altLang="zh-CN" dirty="0">
                <a:solidFill>
                  <a:schemeClr val="bg1"/>
                </a:solidFill>
              </a:rPr>
              <a:t>if (!</a:t>
            </a:r>
            <a:r>
              <a:rPr lang="en-US" altLang="zh-CN" dirty="0" err="1">
                <a:solidFill>
                  <a:schemeClr val="bg1"/>
                </a:solidFill>
              </a:rPr>
              <a:t>res.authSetting</a:t>
            </a:r>
            <a:r>
              <a:rPr lang="en-US" altLang="zh-CN" dirty="0">
                <a:solidFill>
                  <a:schemeClr val="bg1"/>
                </a:solidFill>
              </a:rPr>
              <a:t>['</a:t>
            </a:r>
            <a:r>
              <a:rPr lang="en-US" altLang="zh-CN" dirty="0" err="1">
                <a:solidFill>
                  <a:schemeClr val="bg1"/>
                </a:solidFill>
              </a:rPr>
              <a:t>scope.userLocation</a:t>
            </a:r>
            <a:r>
              <a:rPr lang="en-US" altLang="zh-CN" dirty="0">
                <a:solidFill>
                  <a:schemeClr val="bg1"/>
                </a:solidFill>
              </a:rPr>
              <a:t>']) { </a:t>
            </a:r>
          </a:p>
          <a:p>
            <a:pPr algn="l">
              <a:buClrTx/>
              <a:buSzTx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wx.authorize</a:t>
            </a:r>
            <a:r>
              <a:rPr lang="en-US" altLang="zh-CN" dirty="0">
                <a:solidFill>
                  <a:schemeClr val="bg1"/>
                </a:solidFill>
              </a:rPr>
              <a:t>({ </a:t>
            </a:r>
          </a:p>
          <a:p>
            <a:pPr algn="l">
              <a:buClrTx/>
              <a:buSzTx/>
              <a:buNone/>
            </a:pPr>
            <a:r>
              <a:rPr lang="en-US" altLang="zh-CN" dirty="0">
                <a:solidFill>
                  <a:schemeClr val="bg1"/>
                </a:solidFill>
              </a:rPr>
              <a:t>scope: '</a:t>
            </a:r>
            <a:r>
              <a:rPr lang="en-US" altLang="zh-CN" dirty="0" err="1">
                <a:solidFill>
                  <a:schemeClr val="bg1"/>
                </a:solidFill>
              </a:rPr>
              <a:t>scope.userLocation</a:t>
            </a:r>
            <a:r>
              <a:rPr lang="en-US" altLang="zh-CN" dirty="0">
                <a:solidFill>
                  <a:schemeClr val="bg1"/>
                </a:solidFill>
              </a:rPr>
              <a:t>', </a:t>
            </a:r>
          </a:p>
          <a:p>
            <a:pPr algn="l">
              <a:buClrTx/>
              <a:buSzTx/>
              <a:buNone/>
            </a:pPr>
            <a:r>
              <a:rPr lang="en-US" altLang="zh-CN" dirty="0">
                <a:solidFill>
                  <a:schemeClr val="bg1"/>
                </a:solidFill>
              </a:rPr>
              <a:t>success () { </a:t>
            </a:r>
          </a:p>
          <a:p>
            <a:pPr algn="l">
              <a:buClrTx/>
              <a:buSzTx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wx.getLocation</a:t>
            </a:r>
            <a:endParaRPr lang="en-US" altLang="zh-CN" dirty="0">
              <a:solidFill>
                <a:schemeClr val="bg1"/>
              </a:solidFill>
            </a:endParaRPr>
          </a:p>
          <a:p>
            <a:pPr algn="l">
              <a:buClrTx/>
              <a:buSzTx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wx.getLocation</a:t>
            </a:r>
            <a:r>
              <a:rPr lang="en-US" altLang="zh-CN" dirty="0">
                <a:solidFill>
                  <a:schemeClr val="bg1"/>
                </a:solidFill>
              </a:rPr>
              <a:t>({ </a:t>
            </a:r>
          </a:p>
          <a:p>
            <a:pPr algn="l">
              <a:buClrTx/>
              <a:buSzTx/>
              <a:buNone/>
            </a:pPr>
            <a:r>
              <a:rPr lang="en-US" altLang="zh-CN" dirty="0">
                <a:solidFill>
                  <a:schemeClr val="bg1"/>
                </a:solidFill>
              </a:rPr>
              <a:t>type: 'wgs84', </a:t>
            </a:r>
          </a:p>
          <a:p>
            <a:pPr algn="l">
              <a:buClrTx/>
              <a:buSzTx/>
              <a:buNone/>
            </a:pPr>
            <a:r>
              <a:rPr lang="en-US" altLang="zh-CN" dirty="0">
                <a:solidFill>
                  <a:schemeClr val="bg1"/>
                </a:solidFill>
              </a:rPr>
              <a:t>success (res) { </a:t>
            </a:r>
          </a:p>
          <a:p>
            <a:pPr algn="l">
              <a:buClrTx/>
              <a:buSzTx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const</a:t>
            </a:r>
            <a:r>
              <a:rPr lang="en-US" altLang="zh-CN" dirty="0">
                <a:solidFill>
                  <a:schemeClr val="bg1"/>
                </a:solidFill>
              </a:rPr>
              <a:t> latitude = </a:t>
            </a:r>
            <a:r>
              <a:rPr lang="en-US" altLang="zh-CN" dirty="0" err="1">
                <a:solidFill>
                  <a:schemeClr val="bg1"/>
                </a:solidFill>
              </a:rPr>
              <a:t>res.latitude</a:t>
            </a:r>
            <a:r>
              <a:rPr lang="en-US" altLang="zh-CN" dirty="0">
                <a:solidFill>
                  <a:schemeClr val="bg1"/>
                </a:solidFill>
              </a:rPr>
              <a:t> 	</a:t>
            </a:r>
          </a:p>
          <a:p>
            <a:pPr algn="l">
              <a:buClrTx/>
              <a:buSzTx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const</a:t>
            </a:r>
            <a:r>
              <a:rPr lang="en-US" altLang="zh-CN" dirty="0">
                <a:solidFill>
                  <a:schemeClr val="bg1"/>
                </a:solidFill>
              </a:rPr>
              <a:t> longitude = </a:t>
            </a:r>
            <a:r>
              <a:rPr lang="en-US" altLang="zh-CN" dirty="0" err="1">
                <a:solidFill>
                  <a:schemeClr val="bg1"/>
                </a:solidFill>
              </a:rPr>
              <a:t>res.longitude</a:t>
            </a:r>
            <a:endParaRPr lang="en-US" altLang="zh-CN" dirty="0">
              <a:solidFill>
                <a:schemeClr val="bg1"/>
              </a:solidFill>
            </a:endParaRPr>
          </a:p>
          <a:p>
            <a:pPr algn="l">
              <a:buClrTx/>
              <a:buSzTx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const</a:t>
            </a:r>
            <a:r>
              <a:rPr lang="en-US" altLang="zh-CN" dirty="0">
                <a:solidFill>
                  <a:schemeClr val="bg1"/>
                </a:solidFill>
              </a:rPr>
              <a:t> speed = </a:t>
            </a:r>
            <a:r>
              <a:rPr lang="en-US" altLang="zh-CN" dirty="0" err="1">
                <a:solidFill>
                  <a:schemeClr val="bg1"/>
                </a:solidFill>
              </a:rPr>
              <a:t>res.speed</a:t>
            </a:r>
            <a:endParaRPr lang="en-US" altLang="zh-CN" dirty="0">
              <a:solidFill>
                <a:schemeClr val="bg1"/>
              </a:solidFill>
            </a:endParaRPr>
          </a:p>
          <a:p>
            <a:pPr algn="l">
              <a:buClrTx/>
              <a:buSzTx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const</a:t>
            </a:r>
            <a:r>
              <a:rPr lang="en-US" altLang="zh-CN" dirty="0">
                <a:solidFill>
                  <a:schemeClr val="bg1"/>
                </a:solidFill>
              </a:rPr>
              <a:t> accuracy = </a:t>
            </a:r>
            <a:r>
              <a:rPr lang="en-US" altLang="zh-CN" dirty="0" err="1">
                <a:solidFill>
                  <a:schemeClr val="bg1"/>
                </a:solidFill>
              </a:rPr>
              <a:t>res.accuracy</a:t>
            </a:r>
            <a:r>
              <a:rPr lang="en-US" altLang="zh-CN" dirty="0">
                <a:solidFill>
                  <a:schemeClr val="bg1"/>
                </a:solidFill>
              </a:rPr>
              <a:t> 	</a:t>
            </a:r>
          </a:p>
          <a:p>
            <a:pPr algn="l">
              <a:buClrTx/>
              <a:buSzTx/>
              <a:buNone/>
            </a:pPr>
            <a:r>
              <a:rPr lang="en-US" altLang="zh-CN" dirty="0">
                <a:solidFill>
                  <a:schemeClr val="bg1"/>
                </a:solidFill>
              </a:rPr>
              <a:t>}})}})}}})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82" name="文本框 51"/>
          <p:cNvSpPr txBox="1">
            <a:spLocks noChangeArrowheads="1"/>
          </p:cNvSpPr>
          <p:nvPr/>
        </p:nvSpPr>
        <p:spPr bwMode="auto">
          <a:xfrm>
            <a:off x="438150" y="157163"/>
            <a:ext cx="31229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1.3.2 </a:t>
            </a:r>
            <a:r>
              <a:rPr lang="zh-CN" altLang="en-US" sz="2000" b="1" dirty="0">
                <a:solidFill>
                  <a:schemeClr val="bg1"/>
                </a:solidFill>
              </a:rPr>
              <a:t>接口设计</a:t>
            </a:r>
            <a:r>
              <a:rPr lang="en-US" altLang="zh-CN" sz="20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内部接口</a:t>
            </a:r>
          </a:p>
        </p:txBody>
      </p:sp>
      <p:sp>
        <p:nvSpPr>
          <p:cNvPr id="24583" name="文本框 52"/>
          <p:cNvSpPr txBox="1">
            <a:spLocks noChangeArrowheads="1"/>
          </p:cNvSpPr>
          <p:nvPr/>
        </p:nvSpPr>
        <p:spPr bwMode="auto">
          <a:xfrm>
            <a:off x="640719" y="532194"/>
            <a:ext cx="12266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Internal interface</a:t>
            </a:r>
          </a:p>
        </p:txBody>
      </p:sp>
      <p:grpSp>
        <p:nvGrpSpPr>
          <p:cNvPr id="24590" name="组合 74"/>
          <p:cNvGrpSpPr/>
          <p:nvPr/>
        </p:nvGrpSpPr>
        <p:grpSpPr bwMode="auto">
          <a:xfrm>
            <a:off x="-2636838" y="2784475"/>
            <a:ext cx="4813301" cy="4813300"/>
            <a:chOff x="0" y="0"/>
            <a:chExt cx="4028072" cy="4028072"/>
          </a:xfrm>
        </p:grpSpPr>
        <p:grpSp>
          <p:nvGrpSpPr>
            <p:cNvPr id="24591" name="组合 75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24593" name="椭圆 7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594" name="椭圆 78"/>
              <p:cNvSpPr>
                <a:spLocks noChangeArrowheads="1"/>
              </p:cNvSpPr>
              <p:nvPr/>
            </p:nvSpPr>
            <p:spPr bwMode="auto">
              <a:xfrm>
                <a:off x="80291" y="80291"/>
                <a:ext cx="511909" cy="511909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595" name="椭圆 79"/>
              <p:cNvSpPr>
                <a:spLocks noChangeArrowheads="1"/>
              </p:cNvSpPr>
              <p:nvPr/>
            </p:nvSpPr>
            <p:spPr bwMode="auto">
              <a:xfrm>
                <a:off x="160581" y="165017"/>
                <a:ext cx="351327" cy="351549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4592" name="椭圆 76"/>
            <p:cNvSpPr>
              <a:spLocks noChangeArrowheads="1"/>
            </p:cNvSpPr>
            <p:nvPr/>
          </p:nvSpPr>
          <p:spPr bwMode="auto">
            <a:xfrm>
              <a:off x="1289993" y="1394946"/>
              <a:ext cx="1390960" cy="138963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6738" y="1076189"/>
            <a:ext cx="1635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(1)</a:t>
            </a:r>
            <a:r>
              <a:rPr lang="zh-CN" altLang="en-US" sz="1400" dirty="0">
                <a:solidFill>
                  <a:schemeClr val="bg1"/>
                </a:solidFill>
              </a:rPr>
              <a:t>登陆验证接口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82276" y="1074981"/>
            <a:ext cx="1845377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(2)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日历签到功能接口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4924422" y="1382758"/>
            <a:ext cx="4228465" cy="335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</a:rPr>
              <a:t>signin.js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</a:rPr>
              <a:t>当前信息(经纬度):data:{...}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</a:rPr>
              <a:t>获取地理位置(经纬度):getLocation()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</a:rPr>
              <a:t>是否可以签到:activeSign()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</a:rPr>
              <a:t>已签到过:alreadySign()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</a:rPr>
              <a:t>已签到日期:yesdate()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</a:rPr>
              <a:t>日历图dateInit: function (setYear, setMonth)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</a:rPr>
              <a:t>日历图上下月切换：lastMonth: function ()、nextMonth: function ()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</a:rPr>
              <a:t>页面监听：onLoad: function (options)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</a:rPr>
              <a:t>点击右上角分享：onShareAppMessage: function ()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6738" y="1436206"/>
            <a:ext cx="3271520" cy="65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</a:rPr>
              <a:t>login.jsp //JSP实现用户登录验证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</a:rPr>
              <a:t>check.jsp //JSP实现session会话维持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8586552"/>
              </p:ext>
            </p:extLst>
          </p:nvPr>
        </p:nvGraphicFramePr>
        <p:xfrm>
          <a:off x="640719" y="2334893"/>
          <a:ext cx="357886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507">
                <a:tc>
                  <a:txBody>
                    <a:bodyPr/>
                    <a:lstStyle/>
                    <a:p>
                      <a:pPr algn="l" defTabSz="685800" eaLnBrk="0" fontAlgn="base" hangingPunct="0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300" b="0">
                          <a:solidFill>
                            <a:schemeClr val="bg1"/>
                          </a:solidFill>
                          <a:latin typeface="方正兰亭黑_GBK" pitchFamily="2" charset="-122"/>
                          <a:ea typeface="方正兰亭黑_GBK" pitchFamily="2" charset="-122"/>
                        </a:rPr>
                        <a:t>参数名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 b="0" dirty="0">
                          <a:solidFill>
                            <a:schemeClr val="bg1"/>
                          </a:solidFill>
                          <a:latin typeface="方正兰亭黑_GBK" pitchFamily="2" charset="-122"/>
                          <a:ea typeface="方正兰亭黑_GBK" pitchFamily="2" charset="-122"/>
                        </a:rPr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 b="0" dirty="0">
                          <a:solidFill>
                            <a:schemeClr val="bg1"/>
                          </a:solidFill>
                          <a:latin typeface="方正兰亭黑_GBK" pitchFamily="2" charset="-122"/>
                          <a:ea typeface="方正兰亭黑_GBK" pitchFamily="2" charset="-122"/>
                        </a:rPr>
                        <a:t>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 b="0">
                          <a:solidFill>
                            <a:schemeClr val="bg1"/>
                          </a:solidFill>
                          <a:latin typeface="方正兰亭黑_GBK" pitchFamily="2" charset="-122"/>
                          <a:ea typeface="方正兰亭黑_GBK" pitchFamily="2" charset="-122"/>
                        </a:rPr>
                        <a:t>备注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rPr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300" b="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rPr>
                        <a:t>255字节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rPr>
                        <a:t>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300" b="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300" dirty="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rPr>
                        <a:t>255字节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rPr>
                        <a:t>密码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30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rPr>
                        <a:t>255字节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300" dirty="0">
                          <a:solidFill>
                            <a:schemeClr val="tx1"/>
                          </a:solidFill>
                          <a:latin typeface="方正兰亭黑_GBK" pitchFamily="2" charset="-122"/>
                          <a:ea typeface="方正兰亭黑_GBK" pitchFamily="2" charset="-122"/>
                        </a:rPr>
                        <a:t>会话维持登录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82" name="文本框 51"/>
          <p:cNvSpPr txBox="1">
            <a:spLocks noChangeArrowheads="1"/>
          </p:cNvSpPr>
          <p:nvPr/>
        </p:nvSpPr>
        <p:spPr bwMode="auto">
          <a:xfrm>
            <a:off x="438150" y="157163"/>
            <a:ext cx="35039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1.4 </a:t>
            </a:r>
            <a:r>
              <a:rPr lang="zh-CN" altLang="en-US" sz="2000" b="1" dirty="0">
                <a:solidFill>
                  <a:schemeClr val="bg1"/>
                </a:solidFill>
              </a:rPr>
              <a:t>系统安全设计和权限设计</a:t>
            </a:r>
          </a:p>
        </p:txBody>
      </p:sp>
      <p:sp>
        <p:nvSpPr>
          <p:cNvPr id="24583" name="文本框 52"/>
          <p:cNvSpPr txBox="1">
            <a:spLocks noChangeArrowheads="1"/>
          </p:cNvSpPr>
          <p:nvPr/>
        </p:nvSpPr>
        <p:spPr bwMode="auto">
          <a:xfrm>
            <a:off x="438150" y="552450"/>
            <a:ext cx="31673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l"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1.4 System security design and authority design</a:t>
            </a:r>
          </a:p>
        </p:txBody>
      </p:sp>
      <p:grpSp>
        <p:nvGrpSpPr>
          <p:cNvPr id="24590" name="组合 74"/>
          <p:cNvGrpSpPr/>
          <p:nvPr/>
        </p:nvGrpSpPr>
        <p:grpSpPr bwMode="auto">
          <a:xfrm>
            <a:off x="-2636838" y="2784475"/>
            <a:ext cx="4813301" cy="4813300"/>
            <a:chOff x="0" y="0"/>
            <a:chExt cx="4028072" cy="4028072"/>
          </a:xfrm>
        </p:grpSpPr>
        <p:grpSp>
          <p:nvGrpSpPr>
            <p:cNvPr id="24591" name="组合 75"/>
            <p:cNvGrpSpPr/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24593" name="椭圆 7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594" name="椭圆 78"/>
              <p:cNvSpPr>
                <a:spLocks noChangeArrowheads="1"/>
              </p:cNvSpPr>
              <p:nvPr/>
            </p:nvSpPr>
            <p:spPr bwMode="auto">
              <a:xfrm>
                <a:off x="80291" y="80291"/>
                <a:ext cx="511909" cy="511909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595" name="椭圆 79"/>
              <p:cNvSpPr>
                <a:spLocks noChangeArrowheads="1"/>
              </p:cNvSpPr>
              <p:nvPr/>
            </p:nvSpPr>
            <p:spPr bwMode="auto">
              <a:xfrm>
                <a:off x="160581" y="165017"/>
                <a:ext cx="351327" cy="351549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4592" name="椭圆 76"/>
            <p:cNvSpPr>
              <a:spLocks noChangeArrowheads="1"/>
            </p:cNvSpPr>
            <p:nvPr/>
          </p:nvSpPr>
          <p:spPr bwMode="auto">
            <a:xfrm>
              <a:off x="1289993" y="1394946"/>
              <a:ext cx="1390960" cy="138963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27108" y="1320298"/>
            <a:ext cx="2468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</a:rPr>
              <a:t>系统安全设计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(1)</a:t>
            </a:r>
            <a:r>
              <a:rPr lang="zh-CN" altLang="en-US" sz="1600" dirty="0">
                <a:solidFill>
                  <a:schemeClr val="bg1"/>
                </a:solidFill>
              </a:rPr>
              <a:t>标识与确认信息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(2)</a:t>
            </a:r>
            <a:r>
              <a:rPr lang="zh-CN" altLang="en-US" sz="1600" dirty="0">
                <a:solidFill>
                  <a:schemeClr val="bg1"/>
                </a:solidFill>
              </a:rPr>
              <a:t>授权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319701" y="1320297"/>
            <a:ext cx="2468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</a:rPr>
              <a:t>系统级安全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(1)</a:t>
            </a:r>
            <a:r>
              <a:rPr lang="zh-CN" altLang="en-US" sz="1600" dirty="0">
                <a:solidFill>
                  <a:schemeClr val="bg1"/>
                </a:solidFill>
              </a:rPr>
              <a:t>用户平台权限安全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(2)</a:t>
            </a:r>
            <a:r>
              <a:rPr lang="zh-CN" altLang="en-US" sz="1600" dirty="0">
                <a:solidFill>
                  <a:schemeClr val="bg1"/>
                </a:solidFill>
              </a:rPr>
              <a:t>数据库系统安全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02942" y="2899269"/>
            <a:ext cx="28559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</a:rPr>
              <a:t>应用级安全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(1)</a:t>
            </a:r>
            <a:r>
              <a:rPr lang="zh-CN" altLang="en-US" sz="1600" dirty="0">
                <a:solidFill>
                  <a:schemeClr val="bg1"/>
                </a:solidFill>
              </a:rPr>
              <a:t>用户授权与访问控制安全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(2)</a:t>
            </a:r>
            <a:r>
              <a:rPr lang="zh-CN" altLang="en-US" sz="1600" dirty="0">
                <a:solidFill>
                  <a:schemeClr val="bg1"/>
                </a:solidFill>
              </a:rPr>
              <a:t>数据库系统安全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(3)</a:t>
            </a:r>
            <a:r>
              <a:rPr lang="zh-CN" altLang="en-US" sz="1600" dirty="0">
                <a:solidFill>
                  <a:schemeClr val="bg1"/>
                </a:solidFill>
              </a:rPr>
              <a:t>资源访问控制安全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295104" y="2899269"/>
            <a:ext cx="2760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</a:rPr>
              <a:t>权限管理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(1)</a:t>
            </a:r>
            <a:r>
              <a:rPr lang="zh-CN" altLang="en-US" sz="1600" dirty="0">
                <a:solidFill>
                  <a:schemeClr val="bg1"/>
                </a:solidFill>
              </a:rPr>
              <a:t>数据库管理员直接管理数据库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(2)</a:t>
            </a:r>
            <a:r>
              <a:rPr lang="zh-CN" altLang="en-US" sz="1600" dirty="0">
                <a:solidFill>
                  <a:schemeClr val="bg1"/>
                </a:solidFill>
              </a:rPr>
              <a:t>用户无更改数据库的权限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6aa58a1-9a9c-4b1f-94a3-0111b513ac8e}"/>
  <p:tag name="TABLE_ENDDRAG_ORIGIN_RECT" val="281*120"/>
  <p:tag name="TABLE_ENDDRAG_RECT" val="66*189*281*1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4880675-f553-49e4-a8e8-629f3cc9a73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4880675-f553-49e4-a8e8-629f3cc9a739}"/>
  <p:tag name="TABLE_ENDDRAG_ORIGIN_RECT" val="477*214"/>
  <p:tag name="TABLE_ENDDRAG_RECT" val="63*86*477*2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4880675-f553-49e4-a8e8-629f3cc9a739}"/>
  <p:tag name="TABLE_ENDDRAG_ORIGIN_RECT" val="472*243"/>
  <p:tag name="TABLE_ENDDRAG_RECT" val="114*111*472*243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1351</Words>
  <Application>Microsoft Office PowerPoint</Application>
  <PresentationFormat>全屏显示(16:9)</PresentationFormat>
  <Paragraphs>271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方正兰亭黑_GBK</vt:lpstr>
      <vt:lpstr>微软雅黑</vt:lpstr>
      <vt:lpstr>Arial</vt:lpstr>
      <vt:lpstr>Calibri</vt:lpstr>
      <vt:lpstr>Wingdings</vt:lpstr>
      <vt:lpstr>Office 主题</vt:lpstr>
      <vt:lpstr>1_Office 主题</vt:lpstr>
      <vt:lpstr>5_Office 主题</vt:lpstr>
      <vt:lpstr>6_Office 主题</vt:lpstr>
      <vt:lpstr>7_Office 主题</vt:lpstr>
      <vt:lpstr>8_Office 主题</vt:lpstr>
      <vt:lpstr>9_Office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宋方滐</dc:creator>
  <cp:lastModifiedBy>yaoyu yan</cp:lastModifiedBy>
  <cp:revision>152</cp:revision>
  <dcterms:created xsi:type="dcterms:W3CDTF">2015-07-26T06:25:00Z</dcterms:created>
  <dcterms:modified xsi:type="dcterms:W3CDTF">2021-05-06T02:54:18Z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2C652FD0E53C4F918E66141D6A13985B</vt:lpwstr>
  </property>
</Properties>
</file>