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356" r:id="rId2"/>
    <p:sldId id="384" r:id="rId3"/>
    <p:sldId id="363" r:id="rId4"/>
    <p:sldId id="383" r:id="rId5"/>
    <p:sldId id="364" r:id="rId6"/>
    <p:sldId id="366" r:id="rId7"/>
    <p:sldId id="367" r:id="rId8"/>
    <p:sldId id="368" r:id="rId9"/>
    <p:sldId id="369" r:id="rId10"/>
    <p:sldId id="370" r:id="rId11"/>
    <p:sldId id="371" r:id="rId12"/>
    <p:sldId id="365" r:id="rId13"/>
    <p:sldId id="380" r:id="rId14"/>
    <p:sldId id="381" r:id="rId15"/>
    <p:sldId id="382" r:id="rId16"/>
    <p:sldId id="386" r:id="rId17"/>
    <p:sldId id="387" r:id="rId18"/>
    <p:sldId id="388" r:id="rId19"/>
    <p:sldId id="390" r:id="rId20"/>
    <p:sldId id="389" r:id="rId21"/>
    <p:sldId id="373" r:id="rId22"/>
    <p:sldId id="374" r:id="rId23"/>
    <p:sldId id="375" r:id="rId24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3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oyu yan" initials="yy" lastIdx="1" clrIdx="0">
    <p:extLst>
      <p:ext uri="{19B8F6BF-5375-455C-9EA6-DF929625EA0E}">
        <p15:presenceInfo xmlns:p15="http://schemas.microsoft.com/office/powerpoint/2012/main" userId="421ed915753ab1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1498" y="67"/>
      </p:cViewPr>
      <p:guideLst>
        <p:guide orient="horz" pos="2160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23T23:04:40.904" idx="1">
    <p:pos x="5570" y="2411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2021/4/23</a:t>
            </a:fld>
            <a:endParaRPr lang="zh-CN" altLang="en-US" strike="noStrike" noProof="1"/>
          </a:p>
        </p:txBody>
      </p:sp>
      <p:sp>
        <p:nvSpPr>
          <p:cNvPr id="512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25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85725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80000"/>
                </a:schemeClr>
              </a:gs>
              <a:gs pos="100000">
                <a:schemeClr val="accent1">
                  <a:alpha val="8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endParaRPr lang="zh-CN" altLang="en-US" sz="1300">
              <a:solidFill>
                <a:schemeClr val="bg1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grpSp>
        <p:nvGrpSpPr>
          <p:cNvPr id="2052" name="组合 7"/>
          <p:cNvGrpSpPr/>
          <p:nvPr/>
        </p:nvGrpSpPr>
        <p:grpSpPr>
          <a:xfrm>
            <a:off x="4179888" y="2090738"/>
            <a:ext cx="784225" cy="1338262"/>
            <a:chOff x="5457371" y="1375772"/>
            <a:chExt cx="1277257" cy="2180413"/>
          </a:xfrm>
        </p:grpSpPr>
        <p:sp>
          <p:nvSpPr>
            <p:cNvPr id="9" name="矩形 8"/>
            <p:cNvSpPr/>
            <p:nvPr/>
          </p:nvSpPr>
          <p:spPr>
            <a:xfrm rot="2700000">
              <a:off x="5457366" y="1375767"/>
              <a:ext cx="1277257" cy="127725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lvl="1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</a:lstStyle>
            <a:p>
              <a:pPr lvl="0" algn="ctr"/>
              <a:endParaRPr lang="zh-CN" altLang="en-US" sz="13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 rot="2700000">
              <a:off x="5457366" y="2278923"/>
              <a:ext cx="1277257" cy="127725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lvl="1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</a:lstStyle>
            <a:p>
              <a:pPr lvl="0" algn="ctr"/>
              <a:endParaRPr lang="zh-CN" altLang="en-US" sz="13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0100" y="3691291"/>
            <a:ext cx="7543800" cy="1029891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00100" y="4790238"/>
            <a:ext cx="7543800" cy="48499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562451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E40098C8-29ED-4327-8EA3-85D1877F0A38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2021/4/23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562451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562451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6B5E8BE-7983-4796-9CD2-272B176B7D21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1270907"/>
            <a:ext cx="7886700" cy="416922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fontAlgn="base"/>
            <a:fld id="{82F288E0-7875-42C4-84C8-98DBBD3BF4D2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2021/4/23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fontAlgn="base"/>
            <a:fld id="{7D9BB5D0-35E4-459D-AEF3-FE4D7C45CC19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fld id="{82F288E0-7875-42C4-84C8-98DBBD3BF4D2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2021/4/23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7D9BB5D0-35E4-459D-AEF3-FE4D7C45CC19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85725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70000"/>
                </a:schemeClr>
              </a:gs>
              <a:gs pos="100000">
                <a:schemeClr val="accent1">
                  <a:alpha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grpSp>
        <p:nvGrpSpPr>
          <p:cNvPr id="3076" name="组合 7"/>
          <p:cNvGrpSpPr/>
          <p:nvPr/>
        </p:nvGrpSpPr>
        <p:grpSpPr>
          <a:xfrm>
            <a:off x="1146175" y="3200400"/>
            <a:ext cx="1273175" cy="1171575"/>
            <a:chOff x="932778" y="3573819"/>
            <a:chExt cx="1457325" cy="1343025"/>
          </a:xfrm>
        </p:grpSpPr>
        <p:sp>
          <p:nvSpPr>
            <p:cNvPr id="9" name="矩形 8"/>
            <p:cNvSpPr/>
            <p:nvPr/>
          </p:nvSpPr>
          <p:spPr>
            <a:xfrm>
              <a:off x="932778" y="3573819"/>
              <a:ext cx="666750" cy="571500"/>
            </a:xfrm>
            <a:prstGeom prst="rect">
              <a:avLst/>
            </a:prstGeom>
            <a:noFill/>
            <a:ln w="19050">
              <a:solidFill>
                <a:schemeClr val="accent4">
                  <a:alpha val="6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lvl="1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</a:lstStyle>
            <a:p>
              <a:pPr lvl="0" algn="ctr"/>
              <a:endParaRPr lang="zh-CN" altLang="en-US" sz="13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304253" y="3888144"/>
              <a:ext cx="1085850" cy="1028700"/>
            </a:xfrm>
            <a:prstGeom prst="rect">
              <a:avLst/>
            </a:prstGeom>
            <a:noFill/>
            <a:ln w="19050">
              <a:solidFill>
                <a:schemeClr val="accent4">
                  <a:alpha val="6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lvl="1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</a:lstStyle>
            <a:p>
              <a:pPr lvl="0" algn="ctr"/>
              <a:endParaRPr lang="zh-CN" altLang="en-US" sz="13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978605" y="2912135"/>
            <a:ext cx="5767618" cy="900247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/>
              <a:t>单击此处编辑标题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2978604" y="3886200"/>
            <a:ext cx="5767618" cy="401648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 fontAlgn="auto"/>
            <a:r>
              <a:rPr lang="zh-CN" altLang="en-US" strike="noStrike" noProof="1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562451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2F288E0-7875-42C4-84C8-98DBBD3BF4D2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2021/4/23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562451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562451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D9BB5D0-35E4-459D-AEF3-FE4D7C45CC19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2226469"/>
            <a:ext cx="3886200" cy="3263504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2226469"/>
            <a:ext cx="3886200" cy="3263504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fld id="{82F288E0-7875-42C4-84C8-98DBBD3BF4D2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2021/4/23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7D9BB5D0-35E4-459D-AEF3-FE4D7C45CC19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1131094"/>
            <a:ext cx="7886700" cy="994172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2191079"/>
            <a:ext cx="3655181" cy="617934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856284"/>
            <a:ext cx="3655181" cy="2643213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2191079"/>
            <a:ext cx="3673182" cy="617934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856284"/>
            <a:ext cx="3673182" cy="2643213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fld id="{82F288E0-7875-42C4-84C8-98DBBD3BF4D2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2021/4/23</a:t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7D9BB5D0-35E4-459D-AEF3-FE4D7C45CC19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893888"/>
            <a:ext cx="9144000" cy="3071813"/>
          </a:xfrm>
          <a:prstGeom prst="rect">
            <a:avLst/>
          </a:prstGeom>
          <a:gradFill>
            <a:gsLst>
              <a:gs pos="0">
                <a:schemeClr val="accent2">
                  <a:alpha val="70000"/>
                </a:schemeClr>
              </a:gs>
              <a:gs pos="100000">
                <a:schemeClr val="accent1">
                  <a:alpha val="70000"/>
                </a:schemeClr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endParaRPr lang="zh-CN" altLang="en-US" sz="1300">
              <a:solidFill>
                <a:srgbClr val="FFFFFF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 rot="2700000">
            <a:off x="6672263" y="1392238"/>
            <a:ext cx="2012950" cy="201295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endParaRPr lang="zh-CN" altLang="en-US" sz="1300">
              <a:solidFill>
                <a:srgbClr val="FFFFFF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 rot="2700000">
            <a:off x="6669088" y="3451225"/>
            <a:ext cx="1995488" cy="199548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endParaRPr lang="zh-CN" altLang="en-US" sz="1300">
              <a:solidFill>
                <a:srgbClr val="FFFFFF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962150" y="2682820"/>
            <a:ext cx="4752975" cy="1398845"/>
          </a:xfrm>
        </p:spPr>
        <p:txBody>
          <a:bodyPr wrap="square">
            <a:normAutofit/>
          </a:bodyPr>
          <a:lstStyle>
            <a:lvl1pPr algn="ctr">
              <a:defRPr sz="9600" b="1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562451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2F288E0-7875-42C4-84C8-98DBBD3BF4D2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2021/4/23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562451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562451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D9BB5D0-35E4-459D-AEF3-FE4D7C45CC19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fld id="{82F288E0-7875-42C4-84C8-98DBBD3BF4D2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2021/4/23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7D9BB5D0-35E4-459D-AEF3-FE4D7C45CC19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0" y="1200150"/>
            <a:ext cx="3123900" cy="120015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3888000" y="1200150"/>
            <a:ext cx="4627800" cy="4052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0" y="2400300"/>
            <a:ext cx="3123900" cy="28586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fld id="{82F288E0-7875-42C4-84C8-98DBBD3BF4D2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2021/4/23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7D9BB5D0-35E4-459D-AEF3-FE4D7C45CC19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96200" y="1131094"/>
            <a:ext cx="819150" cy="4358879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131094"/>
            <a:ext cx="6998970" cy="4358879"/>
          </a:xfrm>
        </p:spPr>
        <p:txBody>
          <a:bodyPr vert="eaVert"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fld id="{82F288E0-7875-42C4-84C8-98DBBD3BF4D2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2021/4/23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7D9BB5D0-35E4-459D-AEF3-FE4D7C45CC19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alphaModFix amt="3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28650" y="113188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562451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fontAlgn="base"/>
            <a:fld id="{82F288E0-7875-42C4-84C8-98DBBD3BF4D2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2021/4/23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562451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562451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fontAlgn="base"/>
            <a:fld id="{7D9BB5D0-35E4-459D-AEF3-FE4D7C45CC19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  <p:sp>
        <p:nvSpPr>
          <p:cNvPr id="1030" name="文本占位符 2"/>
          <p:cNvSpPr>
            <a:spLocks noGrp="1"/>
          </p:cNvSpPr>
          <p:nvPr>
            <p:ph type="body"/>
            <p:custDataLst>
              <p:tags r:id="rId13"/>
            </p:custDataLst>
          </p:nvPr>
        </p:nvSpPr>
        <p:spPr>
          <a:xfrm>
            <a:off x="628650" y="2227263"/>
            <a:ext cx="7886700" cy="3262312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endParaRPr lang="zh-CN" altLang="en-US" sz="1300">
              <a:solidFill>
                <a:srgbClr val="FFFFFF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modao.cc/app/e8d2ce81513616727cd851c8b3a32b7c52fadb39?simulator_type=device&amp;sticky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modao.cc/app/e8d2ce81513616727cd851c8b3a32b7c52fadb39?simulator_type=device&amp;stick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modao.cc/app/e8d2ce81513616727cd851c8b3a32b7c52fadb39?simulator_type=device&amp;stick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modao.cc/app/e8d2ce81513616727cd851c8b3a32b7c52fadb39?simulator_type=device&amp;sticky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modao.cc/app/e8d2ce81513616727cd851c8b3a32b7c52fadb39?simulator_type=device&amp;sticky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modao.cc/app/e8d2ce81513616727cd851c8b3a32b7c52fadb39?simulator_type=device&amp;sticky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821928"/>
            <a:ext cx="7886700" cy="993775"/>
          </a:xfrm>
        </p:spPr>
        <p:txBody>
          <a:bodyPr/>
          <a:lstStyle/>
          <a:p>
            <a:pPr algn="ctr"/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</a:t>
            </a:r>
            <a:r>
              <a:rPr lang="en-US" altLang="zh-CN" sz="3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14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组-</a:t>
            </a:r>
            <a:r>
              <a:rPr lang="en-US" altLang="zh-CN" sz="3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纸飞机</a:t>
            </a:r>
            <a:r>
              <a:rPr lang="en-US" altLang="zh-CN" sz="3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小程序项目需求分析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869160"/>
            <a:ext cx="7886700" cy="1246088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zh-CN" sz="1400" dirty="0">
                <a:solidFill>
                  <a:srgbClr val="24292E"/>
                </a:solidFill>
                <a:ea typeface="微软雅黑" panose="020B0503020204020204" charset="-122"/>
                <a:sym typeface="+mn-ea"/>
              </a:rPr>
              <a:t>开发团队：计算机系 2018 级 "教练喊我们去搬砖“</a:t>
            </a:r>
            <a:endParaRPr lang="en-US" altLang="zh-CN" sz="1400" dirty="0">
              <a:solidFill>
                <a:srgbClr val="24292E"/>
              </a:solidFill>
              <a:ea typeface="微软雅黑" panose="020B0503020204020204" charset="-122"/>
              <a:sym typeface="+mn-ea"/>
            </a:endParaRPr>
          </a:p>
          <a:p>
            <a:pPr marL="0" indent="0" algn="ctr">
              <a:buNone/>
            </a:pPr>
            <a:endParaRPr lang="zh-CN" altLang="en-US" sz="1400" dirty="0"/>
          </a:p>
          <a:p>
            <a:pPr marL="0" indent="0" algn="ctr">
              <a:buNone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成员：严耀宇 陈为靖 温佳超 钟宏鸣 张俊鸿 江仁隽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993775"/>
          </a:xfrm>
        </p:spPr>
        <p:txBody>
          <a:bodyPr/>
          <a:lstStyle/>
          <a:p>
            <a:pPr algn="l"/>
            <a:r>
              <a:rPr lang="zh-CN" sz="2400" dirty="0">
                <a:solidFill>
                  <a:srgbClr val="24292E"/>
                </a:solidFill>
                <a:ea typeface="微软雅黑" panose="020B0503020204020204" charset="-122"/>
                <a:sym typeface="+mn-ea"/>
              </a:rPr>
              <a:t>（4）类图 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3" name="图片 3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8649" y="1182416"/>
            <a:ext cx="8191633" cy="5301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993775"/>
          </a:xfrm>
        </p:spPr>
        <p:txBody>
          <a:bodyPr/>
          <a:lstStyle/>
          <a:p>
            <a:pPr algn="l"/>
            <a:r>
              <a:rPr lang="zh-CN" sz="2400" dirty="0">
                <a:solidFill>
                  <a:srgbClr val="24292E"/>
                </a:solidFill>
                <a:ea typeface="微软雅黑" panose="020B0503020204020204" charset="-122"/>
                <a:sym typeface="+mn-ea"/>
              </a:rPr>
              <a:t>（5）活动图</a:t>
            </a:r>
            <a:r>
              <a:rPr lang="en-US" altLang="zh-CN" sz="2400" dirty="0">
                <a:solidFill>
                  <a:srgbClr val="24292E"/>
                </a:solidFill>
                <a:ea typeface="微软雅黑" panose="020B0503020204020204" charset="-122"/>
                <a:sym typeface="+mn-ea"/>
              </a:rPr>
              <a:t>                                         </a:t>
            </a:r>
            <a:r>
              <a:rPr lang="zh-CN" altLang="en-US" sz="2400" dirty="0">
                <a:solidFill>
                  <a:srgbClr val="24292E"/>
                </a:solidFill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2400" dirty="0">
                <a:solidFill>
                  <a:srgbClr val="24292E"/>
                </a:solidFill>
                <a:ea typeface="微软雅黑" panose="020B0503020204020204" charset="-122"/>
                <a:sym typeface="+mn-ea"/>
              </a:rPr>
              <a:t>6</a:t>
            </a:r>
            <a:r>
              <a:rPr lang="zh-CN" altLang="en-US" sz="2400" dirty="0">
                <a:solidFill>
                  <a:srgbClr val="24292E"/>
                </a:solidFill>
                <a:ea typeface="微软雅黑" panose="020B0503020204020204" charset="-122"/>
                <a:sym typeface="+mn-ea"/>
              </a:rPr>
              <a:t>）泳道图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4" name="图片 3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218226"/>
            <a:ext cx="4572001" cy="551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BC929C5-7B16-4A6A-A26D-A0B05A08C0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396062"/>
            <a:ext cx="2952328" cy="543732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805" y="476672"/>
            <a:ext cx="7886700" cy="993775"/>
          </a:xfrm>
        </p:spPr>
        <p:txBody>
          <a:bodyPr/>
          <a:lstStyle/>
          <a:p>
            <a:pPr algn="ctr"/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</a:rPr>
              <a:t>功能需求和非功能需求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56792"/>
            <a:ext cx="8398510" cy="444395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功能需求：</a:t>
            </a:r>
          </a:p>
          <a:p>
            <a:pPr marL="0" indent="0"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可通过学号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微信登录、定位授权打卡，签退后记录时长，个人记录可一键分享、利用日历图来展示打卡记录，符合要求可进行补签、根据相应的打卡记录进行月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学期排行榜的展示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非功能需求：</a:t>
            </a:r>
          </a:p>
          <a:p>
            <a:pPr marL="0" indent="0"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支持本院所有学生进行签到打卡计时并分享，卡顿少，延迟低，数据不错乱。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60648"/>
            <a:ext cx="7886700" cy="993775"/>
          </a:xfrm>
        </p:spPr>
        <p:txBody>
          <a:bodyPr/>
          <a:lstStyle/>
          <a:p>
            <a:pPr algn="ctr"/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</a:rPr>
              <a:t>功能具体描述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54424"/>
            <a:ext cx="8398510" cy="548737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登录：以学号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微信登录，目前仅供本院学生使用，故无需注册，有记住账号的功能，密码加密显示，可通过授权小程序获取微信账户信息，可切换账号和自行修改密码。 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 sz="1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打卡签到：到达图书馆进行定位授权，可以开始签到打卡，打卡成功后自动进行打卡计时。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 sz="1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签退：签退后会自行结算打卡计时，但需要在离开图书馆前签退才能获取相应时长。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 sz="1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分享：一键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分享至朋友圈，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将打卡成果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以打卡海报的形式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晒到朋友圈，形成良性竞争。</a:t>
            </a:r>
          </a:p>
          <a:p>
            <a:pPr marL="0" indent="0">
              <a:buNone/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0490"/>
            <a:ext cx="7886700" cy="993775"/>
          </a:xfrm>
        </p:spPr>
        <p:txBody>
          <a:bodyPr/>
          <a:lstStyle/>
          <a:p>
            <a:pPr algn="ctr"/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</a:rPr>
              <a:t>功能具体描述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2745" y="1484784"/>
            <a:ext cx="8398510" cy="455698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打卡记录：通过日历图展示个人打卡成果，可以清晰地看到自己每月到图书馆读书的缺勤情况。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补签：每月提供限定次数的补签机会，为错失全勤打卡的同学们提供弥补的机会。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打卡排行榜：统计打卡次数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进行月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学期排行榜的展示，更大的竞争范围促使更多人一起自律打卡。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8288E8-E892-4CE6-8580-90F8D6318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0"/>
            <a:ext cx="7886700" cy="993775"/>
          </a:xfrm>
        </p:spPr>
        <p:txBody>
          <a:bodyPr/>
          <a:lstStyle/>
          <a:p>
            <a:pPr algn="ctr"/>
            <a:r>
              <a:rPr lang="zh-CN" altLang="en-US" sz="2800" dirty="0">
                <a:hlinkClick r:id="rId2"/>
              </a:rPr>
              <a:t>原型展示</a:t>
            </a:r>
            <a:endParaRPr lang="zh-CN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830243-AD5B-401D-826F-4AA734AD108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39552" y="1484784"/>
            <a:ext cx="2552004" cy="48786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22DBF06-97F0-4138-B079-6B8BDF14E13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091556" y="1484784"/>
            <a:ext cx="2714228" cy="48786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B7CB986-D288-4526-B32E-D445846CE48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805784" y="1484784"/>
            <a:ext cx="2870672" cy="487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604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8288E8-E892-4CE6-8580-90F8D6318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0"/>
            <a:ext cx="7886700" cy="993775"/>
          </a:xfrm>
        </p:spPr>
        <p:txBody>
          <a:bodyPr/>
          <a:lstStyle/>
          <a:p>
            <a:pPr algn="ctr"/>
            <a:r>
              <a:rPr lang="zh-CN" altLang="en-US" sz="2800" dirty="0">
                <a:hlinkClick r:id="rId2"/>
              </a:rPr>
              <a:t>原型展示</a:t>
            </a:r>
            <a:endParaRPr lang="zh-CN" altLang="en-US" sz="2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27AD456-8A33-4081-A64B-013099CDAEF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07704" y="1628800"/>
            <a:ext cx="2520280" cy="473204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8FDD1B6-88A4-49CD-A742-66F3EF06021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427984" y="1628800"/>
            <a:ext cx="2664296" cy="473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73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8288E8-E892-4CE6-8580-90F8D6318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0"/>
            <a:ext cx="7886700" cy="993775"/>
          </a:xfrm>
        </p:spPr>
        <p:txBody>
          <a:bodyPr/>
          <a:lstStyle/>
          <a:p>
            <a:pPr algn="ctr"/>
            <a:r>
              <a:rPr lang="zh-CN" altLang="en-US" sz="2800" dirty="0">
                <a:hlinkClick r:id="rId2"/>
              </a:rPr>
              <a:t>原型展示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4A7396-85BF-478F-A7F4-58ADA478D54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47664" y="1340768"/>
            <a:ext cx="2805668" cy="512480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7C0F25D-FD1F-4C96-B5FA-AAF698B2470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353332" y="1340768"/>
            <a:ext cx="2882964" cy="512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96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8288E8-E892-4CE6-8580-90F8D6318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0"/>
            <a:ext cx="7886700" cy="993775"/>
          </a:xfrm>
        </p:spPr>
        <p:txBody>
          <a:bodyPr/>
          <a:lstStyle/>
          <a:p>
            <a:pPr algn="ctr"/>
            <a:r>
              <a:rPr lang="zh-CN" altLang="en-US" sz="2800" dirty="0">
                <a:hlinkClick r:id="rId2"/>
              </a:rPr>
              <a:t>原型展示</a:t>
            </a:r>
            <a:endParaRPr lang="zh-CN" altLang="en-US" sz="2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C6FAAFF-4906-48B2-A6B7-428D8538528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7544" y="1268760"/>
            <a:ext cx="2808312" cy="516332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889A4F1-6ECA-4689-B2EE-069BA7D378A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275856" y="1268760"/>
            <a:ext cx="2808312" cy="516332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DFE6906-DB90-44EF-884C-184EE5EC0DB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084168" y="1268760"/>
            <a:ext cx="2664296" cy="516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082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8288E8-E892-4CE6-8580-90F8D6318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0"/>
            <a:ext cx="7886700" cy="993775"/>
          </a:xfrm>
        </p:spPr>
        <p:txBody>
          <a:bodyPr/>
          <a:lstStyle/>
          <a:p>
            <a:pPr algn="ctr"/>
            <a:r>
              <a:rPr lang="zh-CN" altLang="en-US" sz="2800" dirty="0">
                <a:hlinkClick r:id="rId2"/>
              </a:rPr>
              <a:t>原型展示</a:t>
            </a:r>
            <a:endParaRPr lang="zh-CN" altLang="en-US" sz="2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40638C-F2FF-455A-8218-55D66060192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95536" y="1196751"/>
            <a:ext cx="2808312" cy="536565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1AFB8D7-7828-4E9F-B49E-96AF4B9EA3E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213275" y="1196752"/>
            <a:ext cx="2808312" cy="536884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B0FE0ED-3514-42A3-A284-64F6DAE7C659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031014" y="1193560"/>
            <a:ext cx="2808312" cy="536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28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05A1D-B1D3-48B5-8EF5-324E03D0C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260648"/>
            <a:ext cx="7886700" cy="993775"/>
          </a:xfrm>
        </p:spPr>
        <p:txBody>
          <a:bodyPr/>
          <a:lstStyle/>
          <a:p>
            <a:pPr algn="ctr"/>
            <a:r>
              <a:rPr lang="zh-CN" altLang="en-US" sz="3600" dirty="0"/>
              <a:t>目录：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4AF578-A99C-492B-9C3F-9301903DC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486" y="1517840"/>
            <a:ext cx="3672408" cy="5112568"/>
          </a:xfrm>
        </p:spPr>
        <p:txBody>
          <a:bodyPr/>
          <a:lstStyle/>
          <a:p>
            <a:r>
              <a:rPr lang="zh-CN" altLang="en-US" dirty="0"/>
              <a:t>任务分配</a:t>
            </a:r>
            <a:endParaRPr lang="en-US" altLang="zh-CN" dirty="0"/>
          </a:p>
          <a:p>
            <a:r>
              <a:rPr lang="zh-CN" altLang="en-US" dirty="0"/>
              <a:t>产品</a:t>
            </a:r>
            <a:r>
              <a:rPr lang="en-US" altLang="zh-CN" dirty="0"/>
              <a:t>logo</a:t>
            </a:r>
          </a:p>
          <a:p>
            <a:r>
              <a:rPr lang="zh-CN" altLang="en-US" dirty="0"/>
              <a:t>项目概述</a:t>
            </a:r>
            <a:endParaRPr lang="en-US" altLang="zh-CN" dirty="0"/>
          </a:p>
          <a:p>
            <a:r>
              <a:rPr lang="en-US" altLang="zh-CN" dirty="0"/>
              <a:t>UML</a:t>
            </a:r>
            <a:r>
              <a:rPr lang="zh-CN" altLang="en-US" dirty="0"/>
              <a:t>图</a:t>
            </a:r>
            <a:endParaRPr lang="en-US" altLang="zh-CN" dirty="0"/>
          </a:p>
          <a:p>
            <a:r>
              <a:rPr lang="zh-CN" altLang="en-US" dirty="0"/>
              <a:t>功能需求和非功能需求</a:t>
            </a:r>
            <a:endParaRPr lang="en-US" altLang="zh-CN" dirty="0"/>
          </a:p>
          <a:p>
            <a:r>
              <a:rPr lang="zh-CN" altLang="en-US" dirty="0"/>
              <a:t>功能描述</a:t>
            </a:r>
            <a:endParaRPr lang="en-US" altLang="zh-CN" dirty="0"/>
          </a:p>
          <a:p>
            <a:r>
              <a:rPr lang="zh-CN" altLang="en-US" dirty="0"/>
              <a:t>原型展示</a:t>
            </a:r>
            <a:endParaRPr lang="en-US" altLang="zh-CN" dirty="0"/>
          </a:p>
          <a:p>
            <a:r>
              <a:rPr lang="zh-CN" altLang="en-US" dirty="0"/>
              <a:t>验收验证标准</a:t>
            </a:r>
            <a:endParaRPr lang="en-US" altLang="zh-CN" dirty="0"/>
          </a:p>
          <a:p>
            <a:r>
              <a:rPr lang="zh-CN" altLang="en-US" dirty="0"/>
              <a:t>未来预期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0001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8288E8-E892-4CE6-8580-90F8D6318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0"/>
            <a:ext cx="7886700" cy="993775"/>
          </a:xfrm>
        </p:spPr>
        <p:txBody>
          <a:bodyPr/>
          <a:lstStyle/>
          <a:p>
            <a:pPr algn="ctr"/>
            <a:r>
              <a:rPr lang="zh-CN" altLang="en-US" sz="2800" dirty="0">
                <a:hlinkClick r:id="rId2"/>
              </a:rPr>
              <a:t>原型展示</a:t>
            </a:r>
            <a:endParaRPr lang="zh-CN" altLang="en-US" sz="2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01AD5FE-E6ED-4D06-9BB0-82D2B074C71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0782" y="1124744"/>
            <a:ext cx="2664296" cy="515570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233D9F0-E2C6-42B6-BB1F-EBF6DE0277C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185078" y="1124744"/>
            <a:ext cx="2773846" cy="515570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0AC4FE2-4B84-4955-A53B-B553CB39AA8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958924" y="1124744"/>
            <a:ext cx="2664294" cy="515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877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</a:rPr>
              <a:t>验收标准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628650" y="2227263"/>
          <a:ext cx="8331835" cy="3712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81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功能点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功能实现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备注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7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登录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微信、学号登录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账号密码登录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39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打卡功能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定位打卡、打卡计时、打卡分享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定位图书馆打卡、 打卡计时与分享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8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个人打卡记录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累计打卡天数、连续打卡天数、学习时长、打卡补签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个人打卡记录情况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9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打卡排行榜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月排行榜、学期排行榜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个人排行榜排名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</a:rPr>
              <a:t>未来预期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sz="2000" dirty="0">
                <a:solidFill>
                  <a:srgbClr val="24292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和图书馆合作，并给予用户良好的体验，让更多的非用户自然地成为用户。</a:t>
            </a:r>
            <a:endParaRPr lang="en-US" altLang="zh-CN" sz="2000" dirty="0">
              <a:solidFill>
                <a:srgbClr val="24292E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buNone/>
            </a:pPr>
            <a:endParaRPr lang="zh-CN" altLang="zh-CN" sz="1000" dirty="0">
              <a:solidFill>
                <a:srgbClr val="24292E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在此基础上继续实现我们团队未来期望的功能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algn="l" fontAlgn="auto">
              <a:buClrTx/>
              <a:buSzTx/>
              <a:buFontTx/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如：设置打卡积分，可通过积分兑换奖励、排行榜前列的用户可获取特殊成就和奖励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15816" y="2636912"/>
            <a:ext cx="48869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THANKS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59405" y="224849"/>
            <a:ext cx="32931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</a:rPr>
              <a:t>任务分配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E7587BE9-0DE9-4B79-AC07-8D493B833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355" y="826815"/>
            <a:ext cx="9408709" cy="6106556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4802F-292F-479D-A74D-00D67506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38941"/>
            <a:ext cx="7886700" cy="993775"/>
          </a:xfrm>
        </p:spPr>
        <p:txBody>
          <a:bodyPr/>
          <a:lstStyle/>
          <a:p>
            <a:pPr algn="ctr"/>
            <a:r>
              <a:rPr lang="zh-CN" altLang="en-US" dirty="0"/>
              <a:t>产品</a:t>
            </a:r>
            <a:r>
              <a:rPr lang="en-US" altLang="zh-CN" dirty="0"/>
              <a:t>logo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6E9CA9-ACCD-4105-9653-EA423A119D4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339" y="2564904"/>
            <a:ext cx="3029322" cy="29573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0954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sz="3200" b="1">
                <a:solidFill>
                  <a:srgbClr val="24292E"/>
                </a:solidFill>
                <a:latin typeface="+mn-lt"/>
                <a:ea typeface="微软雅黑" panose="020B0503020204020204" charset="-122"/>
                <a:sym typeface="+mn-ea"/>
              </a:rPr>
              <a:t>项目概述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227580"/>
            <a:ext cx="7886700" cy="359283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产品背景：</a:t>
            </a:r>
          </a:p>
          <a:p>
            <a:pPr marL="0" indent="0"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以校内学生为受众群体，设计的一款提供学生在馆打卡服务的微信小程序。</a:t>
            </a:r>
          </a:p>
          <a:p>
            <a:pPr marL="0" indent="0"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产品功能：</a:t>
            </a:r>
          </a:p>
          <a:p>
            <a:pPr marL="0" indent="0"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微信授权登录、学号绑定登录，用户定位签到、统计打卡记录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签退后计时等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、打卡记录分享、补签、打卡排行榜。可通过UML图形设计大致了解一下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UML图形设计</a:t>
            </a:r>
            <a:endParaRPr lang="zh-CN" altLang="en-US" sz="32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227580"/>
            <a:ext cx="7886700" cy="3592830"/>
          </a:xfrm>
        </p:spPr>
        <p:txBody>
          <a:bodyPr/>
          <a:lstStyle/>
          <a:p>
            <a:pPr algn="l">
              <a:lnSpc>
                <a:spcPct val="120000"/>
              </a:lnSpc>
              <a:buClrTx/>
              <a:buSzTx/>
              <a:buNone/>
            </a:pPr>
            <a:r>
              <a:rPr lang="zh-CN">
                <a:solidFill>
                  <a:srgbClr val="24292E"/>
                </a:solidFill>
                <a:ea typeface="微软雅黑" panose="020B0503020204020204" charset="-122"/>
                <a:sym typeface="+mn-ea"/>
              </a:rPr>
              <a:t>（1）用例图</a:t>
            </a:r>
            <a:endParaRPr lang="zh-CN" noProof="1">
              <a:solidFill>
                <a:srgbClr val="24292E"/>
              </a:solidFill>
              <a:latin typeface="+mn-lt"/>
              <a:ea typeface="微软雅黑" panose="020B0503020204020204" charset="-122"/>
            </a:endParaRPr>
          </a:p>
          <a:p>
            <a:pPr algn="l">
              <a:lnSpc>
                <a:spcPct val="120000"/>
              </a:lnSpc>
              <a:buClrTx/>
              <a:buSzTx/>
              <a:buNone/>
            </a:pPr>
            <a:r>
              <a:rPr lang="zh-CN">
                <a:solidFill>
                  <a:srgbClr val="24292E"/>
                </a:solidFill>
                <a:ea typeface="微软雅黑" panose="020B0503020204020204" charset="-122"/>
                <a:sym typeface="+mn-ea"/>
              </a:rPr>
              <a:t>（2）顺序图</a:t>
            </a:r>
            <a:endParaRPr lang="zh-CN" noProof="1">
              <a:solidFill>
                <a:srgbClr val="24292E"/>
              </a:solidFill>
              <a:latin typeface="+mn-lt"/>
              <a:ea typeface="微软雅黑" panose="020B0503020204020204" charset="-122"/>
            </a:endParaRPr>
          </a:p>
          <a:p>
            <a:pPr algn="l">
              <a:lnSpc>
                <a:spcPct val="120000"/>
              </a:lnSpc>
              <a:buClrTx/>
              <a:buSzTx/>
              <a:buNone/>
            </a:pPr>
            <a:r>
              <a:rPr lang="zh-CN">
                <a:solidFill>
                  <a:srgbClr val="24292E"/>
                </a:solidFill>
                <a:ea typeface="微软雅黑" panose="020B0503020204020204" charset="-122"/>
                <a:sym typeface="+mn-ea"/>
              </a:rPr>
              <a:t>（3）状态图</a:t>
            </a:r>
            <a:endParaRPr lang="zh-CN" noProof="1">
              <a:solidFill>
                <a:srgbClr val="24292E"/>
              </a:solidFill>
              <a:latin typeface="+mn-lt"/>
              <a:ea typeface="微软雅黑" panose="020B0503020204020204" charset="-122"/>
            </a:endParaRPr>
          </a:p>
          <a:p>
            <a:pPr algn="l">
              <a:lnSpc>
                <a:spcPct val="120000"/>
              </a:lnSpc>
              <a:buClrTx/>
              <a:buSzTx/>
              <a:buNone/>
            </a:pPr>
            <a:r>
              <a:rPr lang="zh-CN">
                <a:solidFill>
                  <a:srgbClr val="24292E"/>
                </a:solidFill>
                <a:ea typeface="微软雅黑" panose="020B0503020204020204" charset="-122"/>
                <a:sym typeface="+mn-ea"/>
              </a:rPr>
              <a:t>（4）类图   </a:t>
            </a:r>
            <a:endParaRPr lang="zh-CN" noProof="1">
              <a:solidFill>
                <a:srgbClr val="24292E"/>
              </a:solidFill>
              <a:latin typeface="+mn-lt"/>
              <a:ea typeface="微软雅黑" panose="020B0503020204020204" charset="-122"/>
            </a:endParaRPr>
          </a:p>
          <a:p>
            <a:pPr algn="l">
              <a:lnSpc>
                <a:spcPct val="120000"/>
              </a:lnSpc>
              <a:buClrTx/>
              <a:buSzTx/>
              <a:buNone/>
            </a:pPr>
            <a:r>
              <a:rPr lang="zh-CN">
                <a:solidFill>
                  <a:srgbClr val="24292E"/>
                </a:solidFill>
                <a:ea typeface="微软雅黑" panose="020B0503020204020204" charset="-122"/>
                <a:sym typeface="+mn-ea"/>
              </a:rPr>
              <a:t>（5）活动图</a:t>
            </a:r>
            <a:endParaRPr lang="zh-CN" noProof="1">
              <a:solidFill>
                <a:srgbClr val="24292E"/>
              </a:solidFill>
              <a:latin typeface="+mn-lt"/>
              <a:ea typeface="微软雅黑" panose="020B0503020204020204" charset="-122"/>
            </a:endParaRPr>
          </a:p>
          <a:p>
            <a:pPr algn="l">
              <a:lnSpc>
                <a:spcPct val="120000"/>
              </a:lnSpc>
              <a:buClrTx/>
              <a:buSzTx/>
              <a:buNone/>
            </a:pPr>
            <a:r>
              <a:rPr lang="zh-CN">
                <a:solidFill>
                  <a:srgbClr val="24292E"/>
                </a:solidFill>
                <a:ea typeface="微软雅黑" panose="020B0503020204020204" charset="-122"/>
                <a:sym typeface="+mn-ea"/>
              </a:rPr>
              <a:t>（6）泳道图</a:t>
            </a:r>
            <a:endParaRPr lang="zh-CN" noProof="1">
              <a:solidFill>
                <a:srgbClr val="24292E"/>
              </a:solidFill>
              <a:latin typeface="+mn-lt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76672"/>
            <a:ext cx="7886700" cy="993775"/>
          </a:xfrm>
        </p:spPr>
        <p:txBody>
          <a:bodyPr/>
          <a:lstStyle/>
          <a:p>
            <a:pPr algn="l"/>
            <a:r>
              <a:rPr lang="zh-CN" sz="2400" dirty="0">
                <a:solidFill>
                  <a:srgbClr val="24292E"/>
                </a:solidFill>
                <a:ea typeface="微软雅黑" panose="020B0503020204020204" charset="-122"/>
                <a:sym typeface="+mn-ea"/>
              </a:rPr>
              <a:t>（1）用例图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0" name="图片 3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3895" y="1916430"/>
            <a:ext cx="6717030" cy="4752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sz="2400">
                <a:solidFill>
                  <a:srgbClr val="24292E"/>
                </a:solidFill>
                <a:ea typeface="微软雅黑" panose="020B0503020204020204" charset="-122"/>
                <a:sym typeface="+mn-ea"/>
              </a:rPr>
              <a:t>（2）顺序图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8" name="内容占位符 17">
            <a:extLst>
              <a:ext uri="{FF2B5EF4-FFF2-40B4-BE49-F238E27FC236}">
                <a16:creationId xmlns:a16="http://schemas.microsoft.com/office/drawing/2014/main" id="{CBAAA2AB-70D7-4994-B06A-A0CDECDB2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949951"/>
            <a:ext cx="7344816" cy="4908049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6221" y="260648"/>
            <a:ext cx="7886700" cy="993775"/>
          </a:xfrm>
        </p:spPr>
        <p:txBody>
          <a:bodyPr/>
          <a:lstStyle/>
          <a:p>
            <a:pPr algn="l"/>
            <a:r>
              <a:rPr lang="zh-CN" sz="2400" dirty="0">
                <a:solidFill>
                  <a:srgbClr val="24292E"/>
                </a:solidFill>
                <a:ea typeface="微软雅黑" panose="020B0503020204020204" charset="-122"/>
                <a:sym typeface="+mn-ea"/>
              </a:rPr>
              <a:t>（3）状态图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2" name="图片 3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8650" y="960092"/>
            <a:ext cx="7687766" cy="579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2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2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81786_1"/>
  <p:tag name="KSO_WM_TEMPLATE_CATEGORY" val="custom"/>
  <p:tag name="KSO_WM_TEMPLATE_INDEX" val="20184225"/>
  <p:tag name="KSO_WM_TEMPLATE_SUBCATEGORY" val="combine"/>
  <p:tag name="KSO_WM_TEMPLATE_THUMBS_INDEX" val="1、2、5、6、9、12、16、18、20、21、23、24、29、30、3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be0f13f-7308-4d7e-8b70-b22ac24550ad}"/>
  <p:tag name="TABLE_ENDDRAG_ORIGIN_RECT" val="656*292"/>
  <p:tag name="TABLE_ENDDRAG_RECT" val="49*175*656*292"/>
</p:tagLst>
</file>

<file path=ppt/theme/theme1.xml><?xml version="1.0" encoding="utf-8"?>
<a:theme xmlns:a="http://schemas.openxmlformats.org/drawingml/2006/main" name="1_Office 主题">
  <a:themeElements>
    <a:clrScheme name="自定义 116">
      <a:dk1>
        <a:srgbClr val="000000"/>
      </a:dk1>
      <a:lt1>
        <a:srgbClr val="FFFFFF"/>
      </a:lt1>
      <a:dk2>
        <a:srgbClr val="1E83B9"/>
      </a:dk2>
      <a:lt2>
        <a:srgbClr val="35C5AE"/>
      </a:lt2>
      <a:accent1>
        <a:srgbClr val="35C5AE"/>
      </a:accent1>
      <a:accent2>
        <a:srgbClr val="1E83B9"/>
      </a:accent2>
      <a:accent3>
        <a:srgbClr val="A5A5A5"/>
      </a:accent3>
      <a:accent4>
        <a:srgbClr val="EAEAEA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标准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642</Words>
  <Application>Microsoft Office PowerPoint</Application>
  <PresentationFormat>全屏显示(4:3)</PresentationFormat>
  <Paragraphs>91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微软雅黑</vt:lpstr>
      <vt:lpstr>Arial</vt:lpstr>
      <vt:lpstr>Calibri</vt:lpstr>
      <vt:lpstr>1_Office 主题</vt:lpstr>
      <vt:lpstr>第14组-”纸飞机”小程序项目需求分析</vt:lpstr>
      <vt:lpstr>目录：</vt:lpstr>
      <vt:lpstr>PowerPoint 演示文稿</vt:lpstr>
      <vt:lpstr>产品logo</vt:lpstr>
      <vt:lpstr>项目概述</vt:lpstr>
      <vt:lpstr>UML图形设计</vt:lpstr>
      <vt:lpstr>（1）用例图</vt:lpstr>
      <vt:lpstr>（2）顺序图</vt:lpstr>
      <vt:lpstr>（3）状态图</vt:lpstr>
      <vt:lpstr>（4）类图 </vt:lpstr>
      <vt:lpstr>（5）活动图                                         （6）泳道图</vt:lpstr>
      <vt:lpstr>功能需求和非功能需求</vt:lpstr>
      <vt:lpstr>功能具体描述</vt:lpstr>
      <vt:lpstr>功能具体描述</vt:lpstr>
      <vt:lpstr>原型展示</vt:lpstr>
      <vt:lpstr>原型展示</vt:lpstr>
      <vt:lpstr>原型展示</vt:lpstr>
      <vt:lpstr>原型展示</vt:lpstr>
      <vt:lpstr>原型展示</vt:lpstr>
      <vt:lpstr>原型展示</vt:lpstr>
      <vt:lpstr>验收标准</vt:lpstr>
      <vt:lpstr>未来预期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第14组-图书馆打卡小程序项目需求分析</dc:title>
  <dc:creator>钟宏鸣</dc:creator>
  <cp:lastModifiedBy>yaoyu yan</cp:lastModifiedBy>
  <cp:revision>112</cp:revision>
  <dcterms:created xsi:type="dcterms:W3CDTF">2021-04-18T06:51:00Z</dcterms:created>
  <dcterms:modified xsi:type="dcterms:W3CDTF">2021-04-23T15:05:56Z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84F2F47F7A5A41929D5D2183FF419761</vt:lpwstr>
  </property>
</Properties>
</file>