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FBC6E-2D08-4B85-92F8-444AFDEA499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F12D48B-3630-446F-83F2-EE43A0030C30}">
      <dgm:prSet/>
      <dgm:spPr/>
      <dgm:t>
        <a:bodyPr/>
        <a:lstStyle/>
        <a:p>
          <a:r>
            <a:rPr lang="en-US" b="1"/>
            <a:t>Employee Type Analysis Using Excel &amp; </a:t>
          </a:r>
          <a:endParaRPr lang="en-US"/>
        </a:p>
      </dgm:t>
    </dgm:pt>
    <dgm:pt modelId="{6EA3B814-CB17-4088-B327-B9A6F7D4B614}" type="parTrans" cxnId="{E89AAC1D-AF9A-4104-AF4E-0821774EE63C}">
      <dgm:prSet/>
      <dgm:spPr/>
      <dgm:t>
        <a:bodyPr/>
        <a:lstStyle/>
        <a:p>
          <a:endParaRPr lang="en-US"/>
        </a:p>
      </dgm:t>
    </dgm:pt>
    <dgm:pt modelId="{6DB022FA-5215-411B-9E3E-5FBFC7F2EF95}" type="sibTrans" cxnId="{E89AAC1D-AF9A-4104-AF4E-0821774EE63C}">
      <dgm:prSet/>
      <dgm:spPr/>
      <dgm:t>
        <a:bodyPr/>
        <a:lstStyle/>
        <a:p>
          <a:endParaRPr lang="en-US"/>
        </a:p>
      </dgm:t>
    </dgm:pt>
    <dgm:pt modelId="{E7270188-0FF2-471E-9967-F546BF7F42FF}">
      <dgm:prSet/>
      <dgm:spPr/>
      <dgm:t>
        <a:bodyPr/>
        <a:lstStyle/>
        <a:p>
          <a:r>
            <a:rPr lang="en-US" b="1"/>
            <a:t>Employee Department Count Analysis Using Excel </a:t>
          </a:r>
          <a:endParaRPr lang="en-US"/>
        </a:p>
      </dgm:t>
    </dgm:pt>
    <dgm:pt modelId="{60351E30-C02D-42EF-B08F-78DDA001E559}" type="parTrans" cxnId="{6C4D03B1-CFFD-4C16-9454-5E83407F2411}">
      <dgm:prSet/>
      <dgm:spPr/>
      <dgm:t>
        <a:bodyPr/>
        <a:lstStyle/>
        <a:p>
          <a:endParaRPr lang="en-US"/>
        </a:p>
      </dgm:t>
    </dgm:pt>
    <dgm:pt modelId="{74C6912B-1E97-4035-B538-B058BC188A18}" type="sibTrans" cxnId="{6C4D03B1-CFFD-4C16-9454-5E83407F2411}">
      <dgm:prSet/>
      <dgm:spPr/>
      <dgm:t>
        <a:bodyPr/>
        <a:lstStyle/>
        <a:p>
          <a:endParaRPr lang="en-US"/>
        </a:p>
      </dgm:t>
    </dgm:pt>
    <dgm:pt modelId="{5B4320F4-918F-4A9D-9EA3-88A78A1EE1FD}" type="pres">
      <dgm:prSet presAssocID="{826FBC6E-2D08-4B85-92F8-444AFDEA499B}" presName="root" presStyleCnt="0">
        <dgm:presLayoutVars>
          <dgm:dir/>
          <dgm:resizeHandles val="exact"/>
        </dgm:presLayoutVars>
      </dgm:prSet>
      <dgm:spPr/>
    </dgm:pt>
    <dgm:pt modelId="{7B9C1464-CD01-4B6A-912C-749BB890D5AC}" type="pres">
      <dgm:prSet presAssocID="{1F12D48B-3630-446F-83F2-EE43A0030C30}" presName="compNode" presStyleCnt="0"/>
      <dgm:spPr/>
    </dgm:pt>
    <dgm:pt modelId="{DD83FC69-A0AD-4398-9589-09EAAB322776}" type="pres">
      <dgm:prSet presAssocID="{1F12D48B-3630-446F-83F2-EE43A0030C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5693012-6EBE-4F1B-8977-8FB2DBABE5FF}" type="pres">
      <dgm:prSet presAssocID="{1F12D48B-3630-446F-83F2-EE43A0030C30}" presName="spaceRect" presStyleCnt="0"/>
      <dgm:spPr/>
    </dgm:pt>
    <dgm:pt modelId="{01E8BBF4-EACF-4B59-A288-BD5DA624848B}" type="pres">
      <dgm:prSet presAssocID="{1F12D48B-3630-446F-83F2-EE43A0030C30}" presName="textRect" presStyleLbl="revTx" presStyleIdx="0" presStyleCnt="2">
        <dgm:presLayoutVars>
          <dgm:chMax val="1"/>
          <dgm:chPref val="1"/>
        </dgm:presLayoutVars>
      </dgm:prSet>
      <dgm:spPr/>
    </dgm:pt>
    <dgm:pt modelId="{27E75275-2452-43A9-BD9B-E2C734012208}" type="pres">
      <dgm:prSet presAssocID="{6DB022FA-5215-411B-9E3E-5FBFC7F2EF95}" presName="sibTrans" presStyleCnt="0"/>
      <dgm:spPr/>
    </dgm:pt>
    <dgm:pt modelId="{4A7D8E96-40A2-4F9A-B571-A84CB95DE418}" type="pres">
      <dgm:prSet presAssocID="{E7270188-0FF2-471E-9967-F546BF7F42FF}" presName="compNode" presStyleCnt="0"/>
      <dgm:spPr/>
    </dgm:pt>
    <dgm:pt modelId="{00F0EC4B-BE9F-4F6F-A0FF-92B5A50B56D1}" type="pres">
      <dgm:prSet presAssocID="{E7270188-0FF2-471E-9967-F546BF7F42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88CC51E-C194-4BB5-AD2B-D6D0CC4D0FC2}" type="pres">
      <dgm:prSet presAssocID="{E7270188-0FF2-471E-9967-F546BF7F42FF}" presName="spaceRect" presStyleCnt="0"/>
      <dgm:spPr/>
    </dgm:pt>
    <dgm:pt modelId="{0946890D-8F30-4DEA-9C17-D4754A2A4FFC}" type="pres">
      <dgm:prSet presAssocID="{E7270188-0FF2-471E-9967-F546BF7F42FF}" presName="textRect" presStyleLbl="revTx" presStyleIdx="1" presStyleCnt="2">
        <dgm:presLayoutVars>
          <dgm:chMax val="1"/>
          <dgm:chPref val="1"/>
        </dgm:presLayoutVars>
      </dgm:prSet>
      <dgm:spPr/>
    </dgm:pt>
  </dgm:ptLst>
  <dgm:cxnLst>
    <dgm:cxn modelId="{E89AAC1D-AF9A-4104-AF4E-0821774EE63C}" srcId="{826FBC6E-2D08-4B85-92F8-444AFDEA499B}" destId="{1F12D48B-3630-446F-83F2-EE43A0030C30}" srcOrd="0" destOrd="0" parTransId="{6EA3B814-CB17-4088-B327-B9A6F7D4B614}" sibTransId="{6DB022FA-5215-411B-9E3E-5FBFC7F2EF95}"/>
    <dgm:cxn modelId="{28445743-66F3-4195-BA01-F49C5D99025E}" type="presOf" srcId="{826FBC6E-2D08-4B85-92F8-444AFDEA499B}" destId="{5B4320F4-918F-4A9D-9EA3-88A78A1EE1FD}" srcOrd="0" destOrd="0" presId="urn:microsoft.com/office/officeart/2018/2/layout/IconLabelList"/>
    <dgm:cxn modelId="{ED243D69-6B02-4809-8B50-477F7F072A65}" type="presOf" srcId="{1F12D48B-3630-446F-83F2-EE43A0030C30}" destId="{01E8BBF4-EACF-4B59-A288-BD5DA624848B}" srcOrd="0" destOrd="0" presId="urn:microsoft.com/office/officeart/2018/2/layout/IconLabelList"/>
    <dgm:cxn modelId="{6C4D03B1-CFFD-4C16-9454-5E83407F2411}" srcId="{826FBC6E-2D08-4B85-92F8-444AFDEA499B}" destId="{E7270188-0FF2-471E-9967-F546BF7F42FF}" srcOrd="1" destOrd="0" parTransId="{60351E30-C02D-42EF-B08F-78DDA001E559}" sibTransId="{74C6912B-1E97-4035-B538-B058BC188A18}"/>
    <dgm:cxn modelId="{25AFA1C5-EAF4-49E7-AF79-E75C26A29722}" type="presOf" srcId="{E7270188-0FF2-471E-9967-F546BF7F42FF}" destId="{0946890D-8F30-4DEA-9C17-D4754A2A4FFC}" srcOrd="0" destOrd="0" presId="urn:microsoft.com/office/officeart/2018/2/layout/IconLabelList"/>
    <dgm:cxn modelId="{17B629FE-1E19-4C42-9CF5-802DF1ED8E17}" type="presParOf" srcId="{5B4320F4-918F-4A9D-9EA3-88A78A1EE1FD}" destId="{7B9C1464-CD01-4B6A-912C-749BB890D5AC}" srcOrd="0" destOrd="0" presId="urn:microsoft.com/office/officeart/2018/2/layout/IconLabelList"/>
    <dgm:cxn modelId="{7FE421C6-9CF4-4774-9698-3790B9C14F14}" type="presParOf" srcId="{7B9C1464-CD01-4B6A-912C-749BB890D5AC}" destId="{DD83FC69-A0AD-4398-9589-09EAAB322776}" srcOrd="0" destOrd="0" presId="urn:microsoft.com/office/officeart/2018/2/layout/IconLabelList"/>
    <dgm:cxn modelId="{02BA4B63-B1D1-4FB3-8B16-C2E74A8E88BE}" type="presParOf" srcId="{7B9C1464-CD01-4B6A-912C-749BB890D5AC}" destId="{05693012-6EBE-4F1B-8977-8FB2DBABE5FF}" srcOrd="1" destOrd="0" presId="urn:microsoft.com/office/officeart/2018/2/layout/IconLabelList"/>
    <dgm:cxn modelId="{C052975C-5CDF-4282-BA8A-A5F5D31A526C}" type="presParOf" srcId="{7B9C1464-CD01-4B6A-912C-749BB890D5AC}" destId="{01E8BBF4-EACF-4B59-A288-BD5DA624848B}" srcOrd="2" destOrd="0" presId="urn:microsoft.com/office/officeart/2018/2/layout/IconLabelList"/>
    <dgm:cxn modelId="{0DD41311-938D-403C-A8D6-89ED9598ED00}" type="presParOf" srcId="{5B4320F4-918F-4A9D-9EA3-88A78A1EE1FD}" destId="{27E75275-2452-43A9-BD9B-E2C734012208}" srcOrd="1" destOrd="0" presId="urn:microsoft.com/office/officeart/2018/2/layout/IconLabelList"/>
    <dgm:cxn modelId="{45E9D913-0C00-43F8-B07B-452E2E482EE5}" type="presParOf" srcId="{5B4320F4-918F-4A9D-9EA3-88A78A1EE1FD}" destId="{4A7D8E96-40A2-4F9A-B571-A84CB95DE418}" srcOrd="2" destOrd="0" presId="urn:microsoft.com/office/officeart/2018/2/layout/IconLabelList"/>
    <dgm:cxn modelId="{11389C5F-F497-4207-ADA9-1A4E2BFD5B73}" type="presParOf" srcId="{4A7D8E96-40A2-4F9A-B571-A84CB95DE418}" destId="{00F0EC4B-BE9F-4F6F-A0FF-92B5A50B56D1}" srcOrd="0" destOrd="0" presId="urn:microsoft.com/office/officeart/2018/2/layout/IconLabelList"/>
    <dgm:cxn modelId="{615685A6-B54F-4E71-8AC5-0D71274625D3}" type="presParOf" srcId="{4A7D8E96-40A2-4F9A-B571-A84CB95DE418}" destId="{788CC51E-C194-4BB5-AD2B-D6D0CC4D0FC2}" srcOrd="1" destOrd="0" presId="urn:microsoft.com/office/officeart/2018/2/layout/IconLabelList"/>
    <dgm:cxn modelId="{0B611DF6-ADEA-48D4-AA5D-661227ED7CA5}" type="presParOf" srcId="{4A7D8E96-40A2-4F9A-B571-A84CB95DE418}" destId="{0946890D-8F30-4DEA-9C17-D4754A2A4F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7375C-8538-48EC-937B-18CD4C09481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2EB9095-F401-4C0F-820E-BDDD26670AAD}">
      <dgm:prSet/>
      <dgm:spPr/>
      <dgm:t>
        <a:bodyPr/>
        <a:lstStyle/>
        <a:p>
          <a:r>
            <a:rPr lang="en-US" b="1"/>
            <a:t>Problem Statement </a:t>
          </a:r>
          <a:endParaRPr lang="en-US"/>
        </a:p>
      </dgm:t>
    </dgm:pt>
    <dgm:pt modelId="{D39752CD-5B3C-4AF5-B392-BC2237D86C79}" type="parTrans" cxnId="{8E3C1F8B-2210-481D-B7E1-694E011D7474}">
      <dgm:prSet/>
      <dgm:spPr/>
      <dgm:t>
        <a:bodyPr/>
        <a:lstStyle/>
        <a:p>
          <a:endParaRPr lang="en-US"/>
        </a:p>
      </dgm:t>
    </dgm:pt>
    <dgm:pt modelId="{AB648A7B-CCD5-412E-BBF5-B053B095532A}" type="sibTrans" cxnId="{8E3C1F8B-2210-481D-B7E1-694E011D7474}">
      <dgm:prSet/>
      <dgm:spPr/>
      <dgm:t>
        <a:bodyPr/>
        <a:lstStyle/>
        <a:p>
          <a:endParaRPr lang="en-US"/>
        </a:p>
      </dgm:t>
    </dgm:pt>
    <dgm:pt modelId="{944EA3EB-08A2-4BDC-BA3D-CD90436B68EB}">
      <dgm:prSet/>
      <dgm:spPr/>
      <dgm:t>
        <a:bodyPr/>
        <a:lstStyle/>
        <a:p>
          <a:r>
            <a:rPr lang="en-US" b="1"/>
            <a:t>Project Overview </a:t>
          </a:r>
          <a:endParaRPr lang="en-US"/>
        </a:p>
      </dgm:t>
    </dgm:pt>
    <dgm:pt modelId="{DA93D595-11D1-4C5E-9E8B-A4EC31A6E3B2}" type="parTrans" cxnId="{BFBA86DC-EAA9-41B9-A729-FBB1449152B8}">
      <dgm:prSet/>
      <dgm:spPr/>
      <dgm:t>
        <a:bodyPr/>
        <a:lstStyle/>
        <a:p>
          <a:endParaRPr lang="en-US"/>
        </a:p>
      </dgm:t>
    </dgm:pt>
    <dgm:pt modelId="{DC486B9F-01A0-4DE5-BD7F-4928EC78731C}" type="sibTrans" cxnId="{BFBA86DC-EAA9-41B9-A729-FBB1449152B8}">
      <dgm:prSet/>
      <dgm:spPr/>
      <dgm:t>
        <a:bodyPr/>
        <a:lstStyle/>
        <a:p>
          <a:endParaRPr lang="en-US"/>
        </a:p>
      </dgm:t>
    </dgm:pt>
    <dgm:pt modelId="{850E8802-85F6-433C-9940-F52BB85ECF25}">
      <dgm:prSet/>
      <dgm:spPr/>
      <dgm:t>
        <a:bodyPr/>
        <a:lstStyle/>
        <a:p>
          <a:r>
            <a:rPr lang="en-US" b="1"/>
            <a:t>End Users</a:t>
          </a:r>
          <a:endParaRPr lang="en-US"/>
        </a:p>
      </dgm:t>
    </dgm:pt>
    <dgm:pt modelId="{3175B614-89E3-479F-978A-B531AB9202D0}" type="parTrans" cxnId="{B0373121-3912-4E5A-AD42-7372138DC604}">
      <dgm:prSet/>
      <dgm:spPr/>
      <dgm:t>
        <a:bodyPr/>
        <a:lstStyle/>
        <a:p>
          <a:endParaRPr lang="en-US"/>
        </a:p>
      </dgm:t>
    </dgm:pt>
    <dgm:pt modelId="{34433F91-C39F-411C-9BAC-FCF268D406AB}" type="sibTrans" cxnId="{B0373121-3912-4E5A-AD42-7372138DC604}">
      <dgm:prSet/>
      <dgm:spPr/>
      <dgm:t>
        <a:bodyPr/>
        <a:lstStyle/>
        <a:p>
          <a:endParaRPr lang="en-US"/>
        </a:p>
      </dgm:t>
    </dgm:pt>
    <dgm:pt modelId="{EA92B832-1707-4CF8-8423-C499ED6A59EE}">
      <dgm:prSet/>
      <dgm:spPr/>
      <dgm:t>
        <a:bodyPr/>
        <a:lstStyle/>
        <a:p>
          <a:r>
            <a:rPr lang="en-US" b="1"/>
            <a:t>Our Solution &amp; Preposition</a:t>
          </a:r>
          <a:endParaRPr lang="en-US"/>
        </a:p>
      </dgm:t>
    </dgm:pt>
    <dgm:pt modelId="{5D29F049-8D00-4D32-A0FF-AAAED9BA41CC}" type="parTrans" cxnId="{969B7A5D-F6DC-4991-B784-732822789A6C}">
      <dgm:prSet/>
      <dgm:spPr/>
      <dgm:t>
        <a:bodyPr/>
        <a:lstStyle/>
        <a:p>
          <a:endParaRPr lang="en-US"/>
        </a:p>
      </dgm:t>
    </dgm:pt>
    <dgm:pt modelId="{51F97FCF-0886-4BFA-BF33-77DDDBA41922}" type="sibTrans" cxnId="{969B7A5D-F6DC-4991-B784-732822789A6C}">
      <dgm:prSet/>
      <dgm:spPr/>
      <dgm:t>
        <a:bodyPr/>
        <a:lstStyle/>
        <a:p>
          <a:endParaRPr lang="en-US"/>
        </a:p>
      </dgm:t>
    </dgm:pt>
    <dgm:pt modelId="{A40D5587-3207-4754-9CF0-6E98DB265137}">
      <dgm:prSet/>
      <dgm:spPr/>
      <dgm:t>
        <a:bodyPr/>
        <a:lstStyle/>
        <a:p>
          <a:r>
            <a:rPr lang="en-US" b="1"/>
            <a:t>Dataset Description </a:t>
          </a:r>
          <a:endParaRPr lang="en-US"/>
        </a:p>
      </dgm:t>
    </dgm:pt>
    <dgm:pt modelId="{7DCB406A-18D2-44EA-80FE-06041EB8BA6C}" type="parTrans" cxnId="{C446E481-3D0E-49A5-B7B5-187C15DD9C6C}">
      <dgm:prSet/>
      <dgm:spPr/>
      <dgm:t>
        <a:bodyPr/>
        <a:lstStyle/>
        <a:p>
          <a:endParaRPr lang="en-US"/>
        </a:p>
      </dgm:t>
    </dgm:pt>
    <dgm:pt modelId="{D72B24D3-9403-49B9-A920-DFAFE7639A7E}" type="sibTrans" cxnId="{C446E481-3D0E-49A5-B7B5-187C15DD9C6C}">
      <dgm:prSet/>
      <dgm:spPr/>
      <dgm:t>
        <a:bodyPr/>
        <a:lstStyle/>
        <a:p>
          <a:endParaRPr lang="en-US"/>
        </a:p>
      </dgm:t>
    </dgm:pt>
    <dgm:pt modelId="{32FC0E8F-93AA-46E5-B615-44C4592FE306}">
      <dgm:prSet/>
      <dgm:spPr/>
      <dgm:t>
        <a:bodyPr/>
        <a:lstStyle/>
        <a:p>
          <a:r>
            <a:rPr lang="en-US" b="1"/>
            <a:t>Modelling Approach </a:t>
          </a:r>
          <a:endParaRPr lang="en-US"/>
        </a:p>
      </dgm:t>
    </dgm:pt>
    <dgm:pt modelId="{A2022EC0-D208-4BE6-8A7C-1392892A4377}" type="parTrans" cxnId="{6B5E1289-76DA-4664-BF40-2BA6E16A3FDC}">
      <dgm:prSet/>
      <dgm:spPr/>
      <dgm:t>
        <a:bodyPr/>
        <a:lstStyle/>
        <a:p>
          <a:endParaRPr lang="en-US"/>
        </a:p>
      </dgm:t>
    </dgm:pt>
    <dgm:pt modelId="{EBDED1F3-D06E-47CF-AD33-9C170FB02298}" type="sibTrans" cxnId="{6B5E1289-76DA-4664-BF40-2BA6E16A3FDC}">
      <dgm:prSet/>
      <dgm:spPr/>
      <dgm:t>
        <a:bodyPr/>
        <a:lstStyle/>
        <a:p>
          <a:endParaRPr lang="en-US"/>
        </a:p>
      </dgm:t>
    </dgm:pt>
    <dgm:pt modelId="{70C640FA-19B6-40AD-865B-F9E7EAADA84A}">
      <dgm:prSet/>
      <dgm:spPr/>
      <dgm:t>
        <a:bodyPr/>
        <a:lstStyle/>
        <a:p>
          <a:r>
            <a:rPr lang="en-US" b="1"/>
            <a:t>Results &amp; Discussion </a:t>
          </a:r>
          <a:endParaRPr lang="en-US"/>
        </a:p>
      </dgm:t>
    </dgm:pt>
    <dgm:pt modelId="{A18041F4-8700-480F-A177-BA28A21ED034}" type="parTrans" cxnId="{5478177D-A16B-4397-8732-99ECD2D6112F}">
      <dgm:prSet/>
      <dgm:spPr/>
      <dgm:t>
        <a:bodyPr/>
        <a:lstStyle/>
        <a:p>
          <a:endParaRPr lang="en-US"/>
        </a:p>
      </dgm:t>
    </dgm:pt>
    <dgm:pt modelId="{07592A08-F718-4617-8D64-8E0988D74F31}" type="sibTrans" cxnId="{5478177D-A16B-4397-8732-99ECD2D6112F}">
      <dgm:prSet/>
      <dgm:spPr/>
      <dgm:t>
        <a:bodyPr/>
        <a:lstStyle/>
        <a:p>
          <a:endParaRPr lang="en-US"/>
        </a:p>
      </dgm:t>
    </dgm:pt>
    <dgm:pt modelId="{CEEB8716-F17E-47D7-8731-D4ACF5E397D6}">
      <dgm:prSet/>
      <dgm:spPr/>
      <dgm:t>
        <a:bodyPr/>
        <a:lstStyle/>
        <a:p>
          <a:r>
            <a:rPr lang="en-US" b="1"/>
            <a:t>Conclusion</a:t>
          </a:r>
          <a:endParaRPr lang="en-US"/>
        </a:p>
      </dgm:t>
    </dgm:pt>
    <dgm:pt modelId="{ABE2B0CF-0ED9-4A73-A699-47726713E2B7}" type="parTrans" cxnId="{62CEFFF7-5E92-4FC7-8160-743C0B017621}">
      <dgm:prSet/>
      <dgm:spPr/>
      <dgm:t>
        <a:bodyPr/>
        <a:lstStyle/>
        <a:p>
          <a:endParaRPr lang="en-US"/>
        </a:p>
      </dgm:t>
    </dgm:pt>
    <dgm:pt modelId="{FFEA0A4B-2860-4912-9699-105BBCDD4D35}" type="sibTrans" cxnId="{62CEFFF7-5E92-4FC7-8160-743C0B017621}">
      <dgm:prSet/>
      <dgm:spPr/>
      <dgm:t>
        <a:bodyPr/>
        <a:lstStyle/>
        <a:p>
          <a:endParaRPr lang="en-US"/>
        </a:p>
      </dgm:t>
    </dgm:pt>
    <dgm:pt modelId="{89626F63-BBE4-4824-B93F-5B2105A06BE5}" type="pres">
      <dgm:prSet presAssocID="{3527375C-8538-48EC-937B-18CD4C094818}" presName="diagram" presStyleCnt="0">
        <dgm:presLayoutVars>
          <dgm:dir/>
          <dgm:resizeHandles val="exact"/>
        </dgm:presLayoutVars>
      </dgm:prSet>
      <dgm:spPr/>
    </dgm:pt>
    <dgm:pt modelId="{4E4C739A-0625-4298-A2EB-1E077E4069D5}" type="pres">
      <dgm:prSet presAssocID="{62EB9095-F401-4C0F-820E-BDDD26670AAD}" presName="node" presStyleLbl="node1" presStyleIdx="0" presStyleCnt="8">
        <dgm:presLayoutVars>
          <dgm:bulletEnabled val="1"/>
        </dgm:presLayoutVars>
      </dgm:prSet>
      <dgm:spPr/>
    </dgm:pt>
    <dgm:pt modelId="{C682EFF2-6A54-4D41-B502-B3E2395C2CA5}" type="pres">
      <dgm:prSet presAssocID="{AB648A7B-CCD5-412E-BBF5-B053B095532A}" presName="sibTrans" presStyleCnt="0"/>
      <dgm:spPr/>
    </dgm:pt>
    <dgm:pt modelId="{A4011E92-A232-4635-990B-04D0BF17C456}" type="pres">
      <dgm:prSet presAssocID="{944EA3EB-08A2-4BDC-BA3D-CD90436B68EB}" presName="node" presStyleLbl="node1" presStyleIdx="1" presStyleCnt="8">
        <dgm:presLayoutVars>
          <dgm:bulletEnabled val="1"/>
        </dgm:presLayoutVars>
      </dgm:prSet>
      <dgm:spPr/>
    </dgm:pt>
    <dgm:pt modelId="{65B081BF-7659-4B24-8015-A80F106CB213}" type="pres">
      <dgm:prSet presAssocID="{DC486B9F-01A0-4DE5-BD7F-4928EC78731C}" presName="sibTrans" presStyleCnt="0"/>
      <dgm:spPr/>
    </dgm:pt>
    <dgm:pt modelId="{DC641641-AB07-49B9-B09C-1A95829CCFB5}" type="pres">
      <dgm:prSet presAssocID="{850E8802-85F6-433C-9940-F52BB85ECF25}" presName="node" presStyleLbl="node1" presStyleIdx="2" presStyleCnt="8">
        <dgm:presLayoutVars>
          <dgm:bulletEnabled val="1"/>
        </dgm:presLayoutVars>
      </dgm:prSet>
      <dgm:spPr/>
    </dgm:pt>
    <dgm:pt modelId="{52E8BAEB-9320-4246-80AB-D3CCDB9C3AF7}" type="pres">
      <dgm:prSet presAssocID="{34433F91-C39F-411C-9BAC-FCF268D406AB}" presName="sibTrans" presStyleCnt="0"/>
      <dgm:spPr/>
    </dgm:pt>
    <dgm:pt modelId="{FA27EFF1-E2A5-4A66-8E72-475D0DD0F037}" type="pres">
      <dgm:prSet presAssocID="{EA92B832-1707-4CF8-8423-C499ED6A59EE}" presName="node" presStyleLbl="node1" presStyleIdx="3" presStyleCnt="8">
        <dgm:presLayoutVars>
          <dgm:bulletEnabled val="1"/>
        </dgm:presLayoutVars>
      </dgm:prSet>
      <dgm:spPr/>
    </dgm:pt>
    <dgm:pt modelId="{3E5B185C-B2D2-4B12-BC36-23912EC5A825}" type="pres">
      <dgm:prSet presAssocID="{51F97FCF-0886-4BFA-BF33-77DDDBA41922}" presName="sibTrans" presStyleCnt="0"/>
      <dgm:spPr/>
    </dgm:pt>
    <dgm:pt modelId="{5D34485A-542D-438A-BAA6-D6426F7E54D9}" type="pres">
      <dgm:prSet presAssocID="{A40D5587-3207-4754-9CF0-6E98DB265137}" presName="node" presStyleLbl="node1" presStyleIdx="4" presStyleCnt="8">
        <dgm:presLayoutVars>
          <dgm:bulletEnabled val="1"/>
        </dgm:presLayoutVars>
      </dgm:prSet>
      <dgm:spPr/>
    </dgm:pt>
    <dgm:pt modelId="{578C36F8-A613-4C37-AEC0-FAD2E5921D93}" type="pres">
      <dgm:prSet presAssocID="{D72B24D3-9403-49B9-A920-DFAFE7639A7E}" presName="sibTrans" presStyleCnt="0"/>
      <dgm:spPr/>
    </dgm:pt>
    <dgm:pt modelId="{6FE3D186-62FD-4B5D-9E75-C26BA9254BF5}" type="pres">
      <dgm:prSet presAssocID="{32FC0E8F-93AA-46E5-B615-44C4592FE306}" presName="node" presStyleLbl="node1" presStyleIdx="5" presStyleCnt="8">
        <dgm:presLayoutVars>
          <dgm:bulletEnabled val="1"/>
        </dgm:presLayoutVars>
      </dgm:prSet>
      <dgm:spPr/>
    </dgm:pt>
    <dgm:pt modelId="{35AA0D8E-8FFE-4C08-9D73-85E7E269507D}" type="pres">
      <dgm:prSet presAssocID="{EBDED1F3-D06E-47CF-AD33-9C170FB02298}" presName="sibTrans" presStyleCnt="0"/>
      <dgm:spPr/>
    </dgm:pt>
    <dgm:pt modelId="{91BE5468-6B42-4043-B303-49C4C550B4E7}" type="pres">
      <dgm:prSet presAssocID="{70C640FA-19B6-40AD-865B-F9E7EAADA84A}" presName="node" presStyleLbl="node1" presStyleIdx="6" presStyleCnt="8">
        <dgm:presLayoutVars>
          <dgm:bulletEnabled val="1"/>
        </dgm:presLayoutVars>
      </dgm:prSet>
      <dgm:spPr/>
    </dgm:pt>
    <dgm:pt modelId="{51C3B4BE-8E73-4EEF-A61D-50F90B7446BE}" type="pres">
      <dgm:prSet presAssocID="{07592A08-F718-4617-8D64-8E0988D74F31}" presName="sibTrans" presStyleCnt="0"/>
      <dgm:spPr/>
    </dgm:pt>
    <dgm:pt modelId="{B70D6858-C3F0-4894-B23E-3822C5795C2B}" type="pres">
      <dgm:prSet presAssocID="{CEEB8716-F17E-47D7-8731-D4ACF5E397D6}" presName="node" presStyleLbl="node1" presStyleIdx="7" presStyleCnt="8">
        <dgm:presLayoutVars>
          <dgm:bulletEnabled val="1"/>
        </dgm:presLayoutVars>
      </dgm:prSet>
      <dgm:spPr/>
    </dgm:pt>
  </dgm:ptLst>
  <dgm:cxnLst>
    <dgm:cxn modelId="{2DC8AF20-9328-4550-8856-FAA9FCD30160}" type="presOf" srcId="{32FC0E8F-93AA-46E5-B615-44C4592FE306}" destId="{6FE3D186-62FD-4B5D-9E75-C26BA9254BF5}" srcOrd="0" destOrd="0" presId="urn:microsoft.com/office/officeart/2005/8/layout/default"/>
    <dgm:cxn modelId="{B0373121-3912-4E5A-AD42-7372138DC604}" srcId="{3527375C-8538-48EC-937B-18CD4C094818}" destId="{850E8802-85F6-433C-9940-F52BB85ECF25}" srcOrd="2" destOrd="0" parTransId="{3175B614-89E3-479F-978A-B531AB9202D0}" sibTransId="{34433F91-C39F-411C-9BAC-FCF268D406AB}"/>
    <dgm:cxn modelId="{FF96EA24-D0F4-4044-BF40-E050C26045E2}" type="presOf" srcId="{CEEB8716-F17E-47D7-8731-D4ACF5E397D6}" destId="{B70D6858-C3F0-4894-B23E-3822C5795C2B}" srcOrd="0" destOrd="0" presId="urn:microsoft.com/office/officeart/2005/8/layout/default"/>
    <dgm:cxn modelId="{7C113D25-4485-47E2-AE78-5B27B8A86A17}" type="presOf" srcId="{A40D5587-3207-4754-9CF0-6E98DB265137}" destId="{5D34485A-542D-438A-BAA6-D6426F7E54D9}" srcOrd="0" destOrd="0" presId="urn:microsoft.com/office/officeart/2005/8/layout/default"/>
    <dgm:cxn modelId="{677FAB2D-A68E-4E55-A0EE-142610DE7476}" type="presOf" srcId="{3527375C-8538-48EC-937B-18CD4C094818}" destId="{89626F63-BBE4-4824-B93F-5B2105A06BE5}" srcOrd="0" destOrd="0" presId="urn:microsoft.com/office/officeart/2005/8/layout/default"/>
    <dgm:cxn modelId="{969B7A5D-F6DC-4991-B784-732822789A6C}" srcId="{3527375C-8538-48EC-937B-18CD4C094818}" destId="{EA92B832-1707-4CF8-8423-C499ED6A59EE}" srcOrd="3" destOrd="0" parTransId="{5D29F049-8D00-4D32-A0FF-AAAED9BA41CC}" sibTransId="{51F97FCF-0886-4BFA-BF33-77DDDBA41922}"/>
    <dgm:cxn modelId="{4980074F-1121-459C-BEAA-94D1E4EB9964}" type="presOf" srcId="{850E8802-85F6-433C-9940-F52BB85ECF25}" destId="{DC641641-AB07-49B9-B09C-1A95829CCFB5}" srcOrd="0" destOrd="0" presId="urn:microsoft.com/office/officeart/2005/8/layout/default"/>
    <dgm:cxn modelId="{5478177D-A16B-4397-8732-99ECD2D6112F}" srcId="{3527375C-8538-48EC-937B-18CD4C094818}" destId="{70C640FA-19B6-40AD-865B-F9E7EAADA84A}" srcOrd="6" destOrd="0" parTransId="{A18041F4-8700-480F-A177-BA28A21ED034}" sibTransId="{07592A08-F718-4617-8D64-8E0988D74F31}"/>
    <dgm:cxn modelId="{C446E481-3D0E-49A5-B7B5-187C15DD9C6C}" srcId="{3527375C-8538-48EC-937B-18CD4C094818}" destId="{A40D5587-3207-4754-9CF0-6E98DB265137}" srcOrd="4" destOrd="0" parTransId="{7DCB406A-18D2-44EA-80FE-06041EB8BA6C}" sibTransId="{D72B24D3-9403-49B9-A920-DFAFE7639A7E}"/>
    <dgm:cxn modelId="{6B5E1289-76DA-4664-BF40-2BA6E16A3FDC}" srcId="{3527375C-8538-48EC-937B-18CD4C094818}" destId="{32FC0E8F-93AA-46E5-B615-44C4592FE306}" srcOrd="5" destOrd="0" parTransId="{A2022EC0-D208-4BE6-8A7C-1392892A4377}" sibTransId="{EBDED1F3-D06E-47CF-AD33-9C170FB02298}"/>
    <dgm:cxn modelId="{8E3C1F8B-2210-481D-B7E1-694E011D7474}" srcId="{3527375C-8538-48EC-937B-18CD4C094818}" destId="{62EB9095-F401-4C0F-820E-BDDD26670AAD}" srcOrd="0" destOrd="0" parTransId="{D39752CD-5B3C-4AF5-B392-BC2237D86C79}" sibTransId="{AB648A7B-CCD5-412E-BBF5-B053B095532A}"/>
    <dgm:cxn modelId="{122AB4AA-E838-4AE2-A7B5-52B6A023FBC3}" type="presOf" srcId="{70C640FA-19B6-40AD-865B-F9E7EAADA84A}" destId="{91BE5468-6B42-4043-B303-49C4C550B4E7}" srcOrd="0" destOrd="0" presId="urn:microsoft.com/office/officeart/2005/8/layout/default"/>
    <dgm:cxn modelId="{B82725B0-15F6-4333-8244-4DD5C9BB1552}" type="presOf" srcId="{62EB9095-F401-4C0F-820E-BDDD26670AAD}" destId="{4E4C739A-0625-4298-A2EB-1E077E4069D5}" srcOrd="0" destOrd="0" presId="urn:microsoft.com/office/officeart/2005/8/layout/default"/>
    <dgm:cxn modelId="{CC4F05C0-5EDF-4D63-B2F5-B78E2FA7B2DA}" type="presOf" srcId="{944EA3EB-08A2-4BDC-BA3D-CD90436B68EB}" destId="{A4011E92-A232-4635-990B-04D0BF17C456}" srcOrd="0" destOrd="0" presId="urn:microsoft.com/office/officeart/2005/8/layout/default"/>
    <dgm:cxn modelId="{BFBA86DC-EAA9-41B9-A729-FBB1449152B8}" srcId="{3527375C-8538-48EC-937B-18CD4C094818}" destId="{944EA3EB-08A2-4BDC-BA3D-CD90436B68EB}" srcOrd="1" destOrd="0" parTransId="{DA93D595-11D1-4C5E-9E8B-A4EC31A6E3B2}" sibTransId="{DC486B9F-01A0-4DE5-BD7F-4928EC78731C}"/>
    <dgm:cxn modelId="{E77CBAE0-A7ED-4976-BC16-6369731A0FD6}" type="presOf" srcId="{EA92B832-1707-4CF8-8423-C499ED6A59EE}" destId="{FA27EFF1-E2A5-4A66-8E72-475D0DD0F037}" srcOrd="0" destOrd="0" presId="urn:microsoft.com/office/officeart/2005/8/layout/default"/>
    <dgm:cxn modelId="{62CEFFF7-5E92-4FC7-8160-743C0B017621}" srcId="{3527375C-8538-48EC-937B-18CD4C094818}" destId="{CEEB8716-F17E-47D7-8731-D4ACF5E397D6}" srcOrd="7" destOrd="0" parTransId="{ABE2B0CF-0ED9-4A73-A699-47726713E2B7}" sibTransId="{FFEA0A4B-2860-4912-9699-105BBCDD4D35}"/>
    <dgm:cxn modelId="{C714B0A2-5645-4904-97B7-7743A0DD2B6C}" type="presParOf" srcId="{89626F63-BBE4-4824-B93F-5B2105A06BE5}" destId="{4E4C739A-0625-4298-A2EB-1E077E4069D5}" srcOrd="0" destOrd="0" presId="urn:microsoft.com/office/officeart/2005/8/layout/default"/>
    <dgm:cxn modelId="{6DB12A44-7233-4430-9FE5-223786E52C8D}" type="presParOf" srcId="{89626F63-BBE4-4824-B93F-5B2105A06BE5}" destId="{C682EFF2-6A54-4D41-B502-B3E2395C2CA5}" srcOrd="1" destOrd="0" presId="urn:microsoft.com/office/officeart/2005/8/layout/default"/>
    <dgm:cxn modelId="{E99103F7-9F55-4C27-8E5E-4CCA93F92455}" type="presParOf" srcId="{89626F63-BBE4-4824-B93F-5B2105A06BE5}" destId="{A4011E92-A232-4635-990B-04D0BF17C456}" srcOrd="2" destOrd="0" presId="urn:microsoft.com/office/officeart/2005/8/layout/default"/>
    <dgm:cxn modelId="{93457000-F880-474A-A26C-FD65540F69AF}" type="presParOf" srcId="{89626F63-BBE4-4824-B93F-5B2105A06BE5}" destId="{65B081BF-7659-4B24-8015-A80F106CB213}" srcOrd="3" destOrd="0" presId="urn:microsoft.com/office/officeart/2005/8/layout/default"/>
    <dgm:cxn modelId="{35D8A308-48C4-4EE7-8918-4BCD95A4663C}" type="presParOf" srcId="{89626F63-BBE4-4824-B93F-5B2105A06BE5}" destId="{DC641641-AB07-49B9-B09C-1A95829CCFB5}" srcOrd="4" destOrd="0" presId="urn:microsoft.com/office/officeart/2005/8/layout/default"/>
    <dgm:cxn modelId="{DB99A6A6-69B8-49C5-B3DC-AB57B106A3D5}" type="presParOf" srcId="{89626F63-BBE4-4824-B93F-5B2105A06BE5}" destId="{52E8BAEB-9320-4246-80AB-D3CCDB9C3AF7}" srcOrd="5" destOrd="0" presId="urn:microsoft.com/office/officeart/2005/8/layout/default"/>
    <dgm:cxn modelId="{0B05C0F1-1165-48E3-A0DE-EE02A54ED199}" type="presParOf" srcId="{89626F63-BBE4-4824-B93F-5B2105A06BE5}" destId="{FA27EFF1-E2A5-4A66-8E72-475D0DD0F037}" srcOrd="6" destOrd="0" presId="urn:microsoft.com/office/officeart/2005/8/layout/default"/>
    <dgm:cxn modelId="{B2785779-FF01-4484-AC1C-79EC262BD704}" type="presParOf" srcId="{89626F63-BBE4-4824-B93F-5B2105A06BE5}" destId="{3E5B185C-B2D2-4B12-BC36-23912EC5A825}" srcOrd="7" destOrd="0" presId="urn:microsoft.com/office/officeart/2005/8/layout/default"/>
    <dgm:cxn modelId="{3F2DB09F-407C-4DBB-8EAC-4F3B049412D8}" type="presParOf" srcId="{89626F63-BBE4-4824-B93F-5B2105A06BE5}" destId="{5D34485A-542D-438A-BAA6-D6426F7E54D9}" srcOrd="8" destOrd="0" presId="urn:microsoft.com/office/officeart/2005/8/layout/default"/>
    <dgm:cxn modelId="{BD043BAF-FDC8-4527-8C4C-401628187FFD}" type="presParOf" srcId="{89626F63-BBE4-4824-B93F-5B2105A06BE5}" destId="{578C36F8-A613-4C37-AEC0-FAD2E5921D93}" srcOrd="9" destOrd="0" presId="urn:microsoft.com/office/officeart/2005/8/layout/default"/>
    <dgm:cxn modelId="{61E3CC83-9F31-4084-843A-1641FABFF1F7}" type="presParOf" srcId="{89626F63-BBE4-4824-B93F-5B2105A06BE5}" destId="{6FE3D186-62FD-4B5D-9E75-C26BA9254BF5}" srcOrd="10" destOrd="0" presId="urn:microsoft.com/office/officeart/2005/8/layout/default"/>
    <dgm:cxn modelId="{04C3BF27-C135-4BFB-BA08-2CC96B7ED8FA}" type="presParOf" srcId="{89626F63-BBE4-4824-B93F-5B2105A06BE5}" destId="{35AA0D8E-8FFE-4C08-9D73-85E7E269507D}" srcOrd="11" destOrd="0" presId="urn:microsoft.com/office/officeart/2005/8/layout/default"/>
    <dgm:cxn modelId="{D5E68D67-4FD8-411A-9B83-4C6A0725679C}" type="presParOf" srcId="{89626F63-BBE4-4824-B93F-5B2105A06BE5}" destId="{91BE5468-6B42-4043-B303-49C4C550B4E7}" srcOrd="12" destOrd="0" presId="urn:microsoft.com/office/officeart/2005/8/layout/default"/>
    <dgm:cxn modelId="{A1F3A384-0F66-4CF4-A006-BBA4DE0E0AC8}" type="presParOf" srcId="{89626F63-BBE4-4824-B93F-5B2105A06BE5}" destId="{51C3B4BE-8E73-4EEF-A61D-50F90B7446BE}" srcOrd="13" destOrd="0" presId="urn:microsoft.com/office/officeart/2005/8/layout/default"/>
    <dgm:cxn modelId="{A6D8E560-26E3-49C4-A73C-D4C343E9D8C7}" type="presParOf" srcId="{89626F63-BBE4-4824-B93F-5B2105A06BE5}" destId="{B70D6858-C3F0-4894-B23E-3822C5795C2B}" srcOrd="1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444D9B-C132-4BF1-8205-CF2106BAD49C}"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t>
        <a:bodyPr/>
        <a:lstStyle/>
        <a:p>
          <a:endParaRPr lang="en-US"/>
        </a:p>
      </dgm:t>
    </dgm:pt>
    <dgm:pt modelId="{8C34E18A-F220-4978-8CF7-9AC7765202E7}">
      <dgm:prSet/>
      <dgm:spPr/>
      <dgm:t>
        <a:bodyPr/>
        <a:lstStyle/>
        <a:p>
          <a:pPr>
            <a:lnSpc>
              <a:spcPct val="100000"/>
            </a:lnSpc>
          </a:pPr>
          <a:r>
            <a:rPr lang="en-US"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endParaRPr lang="en-US" dirty="0"/>
        </a:p>
      </dgm:t>
    </dgm:pt>
    <dgm:pt modelId="{5F36A3AA-AEF6-41D0-ADAC-1EA71D3C1497}" type="parTrans" cxnId="{7A4A8006-EEE9-457B-9134-01F7A3FA38EC}">
      <dgm:prSet/>
      <dgm:spPr/>
      <dgm:t>
        <a:bodyPr/>
        <a:lstStyle/>
        <a:p>
          <a:endParaRPr lang="en-US"/>
        </a:p>
      </dgm:t>
    </dgm:pt>
    <dgm:pt modelId="{539E8CC0-32C8-48FE-B93C-58D0E54FC35A}" type="sibTrans" cxnId="{7A4A8006-EEE9-457B-9134-01F7A3FA38EC}">
      <dgm:prSet/>
      <dgm:spPr/>
      <dgm:t>
        <a:bodyPr/>
        <a:lstStyle/>
        <a:p>
          <a:endParaRPr lang="en-US"/>
        </a:p>
      </dgm:t>
    </dgm:pt>
    <dgm:pt modelId="{29CB8061-C53E-44EA-A1A4-C696D5851495}">
      <dgm:prSet/>
      <dgm:spPr/>
      <dgm:t>
        <a:bodyPr/>
        <a:lstStyle/>
        <a:p>
          <a:pPr>
            <a:lnSpc>
              <a:spcPct val="100000"/>
            </a:lnSpc>
          </a:pPr>
          <a:r>
            <a:rPr lang="en-US"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US" dirty="0"/>
        </a:p>
      </dgm:t>
    </dgm:pt>
    <dgm:pt modelId="{7BF9C989-2CBD-4F39-94FC-866DCF7C92F9}" type="parTrans" cxnId="{CFD2EBA4-3D8B-45A5-86A5-88CC1712AD9A}">
      <dgm:prSet/>
      <dgm:spPr/>
      <dgm:t>
        <a:bodyPr/>
        <a:lstStyle/>
        <a:p>
          <a:endParaRPr lang="en-US"/>
        </a:p>
      </dgm:t>
    </dgm:pt>
    <dgm:pt modelId="{C08B349A-8464-4060-B51F-73B6166E7221}" type="sibTrans" cxnId="{CFD2EBA4-3D8B-45A5-86A5-88CC1712AD9A}">
      <dgm:prSet/>
      <dgm:spPr/>
      <dgm:t>
        <a:bodyPr/>
        <a:lstStyle/>
        <a:p>
          <a:endParaRPr lang="en-US"/>
        </a:p>
      </dgm:t>
    </dgm:pt>
    <dgm:pt modelId="{B8BC4E2E-E6A9-4EC5-BB1B-DEFA69DB66A1}" type="pres">
      <dgm:prSet presAssocID="{ED444D9B-C132-4BF1-8205-CF2106BAD49C}" presName="root" presStyleCnt="0">
        <dgm:presLayoutVars>
          <dgm:dir/>
          <dgm:resizeHandles val="exact"/>
        </dgm:presLayoutVars>
      </dgm:prSet>
      <dgm:spPr/>
    </dgm:pt>
    <dgm:pt modelId="{201E684C-676A-4E12-9F3E-65611189A079}" type="pres">
      <dgm:prSet presAssocID="{8C34E18A-F220-4978-8CF7-9AC7765202E7}" presName="compNode" presStyleCnt="0"/>
      <dgm:spPr/>
    </dgm:pt>
    <dgm:pt modelId="{368E656B-B4B1-4E22-825A-7F5A12123C6B}" type="pres">
      <dgm:prSet presAssocID="{8C34E18A-F220-4978-8CF7-9AC7765202E7}" presName="bgRect" presStyleLbl="bgShp" presStyleIdx="0" presStyleCnt="2" custScaleY="100000"/>
      <dgm:spPr/>
    </dgm:pt>
    <dgm:pt modelId="{38EFBC73-4BEF-4621-804F-000AD0CB96F6}" type="pres">
      <dgm:prSet presAssocID="{8C34E18A-F220-4978-8CF7-9AC7765202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C9B8401E-1B87-4827-8BE8-070CE5C4D1D0}" type="pres">
      <dgm:prSet presAssocID="{8C34E18A-F220-4978-8CF7-9AC7765202E7}" presName="spaceRect" presStyleCnt="0"/>
      <dgm:spPr/>
    </dgm:pt>
    <dgm:pt modelId="{A17F5F89-0166-4278-A73B-AF329387F60F}" type="pres">
      <dgm:prSet presAssocID="{8C34E18A-F220-4978-8CF7-9AC7765202E7}" presName="parTx" presStyleLbl="revTx" presStyleIdx="0" presStyleCnt="2">
        <dgm:presLayoutVars>
          <dgm:chMax val="0"/>
          <dgm:chPref val="0"/>
        </dgm:presLayoutVars>
      </dgm:prSet>
      <dgm:spPr/>
    </dgm:pt>
    <dgm:pt modelId="{9CBBD715-9C68-43EE-9EA8-D708845F789A}" type="pres">
      <dgm:prSet presAssocID="{539E8CC0-32C8-48FE-B93C-58D0E54FC35A}" presName="sibTrans" presStyleCnt="0"/>
      <dgm:spPr/>
    </dgm:pt>
    <dgm:pt modelId="{E432EDFA-6DB7-4241-8953-C2AE176048B7}" type="pres">
      <dgm:prSet presAssocID="{29CB8061-C53E-44EA-A1A4-C696D5851495}" presName="compNode" presStyleCnt="0"/>
      <dgm:spPr/>
    </dgm:pt>
    <dgm:pt modelId="{8B223D10-F7FB-4919-B682-8194AF93BFA3}" type="pres">
      <dgm:prSet presAssocID="{29CB8061-C53E-44EA-A1A4-C696D5851495}" presName="bgRect" presStyleLbl="bgShp" presStyleIdx="1" presStyleCnt="2"/>
      <dgm:spPr/>
    </dgm:pt>
    <dgm:pt modelId="{8FE41E4F-0F43-46E8-98D5-6393D528A1E4}" type="pres">
      <dgm:prSet presAssocID="{29CB8061-C53E-44EA-A1A4-C696D58514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8EE62F80-3553-44C9-8BC5-230A0E127A86}" type="pres">
      <dgm:prSet presAssocID="{29CB8061-C53E-44EA-A1A4-C696D5851495}" presName="spaceRect" presStyleCnt="0"/>
      <dgm:spPr/>
    </dgm:pt>
    <dgm:pt modelId="{E8377649-F295-4E77-9396-E53976F8B101}" type="pres">
      <dgm:prSet presAssocID="{29CB8061-C53E-44EA-A1A4-C696D5851495}" presName="parTx" presStyleLbl="revTx" presStyleIdx="1" presStyleCnt="2">
        <dgm:presLayoutVars>
          <dgm:chMax val="0"/>
          <dgm:chPref val="0"/>
        </dgm:presLayoutVars>
      </dgm:prSet>
      <dgm:spPr/>
    </dgm:pt>
  </dgm:ptLst>
  <dgm:cxnLst>
    <dgm:cxn modelId="{7A4A8006-EEE9-457B-9134-01F7A3FA38EC}" srcId="{ED444D9B-C132-4BF1-8205-CF2106BAD49C}" destId="{8C34E18A-F220-4978-8CF7-9AC7765202E7}" srcOrd="0" destOrd="0" parTransId="{5F36A3AA-AEF6-41D0-ADAC-1EA71D3C1497}" sibTransId="{539E8CC0-32C8-48FE-B93C-58D0E54FC35A}"/>
    <dgm:cxn modelId="{DE3D0312-5E84-491B-B30E-DB5821A0D1E0}" type="presOf" srcId="{ED444D9B-C132-4BF1-8205-CF2106BAD49C}" destId="{B8BC4E2E-E6A9-4EC5-BB1B-DEFA69DB66A1}" srcOrd="0" destOrd="0" presId="urn:microsoft.com/office/officeart/2018/2/layout/IconVerticalSolidList"/>
    <dgm:cxn modelId="{4E223331-CF8C-4C30-BFE4-C7BC9524E15F}" type="presOf" srcId="{29CB8061-C53E-44EA-A1A4-C696D5851495}" destId="{E8377649-F295-4E77-9396-E53976F8B101}" srcOrd="0" destOrd="0" presId="urn:microsoft.com/office/officeart/2018/2/layout/IconVerticalSolidList"/>
    <dgm:cxn modelId="{1EE12495-FCFF-454E-896D-2E9BE72FFC14}" type="presOf" srcId="{8C34E18A-F220-4978-8CF7-9AC7765202E7}" destId="{A17F5F89-0166-4278-A73B-AF329387F60F}" srcOrd="0" destOrd="0" presId="urn:microsoft.com/office/officeart/2018/2/layout/IconVerticalSolidList"/>
    <dgm:cxn modelId="{CFD2EBA4-3D8B-45A5-86A5-88CC1712AD9A}" srcId="{ED444D9B-C132-4BF1-8205-CF2106BAD49C}" destId="{29CB8061-C53E-44EA-A1A4-C696D5851495}" srcOrd="1" destOrd="0" parTransId="{7BF9C989-2CBD-4F39-94FC-866DCF7C92F9}" sibTransId="{C08B349A-8464-4060-B51F-73B6166E7221}"/>
    <dgm:cxn modelId="{379BE7D0-3588-4627-BB9E-B073BC059A04}" type="presParOf" srcId="{B8BC4E2E-E6A9-4EC5-BB1B-DEFA69DB66A1}" destId="{201E684C-676A-4E12-9F3E-65611189A079}" srcOrd="0" destOrd="0" presId="urn:microsoft.com/office/officeart/2018/2/layout/IconVerticalSolidList"/>
    <dgm:cxn modelId="{D13D9E2E-8551-440B-8F74-BD12CF38EEC2}" type="presParOf" srcId="{201E684C-676A-4E12-9F3E-65611189A079}" destId="{368E656B-B4B1-4E22-825A-7F5A12123C6B}" srcOrd="0" destOrd="0" presId="urn:microsoft.com/office/officeart/2018/2/layout/IconVerticalSolidList"/>
    <dgm:cxn modelId="{980A6E56-1875-429E-B310-845F737AC008}" type="presParOf" srcId="{201E684C-676A-4E12-9F3E-65611189A079}" destId="{38EFBC73-4BEF-4621-804F-000AD0CB96F6}" srcOrd="1" destOrd="0" presId="urn:microsoft.com/office/officeart/2018/2/layout/IconVerticalSolidList"/>
    <dgm:cxn modelId="{85ADD189-118B-4E1B-AEDD-6676CECBAC73}" type="presParOf" srcId="{201E684C-676A-4E12-9F3E-65611189A079}" destId="{C9B8401E-1B87-4827-8BE8-070CE5C4D1D0}" srcOrd="2" destOrd="0" presId="urn:microsoft.com/office/officeart/2018/2/layout/IconVerticalSolidList"/>
    <dgm:cxn modelId="{BDA3418A-35E1-41C5-8687-F851F9ED2FD0}" type="presParOf" srcId="{201E684C-676A-4E12-9F3E-65611189A079}" destId="{A17F5F89-0166-4278-A73B-AF329387F60F}" srcOrd="3" destOrd="0" presId="urn:microsoft.com/office/officeart/2018/2/layout/IconVerticalSolidList"/>
    <dgm:cxn modelId="{5CBF036D-1A3E-4250-811E-0A5EC4FA8243}" type="presParOf" srcId="{B8BC4E2E-E6A9-4EC5-BB1B-DEFA69DB66A1}" destId="{9CBBD715-9C68-43EE-9EA8-D708845F789A}" srcOrd="1" destOrd="0" presId="urn:microsoft.com/office/officeart/2018/2/layout/IconVerticalSolidList"/>
    <dgm:cxn modelId="{8121FDC1-44BB-4307-BFC6-8E198D3DD6E3}" type="presParOf" srcId="{B8BC4E2E-E6A9-4EC5-BB1B-DEFA69DB66A1}" destId="{E432EDFA-6DB7-4241-8953-C2AE176048B7}" srcOrd="2" destOrd="0" presId="urn:microsoft.com/office/officeart/2018/2/layout/IconVerticalSolidList"/>
    <dgm:cxn modelId="{9BD9C1B8-86AA-42B5-AEF5-2884354ECCC5}" type="presParOf" srcId="{E432EDFA-6DB7-4241-8953-C2AE176048B7}" destId="{8B223D10-F7FB-4919-B682-8194AF93BFA3}" srcOrd="0" destOrd="0" presId="urn:microsoft.com/office/officeart/2018/2/layout/IconVerticalSolidList"/>
    <dgm:cxn modelId="{0AA83792-6F03-47FE-9A1B-E1B8E60D5717}" type="presParOf" srcId="{E432EDFA-6DB7-4241-8953-C2AE176048B7}" destId="{8FE41E4F-0F43-46E8-98D5-6393D528A1E4}" srcOrd="1" destOrd="0" presId="urn:microsoft.com/office/officeart/2018/2/layout/IconVerticalSolidList"/>
    <dgm:cxn modelId="{1E7A532D-4A8B-46A8-894D-B71EC2E732FF}" type="presParOf" srcId="{E432EDFA-6DB7-4241-8953-C2AE176048B7}" destId="{8EE62F80-3553-44C9-8BC5-230A0E127A86}" srcOrd="2" destOrd="0" presId="urn:microsoft.com/office/officeart/2018/2/layout/IconVerticalSolidList"/>
    <dgm:cxn modelId="{8AC1560A-980C-4D08-AF3D-9A79AF32BCBF}" type="presParOf" srcId="{E432EDFA-6DB7-4241-8953-C2AE176048B7}" destId="{E8377649-F295-4E77-9396-E53976F8B10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0F9A2D-6CFB-4715-ACEE-6433F596BD02}"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76720558-192F-48A8-A7A7-08F4F09CDA91}">
      <dgm:prSet/>
      <dgm:spPr/>
      <dgm:t>
        <a:bodyPr/>
        <a:lstStyle/>
        <a:p>
          <a:r>
            <a:rPr lang="en-US" b="1"/>
            <a:t>In this project, Excel was used to analyze employee types (permanent, fixed-term, and temporary) across departments.</a:t>
          </a:r>
          <a:endParaRPr lang="en-US"/>
        </a:p>
      </dgm:t>
    </dgm:pt>
    <dgm:pt modelId="{75D5B54B-CD64-4A37-881D-EB25C27BDEF6}" type="parTrans" cxnId="{FDDAD007-719E-4425-9297-AFAB2F6DC8FA}">
      <dgm:prSet/>
      <dgm:spPr/>
      <dgm:t>
        <a:bodyPr/>
        <a:lstStyle/>
        <a:p>
          <a:endParaRPr lang="en-US"/>
        </a:p>
      </dgm:t>
    </dgm:pt>
    <dgm:pt modelId="{83AC246D-F59F-4484-96E0-5C09F1114F7C}" type="sibTrans" cxnId="{FDDAD007-719E-4425-9297-AFAB2F6DC8FA}">
      <dgm:prSet/>
      <dgm:spPr/>
      <dgm:t>
        <a:bodyPr/>
        <a:lstStyle/>
        <a:p>
          <a:endParaRPr lang="en-US"/>
        </a:p>
      </dgm:t>
    </dgm:pt>
    <dgm:pt modelId="{357CD017-C192-46FB-9C0A-F70E503A1169}">
      <dgm:prSet/>
      <dgm:spPr/>
      <dgm:t>
        <a:bodyPr/>
        <a:lstStyle/>
        <a:p>
          <a:r>
            <a:rPr lang="en-US" b="1"/>
            <a:t>Key techniques included:</a:t>
          </a:r>
          <a:endParaRPr lang="en-US"/>
        </a:p>
      </dgm:t>
    </dgm:pt>
    <dgm:pt modelId="{3F1AF62B-DD4D-437E-B997-0B908C60110F}" type="parTrans" cxnId="{F50855AA-62E1-4183-B1EC-349746199E4C}">
      <dgm:prSet/>
      <dgm:spPr/>
      <dgm:t>
        <a:bodyPr/>
        <a:lstStyle/>
        <a:p>
          <a:endParaRPr lang="en-US"/>
        </a:p>
      </dgm:t>
    </dgm:pt>
    <dgm:pt modelId="{CBD7D3DE-AC9E-4F6B-A64C-3C23CA4D7F2C}" type="sibTrans" cxnId="{F50855AA-62E1-4183-B1EC-349746199E4C}">
      <dgm:prSet/>
      <dgm:spPr/>
      <dgm:t>
        <a:bodyPr/>
        <a:lstStyle/>
        <a:p>
          <a:endParaRPr lang="en-US"/>
        </a:p>
      </dgm:t>
    </dgm:pt>
    <dgm:pt modelId="{CC6505B4-0587-41EB-8F80-D7E618C39805}">
      <dgm:prSet/>
      <dgm:spPr/>
      <dgm:t>
        <a:bodyPr/>
        <a:lstStyle/>
        <a:p>
          <a:r>
            <a:rPr lang="en-US" b="1" u="sng"/>
            <a:t>Conditional Formatting:</a:t>
          </a:r>
          <a:r>
            <a:rPr lang="en-US" b="1"/>
            <a:t> Applied color codes to quickly identify employee types and spot trends.</a:t>
          </a:r>
          <a:endParaRPr lang="en-US"/>
        </a:p>
      </dgm:t>
    </dgm:pt>
    <dgm:pt modelId="{C7614254-C313-42BD-BA4C-D3410897AFB8}" type="parTrans" cxnId="{0E0D3623-9D8D-4BA6-B49D-1FC62724FDDC}">
      <dgm:prSet/>
      <dgm:spPr/>
      <dgm:t>
        <a:bodyPr/>
        <a:lstStyle/>
        <a:p>
          <a:endParaRPr lang="en-US"/>
        </a:p>
      </dgm:t>
    </dgm:pt>
    <dgm:pt modelId="{B35457CE-3D73-47F0-A3B1-BEF0317377B3}" type="sibTrans" cxnId="{0E0D3623-9D8D-4BA6-B49D-1FC62724FDDC}">
      <dgm:prSet/>
      <dgm:spPr/>
      <dgm:t>
        <a:bodyPr/>
        <a:lstStyle/>
        <a:p>
          <a:endParaRPr lang="en-US"/>
        </a:p>
      </dgm:t>
    </dgm:pt>
    <dgm:pt modelId="{C3D0D28F-A608-4FEB-93E1-49552F512678}">
      <dgm:prSet/>
      <dgm:spPr/>
      <dgm:t>
        <a:bodyPr/>
        <a:lstStyle/>
        <a:p>
          <a:r>
            <a:rPr lang="en-US" b="1" u="sng"/>
            <a:t>Filters: </a:t>
          </a:r>
          <a:r>
            <a:rPr lang="en-US" b="1"/>
            <a:t>Used to isolate specific data sets, such as viewing employees by type or department.</a:t>
          </a:r>
          <a:endParaRPr lang="en-US"/>
        </a:p>
      </dgm:t>
    </dgm:pt>
    <dgm:pt modelId="{C0A766DD-2F22-4B42-A915-17D812A736BB}" type="parTrans" cxnId="{25F9F5B3-5D57-4131-B683-3EEAC086748B}">
      <dgm:prSet/>
      <dgm:spPr/>
      <dgm:t>
        <a:bodyPr/>
        <a:lstStyle/>
        <a:p>
          <a:endParaRPr lang="en-US"/>
        </a:p>
      </dgm:t>
    </dgm:pt>
    <dgm:pt modelId="{2A15AFBB-B425-469F-A864-5FC9A86DCF9B}" type="sibTrans" cxnId="{25F9F5B3-5D57-4131-B683-3EEAC086748B}">
      <dgm:prSet/>
      <dgm:spPr/>
      <dgm:t>
        <a:bodyPr/>
        <a:lstStyle/>
        <a:p>
          <a:endParaRPr lang="en-US"/>
        </a:p>
      </dgm:t>
    </dgm:pt>
    <dgm:pt modelId="{16DF0A6A-6ABA-4BAC-AD09-EA1288863FA8}">
      <dgm:prSet/>
      <dgm:spPr/>
      <dgm:t>
        <a:bodyPr/>
        <a:lstStyle/>
        <a:p>
          <a:r>
            <a:rPr lang="en-US" b="1" u="sng"/>
            <a:t>Formulas: </a:t>
          </a:r>
          <a:r>
            <a:rPr lang="en-US" b="1"/>
            <a:t>Employed formulas like COUNTIF and SUMIF to calculate metrics such as employee distribution and tenure.</a:t>
          </a:r>
          <a:endParaRPr lang="en-US"/>
        </a:p>
      </dgm:t>
    </dgm:pt>
    <dgm:pt modelId="{1BECCD7C-7FC8-454D-8C1C-9FFC7A343C6A}" type="parTrans" cxnId="{F3625A33-CE9B-4A66-BDB6-AEB2EB8BA7D2}">
      <dgm:prSet/>
      <dgm:spPr/>
      <dgm:t>
        <a:bodyPr/>
        <a:lstStyle/>
        <a:p>
          <a:endParaRPr lang="en-US"/>
        </a:p>
      </dgm:t>
    </dgm:pt>
    <dgm:pt modelId="{B27E7F03-7963-4769-B3AF-B073516AC95A}" type="sibTrans" cxnId="{F3625A33-CE9B-4A66-BDB6-AEB2EB8BA7D2}">
      <dgm:prSet/>
      <dgm:spPr/>
      <dgm:t>
        <a:bodyPr/>
        <a:lstStyle/>
        <a:p>
          <a:endParaRPr lang="en-US"/>
        </a:p>
      </dgm:t>
    </dgm:pt>
    <dgm:pt modelId="{B38293B1-0B8F-4284-B555-F6593711096A}">
      <dgm:prSet/>
      <dgm:spPr/>
      <dgm:t>
        <a:bodyPr/>
        <a:lstStyle/>
        <a:p>
          <a:r>
            <a:rPr lang="en-US" b="1" u="sng"/>
            <a:t>Graphs and Charts: </a:t>
          </a:r>
          <a:r>
            <a:rPr lang="en-US" b="1"/>
            <a:t>Created visual representations like pie charts and bar graphs to clearly display the data and highlight key insights.</a:t>
          </a:r>
          <a:endParaRPr lang="en-US"/>
        </a:p>
      </dgm:t>
    </dgm:pt>
    <dgm:pt modelId="{2FC62184-BC6A-416A-AA89-F6E536741B13}" type="parTrans" cxnId="{DF749FE2-A0E3-48B4-8B76-7D61B3C99224}">
      <dgm:prSet/>
      <dgm:spPr/>
      <dgm:t>
        <a:bodyPr/>
        <a:lstStyle/>
        <a:p>
          <a:endParaRPr lang="en-US"/>
        </a:p>
      </dgm:t>
    </dgm:pt>
    <dgm:pt modelId="{D0C5112E-0395-4411-8A8D-37E21E418739}" type="sibTrans" cxnId="{DF749FE2-A0E3-48B4-8B76-7D61B3C99224}">
      <dgm:prSet/>
      <dgm:spPr/>
      <dgm:t>
        <a:bodyPr/>
        <a:lstStyle/>
        <a:p>
          <a:endParaRPr lang="en-US"/>
        </a:p>
      </dgm:t>
    </dgm:pt>
    <dgm:pt modelId="{8E8BA932-94F4-4AF7-A773-AB4C10DB8CAF}" type="pres">
      <dgm:prSet presAssocID="{860F9A2D-6CFB-4715-ACEE-6433F596BD02}" presName="linear" presStyleCnt="0">
        <dgm:presLayoutVars>
          <dgm:animLvl val="lvl"/>
          <dgm:resizeHandles val="exact"/>
        </dgm:presLayoutVars>
      </dgm:prSet>
      <dgm:spPr/>
    </dgm:pt>
    <dgm:pt modelId="{CDF0D67E-0183-41E3-BF9A-E2D338ED2797}" type="pres">
      <dgm:prSet presAssocID="{76720558-192F-48A8-A7A7-08F4F09CDA91}" presName="parentText" presStyleLbl="node1" presStyleIdx="0" presStyleCnt="6">
        <dgm:presLayoutVars>
          <dgm:chMax val="0"/>
          <dgm:bulletEnabled val="1"/>
        </dgm:presLayoutVars>
      </dgm:prSet>
      <dgm:spPr/>
    </dgm:pt>
    <dgm:pt modelId="{BC4AE8BD-B312-4075-8D52-E0C38C7354F8}" type="pres">
      <dgm:prSet presAssocID="{83AC246D-F59F-4484-96E0-5C09F1114F7C}" presName="spacer" presStyleCnt="0"/>
      <dgm:spPr/>
    </dgm:pt>
    <dgm:pt modelId="{83944AAF-5DE6-422B-9217-5B06951983F0}" type="pres">
      <dgm:prSet presAssocID="{357CD017-C192-46FB-9C0A-F70E503A1169}" presName="parentText" presStyleLbl="node1" presStyleIdx="1" presStyleCnt="6">
        <dgm:presLayoutVars>
          <dgm:chMax val="0"/>
          <dgm:bulletEnabled val="1"/>
        </dgm:presLayoutVars>
      </dgm:prSet>
      <dgm:spPr/>
    </dgm:pt>
    <dgm:pt modelId="{53AFC8BE-452B-45A5-8249-D1E7FCA32A8C}" type="pres">
      <dgm:prSet presAssocID="{CBD7D3DE-AC9E-4F6B-A64C-3C23CA4D7F2C}" presName="spacer" presStyleCnt="0"/>
      <dgm:spPr/>
    </dgm:pt>
    <dgm:pt modelId="{5494A807-321C-4942-AD66-FE4945FB7100}" type="pres">
      <dgm:prSet presAssocID="{CC6505B4-0587-41EB-8F80-D7E618C39805}" presName="parentText" presStyleLbl="node1" presStyleIdx="2" presStyleCnt="6">
        <dgm:presLayoutVars>
          <dgm:chMax val="0"/>
          <dgm:bulletEnabled val="1"/>
        </dgm:presLayoutVars>
      </dgm:prSet>
      <dgm:spPr/>
    </dgm:pt>
    <dgm:pt modelId="{1BEEBC6A-7C72-4A48-AEC4-1AD4E87AAEA5}" type="pres">
      <dgm:prSet presAssocID="{B35457CE-3D73-47F0-A3B1-BEF0317377B3}" presName="spacer" presStyleCnt="0"/>
      <dgm:spPr/>
    </dgm:pt>
    <dgm:pt modelId="{25794AB2-B59C-427C-9B8E-6D23F4A910DD}" type="pres">
      <dgm:prSet presAssocID="{C3D0D28F-A608-4FEB-93E1-49552F512678}" presName="parentText" presStyleLbl="node1" presStyleIdx="3" presStyleCnt="6">
        <dgm:presLayoutVars>
          <dgm:chMax val="0"/>
          <dgm:bulletEnabled val="1"/>
        </dgm:presLayoutVars>
      </dgm:prSet>
      <dgm:spPr/>
    </dgm:pt>
    <dgm:pt modelId="{0EF771B5-9448-4297-ACEE-582FC2E3A946}" type="pres">
      <dgm:prSet presAssocID="{2A15AFBB-B425-469F-A864-5FC9A86DCF9B}" presName="spacer" presStyleCnt="0"/>
      <dgm:spPr/>
    </dgm:pt>
    <dgm:pt modelId="{0C9BA656-6ACA-48D8-B907-2CC798E2F561}" type="pres">
      <dgm:prSet presAssocID="{16DF0A6A-6ABA-4BAC-AD09-EA1288863FA8}" presName="parentText" presStyleLbl="node1" presStyleIdx="4" presStyleCnt="6">
        <dgm:presLayoutVars>
          <dgm:chMax val="0"/>
          <dgm:bulletEnabled val="1"/>
        </dgm:presLayoutVars>
      </dgm:prSet>
      <dgm:spPr/>
    </dgm:pt>
    <dgm:pt modelId="{F47AFDD4-C25C-4F7B-8520-192582096DB4}" type="pres">
      <dgm:prSet presAssocID="{B27E7F03-7963-4769-B3AF-B073516AC95A}" presName="spacer" presStyleCnt="0"/>
      <dgm:spPr/>
    </dgm:pt>
    <dgm:pt modelId="{B586CAEC-ECA8-49A4-AB38-3342475EC8DD}" type="pres">
      <dgm:prSet presAssocID="{B38293B1-0B8F-4284-B555-F6593711096A}" presName="parentText" presStyleLbl="node1" presStyleIdx="5" presStyleCnt="6">
        <dgm:presLayoutVars>
          <dgm:chMax val="0"/>
          <dgm:bulletEnabled val="1"/>
        </dgm:presLayoutVars>
      </dgm:prSet>
      <dgm:spPr/>
    </dgm:pt>
  </dgm:ptLst>
  <dgm:cxnLst>
    <dgm:cxn modelId="{FDDAD007-719E-4425-9297-AFAB2F6DC8FA}" srcId="{860F9A2D-6CFB-4715-ACEE-6433F596BD02}" destId="{76720558-192F-48A8-A7A7-08F4F09CDA91}" srcOrd="0" destOrd="0" parTransId="{75D5B54B-CD64-4A37-881D-EB25C27BDEF6}" sibTransId="{83AC246D-F59F-4484-96E0-5C09F1114F7C}"/>
    <dgm:cxn modelId="{0E0D3623-9D8D-4BA6-B49D-1FC62724FDDC}" srcId="{860F9A2D-6CFB-4715-ACEE-6433F596BD02}" destId="{CC6505B4-0587-41EB-8F80-D7E618C39805}" srcOrd="2" destOrd="0" parTransId="{C7614254-C313-42BD-BA4C-D3410897AFB8}" sibTransId="{B35457CE-3D73-47F0-A3B1-BEF0317377B3}"/>
    <dgm:cxn modelId="{094F7826-7700-4C00-AC77-8C014C03165D}" type="presOf" srcId="{16DF0A6A-6ABA-4BAC-AD09-EA1288863FA8}" destId="{0C9BA656-6ACA-48D8-B907-2CC798E2F561}" srcOrd="0" destOrd="0" presId="urn:microsoft.com/office/officeart/2005/8/layout/vList2"/>
    <dgm:cxn modelId="{F3625A33-CE9B-4A66-BDB6-AEB2EB8BA7D2}" srcId="{860F9A2D-6CFB-4715-ACEE-6433F596BD02}" destId="{16DF0A6A-6ABA-4BAC-AD09-EA1288863FA8}" srcOrd="4" destOrd="0" parTransId="{1BECCD7C-7FC8-454D-8C1C-9FFC7A343C6A}" sibTransId="{B27E7F03-7963-4769-B3AF-B073516AC95A}"/>
    <dgm:cxn modelId="{2B680E4A-0AAD-4EAC-9708-A0928DE6EB18}" type="presOf" srcId="{B38293B1-0B8F-4284-B555-F6593711096A}" destId="{B586CAEC-ECA8-49A4-AB38-3342475EC8DD}" srcOrd="0" destOrd="0" presId="urn:microsoft.com/office/officeart/2005/8/layout/vList2"/>
    <dgm:cxn modelId="{D166C86C-54C6-47CC-990B-AFD8B42F8F75}" type="presOf" srcId="{357CD017-C192-46FB-9C0A-F70E503A1169}" destId="{83944AAF-5DE6-422B-9217-5B06951983F0}" srcOrd="0" destOrd="0" presId="urn:microsoft.com/office/officeart/2005/8/layout/vList2"/>
    <dgm:cxn modelId="{7EC5A774-9548-4CAE-9CD3-95C4D26C2A93}" type="presOf" srcId="{76720558-192F-48A8-A7A7-08F4F09CDA91}" destId="{CDF0D67E-0183-41E3-BF9A-E2D338ED2797}" srcOrd="0" destOrd="0" presId="urn:microsoft.com/office/officeart/2005/8/layout/vList2"/>
    <dgm:cxn modelId="{66228477-F9A0-476F-8E70-30389BC3CCC2}" type="presOf" srcId="{C3D0D28F-A608-4FEB-93E1-49552F512678}" destId="{25794AB2-B59C-427C-9B8E-6D23F4A910DD}" srcOrd="0" destOrd="0" presId="urn:microsoft.com/office/officeart/2005/8/layout/vList2"/>
    <dgm:cxn modelId="{F50855AA-62E1-4183-B1EC-349746199E4C}" srcId="{860F9A2D-6CFB-4715-ACEE-6433F596BD02}" destId="{357CD017-C192-46FB-9C0A-F70E503A1169}" srcOrd="1" destOrd="0" parTransId="{3F1AF62B-DD4D-437E-B997-0B908C60110F}" sibTransId="{CBD7D3DE-AC9E-4F6B-A64C-3C23CA4D7F2C}"/>
    <dgm:cxn modelId="{25F9F5B3-5D57-4131-B683-3EEAC086748B}" srcId="{860F9A2D-6CFB-4715-ACEE-6433F596BD02}" destId="{C3D0D28F-A608-4FEB-93E1-49552F512678}" srcOrd="3" destOrd="0" parTransId="{C0A766DD-2F22-4B42-A915-17D812A736BB}" sibTransId="{2A15AFBB-B425-469F-A864-5FC9A86DCF9B}"/>
    <dgm:cxn modelId="{61E461C0-193B-458D-B660-8498BEC377EC}" type="presOf" srcId="{CC6505B4-0587-41EB-8F80-D7E618C39805}" destId="{5494A807-321C-4942-AD66-FE4945FB7100}" srcOrd="0" destOrd="0" presId="urn:microsoft.com/office/officeart/2005/8/layout/vList2"/>
    <dgm:cxn modelId="{44FD80DC-DF63-4839-8D7B-017C7A7EAD53}" type="presOf" srcId="{860F9A2D-6CFB-4715-ACEE-6433F596BD02}" destId="{8E8BA932-94F4-4AF7-A773-AB4C10DB8CAF}" srcOrd="0" destOrd="0" presId="urn:microsoft.com/office/officeart/2005/8/layout/vList2"/>
    <dgm:cxn modelId="{DF749FE2-A0E3-48B4-8B76-7D61B3C99224}" srcId="{860F9A2D-6CFB-4715-ACEE-6433F596BD02}" destId="{B38293B1-0B8F-4284-B555-F6593711096A}" srcOrd="5" destOrd="0" parTransId="{2FC62184-BC6A-416A-AA89-F6E536741B13}" sibTransId="{D0C5112E-0395-4411-8A8D-37E21E418739}"/>
    <dgm:cxn modelId="{77ABF3E7-9293-40C8-8AA4-367EE914E02F}" type="presParOf" srcId="{8E8BA932-94F4-4AF7-A773-AB4C10DB8CAF}" destId="{CDF0D67E-0183-41E3-BF9A-E2D338ED2797}" srcOrd="0" destOrd="0" presId="urn:microsoft.com/office/officeart/2005/8/layout/vList2"/>
    <dgm:cxn modelId="{96280751-934C-4E0C-BE11-F850787E3C69}" type="presParOf" srcId="{8E8BA932-94F4-4AF7-A773-AB4C10DB8CAF}" destId="{BC4AE8BD-B312-4075-8D52-E0C38C7354F8}" srcOrd="1" destOrd="0" presId="urn:microsoft.com/office/officeart/2005/8/layout/vList2"/>
    <dgm:cxn modelId="{A3C21210-99E5-4E92-A72D-AEFFEBA3CE6B}" type="presParOf" srcId="{8E8BA932-94F4-4AF7-A773-AB4C10DB8CAF}" destId="{83944AAF-5DE6-422B-9217-5B06951983F0}" srcOrd="2" destOrd="0" presId="urn:microsoft.com/office/officeart/2005/8/layout/vList2"/>
    <dgm:cxn modelId="{1791634F-6093-44B6-9C4A-4E23F4A93B16}" type="presParOf" srcId="{8E8BA932-94F4-4AF7-A773-AB4C10DB8CAF}" destId="{53AFC8BE-452B-45A5-8249-D1E7FCA32A8C}" srcOrd="3" destOrd="0" presId="urn:microsoft.com/office/officeart/2005/8/layout/vList2"/>
    <dgm:cxn modelId="{FF7A87A5-1393-4D1B-9BC8-01ABA8626764}" type="presParOf" srcId="{8E8BA932-94F4-4AF7-A773-AB4C10DB8CAF}" destId="{5494A807-321C-4942-AD66-FE4945FB7100}" srcOrd="4" destOrd="0" presId="urn:microsoft.com/office/officeart/2005/8/layout/vList2"/>
    <dgm:cxn modelId="{443F2BF3-35C6-48FE-8CDA-4C6E3A2C767D}" type="presParOf" srcId="{8E8BA932-94F4-4AF7-A773-AB4C10DB8CAF}" destId="{1BEEBC6A-7C72-4A48-AEC4-1AD4E87AAEA5}" srcOrd="5" destOrd="0" presId="urn:microsoft.com/office/officeart/2005/8/layout/vList2"/>
    <dgm:cxn modelId="{15681D9D-E530-4E10-AD38-3B3C6A7C0DFD}" type="presParOf" srcId="{8E8BA932-94F4-4AF7-A773-AB4C10DB8CAF}" destId="{25794AB2-B59C-427C-9B8E-6D23F4A910DD}" srcOrd="6" destOrd="0" presId="urn:microsoft.com/office/officeart/2005/8/layout/vList2"/>
    <dgm:cxn modelId="{16C6B58D-931D-4808-BCB8-E79FF0EA1AFC}" type="presParOf" srcId="{8E8BA932-94F4-4AF7-A773-AB4C10DB8CAF}" destId="{0EF771B5-9448-4297-ACEE-582FC2E3A946}" srcOrd="7" destOrd="0" presId="urn:microsoft.com/office/officeart/2005/8/layout/vList2"/>
    <dgm:cxn modelId="{329F04CB-5691-4F5C-82F4-5DC17C6D3D55}" type="presParOf" srcId="{8E8BA932-94F4-4AF7-A773-AB4C10DB8CAF}" destId="{0C9BA656-6ACA-48D8-B907-2CC798E2F561}" srcOrd="8" destOrd="0" presId="urn:microsoft.com/office/officeart/2005/8/layout/vList2"/>
    <dgm:cxn modelId="{C747D30D-DC54-4D48-A818-BF0E1EF1ED6E}" type="presParOf" srcId="{8E8BA932-94F4-4AF7-A773-AB4C10DB8CAF}" destId="{F47AFDD4-C25C-4F7B-8520-192582096DB4}" srcOrd="9" destOrd="0" presId="urn:microsoft.com/office/officeart/2005/8/layout/vList2"/>
    <dgm:cxn modelId="{649EF64A-4C88-4F2E-9DD4-AA66FB01B8CA}" type="presParOf" srcId="{8E8BA932-94F4-4AF7-A773-AB4C10DB8CAF}" destId="{B586CAEC-ECA8-49A4-AB38-3342475EC8DD}" srcOrd="10"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3FC69-A0AD-4398-9589-09EAAB322776}">
      <dsp:nvSpPr>
        <dsp:cNvPr id="0" name=""/>
        <dsp:cNvSpPr/>
      </dsp:nvSpPr>
      <dsp:spPr>
        <a:xfrm>
          <a:off x="1802473" y="37134"/>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E8BBF4-EACF-4B59-A288-BD5DA624848B}">
      <dsp:nvSpPr>
        <dsp:cNvPr id="0" name=""/>
        <dsp:cNvSpPr/>
      </dsp:nvSpPr>
      <dsp:spPr>
        <a:xfrm>
          <a:off x="78772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kern="1200"/>
            <a:t>Employee Type Analysis Using Excel &amp; </a:t>
          </a:r>
          <a:endParaRPr lang="en-US" sz="2400" kern="1200"/>
        </a:p>
      </dsp:txBody>
      <dsp:txXfrm>
        <a:off x="787723" y="2117748"/>
        <a:ext cx="3690000" cy="720000"/>
      </dsp:txXfrm>
    </dsp:sp>
    <dsp:sp modelId="{00F0EC4B-BE9F-4F6F-A0FF-92B5A50B56D1}">
      <dsp:nvSpPr>
        <dsp:cNvPr id="0" name=""/>
        <dsp:cNvSpPr/>
      </dsp:nvSpPr>
      <dsp:spPr>
        <a:xfrm>
          <a:off x="6138223" y="37134"/>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46890D-8F30-4DEA-9C17-D4754A2A4FFC}">
      <dsp:nvSpPr>
        <dsp:cNvPr id="0" name=""/>
        <dsp:cNvSpPr/>
      </dsp:nvSpPr>
      <dsp:spPr>
        <a:xfrm>
          <a:off x="5123473" y="2117748"/>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1" kern="1200"/>
            <a:t>Employee Department Count Analysis Using Excel </a:t>
          </a:r>
          <a:endParaRPr lang="en-US" sz="2400" kern="1200"/>
        </a:p>
      </dsp:txBody>
      <dsp:txXfrm>
        <a:off x="5123473" y="2117748"/>
        <a:ext cx="369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C739A-0625-4298-A2EB-1E077E4069D5}">
      <dsp:nvSpPr>
        <dsp:cNvPr id="0" name=""/>
        <dsp:cNvSpPr/>
      </dsp:nvSpPr>
      <dsp:spPr>
        <a:xfrm>
          <a:off x="2812" y="20897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Problem Statement </a:t>
          </a:r>
          <a:endParaRPr lang="en-US" sz="2800" kern="1200"/>
        </a:p>
      </dsp:txBody>
      <dsp:txXfrm>
        <a:off x="2812" y="208974"/>
        <a:ext cx="2231527" cy="1338916"/>
      </dsp:txXfrm>
    </dsp:sp>
    <dsp:sp modelId="{A4011E92-A232-4635-990B-04D0BF17C456}">
      <dsp:nvSpPr>
        <dsp:cNvPr id="0" name=""/>
        <dsp:cNvSpPr/>
      </dsp:nvSpPr>
      <dsp:spPr>
        <a:xfrm>
          <a:off x="2457493" y="20897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Project Overview </a:t>
          </a:r>
          <a:endParaRPr lang="en-US" sz="2800" kern="1200"/>
        </a:p>
      </dsp:txBody>
      <dsp:txXfrm>
        <a:off x="2457493" y="208974"/>
        <a:ext cx="2231527" cy="1338916"/>
      </dsp:txXfrm>
    </dsp:sp>
    <dsp:sp modelId="{DC641641-AB07-49B9-B09C-1A95829CCFB5}">
      <dsp:nvSpPr>
        <dsp:cNvPr id="0" name=""/>
        <dsp:cNvSpPr/>
      </dsp:nvSpPr>
      <dsp:spPr>
        <a:xfrm>
          <a:off x="4912174" y="20897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End Users</a:t>
          </a:r>
          <a:endParaRPr lang="en-US" sz="2800" kern="1200"/>
        </a:p>
      </dsp:txBody>
      <dsp:txXfrm>
        <a:off x="4912174" y="208974"/>
        <a:ext cx="2231527" cy="1338916"/>
      </dsp:txXfrm>
    </dsp:sp>
    <dsp:sp modelId="{FA27EFF1-E2A5-4A66-8E72-475D0DD0F037}">
      <dsp:nvSpPr>
        <dsp:cNvPr id="0" name=""/>
        <dsp:cNvSpPr/>
      </dsp:nvSpPr>
      <dsp:spPr>
        <a:xfrm>
          <a:off x="7366855" y="20897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Our Solution &amp; Preposition</a:t>
          </a:r>
          <a:endParaRPr lang="en-US" sz="2800" kern="1200"/>
        </a:p>
      </dsp:txBody>
      <dsp:txXfrm>
        <a:off x="7366855" y="208974"/>
        <a:ext cx="2231527" cy="1338916"/>
      </dsp:txXfrm>
    </dsp:sp>
    <dsp:sp modelId="{5D34485A-542D-438A-BAA6-D6426F7E54D9}">
      <dsp:nvSpPr>
        <dsp:cNvPr id="0" name=""/>
        <dsp:cNvSpPr/>
      </dsp:nvSpPr>
      <dsp:spPr>
        <a:xfrm>
          <a:off x="2812" y="177104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Dataset Description </a:t>
          </a:r>
          <a:endParaRPr lang="en-US" sz="2800" kern="1200"/>
        </a:p>
      </dsp:txBody>
      <dsp:txXfrm>
        <a:off x="2812" y="1771044"/>
        <a:ext cx="2231527" cy="1338916"/>
      </dsp:txXfrm>
    </dsp:sp>
    <dsp:sp modelId="{6FE3D186-62FD-4B5D-9E75-C26BA9254BF5}">
      <dsp:nvSpPr>
        <dsp:cNvPr id="0" name=""/>
        <dsp:cNvSpPr/>
      </dsp:nvSpPr>
      <dsp:spPr>
        <a:xfrm>
          <a:off x="2457493" y="177104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Modelling Approach </a:t>
          </a:r>
          <a:endParaRPr lang="en-US" sz="2800" kern="1200"/>
        </a:p>
      </dsp:txBody>
      <dsp:txXfrm>
        <a:off x="2457493" y="1771044"/>
        <a:ext cx="2231527" cy="1338916"/>
      </dsp:txXfrm>
    </dsp:sp>
    <dsp:sp modelId="{91BE5468-6B42-4043-B303-49C4C550B4E7}">
      <dsp:nvSpPr>
        <dsp:cNvPr id="0" name=""/>
        <dsp:cNvSpPr/>
      </dsp:nvSpPr>
      <dsp:spPr>
        <a:xfrm>
          <a:off x="4912174" y="177104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Results &amp; Discussion </a:t>
          </a:r>
          <a:endParaRPr lang="en-US" sz="2800" kern="1200"/>
        </a:p>
      </dsp:txBody>
      <dsp:txXfrm>
        <a:off x="4912174" y="1771044"/>
        <a:ext cx="2231527" cy="1338916"/>
      </dsp:txXfrm>
    </dsp:sp>
    <dsp:sp modelId="{B70D6858-C3F0-4894-B23E-3822C5795C2B}">
      <dsp:nvSpPr>
        <dsp:cNvPr id="0" name=""/>
        <dsp:cNvSpPr/>
      </dsp:nvSpPr>
      <dsp:spPr>
        <a:xfrm>
          <a:off x="7366855" y="1771044"/>
          <a:ext cx="2231527" cy="1338916"/>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a:t>Conclusion</a:t>
          </a:r>
          <a:endParaRPr lang="en-US" sz="2800" kern="1200"/>
        </a:p>
      </dsp:txBody>
      <dsp:txXfrm>
        <a:off x="7366855" y="1771044"/>
        <a:ext cx="2231527" cy="1338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E656B-B4B1-4E22-825A-7F5A12123C6B}">
      <dsp:nvSpPr>
        <dsp:cNvPr id="0" name=""/>
        <dsp:cNvSpPr/>
      </dsp:nvSpPr>
      <dsp:spPr>
        <a:xfrm>
          <a:off x="0" y="260659"/>
          <a:ext cx="6256865" cy="12744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FBC73-4BEF-4621-804F-000AD0CB96F6}">
      <dsp:nvSpPr>
        <dsp:cNvPr id="0" name=""/>
        <dsp:cNvSpPr/>
      </dsp:nvSpPr>
      <dsp:spPr>
        <a:xfrm>
          <a:off x="385527" y="547415"/>
          <a:ext cx="700958" cy="700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7F5F89-0166-4278-A73B-AF329387F60F}">
      <dsp:nvSpPr>
        <dsp:cNvPr id="0" name=""/>
        <dsp:cNvSpPr/>
      </dsp:nvSpPr>
      <dsp:spPr>
        <a:xfrm>
          <a:off x="1472013" y="260659"/>
          <a:ext cx="4784167" cy="127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81" tIns="134881" rIns="134881" bIns="134881" numCol="1" spcCol="1270" anchor="ctr" anchorCtr="0">
          <a:noAutofit/>
        </a:bodyPr>
        <a:lstStyle/>
        <a:p>
          <a:pPr marL="0" lvl="0" indent="0" algn="l" defTabSz="622300">
            <a:lnSpc>
              <a:spcPct val="100000"/>
            </a:lnSpc>
            <a:spcBef>
              <a:spcPct val="0"/>
            </a:spcBef>
            <a:spcAft>
              <a:spcPct val="35000"/>
            </a:spcAft>
            <a:buNone/>
          </a:pPr>
          <a:r>
            <a:rPr lang="en-US" sz="1400" b="1" kern="1200"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endParaRPr lang="en-US" sz="1400" kern="1200" dirty="0"/>
        </a:p>
      </dsp:txBody>
      <dsp:txXfrm>
        <a:off x="1472013" y="260659"/>
        <a:ext cx="4784167" cy="1274470"/>
      </dsp:txXfrm>
    </dsp:sp>
    <dsp:sp modelId="{8B223D10-F7FB-4919-B682-8194AF93BFA3}">
      <dsp:nvSpPr>
        <dsp:cNvPr id="0" name=""/>
        <dsp:cNvSpPr/>
      </dsp:nvSpPr>
      <dsp:spPr>
        <a:xfrm>
          <a:off x="0" y="1783806"/>
          <a:ext cx="6256865" cy="12744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41E4F-0F43-46E8-98D5-6393D528A1E4}">
      <dsp:nvSpPr>
        <dsp:cNvPr id="0" name=""/>
        <dsp:cNvSpPr/>
      </dsp:nvSpPr>
      <dsp:spPr>
        <a:xfrm>
          <a:off x="385527" y="2070562"/>
          <a:ext cx="700958" cy="700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377649-F295-4E77-9396-E53976F8B101}">
      <dsp:nvSpPr>
        <dsp:cNvPr id="0" name=""/>
        <dsp:cNvSpPr/>
      </dsp:nvSpPr>
      <dsp:spPr>
        <a:xfrm>
          <a:off x="1472013" y="1783806"/>
          <a:ext cx="4784167" cy="1274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81" tIns="134881" rIns="134881" bIns="134881" numCol="1" spcCol="1270" anchor="ctr" anchorCtr="0">
          <a:noAutofit/>
        </a:bodyPr>
        <a:lstStyle/>
        <a:p>
          <a:pPr marL="0" lvl="0" indent="0" algn="l" defTabSz="622300">
            <a:lnSpc>
              <a:spcPct val="100000"/>
            </a:lnSpc>
            <a:spcBef>
              <a:spcPct val="0"/>
            </a:spcBef>
            <a:spcAft>
              <a:spcPct val="35000"/>
            </a:spcAft>
            <a:buNone/>
          </a:pPr>
          <a:r>
            <a:rPr lang="en-US" sz="1400" b="1" kern="1200"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US" sz="1400" kern="1200" dirty="0"/>
        </a:p>
      </dsp:txBody>
      <dsp:txXfrm>
        <a:off x="1472013" y="1783806"/>
        <a:ext cx="4784167" cy="12744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0D67E-0183-41E3-BF9A-E2D338ED2797}">
      <dsp:nvSpPr>
        <dsp:cNvPr id="0" name=""/>
        <dsp:cNvSpPr/>
      </dsp:nvSpPr>
      <dsp:spPr>
        <a:xfrm>
          <a:off x="0" y="653267"/>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In this project, Excel was used to analyze employee types (permanent, fixed-term, and temporary) across departments.</a:t>
          </a:r>
          <a:endParaRPr lang="en-US" sz="1300" kern="1200"/>
        </a:p>
      </dsp:txBody>
      <dsp:txXfrm>
        <a:off x="14850" y="668117"/>
        <a:ext cx="9571496" cy="274500"/>
      </dsp:txXfrm>
    </dsp:sp>
    <dsp:sp modelId="{83944AAF-5DE6-422B-9217-5B06951983F0}">
      <dsp:nvSpPr>
        <dsp:cNvPr id="0" name=""/>
        <dsp:cNvSpPr/>
      </dsp:nvSpPr>
      <dsp:spPr>
        <a:xfrm>
          <a:off x="0" y="994907"/>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Key techniques included:</a:t>
          </a:r>
          <a:endParaRPr lang="en-US" sz="1300" kern="1200"/>
        </a:p>
      </dsp:txBody>
      <dsp:txXfrm>
        <a:off x="14850" y="1009757"/>
        <a:ext cx="9571496" cy="274500"/>
      </dsp:txXfrm>
    </dsp:sp>
    <dsp:sp modelId="{5494A807-321C-4942-AD66-FE4945FB7100}">
      <dsp:nvSpPr>
        <dsp:cNvPr id="0" name=""/>
        <dsp:cNvSpPr/>
      </dsp:nvSpPr>
      <dsp:spPr>
        <a:xfrm>
          <a:off x="0" y="1336548"/>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u="sng" kern="1200"/>
            <a:t>Conditional Formatting:</a:t>
          </a:r>
          <a:r>
            <a:rPr lang="en-US" sz="1300" b="1" kern="1200"/>
            <a:t> Applied color codes to quickly identify employee types and spot trends.</a:t>
          </a:r>
          <a:endParaRPr lang="en-US" sz="1300" kern="1200"/>
        </a:p>
      </dsp:txBody>
      <dsp:txXfrm>
        <a:off x="14850" y="1351398"/>
        <a:ext cx="9571496" cy="274500"/>
      </dsp:txXfrm>
    </dsp:sp>
    <dsp:sp modelId="{25794AB2-B59C-427C-9B8E-6D23F4A910DD}">
      <dsp:nvSpPr>
        <dsp:cNvPr id="0" name=""/>
        <dsp:cNvSpPr/>
      </dsp:nvSpPr>
      <dsp:spPr>
        <a:xfrm>
          <a:off x="0" y="1678188"/>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u="sng" kern="1200"/>
            <a:t>Filters: </a:t>
          </a:r>
          <a:r>
            <a:rPr lang="en-US" sz="1300" b="1" kern="1200"/>
            <a:t>Used to isolate specific data sets, such as viewing employees by type or department.</a:t>
          </a:r>
          <a:endParaRPr lang="en-US" sz="1300" kern="1200"/>
        </a:p>
      </dsp:txBody>
      <dsp:txXfrm>
        <a:off x="14850" y="1693038"/>
        <a:ext cx="9571496" cy="274500"/>
      </dsp:txXfrm>
    </dsp:sp>
    <dsp:sp modelId="{0C9BA656-6ACA-48D8-B907-2CC798E2F561}">
      <dsp:nvSpPr>
        <dsp:cNvPr id="0" name=""/>
        <dsp:cNvSpPr/>
      </dsp:nvSpPr>
      <dsp:spPr>
        <a:xfrm>
          <a:off x="0" y="2019828"/>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u="sng" kern="1200"/>
            <a:t>Formulas: </a:t>
          </a:r>
          <a:r>
            <a:rPr lang="en-US" sz="1300" b="1" kern="1200"/>
            <a:t>Employed formulas like COUNTIF and SUMIF to calculate metrics such as employee distribution and tenure.</a:t>
          </a:r>
          <a:endParaRPr lang="en-US" sz="1300" kern="1200"/>
        </a:p>
      </dsp:txBody>
      <dsp:txXfrm>
        <a:off x="14850" y="2034678"/>
        <a:ext cx="9571496" cy="274500"/>
      </dsp:txXfrm>
    </dsp:sp>
    <dsp:sp modelId="{B586CAEC-ECA8-49A4-AB38-3342475EC8DD}">
      <dsp:nvSpPr>
        <dsp:cNvPr id="0" name=""/>
        <dsp:cNvSpPr/>
      </dsp:nvSpPr>
      <dsp:spPr>
        <a:xfrm>
          <a:off x="0" y="2361468"/>
          <a:ext cx="9601196" cy="304200"/>
        </a:xfrm>
        <a:prstGeom prst="roundRect">
          <a:avLst/>
        </a:prstGeom>
        <a:blipFill>
          <a:blip xmlns:r="http://schemas.openxmlformats.org/officeDocument/2006/relationships" r:embed="rId1">
            <a:duotone>
              <a:schemeClr val="dk2">
                <a:hueOff val="0"/>
                <a:satOff val="0"/>
                <a:lumOff val="0"/>
                <a:alphaOff val="0"/>
                <a:shade val="74000"/>
                <a:satMod val="130000"/>
                <a:lumMod val="90000"/>
              </a:schemeClr>
              <a:schemeClr val="dk2">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u="sng" kern="1200"/>
            <a:t>Graphs and Charts: </a:t>
          </a:r>
          <a:r>
            <a:rPr lang="en-US" sz="1300" b="1" kern="1200"/>
            <a:t>Created visual representations like pie charts and bar graphs to clearly display the data and highlight key insights.</a:t>
          </a:r>
          <a:endParaRPr lang="en-US" sz="1300" kern="1200"/>
        </a:p>
      </dsp:txBody>
      <dsp:txXfrm>
        <a:off x="14850" y="2376318"/>
        <a:ext cx="9571496" cy="274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2.jpeg"/><Relationship Id="rId7" Type="http://schemas.openxmlformats.org/officeDocument/2006/relationships/diagramQuickStyle" Target="../diagrams/quickStyle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21.jpeg"/><Relationship Id="rId7" Type="http://schemas.openxmlformats.org/officeDocument/2006/relationships/diagramLayout" Target="../diagrams/layout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Data" Target="../diagrams/data4.xml"/><Relationship Id="rId5" Type="http://schemas.openxmlformats.org/officeDocument/2006/relationships/image" Target="../media/image4.png"/><Relationship Id="rId10" Type="http://schemas.microsoft.com/office/2007/relationships/diagramDrawing" Target="../diagrams/drawing4.xml"/><Relationship Id="rId4" Type="http://schemas.openxmlformats.org/officeDocument/2006/relationships/image" Target="../media/image19.png"/><Relationship Id="rId9"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98F59C0D-C841-4077-8A86-CFA04BFD6B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9" name="Picture 8">
              <a:extLst>
                <a:ext uri="{FF2B5EF4-FFF2-40B4-BE49-F238E27FC236}">
                  <a16:creationId xmlns:a16="http://schemas.microsoft.com/office/drawing/2014/main" id="{67716107-90BF-4496-9A07-0725F1BFD7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6" name="Rectangle 105">
              <a:extLst>
                <a:ext uri="{FF2B5EF4-FFF2-40B4-BE49-F238E27FC236}">
                  <a16:creationId xmlns:a16="http://schemas.microsoft.com/office/drawing/2014/main" id="{513F9E32-5E2C-4B36-9DD2-C10A9917E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7" name="Picture 106">
              <a:extLst>
                <a:ext uri="{FF2B5EF4-FFF2-40B4-BE49-F238E27FC236}">
                  <a16:creationId xmlns:a16="http://schemas.microsoft.com/office/drawing/2014/main" id="{CDF688DD-0F85-41C3-8996-F19BE3748A5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08" name="Picture 107">
              <a:extLst>
                <a:ext uri="{FF2B5EF4-FFF2-40B4-BE49-F238E27FC236}">
                  <a16:creationId xmlns:a16="http://schemas.microsoft.com/office/drawing/2014/main" id="{A6FD2F11-D24C-49B6-9A36-D99D7A5DC1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cxnSp>
        <p:nvCxnSpPr>
          <p:cNvPr id="109" name="Straight Connector 108">
            <a:extLst>
              <a:ext uri="{FF2B5EF4-FFF2-40B4-BE49-F238E27FC236}">
                <a16:creationId xmlns:a16="http://schemas.microsoft.com/office/drawing/2014/main" id="{5319E216-CB07-40D9-9253-0C7AADA11B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10" name="Rectangle 109">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4">
              <a:duotone>
                <a:schemeClr val="accent1">
                  <a:shade val="45000"/>
                  <a:satMod val="135000"/>
                </a:schemeClr>
                <a:prstClr val="white"/>
              </a:duotone>
            </a:blip>
            <a:stretch/>
          </a:blipFill>
          <a:ln w="158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r>
              <a:rPr lang="en-US" sz="4400" b="1">
                <a:solidFill>
                  <a:srgbClr val="212121"/>
                </a:solidFill>
              </a:rPr>
              <a:t>Employee Data Analysis Using Excel</a:t>
            </a:r>
            <a:endParaRPr lang="en-US" sz="4400">
              <a:solidFill>
                <a:srgbClr val="212121"/>
              </a:solidFill>
            </a:endParaRPr>
          </a:p>
        </p:txBody>
      </p:sp>
      <p:cxnSp>
        <p:nvCxnSpPr>
          <p:cNvPr id="111" name="Straight Connector 110">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1295401" y="2556932"/>
            <a:ext cx="9601196" cy="3318936"/>
          </a:xfrm>
          <a:effectLst>
            <a:glow rad="101600">
              <a:schemeClr val="accent3">
                <a:satMod val="175000"/>
                <a:alpha val="40000"/>
              </a:schemeClr>
            </a:glow>
          </a:effectLst>
        </p:spPr>
        <p:txBody>
          <a:bodyPr vert="horz" lIns="91440" tIns="45720" rIns="91440" bIns="45720" rtlCol="0" anchor="t">
            <a:normAutofit/>
          </a:bodyPr>
          <a:lstStyle/>
          <a:p>
            <a:pPr algn="l">
              <a:buFont typeface="Arial"/>
              <a:buChar char="•"/>
            </a:pPr>
            <a:r>
              <a:rPr lang="en-US" b="1" dirty="0">
                <a:solidFill>
                  <a:srgbClr val="212121"/>
                </a:solidFill>
              </a:rPr>
              <a:t>Name: S. HARINI</a:t>
            </a:r>
          </a:p>
          <a:p>
            <a:pPr algn="l">
              <a:buFont typeface="Arial"/>
              <a:buChar char="•"/>
            </a:pPr>
            <a:r>
              <a:rPr lang="en-US" b="1" dirty="0">
                <a:solidFill>
                  <a:srgbClr val="212121"/>
                </a:solidFill>
              </a:rPr>
              <a:t>User ID – autunm110312201337</a:t>
            </a:r>
          </a:p>
          <a:p>
            <a:pPr algn="l">
              <a:buFont typeface="Arial"/>
              <a:buChar char="•"/>
            </a:pPr>
            <a:r>
              <a:rPr lang="en-US" b="1" dirty="0">
                <a:solidFill>
                  <a:srgbClr val="212121"/>
                </a:solidFill>
              </a:rPr>
              <a:t>D9CEB63252E46EF92D44B53C3C3258B8</a:t>
            </a:r>
          </a:p>
          <a:p>
            <a:pPr algn="l">
              <a:buFont typeface="Arial"/>
              <a:buChar char="•"/>
            </a:pPr>
            <a:r>
              <a:rPr lang="en-US" b="1" dirty="0">
                <a:solidFill>
                  <a:srgbClr val="212121"/>
                </a:solidFill>
              </a:rPr>
              <a:t>Department : III B. Com (General)- C</a:t>
            </a:r>
          </a:p>
          <a:p>
            <a:pPr algn="l">
              <a:buFont typeface="Arial"/>
              <a:buChar char="•"/>
            </a:pPr>
            <a:r>
              <a:rPr lang="en-US" b="1" dirty="0">
                <a:solidFill>
                  <a:srgbClr val="212121"/>
                </a:solidFill>
              </a:rPr>
              <a:t>College : DRBCCC Hindu College, </a:t>
            </a:r>
            <a:r>
              <a:rPr lang="en-US" b="1" dirty="0" err="1">
                <a:solidFill>
                  <a:srgbClr val="212121"/>
                </a:solidFill>
              </a:rPr>
              <a:t>Pattabiram</a:t>
            </a:r>
            <a:r>
              <a:rPr lang="en-US" b="1" dirty="0">
                <a:solidFill>
                  <a:srgbClr val="212121"/>
                </a:solidFill>
              </a:rPr>
              <a:t> </a:t>
            </a:r>
          </a:p>
          <a:p>
            <a:pPr algn="l">
              <a:buFont typeface="Arial"/>
              <a:buChar char="•"/>
            </a:pPr>
            <a:endParaRPr lang="en-US" dirty="0">
              <a:solidFill>
                <a:srgbClr val="212121"/>
              </a:solidFill>
            </a:endParaRPr>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2C73C56-5D7A-4295-A358-28A652E98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3">
            <a:alphaModFix amt="75000"/>
          </a:blip>
          <a:srcRect t="11554" b="29700"/>
          <a:stretch/>
        </p:blipFill>
        <p:spPr>
          <a:xfrm>
            <a:off x="20" y="10"/>
            <a:ext cx="12191980" cy="6857990"/>
          </a:xfrm>
          <a:prstGeom prst="rect">
            <a:avLst/>
          </a:prstGeom>
        </p:spPr>
      </p:pic>
      <p:grpSp>
        <p:nvGrpSpPr>
          <p:cNvPr id="29" name="Group 28">
            <a:extLst>
              <a:ext uri="{FF2B5EF4-FFF2-40B4-BE49-F238E27FC236}">
                <a16:creationId xmlns:a16="http://schemas.microsoft.com/office/drawing/2014/main" id="{05C8B8A8-5B86-45F5-AFF1-8CDE97638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138" y="2"/>
            <a:ext cx="11227442" cy="6856213"/>
            <a:chOff x="486138" y="2"/>
            <a:chExt cx="11227442" cy="6856213"/>
          </a:xfrm>
        </p:grpSpPr>
        <p:sp>
          <p:nvSpPr>
            <p:cNvPr id="30" name="Rectangle 29">
              <a:extLst>
                <a:ext uri="{FF2B5EF4-FFF2-40B4-BE49-F238E27FC236}">
                  <a16:creationId xmlns:a16="http://schemas.microsoft.com/office/drawing/2014/main" id="{8B43F405-0FCC-4C8D-A65C-BA8415429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77656A-8C97-4E94-8C58-60A7E7F00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2" name="Group 31">
              <a:extLst>
                <a:ext uri="{FF2B5EF4-FFF2-40B4-BE49-F238E27FC236}">
                  <a16:creationId xmlns:a16="http://schemas.microsoft.com/office/drawing/2014/main" id="{E61CA90F-49B0-444E-A71F-0E7472F447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33" name="Rounded Rectangle 39">
                <a:extLst>
                  <a:ext uri="{FF2B5EF4-FFF2-40B4-BE49-F238E27FC236}">
                    <a16:creationId xmlns:a16="http://schemas.microsoft.com/office/drawing/2014/main" id="{A19BE440-6A4B-47E0-9438-D501F9FD6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87E0D32-D6CC-4C26-B6A2-CB8A0E6D8E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40" name="Rounded Rectangle 41">
                <a:extLst>
                  <a:ext uri="{FF2B5EF4-FFF2-40B4-BE49-F238E27FC236}">
                    <a16:creationId xmlns:a16="http://schemas.microsoft.com/office/drawing/2014/main" id="{2CAD56D6-5C66-4CC7-A786-A71168EE3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AA93EE45-7C95-4D3A-A0E2-E70FD919A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a:xfrm>
            <a:off x="1295402" y="982132"/>
            <a:ext cx="9601196" cy="1303867"/>
          </a:xfrm>
        </p:spPr>
        <p:txBody>
          <a:bodyPr vert="horz" lIns="91440" tIns="45720" rIns="91440" bIns="45720" rtlCol="0" anchor="ctr">
            <a:normAutofit/>
          </a:bodyPr>
          <a:lstStyle/>
          <a:p>
            <a:r>
              <a:rPr lang="en-US" b="1"/>
              <a:t>Modelling Approach </a:t>
            </a:r>
            <a:endParaRPr lang="en-US"/>
          </a:p>
        </p:txBody>
      </p:sp>
      <p:cxnSp>
        <p:nvCxnSpPr>
          <p:cNvPr id="38" name="Straight Connector 37">
            <a:extLst>
              <a:ext uri="{FF2B5EF4-FFF2-40B4-BE49-F238E27FC236}">
                <a16:creationId xmlns:a16="http://schemas.microsoft.com/office/drawing/2014/main" id="{62F5C8C5-5FD1-4685-87D6-BCDC0A017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F5A6E24-29ED-CBB9-393F-9222A53289DB}"/>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115000"/>
              <a:buFont typeface="Arial"/>
              <a:buChar char="•"/>
            </a:pPr>
            <a:r>
              <a:rPr lang="en-US" sz="1400" b="1" u="sng">
                <a:solidFill>
                  <a:schemeClr val="tx1">
                    <a:lumMod val="85000"/>
                    <a:lumOff val="15000"/>
                  </a:schemeClr>
                </a:solidFill>
              </a:rPr>
              <a:t>1. Data Acquisition:</a:t>
            </a:r>
          </a:p>
          <a:p>
            <a:pPr>
              <a:lnSpc>
                <a:spcPct val="90000"/>
              </a:lnSpc>
              <a:spcBef>
                <a:spcPct val="20000"/>
              </a:spcBef>
              <a:spcAft>
                <a:spcPts val="600"/>
              </a:spcAft>
              <a:buClr>
                <a:schemeClr val="accent1"/>
              </a:buClr>
              <a:buSzPct val="115000"/>
              <a:buFont typeface="Arial"/>
              <a:buChar char="•"/>
            </a:pPr>
            <a:r>
              <a:rPr lang="en-US" sz="1400" b="1">
                <a:solidFill>
                  <a:schemeClr val="tx1">
                    <a:lumMod val="85000"/>
                    <a:lumOff val="15000"/>
                  </a:schemeClr>
                </a:solidFill>
              </a:rPr>
              <a:t>Downloaded a dataset from the IBM Skills Build Dashboard, which included features like User ID, Name, Gender, Employee Type, and Department.</a:t>
            </a:r>
          </a:p>
          <a:p>
            <a:pPr>
              <a:lnSpc>
                <a:spcPct val="90000"/>
              </a:lnSpc>
              <a:spcBef>
                <a:spcPct val="20000"/>
              </a:spcBef>
              <a:spcAft>
                <a:spcPts val="600"/>
              </a:spcAft>
              <a:buClr>
                <a:schemeClr val="accent1"/>
              </a:buClr>
              <a:buSzPct val="115000"/>
              <a:buFont typeface="Arial"/>
              <a:buChar char="•"/>
            </a:pPr>
            <a:endParaRPr lang="en-US" sz="1400" b="1">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sz="1400" b="1" u="sng">
                <a:solidFill>
                  <a:schemeClr val="tx1">
                    <a:lumMod val="85000"/>
                    <a:lumOff val="15000"/>
                  </a:schemeClr>
                </a:solidFill>
              </a:rPr>
              <a:t>2. Data Preparation:</a:t>
            </a:r>
          </a:p>
          <a:p>
            <a:pPr>
              <a:lnSpc>
                <a:spcPct val="90000"/>
              </a:lnSpc>
              <a:spcBef>
                <a:spcPct val="20000"/>
              </a:spcBef>
              <a:spcAft>
                <a:spcPts val="600"/>
              </a:spcAft>
              <a:buClr>
                <a:schemeClr val="accent1"/>
              </a:buClr>
              <a:buSzPct val="115000"/>
              <a:buFont typeface="Arial"/>
              <a:buChar char="•"/>
            </a:pPr>
            <a:r>
              <a:rPr lang="en-US" sz="1400" b="1">
                <a:solidFill>
                  <a:schemeClr val="tx1">
                    <a:lumMod val="85000"/>
                    <a:lumOff val="15000"/>
                  </a:schemeClr>
                </a:solidFill>
              </a:rPr>
              <a:t>Imported the dataset into Excel.</a:t>
            </a:r>
          </a:p>
          <a:p>
            <a:pPr>
              <a:lnSpc>
                <a:spcPct val="90000"/>
              </a:lnSpc>
              <a:spcBef>
                <a:spcPct val="20000"/>
              </a:spcBef>
              <a:spcAft>
                <a:spcPts val="600"/>
              </a:spcAft>
              <a:buClr>
                <a:schemeClr val="accent1"/>
              </a:buClr>
              <a:buSzPct val="115000"/>
              <a:buFont typeface="Arial"/>
              <a:buChar char="•"/>
            </a:pPr>
            <a:r>
              <a:rPr lang="en-US" sz="1400" b="1">
                <a:solidFill>
                  <a:schemeClr val="tx1">
                    <a:lumMod val="85000"/>
                    <a:lumOff val="15000"/>
                  </a:schemeClr>
                </a:solidFill>
              </a:rPr>
              <a:t>Cleaned the data to correct any inconsistencies or errors.</a:t>
            </a:r>
          </a:p>
          <a:p>
            <a:pPr>
              <a:lnSpc>
                <a:spcPct val="90000"/>
              </a:lnSpc>
              <a:spcBef>
                <a:spcPct val="20000"/>
              </a:spcBef>
              <a:spcAft>
                <a:spcPts val="600"/>
              </a:spcAft>
              <a:buClr>
                <a:schemeClr val="accent1"/>
              </a:buClr>
              <a:buSzPct val="115000"/>
              <a:buFont typeface="Arial"/>
              <a:buChar char="•"/>
            </a:pPr>
            <a:endParaRPr lang="en-US" sz="1400" b="1">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r>
              <a:rPr lang="en-US" sz="1400" b="1" u="sng">
                <a:solidFill>
                  <a:schemeClr val="tx1">
                    <a:lumMod val="85000"/>
                    <a:lumOff val="15000"/>
                  </a:schemeClr>
                </a:solidFill>
              </a:rPr>
              <a:t>3. Initial Exploration:</a:t>
            </a:r>
          </a:p>
          <a:p>
            <a:pPr>
              <a:lnSpc>
                <a:spcPct val="90000"/>
              </a:lnSpc>
              <a:spcBef>
                <a:spcPct val="20000"/>
              </a:spcBef>
              <a:spcAft>
                <a:spcPts val="600"/>
              </a:spcAft>
              <a:buClr>
                <a:schemeClr val="accent1"/>
              </a:buClr>
              <a:buSzPct val="115000"/>
              <a:buFont typeface="Arial"/>
              <a:buChar char="•"/>
            </a:pPr>
            <a:r>
              <a:rPr lang="en-US" sz="1400" b="1">
                <a:solidFill>
                  <a:schemeClr val="tx1">
                    <a:lumMod val="85000"/>
                    <a:lumOff val="15000"/>
                  </a:schemeClr>
                </a:solidFill>
              </a:rPr>
              <a:t>Reviewed the dataset to understand its structure.</a:t>
            </a:r>
          </a:p>
          <a:p>
            <a:pPr>
              <a:lnSpc>
                <a:spcPct val="90000"/>
              </a:lnSpc>
              <a:spcBef>
                <a:spcPct val="20000"/>
              </a:spcBef>
              <a:spcAft>
                <a:spcPts val="600"/>
              </a:spcAft>
              <a:buClr>
                <a:schemeClr val="accent1"/>
              </a:buClr>
              <a:buSzPct val="115000"/>
              <a:buFont typeface="Arial"/>
              <a:buChar char="•"/>
            </a:pPr>
            <a:r>
              <a:rPr lang="en-US" sz="1400" b="1">
                <a:solidFill>
                  <a:schemeClr val="tx1">
                    <a:lumMod val="85000"/>
                    <a:lumOff val="15000"/>
                  </a:schemeClr>
                </a:solidFill>
              </a:rPr>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C73C56-5D7A-4295-A358-28A652E98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a:extLst>
              <a:ext uri="{FF2B5EF4-FFF2-40B4-BE49-F238E27FC236}">
                <a16:creationId xmlns:a16="http://schemas.microsoft.com/office/drawing/2014/main" id="{6AF75A0C-7903-CE8D-D38A-B0A13E3C436A}"/>
              </a:ext>
            </a:extLst>
          </p:cNvPr>
          <p:cNvPicPr>
            <a:picLocks noChangeAspect="1"/>
          </p:cNvPicPr>
          <p:nvPr/>
        </p:nvPicPr>
        <p:blipFill>
          <a:blip r:embed="rId3">
            <a:alphaModFix amt="75000"/>
          </a:blip>
          <a:srcRect t="17348" b="23905"/>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5C8B8A8-5B86-45F5-AFF1-8CDE97638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138" y="2"/>
            <a:ext cx="11227442" cy="6856213"/>
            <a:chOff x="486138" y="2"/>
            <a:chExt cx="11227442" cy="6856213"/>
          </a:xfrm>
        </p:grpSpPr>
        <p:sp>
          <p:nvSpPr>
            <p:cNvPr id="12" name="Rectangle 11">
              <a:extLst>
                <a:ext uri="{FF2B5EF4-FFF2-40B4-BE49-F238E27FC236}">
                  <a16:creationId xmlns:a16="http://schemas.microsoft.com/office/drawing/2014/main" id="{8B43F405-0FCC-4C8D-A65C-BA8415429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77656A-8C97-4E94-8C58-60A7E7F00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E61CA90F-49B0-444E-A71F-0E7472F447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15" name="Rounded Rectangle 39">
                <a:extLst>
                  <a:ext uri="{FF2B5EF4-FFF2-40B4-BE49-F238E27FC236}">
                    <a16:creationId xmlns:a16="http://schemas.microsoft.com/office/drawing/2014/main" id="{A19BE440-6A4B-47E0-9438-D501F9FD6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87E0D32-D6CC-4C26-B6A2-CB8A0E6D8E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17" name="Rounded Rectangle 41">
                <a:extLst>
                  <a:ext uri="{FF2B5EF4-FFF2-40B4-BE49-F238E27FC236}">
                    <a16:creationId xmlns:a16="http://schemas.microsoft.com/office/drawing/2014/main" id="{2CAD56D6-5C66-4CC7-A786-A71168EE3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A93EE45-7C95-4D3A-A0E2-E70FD919A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a:xfrm>
            <a:off x="1295402" y="982132"/>
            <a:ext cx="9601196" cy="1303867"/>
          </a:xfrm>
        </p:spPr>
        <p:txBody>
          <a:bodyPr>
            <a:normAutofit/>
          </a:bodyPr>
          <a:lstStyle/>
          <a:p>
            <a:r>
              <a:rPr lang="en-US" b="1" dirty="0"/>
              <a:t>Modelling Approach </a:t>
            </a:r>
            <a:endParaRPr lang="en-IN" dirty="0"/>
          </a:p>
        </p:txBody>
      </p:sp>
      <p:cxnSp>
        <p:nvCxnSpPr>
          <p:cNvPr id="20" name="Straight Connector 19">
            <a:extLst>
              <a:ext uri="{FF2B5EF4-FFF2-40B4-BE49-F238E27FC236}">
                <a16:creationId xmlns:a16="http://schemas.microsoft.com/office/drawing/2014/main" id="{62F5C8C5-5FD1-4685-87D6-BCDC0A017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1" y="2556932"/>
            <a:ext cx="9601196" cy="3318936"/>
          </a:xfrm>
        </p:spPr>
        <p:txBody>
          <a:bodyPr>
            <a:normAutofit/>
          </a:bodyPr>
          <a:lstStyle/>
          <a:p>
            <a:pPr>
              <a:lnSpc>
                <a:spcPct val="90000"/>
              </a:lnSpc>
            </a:pPr>
            <a:r>
              <a:rPr lang="en-US" sz="1100" b="1" u="sng"/>
              <a:t>4. Feature Analysis:</a:t>
            </a:r>
          </a:p>
          <a:p>
            <a:pPr>
              <a:lnSpc>
                <a:spcPct val="90000"/>
              </a:lnSpc>
              <a:buFont typeface="Arial" panose="020B0604020202020204" pitchFamily="34" charset="0"/>
              <a:buChar char="•"/>
            </a:pPr>
            <a:r>
              <a:rPr lang="en-US" sz="1100" b="1" u="sng"/>
              <a:t>Employee Type:</a:t>
            </a:r>
            <a:r>
              <a:rPr lang="en-US" sz="1100" b="1"/>
              <a:t> Analyzed the distribution of employee types (Permanent, Fixed-term, Temporary) by applying filters and using Excel formulas like COUNTIF to count each type. Applied conditional formatting to visually distinguish between different employee types.</a:t>
            </a:r>
          </a:p>
          <a:p>
            <a:pPr>
              <a:lnSpc>
                <a:spcPct val="90000"/>
              </a:lnSpc>
              <a:buFont typeface="Arial" panose="020B0604020202020204" pitchFamily="34" charset="0"/>
              <a:buChar char="•"/>
            </a:pPr>
            <a:r>
              <a:rPr lang="en-US" sz="1100" b="1" u="sng"/>
              <a:t>Department: </a:t>
            </a:r>
            <a:r>
              <a:rPr lang="en-US" sz="1100" b="1"/>
              <a:t>Examined the distribution of employees across departments. Calculated the number of employees in each department and used conditional formatting for emphasis</a:t>
            </a:r>
          </a:p>
          <a:p>
            <a:pPr marL="0" indent="0">
              <a:lnSpc>
                <a:spcPct val="90000"/>
              </a:lnSpc>
              <a:buNone/>
            </a:pPr>
            <a:r>
              <a:rPr lang="en-US" sz="1100" b="1" u="sng"/>
              <a:t>5. Data Visualization:</a:t>
            </a:r>
          </a:p>
          <a:p>
            <a:pPr>
              <a:lnSpc>
                <a:spcPct val="90000"/>
              </a:lnSpc>
              <a:buFont typeface="Arial" panose="020B0604020202020204" pitchFamily="34" charset="0"/>
              <a:buChar char="•"/>
            </a:pPr>
            <a:r>
              <a:rPr lang="en-US" sz="1100" b="1"/>
              <a:t>Created visualizations to illustrate the data:</a:t>
            </a:r>
          </a:p>
          <a:p>
            <a:pPr marL="742950" lvl="1" indent="-285750">
              <a:lnSpc>
                <a:spcPct val="90000"/>
              </a:lnSpc>
              <a:buFont typeface="Arial" panose="020B0604020202020204" pitchFamily="34" charset="0"/>
              <a:buChar char="•"/>
            </a:pPr>
            <a:r>
              <a:rPr lang="en-US" sz="1100" b="1" u="sng"/>
              <a:t>Pie Charts: </a:t>
            </a:r>
            <a:r>
              <a:rPr lang="en-US" sz="1100" b="1"/>
              <a:t>Displayed the proportion of different employee types and departmental distribution.</a:t>
            </a:r>
          </a:p>
          <a:p>
            <a:pPr marL="742950" lvl="1" indent="-285750">
              <a:lnSpc>
                <a:spcPct val="90000"/>
              </a:lnSpc>
              <a:buFont typeface="Arial" panose="020B0604020202020204" pitchFamily="34" charset="0"/>
              <a:buChar char="•"/>
            </a:pPr>
            <a:r>
              <a:rPr lang="en-US" sz="1100" b="1" u="sng"/>
              <a:t>Bar/Column Charts:</a:t>
            </a:r>
            <a:r>
              <a:rPr lang="en-US" sz="1100" b="1"/>
              <a:t> Compared the number of employees by type and department.</a:t>
            </a:r>
          </a:p>
          <a:p>
            <a:pPr marL="742950" lvl="1" indent="-285750">
              <a:lnSpc>
                <a:spcPct val="90000"/>
              </a:lnSpc>
              <a:buFont typeface="Arial" panose="020B0604020202020204" pitchFamily="34" charset="0"/>
              <a:buChar char="•"/>
            </a:pPr>
            <a:r>
              <a:rPr lang="en-US" sz="1100" b="1" u="sng"/>
              <a:t>Graphs: </a:t>
            </a:r>
            <a:r>
              <a:rPr lang="en-US" sz="1100" b="1"/>
              <a:t>(If applicable) Analyzed trends over time.</a:t>
            </a:r>
          </a:p>
          <a:p>
            <a:pPr>
              <a:lnSpc>
                <a:spcPct val="90000"/>
              </a:lnSpc>
              <a:buFont typeface="Arial" panose="020B0604020202020204" pitchFamily="34" charset="0"/>
              <a:buChar char="•"/>
            </a:pPr>
            <a:endParaRPr lang="en-IN" sz="110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C73C56-5D7A-4295-A358-28A652E98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a:extLst>
              <a:ext uri="{FF2B5EF4-FFF2-40B4-BE49-F238E27FC236}">
                <a16:creationId xmlns:a16="http://schemas.microsoft.com/office/drawing/2014/main" id="{2E747B4A-2476-C1F0-1028-58A234A411BF}"/>
              </a:ext>
            </a:extLst>
          </p:cNvPr>
          <p:cNvPicPr>
            <a:picLocks noChangeAspect="1"/>
          </p:cNvPicPr>
          <p:nvPr/>
        </p:nvPicPr>
        <p:blipFill>
          <a:blip r:embed="rId3">
            <a:alphaModFix amt="75000"/>
          </a:blip>
          <a:srcRect t="17348" b="23905"/>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5C8B8A8-5B86-45F5-AFF1-8CDE97638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138" y="2"/>
            <a:ext cx="11227442" cy="6856213"/>
            <a:chOff x="486138" y="2"/>
            <a:chExt cx="11227442" cy="6856213"/>
          </a:xfrm>
        </p:grpSpPr>
        <p:sp>
          <p:nvSpPr>
            <p:cNvPr id="12" name="Rectangle 11">
              <a:extLst>
                <a:ext uri="{FF2B5EF4-FFF2-40B4-BE49-F238E27FC236}">
                  <a16:creationId xmlns:a16="http://schemas.microsoft.com/office/drawing/2014/main" id="{8B43F405-0FCC-4C8D-A65C-BA8415429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77656A-8C97-4E94-8C58-60A7E7F00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E61CA90F-49B0-444E-A71F-0E7472F447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15" name="Rounded Rectangle 39">
                <a:extLst>
                  <a:ext uri="{FF2B5EF4-FFF2-40B4-BE49-F238E27FC236}">
                    <a16:creationId xmlns:a16="http://schemas.microsoft.com/office/drawing/2014/main" id="{A19BE440-6A4B-47E0-9438-D501F9FD6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87E0D32-D6CC-4C26-B6A2-CB8A0E6D8E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17" name="Rounded Rectangle 41">
                <a:extLst>
                  <a:ext uri="{FF2B5EF4-FFF2-40B4-BE49-F238E27FC236}">
                    <a16:creationId xmlns:a16="http://schemas.microsoft.com/office/drawing/2014/main" id="{2CAD56D6-5C66-4CC7-A786-A71168EE3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A93EE45-7C95-4D3A-A0E2-E70FD919A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a:xfrm>
            <a:off x="1295402" y="982132"/>
            <a:ext cx="9601196" cy="1303867"/>
          </a:xfrm>
        </p:spPr>
        <p:txBody>
          <a:bodyPr>
            <a:normAutofit/>
          </a:bodyPr>
          <a:lstStyle/>
          <a:p>
            <a:r>
              <a:rPr lang="en-US" b="1" dirty="0"/>
              <a:t>Modelling Approach </a:t>
            </a:r>
            <a:endParaRPr lang="en-IN" dirty="0"/>
          </a:p>
        </p:txBody>
      </p:sp>
      <p:cxnSp>
        <p:nvCxnSpPr>
          <p:cNvPr id="20" name="Straight Connector 19">
            <a:extLst>
              <a:ext uri="{FF2B5EF4-FFF2-40B4-BE49-F238E27FC236}">
                <a16:creationId xmlns:a16="http://schemas.microsoft.com/office/drawing/2014/main" id="{62F5C8C5-5FD1-4685-87D6-BCDC0A017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a:xfrm>
            <a:off x="1295401" y="2556932"/>
            <a:ext cx="9601196" cy="3318936"/>
          </a:xfrm>
        </p:spPr>
        <p:txBody>
          <a:bodyPr>
            <a:normAutofit/>
          </a:bodyPr>
          <a:lstStyle/>
          <a:p>
            <a:pPr>
              <a:lnSpc>
                <a:spcPct val="90000"/>
              </a:lnSpc>
            </a:pPr>
            <a:r>
              <a:rPr lang="en-US" sz="2000" b="1" u="sng"/>
              <a:t>6. Pattern Identification:</a:t>
            </a:r>
          </a:p>
          <a:p>
            <a:pPr>
              <a:lnSpc>
                <a:spcPct val="90000"/>
              </a:lnSpc>
              <a:buFont typeface="Arial" panose="020B0604020202020204" pitchFamily="34" charset="0"/>
              <a:buChar char="•"/>
            </a:pPr>
            <a:r>
              <a:rPr lang="en-US" sz="2000" b="1"/>
              <a:t>Identified patterns and trends in the data regarding employee types and departmental distribution. Highlighted any anomalies or significant findings.</a:t>
            </a:r>
          </a:p>
          <a:p>
            <a:pPr>
              <a:lnSpc>
                <a:spcPct val="90000"/>
              </a:lnSpc>
            </a:pPr>
            <a:endParaRPr lang="en-US" sz="2000" b="1"/>
          </a:p>
          <a:p>
            <a:pPr>
              <a:lnSpc>
                <a:spcPct val="90000"/>
              </a:lnSpc>
            </a:pPr>
            <a:r>
              <a:rPr lang="en-US" sz="2000" b="1" u="sng"/>
              <a:t>7. Reporting:</a:t>
            </a:r>
          </a:p>
          <a:p>
            <a:pPr>
              <a:lnSpc>
                <a:spcPct val="90000"/>
              </a:lnSpc>
              <a:buFont typeface="Arial" panose="020B0604020202020204" pitchFamily="34" charset="0"/>
              <a:buChar char="•"/>
            </a:pPr>
            <a:r>
              <a:rPr lang="en-US" sz="2000" b="1"/>
              <a:t>Summarized key insights from the analysis.</a:t>
            </a:r>
          </a:p>
          <a:p>
            <a:pPr>
              <a:lnSpc>
                <a:spcPct val="90000"/>
              </a:lnSpc>
              <a:buFont typeface="Arial" panose="020B0604020202020204" pitchFamily="34" charset="0"/>
              <a:buChar char="•"/>
            </a:pPr>
            <a:r>
              <a:rPr lang="en-US" sz="2000" b="1"/>
              <a:t>Compiled visuals into a report, providing a clear presentation of findings and recommendations for workforce planning and departmental adjustments</a:t>
            </a:r>
            <a:r>
              <a:rPr lang="en-US" sz="2000"/>
              <a:t>.</a:t>
            </a:r>
          </a:p>
          <a:p>
            <a:pPr>
              <a:lnSpc>
                <a:spcPct val="90000"/>
              </a:lnSpc>
            </a:pPr>
            <a:endParaRPr lang="en-IN" sz="200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C73C56-5D7A-4295-A358-28A652E98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6">
            <a:extLst>
              <a:ext uri="{FF2B5EF4-FFF2-40B4-BE49-F238E27FC236}">
                <a16:creationId xmlns:a16="http://schemas.microsoft.com/office/drawing/2014/main" id="{6CE24A82-7D89-1416-8424-B5135F52F166}"/>
              </a:ext>
            </a:extLst>
          </p:cNvPr>
          <p:cNvPicPr>
            <a:picLocks noChangeAspect="1"/>
          </p:cNvPicPr>
          <p:nvPr/>
        </p:nvPicPr>
        <p:blipFill>
          <a:blip r:embed="rId3">
            <a:alphaModFix amt="75000"/>
          </a:blip>
          <a:srcRect t="17348" b="23905"/>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05C8B8A8-5B86-45F5-AFF1-8CDE97638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138" y="2"/>
            <a:ext cx="11227442" cy="6856213"/>
            <a:chOff x="486138" y="2"/>
            <a:chExt cx="11227442" cy="6856213"/>
          </a:xfrm>
        </p:grpSpPr>
        <p:sp>
          <p:nvSpPr>
            <p:cNvPr id="12" name="Rectangle 11">
              <a:extLst>
                <a:ext uri="{FF2B5EF4-FFF2-40B4-BE49-F238E27FC236}">
                  <a16:creationId xmlns:a16="http://schemas.microsoft.com/office/drawing/2014/main" id="{8B43F405-0FCC-4C8D-A65C-BA8415429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77656A-8C97-4E94-8C58-60A7E7F00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E61CA90F-49B0-444E-A71F-0E7472F447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15" name="Rounded Rectangle 39">
                <a:extLst>
                  <a:ext uri="{FF2B5EF4-FFF2-40B4-BE49-F238E27FC236}">
                    <a16:creationId xmlns:a16="http://schemas.microsoft.com/office/drawing/2014/main" id="{A19BE440-6A4B-47E0-9438-D501F9FD6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87E0D32-D6CC-4C26-B6A2-CB8A0E6D8E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17" name="Rounded Rectangle 41">
                <a:extLst>
                  <a:ext uri="{FF2B5EF4-FFF2-40B4-BE49-F238E27FC236}">
                    <a16:creationId xmlns:a16="http://schemas.microsoft.com/office/drawing/2014/main" id="{2CAD56D6-5C66-4CC7-A786-A71168EE3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A93EE45-7C95-4D3A-A0E2-E70FD919A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a:xfrm>
            <a:off x="1295402" y="982132"/>
            <a:ext cx="9601196" cy="1303867"/>
          </a:xfrm>
        </p:spPr>
        <p:txBody>
          <a:bodyPr>
            <a:normAutofit/>
          </a:bodyPr>
          <a:lstStyle/>
          <a:p>
            <a:r>
              <a:rPr lang="en-US" b="1" dirty="0"/>
              <a:t>Modelling Approach </a:t>
            </a:r>
            <a:endParaRPr lang="en-IN" dirty="0"/>
          </a:p>
        </p:txBody>
      </p:sp>
      <p:cxnSp>
        <p:nvCxnSpPr>
          <p:cNvPr id="20" name="Straight Connector 19">
            <a:extLst>
              <a:ext uri="{FF2B5EF4-FFF2-40B4-BE49-F238E27FC236}">
                <a16:creationId xmlns:a16="http://schemas.microsoft.com/office/drawing/2014/main" id="{62F5C8C5-5FD1-4685-87D6-BCDC0A017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a:xfrm>
            <a:off x="1295401" y="2556932"/>
            <a:ext cx="9601196" cy="3318936"/>
          </a:xfrm>
        </p:spPr>
        <p:txBody>
          <a:bodyPr>
            <a:norm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5E6E1520-2FF6-4854-9AF4-AEF2311B5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69" name="Rectangle 68">
              <a:extLst>
                <a:ext uri="{FF2B5EF4-FFF2-40B4-BE49-F238E27FC236}">
                  <a16:creationId xmlns:a16="http://schemas.microsoft.com/office/drawing/2014/main" id="{BA5D1594-F7BA-4C1C-9385-FD09BD2A6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251BC212-81ED-4D4F-A9E1-FE62C9B06D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71" name="Picture 70">
                <a:extLst>
                  <a:ext uri="{FF2B5EF4-FFF2-40B4-BE49-F238E27FC236}">
                    <a16:creationId xmlns:a16="http://schemas.microsoft.com/office/drawing/2014/main" id="{A2993D6C-D352-4196-8909-21BFE98637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2" name="Rectangle 71">
                <a:extLst>
                  <a:ext uri="{FF2B5EF4-FFF2-40B4-BE49-F238E27FC236}">
                    <a16:creationId xmlns:a16="http://schemas.microsoft.com/office/drawing/2014/main" id="{DC52BDAD-556E-4C4C-B776-FD44D90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3" name="Picture 72">
                <a:extLst>
                  <a:ext uri="{FF2B5EF4-FFF2-40B4-BE49-F238E27FC236}">
                    <a16:creationId xmlns:a16="http://schemas.microsoft.com/office/drawing/2014/main" id="{46D91A09-3DF6-490E-955F-8671B86A13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74" name="Picture 73">
                <a:extLst>
                  <a:ext uri="{FF2B5EF4-FFF2-40B4-BE49-F238E27FC236}">
                    <a16:creationId xmlns:a16="http://schemas.microsoft.com/office/drawing/2014/main" id="{DEAA77F7-514B-46E6-980A-60EF524833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a:xfrm>
            <a:off x="7535825" y="982132"/>
            <a:ext cx="3360772" cy="1303867"/>
          </a:xfrm>
        </p:spPr>
        <p:txBody>
          <a:bodyPr>
            <a:normAutofit/>
          </a:bodyPr>
          <a:lstStyle/>
          <a:p>
            <a:r>
              <a:rPr lang="en-IN"/>
              <a:t>PIE CHART</a:t>
            </a:r>
          </a:p>
        </p:txBody>
      </p:sp>
      <p:sp>
        <p:nvSpPr>
          <p:cNvPr id="76" name="Rectangle 75">
            <a:extLst>
              <a:ext uri="{FF2B5EF4-FFF2-40B4-BE49-F238E27FC236}">
                <a16:creationId xmlns:a16="http://schemas.microsoft.com/office/drawing/2014/main" id="{64D0FF6F-093D-47AB-9CBA-8BBEF7F73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47C718C-C12C-CDAC-AAE0-74C3084FC152}"/>
              </a:ext>
            </a:extLst>
          </p:cNvPr>
          <p:cNvPicPr>
            <a:picLocks noChangeAspect="1"/>
          </p:cNvPicPr>
          <p:nvPr/>
        </p:nvPicPr>
        <p:blipFill>
          <a:blip r:embed="rId5"/>
          <a:srcRect l="17555" r="20136"/>
          <a:stretch/>
        </p:blipFill>
        <p:spPr>
          <a:xfrm>
            <a:off x="1895688" y="1410208"/>
            <a:ext cx="4312766" cy="385878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78" name="Straight Connector 77">
            <a:extLst>
              <a:ext uri="{FF2B5EF4-FFF2-40B4-BE49-F238E27FC236}">
                <a16:creationId xmlns:a16="http://schemas.microsoft.com/office/drawing/2014/main" id="{1163510C-FF2B-41B2-AEFC-A952A7507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pic>
    </p:spTree>
    <p:extLst>
      <p:ext uri="{BB962C8B-B14F-4D97-AF65-F5344CB8AC3E}">
        <p14:creationId xmlns:p14="http://schemas.microsoft.com/office/powerpoint/2010/main" val="18470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accent1">
                  <a:shade val="45000"/>
                  <a:satMod val="135000"/>
                </a:schemeClr>
                <a:prstClr val="white"/>
              </a:duotone>
            </a:blip>
            <a:stretch/>
          </a:blipFill>
          <a:ln w="158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a:xfrm>
            <a:off x="491613" y="324465"/>
            <a:ext cx="10031359" cy="1512630"/>
          </a:xfrm>
        </p:spPr>
        <p:txBody>
          <a:bodyPr>
            <a:normAutofit/>
          </a:bodyPr>
          <a:lstStyle/>
          <a:p>
            <a:r>
              <a:rPr lang="en-US" b="1" dirty="0">
                <a:solidFill>
                  <a:srgbClr val="212121"/>
                </a:solidFill>
              </a:rPr>
              <a:t>Conclusion</a:t>
            </a:r>
            <a:endParaRPr lang="en-IN" dirty="0">
              <a:solidFill>
                <a:srgbClr val="212121"/>
              </a:solidFill>
            </a:endParaRPr>
          </a:p>
        </p:txBody>
      </p:sp>
      <p:cxnSp>
        <p:nvCxnSpPr>
          <p:cNvPr id="10" name="Straight Connector 9">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491613" y="2841775"/>
            <a:ext cx="9601196" cy="3318936"/>
          </a:xfrm>
        </p:spPr>
        <p:txBody>
          <a:bodyPr>
            <a:normAutofit/>
          </a:bodyPr>
          <a:lstStyle/>
          <a:p>
            <a:pPr>
              <a:lnSpc>
                <a:spcPct val="90000"/>
              </a:lnSpc>
            </a:pPr>
            <a:r>
              <a:rPr lang="en-US" sz="1900" b="1" u="sng" dirty="0">
                <a:solidFill>
                  <a:srgbClr val="212121"/>
                </a:solidFill>
              </a:rPr>
              <a:t>Conclusion: </a:t>
            </a:r>
          </a:p>
          <a:p>
            <a:pPr>
              <a:lnSpc>
                <a:spcPct val="90000"/>
              </a:lnSpc>
            </a:pPr>
            <a:endParaRPr lang="en-US" sz="1900" b="1" dirty="0">
              <a:solidFill>
                <a:srgbClr val="212121"/>
              </a:solidFill>
            </a:endParaRPr>
          </a:p>
          <a:p>
            <a:pPr>
              <a:lnSpc>
                <a:spcPct val="90000"/>
              </a:lnSpc>
            </a:pPr>
            <a:r>
              <a:rPr lang="en-US" sz="1900" b="1" dirty="0">
                <a:solidFill>
                  <a:srgbClr val="212121"/>
                </a:solidFill>
              </a:rPr>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pPr>
              <a:lnSpc>
                <a:spcPct val="90000"/>
              </a:lnSpc>
            </a:pPr>
            <a:endParaRPr lang="en-IN" sz="1900" dirty="0">
              <a:solidFill>
                <a:srgbClr val="212121"/>
              </a:solidFill>
            </a:endParaRPr>
          </a:p>
        </p:txBody>
      </p:sp>
      <p:pic>
        <p:nvPicPr>
          <p:cNvPr id="4" name="Graphic 3" descr="Meeting">
            <a:extLst>
              <a:ext uri="{FF2B5EF4-FFF2-40B4-BE49-F238E27FC236}">
                <a16:creationId xmlns:a16="http://schemas.microsoft.com/office/drawing/2014/main" id="{3C023A06-5043-1B97-B554-F0C21EF7BB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2192" y="82030"/>
            <a:ext cx="2404708" cy="2103623"/>
          </a:xfrm>
          <a:prstGeom prst="rect">
            <a:avLst/>
          </a:prstGeom>
          <a:ln w="57150" cmpd="thickThin">
            <a:solidFill>
              <a:schemeClr val="tx1">
                <a:lumMod val="50000"/>
                <a:lumOff val="50000"/>
              </a:schemeClr>
            </a:solidFill>
            <a:miter lim="800000"/>
          </a:ln>
          <a:effectLst/>
        </p:spPr>
      </p:pic>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a:xfrm>
            <a:off x="1295402" y="982132"/>
            <a:ext cx="9601196" cy="1303867"/>
          </a:xfrm>
        </p:spPr>
        <p:txBody>
          <a:bodyPr>
            <a:normAutofit/>
          </a:bodyPr>
          <a:lstStyle/>
          <a:p>
            <a:r>
              <a:rPr lang="en-US" b="1">
                <a:solidFill>
                  <a:srgbClr val="262626"/>
                </a:solidFill>
              </a:rPr>
              <a:t>Project Title</a:t>
            </a:r>
            <a:endParaRPr lang="en-IN">
              <a:solidFill>
                <a:srgbClr val="262626"/>
              </a:solidFill>
            </a:endParaRPr>
          </a:p>
        </p:txBody>
      </p:sp>
      <p:graphicFrame>
        <p:nvGraphicFramePr>
          <p:cNvPr id="21" name="Content Placeholder 2">
            <a:extLst>
              <a:ext uri="{FF2B5EF4-FFF2-40B4-BE49-F238E27FC236}">
                <a16:creationId xmlns:a16="http://schemas.microsoft.com/office/drawing/2014/main" id="{41BE801F-FB46-2937-E105-8C46EB96BDA0}"/>
              </a:ext>
            </a:extLst>
          </p:cNvPr>
          <p:cNvGraphicFramePr>
            <a:graphicFrameLocks noGrp="1"/>
          </p:cNvGraphicFramePr>
          <p:nvPr>
            <p:ph idx="1"/>
            <p:extLst>
              <p:ext uri="{D42A27DB-BD31-4B8C-83A1-F6EECF244321}">
                <p14:modId xmlns:p14="http://schemas.microsoft.com/office/powerpoint/2010/main" val="136280017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C73C56-5D7A-4295-A358-28A652E98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3">
            <a:alphaModFix amt="75000"/>
          </a:blip>
          <a:srcRect t="16314" r="1" b="27999"/>
          <a:stretch/>
        </p:blipFill>
        <p:spPr>
          <a:xfrm>
            <a:off x="20" y="10"/>
            <a:ext cx="12191980" cy="6857990"/>
          </a:xfrm>
          <a:prstGeom prst="rect">
            <a:avLst/>
          </a:prstGeom>
        </p:spPr>
      </p:pic>
      <p:grpSp>
        <p:nvGrpSpPr>
          <p:cNvPr id="30" name="Group 29">
            <a:extLst>
              <a:ext uri="{FF2B5EF4-FFF2-40B4-BE49-F238E27FC236}">
                <a16:creationId xmlns:a16="http://schemas.microsoft.com/office/drawing/2014/main" id="{05C8B8A8-5B86-45F5-AFF1-8CDE976386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138" y="2"/>
            <a:ext cx="11227442" cy="6856213"/>
            <a:chOff x="486138" y="2"/>
            <a:chExt cx="11227442" cy="6856213"/>
          </a:xfrm>
        </p:grpSpPr>
        <p:sp>
          <p:nvSpPr>
            <p:cNvPr id="31" name="Rectangle 30">
              <a:extLst>
                <a:ext uri="{FF2B5EF4-FFF2-40B4-BE49-F238E27FC236}">
                  <a16:creationId xmlns:a16="http://schemas.microsoft.com/office/drawing/2014/main" id="{8B43F405-0FCC-4C8D-A65C-BA8415429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1"/>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577656A-8C97-4E94-8C58-60A7E7F00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33" name="Group 32">
              <a:extLst>
                <a:ext uri="{FF2B5EF4-FFF2-40B4-BE49-F238E27FC236}">
                  <a16:creationId xmlns:a16="http://schemas.microsoft.com/office/drawing/2014/main" id="{E61CA90F-49B0-444E-A71F-0E7472F447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34" name="Rounded Rectangle 39">
                <a:extLst>
                  <a:ext uri="{FF2B5EF4-FFF2-40B4-BE49-F238E27FC236}">
                    <a16:creationId xmlns:a16="http://schemas.microsoft.com/office/drawing/2014/main" id="{A19BE440-6A4B-47E0-9438-D501F9FD6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B87E0D32-D6CC-4C26-B6A2-CB8A0E6D8E9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36" name="Rounded Rectangle 41">
                <a:extLst>
                  <a:ext uri="{FF2B5EF4-FFF2-40B4-BE49-F238E27FC236}">
                    <a16:creationId xmlns:a16="http://schemas.microsoft.com/office/drawing/2014/main" id="{2CAD56D6-5C66-4CC7-A786-A71168EE3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AA93EE45-7C95-4D3A-A0E2-E70FD919A8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a:xfrm>
            <a:off x="1295402" y="982132"/>
            <a:ext cx="9601196" cy="1303867"/>
          </a:xfrm>
        </p:spPr>
        <p:txBody>
          <a:bodyPr>
            <a:normAutofit/>
          </a:bodyPr>
          <a:lstStyle/>
          <a:p>
            <a:r>
              <a:rPr lang="en-US" b="1"/>
              <a:t>AGENDA</a:t>
            </a:r>
            <a:endParaRPr lang="en-IN" dirty="0"/>
          </a:p>
        </p:txBody>
      </p:sp>
      <p:cxnSp>
        <p:nvCxnSpPr>
          <p:cNvPr id="39" name="Straight Connector 38">
            <a:extLst>
              <a:ext uri="{FF2B5EF4-FFF2-40B4-BE49-F238E27FC236}">
                <a16:creationId xmlns:a16="http://schemas.microsoft.com/office/drawing/2014/main" id="{62F5C8C5-5FD1-4685-87D6-BCDC0A017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aphicFrame>
        <p:nvGraphicFramePr>
          <p:cNvPr id="53" name="Content Placeholder 2">
            <a:extLst>
              <a:ext uri="{FF2B5EF4-FFF2-40B4-BE49-F238E27FC236}">
                <a16:creationId xmlns:a16="http://schemas.microsoft.com/office/drawing/2014/main" id="{2E967B36-F4BE-5F01-5462-E31A1AECAED9}"/>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a:xfrm>
            <a:off x="1295402" y="982132"/>
            <a:ext cx="9601196" cy="1303867"/>
          </a:xfrm>
        </p:spPr>
        <p:txBody>
          <a:bodyPr>
            <a:normAutofit/>
          </a:bodyPr>
          <a:lstStyle/>
          <a:p>
            <a:r>
              <a:rPr lang="en-US" b="1" dirty="0"/>
              <a:t>Problem Statement </a:t>
            </a:r>
            <a:endParaRPr lang="en-IN" dirty="0"/>
          </a:p>
        </p:txBody>
      </p:sp>
      <p:pic>
        <p:nvPicPr>
          <p:cNvPr id="4" name="Picture 4" descr="A light bulb with a black line&#10;&#10;Description automatically generated">
            <a:extLst>
              <a:ext uri="{FF2B5EF4-FFF2-40B4-BE49-F238E27FC236}">
                <a16:creationId xmlns:a16="http://schemas.microsoft.com/office/drawing/2014/main" id="{5DE69F85-769F-47C1-7262-578B21831F41}"/>
              </a:ext>
            </a:extLst>
          </p:cNvPr>
          <p:cNvPicPr>
            <a:picLocks noChangeAspect="1"/>
          </p:cNvPicPr>
          <p:nvPr/>
        </p:nvPicPr>
        <p:blipFill>
          <a:blip r:embed="rId3"/>
          <a:stretch>
            <a:fillRect/>
          </a:stretch>
        </p:blipFill>
        <p:spPr>
          <a:xfrm>
            <a:off x="8294217" y="2701180"/>
            <a:ext cx="2321346" cy="2852640"/>
          </a:xfrm>
          <a:prstGeom prst="rect">
            <a:avLst/>
          </a:prstGeom>
          <a:ln w="57150" cmpd="thickThin">
            <a:solidFill>
              <a:schemeClr val="tx1">
                <a:lumMod val="50000"/>
                <a:lumOff val="50000"/>
              </a:schemeClr>
            </a:solidFill>
            <a:miter lim="800000"/>
          </a:ln>
        </p:spPr>
      </p:pic>
      <p:graphicFrame>
        <p:nvGraphicFramePr>
          <p:cNvPr id="6" name="Content Placeholder 2">
            <a:extLst>
              <a:ext uri="{FF2B5EF4-FFF2-40B4-BE49-F238E27FC236}">
                <a16:creationId xmlns:a16="http://schemas.microsoft.com/office/drawing/2014/main" id="{4EF019A9-6BB1-E5A4-9164-483A52881D5B}"/>
              </a:ext>
            </a:extLst>
          </p:cNvPr>
          <p:cNvGraphicFramePr>
            <a:graphicFrameLocks noGrp="1"/>
          </p:cNvGraphicFramePr>
          <p:nvPr>
            <p:ph idx="1"/>
            <p:extLst>
              <p:ext uri="{D42A27DB-BD31-4B8C-83A1-F6EECF244321}">
                <p14:modId xmlns:p14="http://schemas.microsoft.com/office/powerpoint/2010/main" val="3045995339"/>
              </p:ext>
            </p:extLst>
          </p:nvPr>
        </p:nvGraphicFramePr>
        <p:xfrm>
          <a:off x="1295402" y="2556932"/>
          <a:ext cx="6256866" cy="33189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3">
            <a:duotone>
              <a:prstClr val="black"/>
              <a:prstClr val="white"/>
            </a:duotone>
          </a:blip>
          <a:srcRect t="10573" r="1" b="39084"/>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E6FC2800-7025-4267-A796-6872C9C6E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4">
              <a:alphaModFix amt="89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7" name="Rectangle 26">
            <a:extLst>
              <a:ext uri="{FF2B5EF4-FFF2-40B4-BE49-F238E27FC236}">
                <a16:creationId xmlns:a16="http://schemas.microsoft.com/office/drawing/2014/main" id="{7456A153-3A4B-41A0-867A-F1B4AA890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a:xfrm>
            <a:off x="1295402" y="982132"/>
            <a:ext cx="9601196" cy="1303867"/>
          </a:xfrm>
        </p:spPr>
        <p:txBody>
          <a:bodyPr>
            <a:normAutofit/>
          </a:bodyPr>
          <a:lstStyle/>
          <a:p>
            <a:r>
              <a:rPr lang="en-US" b="1" dirty="0"/>
              <a:t>Project Overview</a:t>
            </a:r>
            <a:endParaRPr lang="en-IN" dirty="0"/>
          </a:p>
        </p:txBody>
      </p:sp>
      <p:cxnSp>
        <p:nvCxnSpPr>
          <p:cNvPr id="29" name="Straight Connector 28">
            <a:extLst>
              <a:ext uri="{FF2B5EF4-FFF2-40B4-BE49-F238E27FC236}">
                <a16:creationId xmlns:a16="http://schemas.microsoft.com/office/drawing/2014/main" id="{DF78EA67-C7E5-4705-A7E2-5CFFC22F5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9601196" cy="3318936"/>
          </a:xfrm>
        </p:spPr>
        <p:txBody>
          <a:bodyPr>
            <a:normAutofit/>
          </a:bodyPr>
          <a:lstStyle/>
          <a:p>
            <a:r>
              <a:rPr lang="en-US" sz="2200" b="1"/>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sz="2200"/>
          </a:p>
        </p:txBody>
      </p:sp>
      <p:grpSp>
        <p:nvGrpSpPr>
          <p:cNvPr id="31" name="Group 30">
            <a:extLst>
              <a:ext uri="{FF2B5EF4-FFF2-40B4-BE49-F238E27FC236}">
                <a16:creationId xmlns:a16="http://schemas.microsoft.com/office/drawing/2014/main" id="{0B47538F-C5B6-465C-B36E-1703F93B59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32" name="Rounded Rectangle 22">
              <a:extLst>
                <a:ext uri="{FF2B5EF4-FFF2-40B4-BE49-F238E27FC236}">
                  <a16:creationId xmlns:a16="http://schemas.microsoft.com/office/drawing/2014/main" id="{5C0304EF-2308-4A58-BFD4-EAB0B4B23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FEB59AC-3741-4A2C-98E1-2162AA350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34" name="Rounded Rectangle 24">
              <a:extLst>
                <a:ext uri="{FF2B5EF4-FFF2-40B4-BE49-F238E27FC236}">
                  <a16:creationId xmlns:a16="http://schemas.microsoft.com/office/drawing/2014/main" id="{F65F272E-9F88-4790-99EA-E03E63669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3A88E028-9261-4451-B23D-34BA8976D9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3">
            <a:duotone>
              <a:prstClr val="black"/>
              <a:prstClr val="white"/>
            </a:duotone>
          </a:blip>
          <a:srcRect t="15224" b="4705"/>
          <a:stretch/>
        </p:blipFill>
        <p:spPr>
          <a:xfrm>
            <a:off x="20" y="10"/>
            <a:ext cx="12191980" cy="6857990"/>
          </a:xfrm>
          <a:prstGeom prst="rect">
            <a:avLst/>
          </a:prstGeom>
        </p:spPr>
      </p:pic>
      <p:sp>
        <p:nvSpPr>
          <p:cNvPr id="49" name="Rectangle 48">
            <a:extLst>
              <a:ext uri="{FF2B5EF4-FFF2-40B4-BE49-F238E27FC236}">
                <a16:creationId xmlns:a16="http://schemas.microsoft.com/office/drawing/2014/main" id="{E6FC2800-7025-4267-A796-6872C9C6E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4">
              <a:alphaModFix amt="89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51" name="Rectangle 50">
            <a:extLst>
              <a:ext uri="{FF2B5EF4-FFF2-40B4-BE49-F238E27FC236}">
                <a16:creationId xmlns:a16="http://schemas.microsoft.com/office/drawing/2014/main" id="{7456A153-3A4B-41A0-867A-F1B4AA890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a:xfrm>
            <a:off x="1295402" y="982132"/>
            <a:ext cx="9601196" cy="1303867"/>
          </a:xfrm>
        </p:spPr>
        <p:txBody>
          <a:bodyPr>
            <a:normAutofit/>
          </a:bodyPr>
          <a:lstStyle/>
          <a:p>
            <a:r>
              <a:rPr lang="en-US" b="1"/>
              <a:t>Who are the End Users?</a:t>
            </a:r>
            <a:endParaRPr lang="en-IN" dirty="0"/>
          </a:p>
        </p:txBody>
      </p:sp>
      <p:cxnSp>
        <p:nvCxnSpPr>
          <p:cNvPr id="53" name="Straight Connector 52">
            <a:extLst>
              <a:ext uri="{FF2B5EF4-FFF2-40B4-BE49-F238E27FC236}">
                <a16:creationId xmlns:a16="http://schemas.microsoft.com/office/drawing/2014/main" id="{DF78EA67-C7E5-4705-A7E2-5CFFC22F5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556932"/>
            <a:ext cx="9601196" cy="3318936"/>
          </a:xfrm>
        </p:spPr>
        <p:txBody>
          <a:bodyPr>
            <a:normAutofit/>
          </a:bodyPr>
          <a:lstStyle/>
          <a:p>
            <a:pPr>
              <a:lnSpc>
                <a:spcPct val="90000"/>
              </a:lnSpc>
            </a:pPr>
            <a:r>
              <a:rPr lang="en-US" sz="1900" b="1"/>
              <a:t>* </a:t>
            </a:r>
            <a:r>
              <a:rPr lang="en-US" sz="1900" b="1" u="sng"/>
              <a:t>Human Resources (HR) Team:</a:t>
            </a:r>
            <a:r>
              <a:rPr lang="en-US" sz="1900" b="1"/>
              <a:t> They will use the analysis to make informed decisions about hiring, workforce planning, and contract management.</a:t>
            </a:r>
          </a:p>
          <a:p>
            <a:pPr marL="285750" indent="-285750">
              <a:lnSpc>
                <a:spcPct val="90000"/>
              </a:lnSpc>
              <a:buFont typeface="Arial" panose="020B0604020202020204" pitchFamily="34" charset="0"/>
              <a:buChar char="•"/>
            </a:pPr>
            <a:endParaRPr lang="en-US" sz="1900" b="1"/>
          </a:p>
          <a:p>
            <a:pPr>
              <a:lnSpc>
                <a:spcPct val="90000"/>
              </a:lnSpc>
            </a:pPr>
            <a:r>
              <a:rPr lang="en-US" sz="1900" b="1" u="sng"/>
              <a:t>* Department Managers:</a:t>
            </a:r>
            <a:r>
              <a:rPr lang="en-US" sz="1900" b="1"/>
              <a:t> They will benefit from insights into workforce composition and its impact </a:t>
            </a:r>
          </a:p>
          <a:p>
            <a:pPr>
              <a:lnSpc>
                <a:spcPct val="90000"/>
              </a:lnSpc>
            </a:pPr>
            <a:r>
              <a:rPr lang="en-US" sz="1900" b="1"/>
              <a:t>on departmental performance, helping them allocate resources more effectively.</a:t>
            </a:r>
          </a:p>
          <a:p>
            <a:pPr>
              <a:lnSpc>
                <a:spcPct val="90000"/>
              </a:lnSpc>
            </a:pPr>
            <a:endParaRPr lang="en-US" sz="1900" b="1"/>
          </a:p>
          <a:p>
            <a:pPr>
              <a:lnSpc>
                <a:spcPct val="90000"/>
              </a:lnSpc>
            </a:pPr>
            <a:r>
              <a:rPr lang="en-US" sz="1900" b="1"/>
              <a:t>* </a:t>
            </a:r>
            <a:r>
              <a:rPr lang="en-US" sz="1900" b="1" u="sng"/>
              <a:t>Senior Management/Executives: </a:t>
            </a:r>
            <a:r>
              <a:rPr lang="en-US" sz="1900" b="1"/>
              <a:t>They will use the findings to align workforce strategies with overall business goals and improve operational efficiency.</a:t>
            </a:r>
          </a:p>
          <a:p>
            <a:pPr>
              <a:lnSpc>
                <a:spcPct val="90000"/>
              </a:lnSpc>
            </a:pPr>
            <a:endParaRPr lang="en-IN" sz="1900"/>
          </a:p>
        </p:txBody>
      </p:sp>
      <p:grpSp>
        <p:nvGrpSpPr>
          <p:cNvPr id="55" name="Group 54">
            <a:extLst>
              <a:ext uri="{FF2B5EF4-FFF2-40B4-BE49-F238E27FC236}">
                <a16:creationId xmlns:a16="http://schemas.microsoft.com/office/drawing/2014/main" id="{0B47538F-C5B6-465C-B36E-1703F93B59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56" name="Rounded Rectangle 22">
              <a:extLst>
                <a:ext uri="{FF2B5EF4-FFF2-40B4-BE49-F238E27FC236}">
                  <a16:creationId xmlns:a16="http://schemas.microsoft.com/office/drawing/2014/main" id="{5C0304EF-2308-4A58-BFD4-EAB0B4B23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0FEB59AC-3741-4A2C-98E1-2162AA350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58" name="Rounded Rectangle 24">
              <a:extLst>
                <a:ext uri="{FF2B5EF4-FFF2-40B4-BE49-F238E27FC236}">
                  <a16:creationId xmlns:a16="http://schemas.microsoft.com/office/drawing/2014/main" id="{F65F272E-9F88-4790-99EA-E03E63669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3A88E028-9261-4451-B23D-34BA8976D9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3">
            <a:duotone>
              <a:prstClr val="black"/>
              <a:prstClr val="white"/>
            </a:duotone>
          </a:blip>
          <a:srcRect t="15224" b="4705"/>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E6FC2800-7025-4267-A796-6872C9C6E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4">
              <a:alphaModFix amt="89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26" name="Rectangle 25">
            <a:extLst>
              <a:ext uri="{FF2B5EF4-FFF2-40B4-BE49-F238E27FC236}">
                <a16:creationId xmlns:a16="http://schemas.microsoft.com/office/drawing/2014/main" id="{7456A153-3A4B-41A0-867A-F1B4AA890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a:xfrm>
            <a:off x="1295402" y="982132"/>
            <a:ext cx="9601196" cy="1303867"/>
          </a:xfrm>
        </p:spPr>
        <p:txBody>
          <a:bodyPr>
            <a:normAutofit/>
          </a:bodyPr>
          <a:lstStyle/>
          <a:p>
            <a:r>
              <a:rPr lang="en-US" b="1" dirty="0"/>
              <a:t>Who are the End Users?</a:t>
            </a:r>
            <a:endParaRPr lang="en-IN" dirty="0"/>
          </a:p>
        </p:txBody>
      </p:sp>
      <p:cxnSp>
        <p:nvCxnSpPr>
          <p:cNvPr id="28" name="Straight Connector 27">
            <a:extLst>
              <a:ext uri="{FF2B5EF4-FFF2-40B4-BE49-F238E27FC236}">
                <a16:creationId xmlns:a16="http://schemas.microsoft.com/office/drawing/2014/main" id="{DF78EA67-C7E5-4705-A7E2-5CFFC22F5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556932"/>
            <a:ext cx="9601196" cy="3318936"/>
          </a:xfrm>
        </p:spPr>
        <p:txBody>
          <a:bodyPr>
            <a:normAutofit/>
          </a:bodyPr>
          <a:lstStyle/>
          <a:p>
            <a:pPr>
              <a:lnSpc>
                <a:spcPct val="90000"/>
              </a:lnSpc>
            </a:pPr>
            <a:endParaRPr lang="en-US" sz="2000" b="1"/>
          </a:p>
          <a:p>
            <a:pPr>
              <a:lnSpc>
                <a:spcPct val="90000"/>
              </a:lnSpc>
            </a:pPr>
            <a:r>
              <a:rPr lang="en-US" sz="2000" b="1"/>
              <a:t>* </a:t>
            </a:r>
            <a:r>
              <a:rPr lang="en-US" sz="2000" b="1" u="sng"/>
              <a:t>Senior Management/Executives: </a:t>
            </a:r>
            <a:r>
              <a:rPr lang="en-US" sz="2000" b="1"/>
              <a:t>They will use the findings to align workforce strategies with overall business goals and improve operational efficiency.</a:t>
            </a:r>
          </a:p>
          <a:p>
            <a:pPr>
              <a:lnSpc>
                <a:spcPct val="90000"/>
              </a:lnSpc>
            </a:pPr>
            <a:endParaRPr lang="en-US" sz="2000" b="1"/>
          </a:p>
          <a:p>
            <a:pPr>
              <a:lnSpc>
                <a:spcPct val="90000"/>
              </a:lnSpc>
            </a:pPr>
            <a:r>
              <a:rPr lang="en-US" sz="2000" b="1" u="sng"/>
              <a:t>* Employees: </a:t>
            </a:r>
            <a:r>
              <a:rPr lang="en-US" sz="2000" b="1"/>
              <a:t>Improved workforce management can lead to better job satisfaction, as resources are allocated more effectively, and workloads are balanced.</a:t>
            </a:r>
          </a:p>
          <a:p>
            <a:pPr>
              <a:lnSpc>
                <a:spcPct val="90000"/>
              </a:lnSpc>
            </a:pPr>
            <a:endParaRPr lang="en-US" sz="2000" b="1"/>
          </a:p>
          <a:p>
            <a:pPr>
              <a:lnSpc>
                <a:spcPct val="90000"/>
              </a:lnSpc>
            </a:pPr>
            <a:r>
              <a:rPr lang="en-US" sz="2000" b="1" u="sng"/>
              <a:t>* HR and Management Teams: </a:t>
            </a:r>
            <a:r>
              <a:rPr lang="en-US" sz="2000" b="1"/>
              <a:t>They benefit from having data-driven insights that guide strategic decisions and improve departmental performance</a:t>
            </a:r>
            <a:endParaRPr lang="en-IN" sz="2000"/>
          </a:p>
        </p:txBody>
      </p:sp>
      <p:grpSp>
        <p:nvGrpSpPr>
          <p:cNvPr id="30" name="Group 29">
            <a:extLst>
              <a:ext uri="{FF2B5EF4-FFF2-40B4-BE49-F238E27FC236}">
                <a16:creationId xmlns:a16="http://schemas.microsoft.com/office/drawing/2014/main" id="{0B47538F-C5B6-465C-B36E-1703F93B59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31" name="Rounded Rectangle 22">
              <a:extLst>
                <a:ext uri="{FF2B5EF4-FFF2-40B4-BE49-F238E27FC236}">
                  <a16:creationId xmlns:a16="http://schemas.microsoft.com/office/drawing/2014/main" id="{5C0304EF-2308-4A58-BFD4-EAB0B4B23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FEB59AC-3741-4A2C-98E1-2162AA350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33" name="Rounded Rectangle 24">
              <a:extLst>
                <a:ext uri="{FF2B5EF4-FFF2-40B4-BE49-F238E27FC236}">
                  <a16:creationId xmlns:a16="http://schemas.microsoft.com/office/drawing/2014/main" id="{F65F272E-9F88-4790-99EA-E03E63669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3A88E028-9261-4451-B23D-34BA8976D9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3">
            <a:duotone>
              <a:prstClr val="black"/>
              <a:prstClr val="white"/>
            </a:duotone>
          </a:blip>
          <a:srcRect t="36348" r="-1" b="32151"/>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E6FC2800-7025-4267-A796-6872C9C6E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4">
              <a:alphaModFix amt="89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sp>
        <p:nvSpPr>
          <p:cNvPr id="14" name="Rectangle 13">
            <a:extLst>
              <a:ext uri="{FF2B5EF4-FFF2-40B4-BE49-F238E27FC236}">
                <a16:creationId xmlns:a16="http://schemas.microsoft.com/office/drawing/2014/main" id="{7456A153-3A4B-41A0-867A-F1B4AA8906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a:xfrm>
            <a:off x="1295402" y="982132"/>
            <a:ext cx="9601196" cy="1303867"/>
          </a:xfrm>
        </p:spPr>
        <p:txBody>
          <a:bodyPr>
            <a:normAutofit/>
          </a:bodyPr>
          <a:lstStyle/>
          <a:p>
            <a:r>
              <a:rPr lang="en-US" b="1"/>
              <a:t>Our Solution &amp; Value Preposition </a:t>
            </a:r>
            <a:endParaRPr lang="en-IN" dirty="0"/>
          </a:p>
        </p:txBody>
      </p:sp>
      <p:cxnSp>
        <p:nvCxnSpPr>
          <p:cNvPr id="16" name="Straight Connector 15">
            <a:extLst>
              <a:ext uri="{FF2B5EF4-FFF2-40B4-BE49-F238E27FC236}">
                <a16:creationId xmlns:a16="http://schemas.microsoft.com/office/drawing/2014/main" id="{DF78EA67-C7E5-4705-A7E2-5CFFC22F5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0B47538F-C5B6-465C-B36E-1703F93B59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56762" y="2"/>
            <a:ext cx="658368" cy="6856213"/>
            <a:chOff x="5756762" y="2"/>
            <a:chExt cx="658368" cy="6856213"/>
          </a:xfrm>
        </p:grpSpPr>
        <p:sp useBgFill="1">
          <p:nvSpPr>
            <p:cNvPr id="19" name="Rounded Rectangle 22">
              <a:extLst>
                <a:ext uri="{FF2B5EF4-FFF2-40B4-BE49-F238E27FC236}">
                  <a16:creationId xmlns:a16="http://schemas.microsoft.com/office/drawing/2014/main" id="{5C0304EF-2308-4A58-BFD4-EAB0B4B23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426382"/>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FEB59AC-3741-4A2C-98E1-2162AA35078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sp useBgFill="1">
          <p:nvSpPr>
            <p:cNvPr id="21" name="Rounded Rectangle 24">
              <a:extLst>
                <a:ext uri="{FF2B5EF4-FFF2-40B4-BE49-F238E27FC236}">
                  <a16:creationId xmlns:a16="http://schemas.microsoft.com/office/drawing/2014/main" id="{F65F272E-9F88-4790-99EA-E03E63669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63086" y="5769570"/>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88E028-9261-4451-B23D-34BA8976D9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aphicFrame>
        <p:nvGraphicFramePr>
          <p:cNvPr id="7" name="TextBox 4">
            <a:extLst>
              <a:ext uri="{FF2B5EF4-FFF2-40B4-BE49-F238E27FC236}">
                <a16:creationId xmlns:a16="http://schemas.microsoft.com/office/drawing/2014/main" id="{899C39E9-329A-D0D7-93F8-B083FBA9BD0B}"/>
              </a:ext>
            </a:extLst>
          </p:cNvPr>
          <p:cNvGraphicFramePr/>
          <p:nvPr>
            <p:extLst>
              <p:ext uri="{D42A27DB-BD31-4B8C-83A1-F6EECF244321}">
                <p14:modId xmlns:p14="http://schemas.microsoft.com/office/powerpoint/2010/main" val="129253256"/>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8A17A72-B88B-450E-835A-1C2722503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accent1">
                  <a:shade val="45000"/>
                  <a:satMod val="135000"/>
                </a:schemeClr>
                <a:prstClr val="white"/>
              </a:duotone>
            </a:blip>
            <a:stretch/>
          </a:blipFill>
          <a:ln w="158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a:xfrm>
            <a:off x="1295402" y="982132"/>
            <a:ext cx="9601196" cy="1303867"/>
          </a:xfrm>
        </p:spPr>
        <p:txBody>
          <a:bodyPr>
            <a:normAutofit/>
          </a:bodyPr>
          <a:lstStyle/>
          <a:p>
            <a:r>
              <a:rPr lang="en-US" b="1">
                <a:solidFill>
                  <a:srgbClr val="212121"/>
                </a:solidFill>
              </a:rPr>
              <a:t>Dataset Description </a:t>
            </a:r>
            <a:endParaRPr lang="en-IN">
              <a:solidFill>
                <a:srgbClr val="212121"/>
              </a:solidFill>
            </a:endParaRPr>
          </a:p>
        </p:txBody>
      </p:sp>
      <p:cxnSp>
        <p:nvCxnSpPr>
          <p:cNvPr id="22" name="Straight Connector 21">
            <a:extLst>
              <a:ext uri="{FF2B5EF4-FFF2-40B4-BE49-F238E27FC236}">
                <a16:creationId xmlns:a16="http://schemas.microsoft.com/office/drawing/2014/main" id="{87ADDECF-37FB-45A1-BAD3-6252E3064A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267682"/>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1295401" y="2556932"/>
            <a:ext cx="9601196" cy="3318936"/>
          </a:xfrm>
        </p:spPr>
        <p:txBody>
          <a:bodyPr>
            <a:normAutofit/>
          </a:bodyPr>
          <a:lstStyle/>
          <a:p>
            <a:pPr>
              <a:lnSpc>
                <a:spcPct val="90000"/>
              </a:lnSpc>
            </a:pPr>
            <a:r>
              <a:rPr lang="en-US" sz="1500" b="1">
                <a:solidFill>
                  <a:srgbClr val="212121"/>
                </a:solidFill>
              </a:rPr>
              <a:t>For this project, the dataset was sourced from the IBM Skills Build Dashboard, containing 20 features. The analysis focused on key features:</a:t>
            </a:r>
          </a:p>
          <a:p>
            <a:pPr>
              <a:lnSpc>
                <a:spcPct val="90000"/>
              </a:lnSpc>
            </a:pPr>
            <a:endParaRPr lang="en-US" sz="1500" b="1">
              <a:solidFill>
                <a:srgbClr val="212121"/>
              </a:solidFill>
            </a:endParaRPr>
          </a:p>
          <a:p>
            <a:pPr>
              <a:lnSpc>
                <a:spcPct val="90000"/>
              </a:lnSpc>
              <a:buFont typeface="+mj-lt"/>
              <a:buAutoNum type="arabicPeriod"/>
            </a:pPr>
            <a:r>
              <a:rPr lang="en-US" sz="1500" b="1" u="sng">
                <a:solidFill>
                  <a:srgbClr val="212121"/>
                </a:solidFill>
              </a:rPr>
              <a:t>User ID:</a:t>
            </a:r>
            <a:r>
              <a:rPr lang="en-US" sz="1500" b="1">
                <a:solidFill>
                  <a:srgbClr val="212121"/>
                </a:solidFill>
              </a:rPr>
              <a:t> Unique employee identifier.</a:t>
            </a:r>
          </a:p>
          <a:p>
            <a:pPr>
              <a:lnSpc>
                <a:spcPct val="90000"/>
              </a:lnSpc>
              <a:buFont typeface="+mj-lt"/>
              <a:buAutoNum type="arabicPeriod"/>
            </a:pPr>
            <a:r>
              <a:rPr lang="en-US" sz="1500" b="1" u="sng">
                <a:solidFill>
                  <a:srgbClr val="212121"/>
                </a:solidFill>
              </a:rPr>
              <a:t>Name: </a:t>
            </a:r>
            <a:r>
              <a:rPr lang="en-US" sz="1500" b="1">
                <a:solidFill>
                  <a:srgbClr val="212121"/>
                </a:solidFill>
              </a:rPr>
              <a:t>Employee’s full name.</a:t>
            </a:r>
          </a:p>
          <a:p>
            <a:pPr>
              <a:lnSpc>
                <a:spcPct val="90000"/>
              </a:lnSpc>
              <a:buFont typeface="+mj-lt"/>
              <a:buAutoNum type="arabicPeriod"/>
            </a:pPr>
            <a:r>
              <a:rPr lang="en-US" sz="1500" b="1" u="sng">
                <a:solidFill>
                  <a:srgbClr val="212121"/>
                </a:solidFill>
              </a:rPr>
              <a:t>Gender: </a:t>
            </a:r>
            <a:r>
              <a:rPr lang="en-US" sz="1500" b="1">
                <a:solidFill>
                  <a:srgbClr val="212121"/>
                </a:solidFill>
              </a:rPr>
              <a:t>Employee gender, for diversity analysis.</a:t>
            </a:r>
          </a:p>
          <a:p>
            <a:pPr>
              <a:lnSpc>
                <a:spcPct val="90000"/>
              </a:lnSpc>
              <a:buFont typeface="+mj-lt"/>
              <a:buAutoNum type="arabicPeriod"/>
            </a:pPr>
            <a:r>
              <a:rPr lang="en-US" sz="1500" b="1" u="sng">
                <a:solidFill>
                  <a:srgbClr val="212121"/>
                </a:solidFill>
              </a:rPr>
              <a:t>Employee Type: </a:t>
            </a:r>
            <a:r>
              <a:rPr lang="en-US" sz="1500" b="1">
                <a:solidFill>
                  <a:srgbClr val="212121"/>
                </a:solidFill>
              </a:rPr>
              <a:t>Employment contract type (permanent, fixed-term, temporary).</a:t>
            </a:r>
          </a:p>
          <a:p>
            <a:pPr>
              <a:lnSpc>
                <a:spcPct val="90000"/>
              </a:lnSpc>
              <a:buFont typeface="+mj-lt"/>
              <a:buAutoNum type="arabicPeriod"/>
            </a:pPr>
            <a:r>
              <a:rPr lang="en-US" sz="1500" b="1" u="sng">
                <a:solidFill>
                  <a:srgbClr val="212121"/>
                </a:solidFill>
              </a:rPr>
              <a:t>Employee Department: </a:t>
            </a:r>
            <a:r>
              <a:rPr lang="en-US" sz="1500" b="1">
                <a:solidFill>
                  <a:srgbClr val="212121"/>
                </a:solidFill>
              </a:rPr>
              <a:t>Department assignment.</a:t>
            </a:r>
          </a:p>
          <a:p>
            <a:pPr>
              <a:lnSpc>
                <a:spcPct val="90000"/>
              </a:lnSpc>
            </a:pPr>
            <a:r>
              <a:rPr lang="en-US" sz="1500" b="1">
                <a:solidFill>
                  <a:srgbClr val="212121"/>
                </a:solidFill>
              </a:rPr>
              <a:t>Using Excel, formulas were applied to analyze employee types and department distribution. Conditional formatting and visualizations (graphs and charts) were used to identify patterns and trends, providing insights for workforce planning.</a:t>
            </a:r>
          </a:p>
          <a:p>
            <a:pPr>
              <a:lnSpc>
                <a:spcPct val="90000"/>
              </a:lnSpc>
            </a:pPr>
            <a:endParaRPr lang="en-IN" sz="1500">
              <a:solidFill>
                <a:srgbClr val="212121"/>
              </a:solidFill>
            </a:endParaRPr>
          </a:p>
        </p:txBody>
      </p:sp>
    </p:spTree>
    <p:extLst>
      <p:ext uri="{BB962C8B-B14F-4D97-AF65-F5344CB8AC3E}">
        <p14:creationId xmlns:p14="http://schemas.microsoft.com/office/powerpoint/2010/main" val="1604476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73</TotalTime>
  <Words>1009</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PIE CHART</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PRAVEEN KUMAR S</cp:lastModifiedBy>
  <cp:revision>5</cp:revision>
  <dcterms:created xsi:type="dcterms:W3CDTF">2024-08-27T17:58:10Z</dcterms:created>
  <dcterms:modified xsi:type="dcterms:W3CDTF">2024-08-30T16:11:39Z</dcterms:modified>
</cp:coreProperties>
</file>