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6"/>
  </p:notesMasterIdLst>
  <p:sldIdLst>
    <p:sldId id="520" r:id="rId5"/>
    <p:sldId id="725" r:id="rId6"/>
    <p:sldId id="844" r:id="rId7"/>
    <p:sldId id="867" r:id="rId8"/>
    <p:sldId id="860" r:id="rId9"/>
    <p:sldId id="859" r:id="rId10"/>
    <p:sldId id="861" r:id="rId11"/>
    <p:sldId id="862" r:id="rId12"/>
    <p:sldId id="866" r:id="rId13"/>
    <p:sldId id="868" r:id="rId14"/>
    <p:sldId id="85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878B4-EF30-4719-A286-3512ECA38A65}">
          <p14:sldIdLst>
            <p14:sldId id="520"/>
            <p14:sldId id="725"/>
            <p14:sldId id="844"/>
            <p14:sldId id="867"/>
            <p14:sldId id="860"/>
            <p14:sldId id="859"/>
            <p14:sldId id="861"/>
            <p14:sldId id="862"/>
            <p14:sldId id="866"/>
            <p14:sldId id="868"/>
            <p14:sldId id="8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upa Yadiyal" initials="KY" lastIdx="2" clrIdx="0">
    <p:extLst>
      <p:ext uri="{19B8F6BF-5375-455C-9EA6-DF929625EA0E}">
        <p15:presenceInfo xmlns:p15="http://schemas.microsoft.com/office/powerpoint/2012/main" userId="S-1-5-21-1958457135-445119708-1134724429-11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ED8341"/>
    <a:srgbClr val="F60000"/>
    <a:srgbClr val="646464"/>
    <a:srgbClr val="8DC43F"/>
    <a:srgbClr val="696969"/>
    <a:srgbClr val="565656"/>
    <a:srgbClr val="75753C"/>
    <a:srgbClr val="487EAA"/>
    <a:srgbClr val="FAA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50E52-F648-4C16-9ECF-50AA08413C78}" v="312" dt="2022-06-20T10:49:00.347"/>
    <p1510:client id="{C964DC6E-D49C-D767-69CF-25A7C62DA51E}" v="3" dt="2023-06-27T04:05:50.285"/>
    <p1510:client id="{C9FCC0C7-BDA4-0652-73E6-920B5DED7635}" v="5" dt="2022-06-20T06:52:49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h S" userId="S::prashanth.s@betsol.com::df8e6bfb-8ced-4c9e-920a-08ed693c961c" providerId="AD" clId="Web-{C964DC6E-D49C-D767-69CF-25A7C62DA51E}"/>
    <pc:docChg chg="modSld sldOrd">
      <pc:chgData name="Prashanth S" userId="S::prashanth.s@betsol.com::df8e6bfb-8ced-4c9e-920a-08ed693c961c" providerId="AD" clId="Web-{C964DC6E-D49C-D767-69CF-25A7C62DA51E}" dt="2023-06-27T04:05:50.285" v="1"/>
      <pc:docMkLst>
        <pc:docMk/>
      </pc:docMkLst>
      <pc:sldChg chg="modSp">
        <pc:chgData name="Prashanth S" userId="S::prashanth.s@betsol.com::df8e6bfb-8ced-4c9e-920a-08ed693c961c" providerId="AD" clId="Web-{C964DC6E-D49C-D767-69CF-25A7C62DA51E}" dt="2023-06-27T04:05:20.034" v="0" actId="20577"/>
        <pc:sldMkLst>
          <pc:docMk/>
          <pc:sldMk cId="3187036250" sldId="725"/>
        </pc:sldMkLst>
        <pc:spChg chg="mod">
          <ac:chgData name="Prashanth S" userId="S::prashanth.s@betsol.com::df8e6bfb-8ced-4c9e-920a-08ed693c961c" providerId="AD" clId="Web-{C964DC6E-D49C-D767-69CF-25A7C62DA51E}" dt="2023-06-27T04:05:20.034" v="0" actId="20577"/>
          <ac:spMkLst>
            <pc:docMk/>
            <pc:sldMk cId="3187036250" sldId="725"/>
            <ac:spMk id="31" creationId="{00000000-0000-0000-0000-000000000000}"/>
          </ac:spMkLst>
        </pc:spChg>
      </pc:sldChg>
      <pc:sldChg chg="ord">
        <pc:chgData name="Prashanth S" userId="S::prashanth.s@betsol.com::df8e6bfb-8ced-4c9e-920a-08ed693c961c" providerId="AD" clId="Web-{C964DC6E-D49C-D767-69CF-25A7C62DA51E}" dt="2023-06-27T04:05:50.285" v="1"/>
        <pc:sldMkLst>
          <pc:docMk/>
          <pc:sldMk cId="2620960847" sldId="8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3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CF8C-FD67-431E-BD1A-5A1837ABCAA5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690083"/>
            <a:ext cx="6858000" cy="263401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384" y="86106"/>
            <a:ext cx="356617" cy="6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9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8FF3-5D50-464B-9818-B05F9E6E0308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1143000" y="692789"/>
            <a:ext cx="6858000" cy="24240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211" y="2706917"/>
            <a:ext cx="1649436" cy="16898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/>
          </p:nvPr>
        </p:nvSpPr>
        <p:spPr>
          <a:xfrm>
            <a:off x="2766047" y="2706917"/>
            <a:ext cx="1649436" cy="16898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689718" y="2706917"/>
            <a:ext cx="1649436" cy="16898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727882" y="2706917"/>
            <a:ext cx="1649436" cy="16898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04211" y="1390711"/>
            <a:ext cx="1649436" cy="314638"/>
          </a:xfrm>
          <a:prstGeom prst="rect">
            <a:avLst/>
          </a:prstGeom>
          <a:solidFill>
            <a:srgbClr val="477EAA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endParaRPr lang="en-US" sz="1350">
              <a:solidFill>
                <a:prstClr val="white"/>
              </a:solidFill>
              <a:latin typeface="Franklin Gothic Medium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766047" y="1390711"/>
            <a:ext cx="1649436" cy="314638"/>
          </a:xfrm>
          <a:prstGeom prst="rect">
            <a:avLst/>
          </a:prstGeom>
          <a:solidFill>
            <a:srgbClr val="FFB10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endParaRPr lang="en-US" sz="1350">
              <a:solidFill>
                <a:prstClr val="white"/>
              </a:solidFill>
              <a:latin typeface="Franklin Gothic Medium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689718" y="1390711"/>
            <a:ext cx="1649436" cy="314638"/>
          </a:xfrm>
          <a:prstGeom prst="rect">
            <a:avLst/>
          </a:prstGeom>
          <a:solidFill>
            <a:srgbClr val="94BC38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endParaRPr lang="en-US" sz="1350">
              <a:solidFill>
                <a:prstClr val="white"/>
              </a:solidFill>
              <a:latin typeface="Franklin Gothic Medium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235215" y="1795466"/>
            <a:ext cx="787427" cy="787427"/>
          </a:xfrm>
          <a:prstGeom prst="ellipse">
            <a:avLst/>
          </a:prstGeom>
          <a:solidFill>
            <a:srgbClr val="477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3197051" y="1792999"/>
            <a:ext cx="787427" cy="787427"/>
          </a:xfrm>
          <a:prstGeom prst="ellipse">
            <a:avLst/>
          </a:prstGeom>
          <a:solidFill>
            <a:srgbClr val="FF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7120723" y="1792999"/>
            <a:ext cx="787427" cy="787427"/>
          </a:xfrm>
          <a:prstGeom prst="ellipse">
            <a:avLst/>
          </a:prstGeom>
          <a:solidFill>
            <a:srgbClr val="94B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727882" y="1390711"/>
            <a:ext cx="1649436" cy="314638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endParaRPr lang="en-US" sz="1350">
              <a:solidFill>
                <a:prstClr val="white"/>
              </a:solidFill>
              <a:latin typeface="Franklin Gothic Medium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5158887" y="1792999"/>
            <a:ext cx="787427" cy="7874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384" y="86106"/>
            <a:ext cx="356617" cy="6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3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D82-A4C9-4DA4-BD8A-E1B5D658FB81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384" y="86106"/>
            <a:ext cx="356617" cy="6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2882234"/>
            <a:ext cx="9144001" cy="161585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2" y="3204972"/>
            <a:ext cx="7658100" cy="517469"/>
          </a:xfrm>
        </p:spPr>
        <p:txBody>
          <a:bodyPr anchor="b">
            <a:noAutofit/>
          </a:bodyPr>
          <a:lstStyle>
            <a:lvl1pPr algn="l"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12" y="3726414"/>
            <a:ext cx="6858000" cy="2903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E4B7-3407-450A-987C-2346FA4A745D}" type="datetime1">
              <a:rPr lang="en-US" smtClean="0"/>
              <a:t>10/4/2023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0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6E3-C7F5-4B89-A5DE-FEAE34A95E2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143000" y="692789"/>
            <a:ext cx="6858000" cy="24240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384" y="86106"/>
            <a:ext cx="356617" cy="6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3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EF63-5646-4152-AFC9-AF1B9EE1D92A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1143000" y="692789"/>
            <a:ext cx="6858000" cy="24240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384" y="86106"/>
            <a:ext cx="356617" cy="6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4942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F69-BFAF-4B07-827F-72B4F6434513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1143000" y="692789"/>
            <a:ext cx="6858000" cy="24240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384" y="86106"/>
            <a:ext cx="356617" cy="6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F194-D2DC-4EEF-A655-506B805DBF1E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384" y="86106"/>
            <a:ext cx="356617" cy="6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7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FC2B-F775-4833-88BF-9307C9F5C67A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384" y="86106"/>
            <a:ext cx="356617" cy="6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0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AFE-116E-4211-9B95-EC111B4A20AC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384" y="86106"/>
            <a:ext cx="356617" cy="6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3A3F-353F-4F94-918A-6D6A3951590F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75933" y="1390711"/>
            <a:ext cx="1782648" cy="314638"/>
          </a:xfrm>
          <a:prstGeom prst="rect">
            <a:avLst/>
          </a:prstGeom>
          <a:solidFill>
            <a:srgbClr val="477EAA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endParaRPr lang="en-US" sz="1350">
              <a:solidFill>
                <a:prstClr val="white"/>
              </a:solidFill>
              <a:latin typeface="Franklin Gothic Medium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685676" y="1390711"/>
            <a:ext cx="1785783" cy="314638"/>
          </a:xfrm>
          <a:prstGeom prst="rect">
            <a:avLst/>
          </a:prstGeom>
          <a:solidFill>
            <a:srgbClr val="FFB10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endParaRPr lang="en-US" sz="1350">
              <a:solidFill>
                <a:prstClr val="white"/>
              </a:solidFill>
              <a:latin typeface="Franklin Gothic Medium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561971" y="1390711"/>
            <a:ext cx="1782117" cy="314638"/>
          </a:xfrm>
          <a:prstGeom prst="rect">
            <a:avLst/>
          </a:prstGeom>
          <a:solidFill>
            <a:srgbClr val="94BC38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endParaRPr lang="en-US" sz="1350">
              <a:solidFill>
                <a:prstClr val="white"/>
              </a:solidFill>
              <a:latin typeface="Franklin Gothic Medium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73544" y="1795466"/>
            <a:ext cx="787427" cy="787427"/>
          </a:xfrm>
          <a:prstGeom prst="ellipse">
            <a:avLst/>
          </a:prstGeom>
          <a:solidFill>
            <a:srgbClr val="477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4184854" y="1795466"/>
            <a:ext cx="787427" cy="787427"/>
          </a:xfrm>
          <a:prstGeom prst="ellipse">
            <a:avLst/>
          </a:prstGeom>
          <a:solidFill>
            <a:srgbClr val="FF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7059316" y="1795466"/>
            <a:ext cx="787427" cy="787427"/>
          </a:xfrm>
          <a:prstGeom prst="ellipse">
            <a:avLst/>
          </a:prstGeom>
          <a:solidFill>
            <a:srgbClr val="94B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234690" y="2712236"/>
            <a:ext cx="2674620" cy="26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050">
                <a:solidFill>
                  <a:prstClr val="black">
                    <a:lumMod val="50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>
          <a:xfrm>
            <a:off x="1143000" y="692789"/>
            <a:ext cx="6858000" cy="24240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933" y="2711851"/>
            <a:ext cx="1782649" cy="16898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4"/>
          </p:nvPr>
        </p:nvSpPr>
        <p:spPr>
          <a:xfrm>
            <a:off x="3688810" y="2718111"/>
            <a:ext cx="1782649" cy="16898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61440" y="2711851"/>
            <a:ext cx="1782649" cy="16898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384" y="86106"/>
            <a:ext cx="356617" cy="6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0507"/>
            <a:ext cx="7886700" cy="54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0A84-69FD-4702-9892-D3BFD409FBF1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87AC-7571-EF46-93CB-D43E865AA20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9144000" cy="60063"/>
            <a:chOff x="0" y="1"/>
            <a:chExt cx="12192000" cy="80084"/>
          </a:xfrm>
        </p:grpSpPr>
        <p:sp>
          <p:nvSpPr>
            <p:cNvPr id="8" name="Rectangle 7"/>
            <p:cNvSpPr/>
            <p:nvPr/>
          </p:nvSpPr>
          <p:spPr>
            <a:xfrm>
              <a:off x="8168640" y="1"/>
              <a:ext cx="4023360" cy="80084"/>
            </a:xfrm>
            <a:prstGeom prst="rect">
              <a:avLst/>
            </a:prstGeom>
            <a:solidFill>
              <a:srgbClr val="94BC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"/>
              <a:ext cx="4023360" cy="78968"/>
            </a:xfrm>
            <a:prstGeom prst="rect">
              <a:avLst/>
            </a:prstGeom>
            <a:solidFill>
              <a:srgbClr val="FFB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92879" y="1"/>
              <a:ext cx="4206240" cy="80081"/>
            </a:xfrm>
            <a:prstGeom prst="rect">
              <a:avLst/>
            </a:prstGeom>
            <a:solidFill>
              <a:srgbClr val="487E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6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4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qVWHC02fPD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37D6C2-6CB6-4EE6-8531-628ED8FC34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44699" y="44449"/>
            <a:ext cx="5054600" cy="5054600"/>
          </a:xfrm>
          <a:prstGeom prst="ellipse">
            <a:avLst/>
          </a:prstGeom>
          <a:solidFill>
            <a:srgbClr val="477E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5048" y="2034788"/>
            <a:ext cx="4533902" cy="1073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398" y="3522913"/>
            <a:ext cx="35052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A Data Management and Intelligent Automation Company </a:t>
            </a:r>
          </a:p>
        </p:txBody>
      </p:sp>
    </p:spTree>
    <p:extLst>
      <p:ext uri="{BB962C8B-B14F-4D97-AF65-F5344CB8AC3E}">
        <p14:creationId xmlns:p14="http://schemas.microsoft.com/office/powerpoint/2010/main" val="1059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b="1" dirty="0" smtClean="0">
                <a:latin typeface="+mj-lt"/>
                <a:cs typeface="Calibri" panose="020F0502020204030204" pitchFamily="34" charset="0"/>
              </a:rPr>
              <a:t>Highlighted Features:</a:t>
            </a:r>
            <a:endParaRPr lang="en-IN" sz="20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4593" y="4869656"/>
            <a:ext cx="2057400" cy="273844"/>
          </a:xfrm>
        </p:spPr>
        <p:txBody>
          <a:bodyPr/>
          <a:lstStyle/>
          <a:p>
            <a:fld id="{A31087AC-7571-EF46-93CB-D43E865AA20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06040"/>
              </p:ext>
            </p:extLst>
          </p:nvPr>
        </p:nvGraphicFramePr>
        <p:xfrm>
          <a:off x="2084947" y="783077"/>
          <a:ext cx="4974105" cy="4165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71545">
                  <a:extLst>
                    <a:ext uri="{9D8B030D-6E8A-4147-A177-3AD203B41FA5}">
                      <a16:colId xmlns:a16="http://schemas.microsoft.com/office/drawing/2014/main" val="2196803089"/>
                    </a:ext>
                  </a:extLst>
                </a:gridCol>
                <a:gridCol w="582506">
                  <a:extLst>
                    <a:ext uri="{9D8B030D-6E8A-4147-A177-3AD203B41FA5}">
                      <a16:colId xmlns:a16="http://schemas.microsoft.com/office/drawing/2014/main" val="365505116"/>
                    </a:ext>
                  </a:extLst>
                </a:gridCol>
                <a:gridCol w="758614">
                  <a:extLst>
                    <a:ext uri="{9D8B030D-6E8A-4147-A177-3AD203B41FA5}">
                      <a16:colId xmlns:a16="http://schemas.microsoft.com/office/drawing/2014/main" val="559130193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467516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</a:t>
                      </a:r>
                      <a:r>
                        <a:rPr lang="en-US" baseline="0" dirty="0" smtClean="0"/>
                        <a:t> Plans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85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In-app Resource Center 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✓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0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Data Explorer 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✓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9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Integrations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✓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Customer support 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✓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4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Product Areas 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✓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✓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5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Product Engagement Score (PES)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✓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5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Data retention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1yr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2yr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7yr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5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API access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✓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2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Webhooks 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✓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SAML 2.0 SSO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✓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7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56" y="1876019"/>
            <a:ext cx="8002394" cy="888524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2" y="3205468"/>
            <a:ext cx="7658100" cy="51746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384" y="60469"/>
            <a:ext cx="356617" cy="608078"/>
          </a:xfrm>
          <a:prstGeom prst="rect">
            <a:avLst/>
          </a:prstGeom>
        </p:spPr>
      </p:pic>
      <p:sp>
        <p:nvSpPr>
          <p:cNvPr id="31" name="Subtitle 30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smtClean="0">
                <a:ea typeface="MS Mincho"/>
                <a:cs typeface="Times New Roman"/>
              </a:rPr>
              <a:t>Pendo </a:t>
            </a:r>
            <a:r>
              <a:rPr lang="en-US" dirty="0">
                <a:ea typeface="MS Mincho"/>
                <a:cs typeface="Times New Roman"/>
              </a:rPr>
              <a:t>– </a:t>
            </a:r>
            <a:r>
              <a:rPr lang="en-US" dirty="0" smtClean="0">
                <a:ea typeface="MS Mincho"/>
                <a:cs typeface="Times New Roman"/>
              </a:rPr>
              <a:t> An </a:t>
            </a:r>
            <a:r>
              <a:rPr lang="en-US" dirty="0" smtClean="0"/>
              <a:t>all-in-one </a:t>
            </a:r>
            <a:r>
              <a:rPr lang="en-US" dirty="0"/>
              <a:t>platform for </a:t>
            </a:r>
            <a:r>
              <a:rPr lang="en-US" dirty="0" smtClean="0"/>
              <a:t>digital </a:t>
            </a:r>
            <a:r>
              <a:rPr lang="en-US" dirty="0"/>
              <a:t>experiences</a:t>
            </a:r>
          </a:p>
          <a:p>
            <a:endParaRPr lang="en-US" dirty="0"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87" y="668547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+mj-lt"/>
                <a:cs typeface="Calibri" panose="020F0502020204030204" pitchFamily="34" charset="0"/>
              </a:rPr>
              <a:t>What is Pendo.io?</a:t>
            </a:r>
            <a:endParaRPr lang="en-IN" sz="20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0781"/>
            <a:ext cx="6091818" cy="372648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Pendo is a platform that combines analytics, in-app guidance, user feedback, and community resources to help companies improve their </a:t>
            </a:r>
            <a:r>
              <a:rPr lang="en-US" sz="1800" dirty="0" smtClean="0">
                <a:solidFill>
                  <a:schemeClr val="tx1"/>
                </a:solidFill>
              </a:rPr>
              <a:t>products.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leveraging these tools, businesses can innovate more confidently and adapt quickly to changing user needs, ultimately delivering better product experiences to their customers or employees.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What Is Pen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76" y="2951292"/>
            <a:ext cx="3268747" cy="181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qVWHC02fPD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2498" y="188933"/>
            <a:ext cx="8626086" cy="48521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2000" b="1" dirty="0" smtClean="0">
                <a:latin typeface="+mj-lt"/>
                <a:cs typeface="Calibri" panose="020F0502020204030204" pitchFamily="34" charset="0"/>
              </a:rPr>
              <a:t>Pendo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0781"/>
            <a:ext cx="7886700" cy="372648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Pendo is simply about making </a:t>
            </a:r>
            <a:r>
              <a:rPr lang="en-US" sz="1800" dirty="0" smtClean="0">
                <a:solidFill>
                  <a:schemeClr val="tx1"/>
                </a:solidFill>
              </a:rPr>
              <a:t>our users </a:t>
            </a:r>
            <a:r>
              <a:rPr lang="en-US" sz="1800" dirty="0">
                <a:solidFill>
                  <a:schemeClr val="tx1"/>
                </a:solidFill>
              </a:rPr>
              <a:t>experience inside your product </a:t>
            </a:r>
            <a:r>
              <a:rPr lang="en-US" sz="1800" dirty="0" smtClean="0">
                <a:solidFill>
                  <a:schemeClr val="tx1"/>
                </a:solidFill>
              </a:rPr>
              <a:t>better in </a:t>
            </a:r>
            <a:r>
              <a:rPr lang="en-US" sz="1800" b="1" dirty="0" smtClean="0">
                <a:solidFill>
                  <a:schemeClr val="tx1"/>
                </a:solidFill>
              </a:rPr>
              <a:t>2 ways :</a:t>
            </a:r>
          </a:p>
          <a:p>
            <a:pPr marL="0" indent="0" algn="just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800100" lvl="1" indent="-457200" algn="just"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</a:rPr>
              <a:t>Understanding User </a:t>
            </a:r>
            <a:r>
              <a:rPr lang="en-US" sz="1700" dirty="0" smtClean="0">
                <a:solidFill>
                  <a:schemeClr val="tx1"/>
                </a:solidFill>
              </a:rPr>
              <a:t>Behavior :</a:t>
            </a:r>
          </a:p>
          <a:p>
            <a:pPr marL="685800" lvl="2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- by </a:t>
            </a:r>
            <a:r>
              <a:rPr lang="en-US" dirty="0">
                <a:solidFill>
                  <a:schemeClr val="tx1"/>
                </a:solidFill>
              </a:rPr>
              <a:t>tracking user actions and </a:t>
            </a:r>
            <a:r>
              <a:rPr lang="en-US" dirty="0" smtClean="0">
                <a:solidFill>
                  <a:schemeClr val="tx1"/>
                </a:solidFill>
              </a:rPr>
              <a:t>behaviors.</a:t>
            </a:r>
          </a:p>
          <a:p>
            <a:pPr marL="685800" lvl="2" indent="0" algn="just">
              <a:buNone/>
            </a:pPr>
            <a:endParaRPr lang="en-US" sz="1700" dirty="0" smtClean="0">
              <a:solidFill>
                <a:schemeClr val="tx1"/>
              </a:solidFill>
            </a:endParaRPr>
          </a:p>
          <a:p>
            <a:pPr marL="800100" lvl="1" indent="-457200" algn="just"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</a:rPr>
              <a:t>Guiding User </a:t>
            </a:r>
            <a:r>
              <a:rPr lang="en-US" sz="1700" dirty="0" smtClean="0">
                <a:solidFill>
                  <a:schemeClr val="tx1"/>
                </a:solidFill>
              </a:rPr>
              <a:t>Experience :</a:t>
            </a:r>
          </a:p>
          <a:p>
            <a:pPr marL="342900" lvl="1" indent="0" algn="just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	         </a:t>
            </a:r>
            <a:r>
              <a:rPr lang="en-US" sz="1500" dirty="0" smtClean="0">
                <a:solidFill>
                  <a:schemeClr val="tx1"/>
                </a:solidFill>
              </a:rPr>
              <a:t>- through </a:t>
            </a:r>
            <a:r>
              <a:rPr lang="en-US" sz="1500" dirty="0">
                <a:solidFill>
                  <a:schemeClr val="tx1"/>
                </a:solidFill>
              </a:rPr>
              <a:t>interactive in-app messaging and guidance.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+mj-lt"/>
                <a:cs typeface="Calibri" panose="020F0502020204030204" pitchFamily="34" charset="0"/>
              </a:rPr>
              <a:t>Features of Pendo:</a:t>
            </a:r>
            <a:endParaRPr lang="en-IN" sz="20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0781"/>
            <a:ext cx="3727760" cy="3726482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Product </a:t>
            </a:r>
            <a:r>
              <a:rPr lang="en-US" sz="1800" dirty="0">
                <a:solidFill>
                  <a:schemeClr val="tx1"/>
                </a:solidFill>
              </a:rPr>
              <a:t>Usage Analytics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In-App </a:t>
            </a:r>
            <a:r>
              <a:rPr lang="en-US" sz="1800" dirty="0">
                <a:solidFill>
                  <a:schemeClr val="tx1"/>
                </a:solidFill>
              </a:rPr>
              <a:t>Messaging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In-App </a:t>
            </a:r>
            <a:r>
              <a:rPr lang="en-US" sz="1800" dirty="0">
                <a:solidFill>
                  <a:schemeClr val="tx1"/>
                </a:solidFill>
              </a:rPr>
              <a:t>Guides and Walkthroughs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User </a:t>
            </a:r>
            <a:r>
              <a:rPr lang="en-US" sz="1800" dirty="0">
                <a:solidFill>
                  <a:schemeClr val="tx1"/>
                </a:solidFill>
              </a:rPr>
              <a:t>Feedback Surveys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Product </a:t>
            </a:r>
            <a:r>
              <a:rPr lang="en-US" sz="1800" dirty="0">
                <a:solidFill>
                  <a:schemeClr val="tx1"/>
                </a:solidFill>
              </a:rPr>
              <a:t>Roadmaps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Customer </a:t>
            </a:r>
            <a:r>
              <a:rPr lang="en-US" sz="1800" dirty="0">
                <a:solidFill>
                  <a:schemeClr val="tx1"/>
                </a:solidFill>
              </a:rPr>
              <a:t>Segmentation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Data Integration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7AC-7571-EF46-93CB-D43E865AA20B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4429" y="1040781"/>
            <a:ext cx="3370921" cy="372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Usage-Based Analytics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Product Metrics Dashboard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User Behavior Tracking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Product Surveys and Polls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Mobile App Support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Security and Compliance.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2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+mj-lt"/>
                <a:cs typeface="Calibri" panose="020F0502020204030204" pitchFamily="34" charset="0"/>
              </a:rPr>
              <a:t>Pendo features in Dextrix:</a:t>
            </a:r>
            <a:endParaRPr lang="en-IN" sz="20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4593" y="4869656"/>
            <a:ext cx="2057400" cy="273844"/>
          </a:xfrm>
        </p:spPr>
        <p:txBody>
          <a:bodyPr/>
          <a:lstStyle/>
          <a:p>
            <a:fld id="{A31087AC-7571-EF46-93CB-D43E865AA20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83078"/>
            <a:ext cx="3235689" cy="325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93" y="1105951"/>
            <a:ext cx="4629120" cy="26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b="1" smtClean="0">
                <a:latin typeface="+mj-lt"/>
                <a:cs typeface="Calibri" panose="020F0502020204030204" pitchFamily="34" charset="0"/>
              </a:rPr>
              <a:t>Demonstration </a:t>
            </a:r>
            <a:r>
              <a:rPr lang="en-IN" sz="2000" b="1" dirty="0" smtClean="0">
                <a:latin typeface="+mj-lt"/>
                <a:cs typeface="Calibri" panose="020F0502020204030204" pitchFamily="34" charset="0"/>
              </a:rPr>
              <a:t>for Dextrix with Pendo:</a:t>
            </a:r>
            <a:endParaRPr lang="en-IN" sz="20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4593" y="4869656"/>
            <a:ext cx="2057400" cy="273844"/>
          </a:xfrm>
        </p:spPr>
        <p:txBody>
          <a:bodyPr/>
          <a:lstStyle/>
          <a:p>
            <a:fld id="{A31087AC-7571-EF46-93CB-D43E865AA20B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60900" y="1097931"/>
            <a:ext cx="1657350" cy="372648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People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Dashboard</a:t>
            </a:r>
            <a:endParaRPr lang="en-US" sz="1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Road map</a:t>
            </a:r>
          </a:p>
          <a:p>
            <a:pPr marL="342900" lvl="1" indent="0" algn="just">
              <a:buNone/>
            </a:pPr>
            <a:endParaRPr lang="en-US" sz="1500" dirty="0" smtClean="0">
              <a:solidFill>
                <a:schemeClr val="tx1"/>
              </a:solidFill>
            </a:endParaRPr>
          </a:p>
          <a:p>
            <a:pPr marL="342900" lvl="1" indent="0" algn="just"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pPr marL="342900" lvl="1" indent="0" algn="just">
              <a:buNone/>
            </a:pP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1450" y="1097931"/>
            <a:ext cx="1657350" cy="372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Products</a:t>
            </a:r>
          </a:p>
          <a:p>
            <a:pPr lvl="1" algn="just"/>
            <a:r>
              <a:rPr lang="en-US" sz="1500" dirty="0" smtClean="0">
                <a:solidFill>
                  <a:schemeClr val="tx1"/>
                </a:solidFill>
              </a:rPr>
              <a:t>Pages</a:t>
            </a:r>
          </a:p>
          <a:p>
            <a:pPr lvl="1" algn="just"/>
            <a:r>
              <a:rPr lang="en-US" sz="1500" dirty="0" smtClean="0">
                <a:solidFill>
                  <a:schemeClr val="tx1"/>
                </a:solidFill>
              </a:rPr>
              <a:t>Features</a:t>
            </a:r>
          </a:p>
          <a:p>
            <a:pPr lvl="1" algn="just"/>
            <a:r>
              <a:rPr lang="en-US" sz="1500" dirty="0" smtClean="0">
                <a:solidFill>
                  <a:schemeClr val="tx1"/>
                </a:solidFill>
              </a:rPr>
              <a:t>Track events</a:t>
            </a:r>
          </a:p>
          <a:p>
            <a:pPr lvl="1" algn="just"/>
            <a:endParaRPr lang="en-US" sz="15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Guides</a:t>
            </a:r>
          </a:p>
          <a:p>
            <a:pPr lvl="1" algn="just"/>
            <a:r>
              <a:rPr lang="en-US" sz="1500" dirty="0" smtClean="0">
                <a:solidFill>
                  <a:schemeClr val="tx1"/>
                </a:solidFill>
              </a:rPr>
              <a:t>NPS</a:t>
            </a:r>
          </a:p>
          <a:p>
            <a:pPr lvl="1" algn="just"/>
            <a:endParaRPr lang="en-US" sz="15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Behavior</a:t>
            </a:r>
          </a:p>
          <a:p>
            <a:pPr lvl="1" algn="just"/>
            <a:r>
              <a:rPr lang="en-US" sz="1500" dirty="0" smtClean="0">
                <a:solidFill>
                  <a:schemeClr val="tx1"/>
                </a:solidFill>
              </a:rPr>
              <a:t>Paths</a:t>
            </a:r>
          </a:p>
          <a:p>
            <a:pPr lvl="1" algn="just"/>
            <a:r>
              <a:rPr lang="en-US" sz="1500" dirty="0" smtClean="0">
                <a:solidFill>
                  <a:schemeClr val="tx1"/>
                </a:solidFill>
              </a:rPr>
              <a:t>Funnels</a:t>
            </a:r>
          </a:p>
          <a:p>
            <a:pPr lvl="1" algn="just"/>
            <a:r>
              <a:rPr lang="en-US" sz="1500" dirty="0" smtClean="0">
                <a:solidFill>
                  <a:schemeClr val="tx1"/>
                </a:solidFill>
              </a:rPr>
              <a:t>Retention</a:t>
            </a:r>
          </a:p>
          <a:p>
            <a:pPr lvl="1" algn="just"/>
            <a:endParaRPr lang="en-US" sz="1500" dirty="0" smtClean="0">
              <a:solidFill>
                <a:schemeClr val="tx1"/>
              </a:solidFill>
            </a:endParaRPr>
          </a:p>
          <a:p>
            <a:pPr marL="342900" lvl="1" indent="0" algn="just">
              <a:buFont typeface="Arial" panose="020B0604020202020204" pitchFamily="34" charset="0"/>
              <a:buNone/>
            </a:pPr>
            <a:endParaRPr lang="en-US" sz="1050" dirty="0" smtClean="0">
              <a:solidFill>
                <a:schemeClr val="tx1"/>
              </a:solidFill>
            </a:endParaRPr>
          </a:p>
          <a:p>
            <a:pPr marL="342900" lvl="1" indent="0" algn="just">
              <a:buFont typeface="Arial" panose="020B0604020202020204" pitchFamily="34" charset="0"/>
              <a:buNone/>
            </a:pP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1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+mj-lt"/>
                <a:cs typeface="Calibri" panose="020F0502020204030204" pitchFamily="34" charset="0"/>
              </a:rPr>
              <a:t>Pricing:</a:t>
            </a:r>
            <a:endParaRPr lang="en-IN" sz="20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4593" y="4869656"/>
            <a:ext cx="2057400" cy="273844"/>
          </a:xfrm>
        </p:spPr>
        <p:txBody>
          <a:bodyPr/>
          <a:lstStyle/>
          <a:p>
            <a:fld id="{A31087AC-7571-EF46-93CB-D43E865AA20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13" t="1893" r="4656"/>
          <a:stretch/>
        </p:blipFill>
        <p:spPr>
          <a:xfrm>
            <a:off x="405241" y="924734"/>
            <a:ext cx="8333518" cy="40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BETSOL 1_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67EA9"/>
      </a:accent1>
      <a:accent2>
        <a:srgbClr val="8EB435"/>
      </a:accent2>
      <a:accent3>
        <a:srgbClr val="7F7F7F"/>
      </a:accent3>
      <a:accent4>
        <a:srgbClr val="FEB000"/>
      </a:accent4>
      <a:accent5>
        <a:srgbClr val="D5D5D5"/>
      </a:accent5>
      <a:accent6>
        <a:srgbClr val="FEFFFF"/>
      </a:accent6>
      <a:hlink>
        <a:srgbClr val="508CB9"/>
      </a:hlink>
      <a:folHlink>
        <a:srgbClr val="3A46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6D3EBA4F82DC47B0F261DAAE95D029" ma:contentTypeVersion="15" ma:contentTypeDescription="Create a new document." ma:contentTypeScope="" ma:versionID="118a097f6d154e740ed365823c7ca389">
  <xsd:schema xmlns:xsd="http://www.w3.org/2001/XMLSchema" xmlns:xs="http://www.w3.org/2001/XMLSchema" xmlns:p="http://schemas.microsoft.com/office/2006/metadata/properties" xmlns:ns2="fcb18a9d-1fdf-490d-9849-924beac22f63" xmlns:ns3="024dc3c3-f73d-4c5f-af5a-7746e13bb9a3" targetNamespace="http://schemas.microsoft.com/office/2006/metadata/properties" ma:root="true" ma:fieldsID="4af13e6c9bd66e47677b9190b783c0cc" ns2:_="" ns3:_="">
    <xsd:import namespace="fcb18a9d-1fdf-490d-9849-924beac22f63"/>
    <xsd:import namespace="024dc3c3-f73d-4c5f-af5a-7746e13bb9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18a9d-1fdf-490d-9849-924beac22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da83b71-4683-48ab-8676-74c7d7b210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dc3c3-f73d-4c5f-af5a-7746e13bb9a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4c9e1c0-abec-4f93-b23b-8627b7f6bdbd}" ma:internalName="TaxCatchAll" ma:showField="CatchAllData" ma:web="024dc3c3-f73d-4c5f-af5a-7746e13bb9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24dc3c3-f73d-4c5f-af5a-7746e13bb9a3">
      <UserInfo>
        <DisplayName/>
        <AccountId xsi:nil="true"/>
        <AccountType/>
      </UserInfo>
    </SharedWithUsers>
    <TaxCatchAll xmlns="024dc3c3-f73d-4c5f-af5a-7746e13bb9a3" xsi:nil="true"/>
    <lcf76f155ced4ddcb4097134ff3c332f xmlns="fcb18a9d-1fdf-490d-9849-924beac22f6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698FAF1-0AFF-4D3C-A6B3-FF13D7B69C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6DDE77-DAF8-46AF-B562-CFC4E9200D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b18a9d-1fdf-490d-9849-924beac22f63"/>
    <ds:schemaRef ds:uri="024dc3c3-f73d-4c5f-af5a-7746e13bb9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F404F2-E089-4200-898D-4E9065FFAA56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024dc3c3-f73d-4c5f-af5a-7746e13bb9a3"/>
    <ds:schemaRef ds:uri="http://schemas.openxmlformats.org/package/2006/metadata/core-properties"/>
    <ds:schemaRef ds:uri="http://purl.org/dc/elements/1.1/"/>
    <ds:schemaRef ds:uri="fcb18a9d-1fdf-490d-9849-924beac22f63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17521</TotalTime>
  <Words>268</Words>
  <Application>Microsoft Office PowerPoint</Application>
  <PresentationFormat>On-screen Show (16:9)</PresentationFormat>
  <Paragraphs>105</Paragraphs>
  <Slides>11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Medium</vt:lpstr>
      <vt:lpstr>MS Mincho</vt:lpstr>
      <vt:lpstr>Times New Roman</vt:lpstr>
      <vt:lpstr>1_Office Theme</vt:lpstr>
      <vt:lpstr>PowerPoint Presentation</vt:lpstr>
      <vt:lpstr>Agenda</vt:lpstr>
      <vt:lpstr>What is Pendo.io?</vt:lpstr>
      <vt:lpstr>PowerPoint Presentation</vt:lpstr>
      <vt:lpstr>Why Pendo?</vt:lpstr>
      <vt:lpstr>Features of Pendo:</vt:lpstr>
      <vt:lpstr>Pendo features in Dextrix:</vt:lpstr>
      <vt:lpstr>Demonstration for Dextrix with Pendo:</vt:lpstr>
      <vt:lpstr>Pricing:</vt:lpstr>
      <vt:lpstr>Highlighted Features: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Kapil Kumar Ahuja</dc:creator>
  <cp:keywords/>
  <dc:description/>
  <cp:lastModifiedBy>Tarrun Krishna</cp:lastModifiedBy>
  <cp:revision>28</cp:revision>
  <cp:lastPrinted>2019-06-17T13:10:05Z</cp:lastPrinted>
  <dcterms:modified xsi:type="dcterms:W3CDTF">2023-10-09T06:31:03Z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0x010100466D3EBA4F82DC47B0F261DAAE95D029</vt:lpwstr>
  </property>
  <property fmtid="{D5CDD505-2E9C-101B-9397-08002B2CF9AE}" pid="3" name="MediaServiceImageTags">
    <vt:lpwstr/>
  </property>
</Properties>
</file>