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wmf" ContentType="image/x-wmf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单击编辑备注格式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&lt;页眉&gt;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DB7EECE-91F7-4129-B2BD-DA6B973AD28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&lt;编号&gt;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 PLEASE!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Before you open this template be sure that you have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installed these fonts: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GeosansLight.ttf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from: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http://www.dafont.com/geo-sans-light.font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New Cicle Semi.ttf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from: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http://www.dafont.com/new-cicle.font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fontawesome-webfont.ttf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from: http://fortawesome.github.io/Font-Awesome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All fonts are free for use in commercial projects!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If you have any problems with this presentation, please contact with me from this page: http://graphicriver.net/user/Bandidos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E1427B8-3C0C-4B27-BB55-BBB41EC6C53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&lt;编号&gt;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47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bg-BG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bg-BG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47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bg-BG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bg-BG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bg-BG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bg-BG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47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bg-BG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bg-BG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3601800" y="1604520"/>
            <a:ext cx="4987080" cy="397728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3"/>
          <a:stretch/>
        </p:blipFill>
        <p:spPr>
          <a:xfrm>
            <a:off x="3601800" y="1604520"/>
            <a:ext cx="49870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47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47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bg-BG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47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bg-BG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bg-BG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47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47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bg-BG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bg-BG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bg-BG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47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47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bg-BG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bg-BG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bg-BG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47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bg-BG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bg-BG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bg-BG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47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bg-BG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bg-BG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47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bg-BG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bg-BG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bg-BG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bg-BG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47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bg-BG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bg-BG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3601800" y="1604520"/>
            <a:ext cx="498708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3601800" y="1604520"/>
            <a:ext cx="49870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47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bg-BG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47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bg-BG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bg-BG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47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47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bg-BG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bg-BG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bg-BG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47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bg-BG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bg-BG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bg-BG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47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bg-BG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bg-BG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bg-BG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14400" y="2840400"/>
            <a:ext cx="10365840" cy="230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ontAwesome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4124520" y="6437880"/>
            <a:ext cx="10278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97" strike="noStrike">
                <a:solidFill>
                  <a:srgbClr val="3d3743"/>
                </a:solidFill>
                <a:uFill>
                  <a:solidFill>
                    <a:srgbClr val="ffffff"/>
                  </a:solidFill>
                </a:uFill>
                <a:latin typeface="GeosansLight"/>
              </a:rPr>
              <a:t>SU</a:t>
            </a:r>
            <a:r>
              <a:rPr b="0" lang="en-US" sz="1400" spc="97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GeosansLight"/>
              </a:rPr>
              <a:t>CC</a:t>
            </a:r>
            <a:r>
              <a:rPr b="0" lang="en-US" sz="1400" spc="97" strike="noStrike">
                <a:solidFill>
                  <a:srgbClr val="3d3743"/>
                </a:solidFill>
                <a:uFill>
                  <a:solidFill>
                    <a:srgbClr val="ffffff"/>
                  </a:solidFill>
                </a:uFill>
                <a:latin typeface="GeosansLight"/>
              </a:rPr>
              <a:t>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4557960" y="6492960"/>
            <a:ext cx="21780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3d374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4427280" y="6492960"/>
            <a:ext cx="21780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3d374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3972240" y="6468840"/>
            <a:ext cx="226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5096880" y="6468840"/>
            <a:ext cx="226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5293080" y="6453360"/>
            <a:ext cx="29732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949494"/>
                </a:solidFill>
                <a:uFill>
                  <a:solidFill>
                    <a:srgbClr val="ffffff"/>
                  </a:solidFill>
                </a:uFill>
                <a:latin typeface="New Cicle"/>
              </a:rPr>
              <a:t>This presentation was created by John Doe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8198280" y="6476400"/>
            <a:ext cx="226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9"/>
          <p:cNvSpPr/>
          <p:nvPr/>
        </p:nvSpPr>
        <p:spPr>
          <a:xfrm>
            <a:off x="224640" y="6487560"/>
            <a:ext cx="221040" cy="179640"/>
          </a:xfrm>
          <a:prstGeom prst="ellips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217080" y="6477480"/>
            <a:ext cx="23616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ontAwesome"/>
              </a:rPr>
              <a:t>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11"/>
          <p:cNvSpPr/>
          <p:nvPr/>
        </p:nvSpPr>
        <p:spPr>
          <a:xfrm>
            <a:off x="473400" y="6487560"/>
            <a:ext cx="221040" cy="179640"/>
          </a:xfrm>
          <a:prstGeom prst="ellips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465120" y="6477480"/>
            <a:ext cx="23760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ontAwesome"/>
              </a:rPr>
              <a:t>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ustomShape 13"/>
          <p:cNvSpPr/>
          <p:nvPr/>
        </p:nvSpPr>
        <p:spPr>
          <a:xfrm>
            <a:off x="737640" y="6487560"/>
            <a:ext cx="221040" cy="179640"/>
          </a:xfrm>
          <a:prstGeom prst="ellips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729720" y="6477480"/>
            <a:ext cx="23760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ontAwesome"/>
              </a:rPr>
              <a:t>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CustomShape 15"/>
          <p:cNvSpPr/>
          <p:nvPr/>
        </p:nvSpPr>
        <p:spPr>
          <a:xfrm>
            <a:off x="11707920" y="6498000"/>
            <a:ext cx="179640" cy="17964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11692080" y="6495840"/>
            <a:ext cx="22824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ontAwesome"/>
              </a:rPr>
              <a:t>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CustomShape 17"/>
          <p:cNvSpPr/>
          <p:nvPr/>
        </p:nvSpPr>
        <p:spPr>
          <a:xfrm>
            <a:off x="11442600" y="6498000"/>
            <a:ext cx="179640" cy="17964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1405520" y="6495840"/>
            <a:ext cx="22824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ontAwesome"/>
              </a:rPr>
              <a:t>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1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bg-BG" sz="4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</a:t>
            </a:r>
            <a:r>
              <a:rPr b="0" lang="bg-BG" sz="4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击</a:t>
            </a:r>
            <a:r>
              <a:rPr b="0" lang="bg-BG" sz="4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鼠</a:t>
            </a:r>
            <a:r>
              <a:rPr b="0" lang="bg-BG" sz="4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标</a:t>
            </a:r>
            <a:r>
              <a:rPr b="0" lang="bg-BG" sz="4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编</a:t>
            </a:r>
            <a:r>
              <a:rPr b="0" lang="bg-BG" sz="4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辑</a:t>
            </a:r>
            <a:r>
              <a:rPr b="0" lang="bg-BG" sz="4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标</a:t>
            </a:r>
            <a:r>
              <a:rPr b="0" lang="bg-BG" sz="4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题</a:t>
            </a:r>
            <a:r>
              <a:rPr b="0" lang="bg-BG" sz="4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文</a:t>
            </a:r>
            <a:r>
              <a:rPr b="0" lang="bg-BG" sz="4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字</a:t>
            </a:r>
            <a:r>
              <a:rPr b="0" lang="bg-BG" sz="4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格</a:t>
            </a:r>
            <a:r>
              <a:rPr b="0" lang="bg-BG" sz="4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式</a:t>
            </a:r>
            <a:endParaRPr b="0" lang="bg-BG" sz="47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单击鼠标编辑大纲文字格式</a:t>
            </a:r>
            <a:endParaRPr b="0" lang="bg-BG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第二个大纲级</a:t>
            </a:r>
            <a:endParaRPr b="0" lang="bg-BG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1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第三大纲级别</a:t>
            </a:r>
            <a:endParaRPr b="0" lang="bg-BG" sz="21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1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第四大纲级别</a:t>
            </a:r>
            <a:endParaRPr b="0" lang="bg-BG" sz="21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第五大纲级别</a:t>
            </a:r>
            <a:endParaRPr b="0" lang="bg-B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第六大纲级别</a:t>
            </a:r>
            <a:endParaRPr b="0" lang="bg-B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第七大纲级别</a:t>
            </a:r>
            <a:endParaRPr b="0" lang="bg-B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871640" y="164520"/>
            <a:ext cx="8544600" cy="95976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bg-BG" sz="4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bg-BG" sz="4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bg-BG" sz="4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bg-BG" sz="4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bg-BG" sz="4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bg-BG" sz="4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 </a:t>
            </a:r>
            <a:r>
              <a:rPr b="0" lang="bg-BG" sz="4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bg-BG" sz="4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bg-BG" sz="4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bg-BG" sz="4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lang="bg-BG" sz="4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0" lang="bg-BG" sz="4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bg-BG" sz="4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bg-BG" sz="4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r>
              <a:rPr b="0" lang="bg-BG" sz="4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lang="bg-BG" sz="4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endParaRPr b="0" lang="bg-BG" sz="47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794160" y="1892880"/>
            <a:ext cx="10365840" cy="230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ontAwesome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4124520" y="6437880"/>
            <a:ext cx="10278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97" strike="noStrike">
                <a:solidFill>
                  <a:srgbClr val="3d3743"/>
                </a:solidFill>
                <a:uFill>
                  <a:solidFill>
                    <a:srgbClr val="ffffff"/>
                  </a:solidFill>
                </a:uFill>
                <a:latin typeface="GeosansLight"/>
              </a:rPr>
              <a:t>SU</a:t>
            </a:r>
            <a:r>
              <a:rPr b="0" lang="en-US" sz="1400" spc="97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GeosansLight"/>
              </a:rPr>
              <a:t>CC</a:t>
            </a:r>
            <a:r>
              <a:rPr b="0" lang="en-US" sz="1400" spc="97" strike="noStrike">
                <a:solidFill>
                  <a:srgbClr val="3d3743"/>
                </a:solidFill>
                <a:uFill>
                  <a:solidFill>
                    <a:srgbClr val="ffffff"/>
                  </a:solidFill>
                </a:uFill>
                <a:latin typeface="GeosansLight"/>
              </a:rPr>
              <a:t>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4"/>
          <p:cNvSpPr/>
          <p:nvPr/>
        </p:nvSpPr>
        <p:spPr>
          <a:xfrm>
            <a:off x="4557960" y="6492960"/>
            <a:ext cx="21780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3d374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5"/>
          <p:cNvSpPr/>
          <p:nvPr/>
        </p:nvSpPr>
        <p:spPr>
          <a:xfrm>
            <a:off x="4427280" y="6492960"/>
            <a:ext cx="21780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3d374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6"/>
          <p:cNvSpPr/>
          <p:nvPr/>
        </p:nvSpPr>
        <p:spPr>
          <a:xfrm>
            <a:off x="3972240" y="6468840"/>
            <a:ext cx="226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7"/>
          <p:cNvSpPr/>
          <p:nvPr/>
        </p:nvSpPr>
        <p:spPr>
          <a:xfrm>
            <a:off x="5096880" y="6468840"/>
            <a:ext cx="226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8"/>
          <p:cNvSpPr/>
          <p:nvPr/>
        </p:nvSpPr>
        <p:spPr>
          <a:xfrm>
            <a:off x="5293080" y="6453360"/>
            <a:ext cx="29732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949494"/>
                </a:solidFill>
                <a:uFill>
                  <a:solidFill>
                    <a:srgbClr val="ffffff"/>
                  </a:solidFill>
                </a:uFill>
                <a:latin typeface="New Cicle"/>
              </a:rPr>
              <a:t>This presentation was created by John Doe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9"/>
          <p:cNvSpPr/>
          <p:nvPr/>
        </p:nvSpPr>
        <p:spPr>
          <a:xfrm>
            <a:off x="8198280" y="6476400"/>
            <a:ext cx="226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10"/>
          <p:cNvSpPr/>
          <p:nvPr/>
        </p:nvSpPr>
        <p:spPr>
          <a:xfrm>
            <a:off x="11707920" y="6498000"/>
            <a:ext cx="179640" cy="17964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11"/>
          <p:cNvSpPr/>
          <p:nvPr/>
        </p:nvSpPr>
        <p:spPr>
          <a:xfrm>
            <a:off x="11692080" y="6495840"/>
            <a:ext cx="22824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ontAwesome"/>
              </a:rPr>
              <a:t>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12"/>
          <p:cNvSpPr/>
          <p:nvPr/>
        </p:nvSpPr>
        <p:spPr>
          <a:xfrm>
            <a:off x="11442600" y="6498000"/>
            <a:ext cx="179640" cy="17964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13"/>
          <p:cNvSpPr/>
          <p:nvPr/>
        </p:nvSpPr>
        <p:spPr>
          <a:xfrm>
            <a:off x="11405520" y="6495840"/>
            <a:ext cx="22824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ontAwesome"/>
              </a:rPr>
              <a:t>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14"/>
          <p:cNvSpPr/>
          <p:nvPr/>
        </p:nvSpPr>
        <p:spPr>
          <a:xfrm>
            <a:off x="224640" y="6487560"/>
            <a:ext cx="221040" cy="179640"/>
          </a:xfrm>
          <a:prstGeom prst="ellips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15"/>
          <p:cNvSpPr/>
          <p:nvPr/>
        </p:nvSpPr>
        <p:spPr>
          <a:xfrm>
            <a:off x="217080" y="6477480"/>
            <a:ext cx="23616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ontAwesome"/>
              </a:rPr>
              <a:t>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16"/>
          <p:cNvSpPr/>
          <p:nvPr/>
        </p:nvSpPr>
        <p:spPr>
          <a:xfrm>
            <a:off x="473400" y="6487560"/>
            <a:ext cx="221040" cy="179640"/>
          </a:xfrm>
          <a:prstGeom prst="ellips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17"/>
          <p:cNvSpPr/>
          <p:nvPr/>
        </p:nvSpPr>
        <p:spPr>
          <a:xfrm>
            <a:off x="465120" y="6477480"/>
            <a:ext cx="23760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ontAwesome"/>
              </a:rPr>
              <a:t>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18"/>
          <p:cNvSpPr/>
          <p:nvPr/>
        </p:nvSpPr>
        <p:spPr>
          <a:xfrm>
            <a:off x="737640" y="6487560"/>
            <a:ext cx="221040" cy="179640"/>
          </a:xfrm>
          <a:prstGeom prst="ellips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19"/>
          <p:cNvSpPr/>
          <p:nvPr/>
        </p:nvSpPr>
        <p:spPr>
          <a:xfrm>
            <a:off x="729720" y="6477480"/>
            <a:ext cx="23760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ontAwesome"/>
              </a:rPr>
              <a:t>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单击鼠标编辑大纲文字格式</a:t>
            </a:r>
            <a:endParaRPr b="0" lang="bg-BG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第二个大纲级</a:t>
            </a:r>
            <a:endParaRPr b="0" lang="bg-BG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1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第三大纲级别</a:t>
            </a:r>
            <a:endParaRPr b="0" lang="bg-BG" sz="21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1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第四大纲级别</a:t>
            </a:r>
            <a:endParaRPr b="0" lang="bg-BG" sz="21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第五大纲级别</a:t>
            </a:r>
            <a:endParaRPr b="0" lang="bg-B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第六大纲级别</a:t>
            </a:r>
            <a:endParaRPr b="0" lang="bg-B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第七大纲级别</a:t>
            </a:r>
            <a:endParaRPr b="0" lang="bg-B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2" descr=""/>
          <p:cNvPicPr/>
          <p:nvPr/>
        </p:nvPicPr>
        <p:blipFill>
          <a:blip r:embed="rId1"/>
          <a:stretch/>
        </p:blipFill>
        <p:spPr>
          <a:xfrm>
            <a:off x="4991760" y="-27360"/>
            <a:ext cx="2340000" cy="2158560"/>
          </a:xfrm>
          <a:prstGeom prst="rect">
            <a:avLst/>
          </a:prstGeom>
          <a:ln>
            <a:noFill/>
          </a:ln>
        </p:spPr>
      </p:pic>
      <p:pic>
        <p:nvPicPr>
          <p:cNvPr id="114" name="Picture 3" descr=""/>
          <p:cNvPicPr/>
          <p:nvPr/>
        </p:nvPicPr>
        <p:blipFill>
          <a:blip r:embed="rId2"/>
          <a:stretch/>
        </p:blipFill>
        <p:spPr>
          <a:xfrm rot="1468200">
            <a:off x="6904800" y="1170720"/>
            <a:ext cx="817560" cy="1069200"/>
          </a:xfrm>
          <a:prstGeom prst="rect">
            <a:avLst/>
          </a:prstGeom>
          <a:ln>
            <a:noFill/>
          </a:ln>
        </p:spPr>
      </p:pic>
      <p:pic>
        <p:nvPicPr>
          <p:cNvPr id="115" name="Picture 4" descr=""/>
          <p:cNvPicPr/>
          <p:nvPr/>
        </p:nvPicPr>
        <p:blipFill>
          <a:blip r:embed="rId3"/>
          <a:stretch/>
        </p:blipFill>
        <p:spPr>
          <a:xfrm>
            <a:off x="4379760" y="1409040"/>
            <a:ext cx="984600" cy="59364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5077440" y="3853800"/>
            <a:ext cx="1465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New Cicle"/>
              </a:rPr>
              <a:t>----</a:t>
            </a:r>
            <a:r>
              <a:rPr b="0" lang="en-US" sz="18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New Cicle"/>
              </a:rPr>
              <a:t>软件测试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857760" y="2724840"/>
            <a:ext cx="460800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IoT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雷电信息系统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5115600" y="4509000"/>
            <a:ext cx="2448000" cy="185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李源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1552674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胡嘉鑫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1552635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吴可菲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1552672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侯植文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1552732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王依睿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1552651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张双俐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1552664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胡泽豪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1552675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cover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743400" y="192240"/>
            <a:ext cx="8544600" cy="959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bg-BG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测试过程</a:t>
            </a:r>
            <a:endParaRPr b="0" lang="bg-BG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使用</a:t>
            </a:r>
            <a:r>
              <a:rPr b="0" lang="bg-BG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4 </a:t>
            </a:r>
            <a:r>
              <a:rPr b="0" lang="bg-BG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做单元测试</a:t>
            </a:r>
            <a:r>
              <a:rPr b="0" lang="bg-BG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b="0" lang="bg-BG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将</a:t>
            </a:r>
            <a:r>
              <a:rPr b="0" lang="bg-BG" sz="345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测试用例分成两组</a:t>
            </a:r>
            <a:r>
              <a:rPr b="0" lang="bg-BG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b="0" lang="bg-BG" sz="345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  </a:t>
            </a:r>
            <a:r>
              <a:rPr b="0" lang="bg-BG" sz="345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期待成功的</a:t>
            </a:r>
            <a:endParaRPr b="0" lang="bg-BG" sz="345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  </a:t>
            </a:r>
            <a:r>
              <a:rPr b="0" lang="bg-BG" sz="345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期待失败的</a:t>
            </a:r>
            <a:endParaRPr b="0" lang="bg-BG" sz="345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45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两组的所有断言都命中才算通过测试</a:t>
            </a:r>
            <a:endParaRPr b="0" lang="bg-BG" sz="345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45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bg-BG" sz="345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5940360" y="144000"/>
            <a:ext cx="6083640" cy="3004200"/>
          </a:xfrm>
          <a:prstGeom prst="rect">
            <a:avLst/>
          </a:prstGeom>
          <a:ln>
            <a:noFill/>
          </a:ln>
        </p:spPr>
      </p:pic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5944320" y="3240000"/>
            <a:ext cx="6043680" cy="2781720"/>
          </a:xfrm>
          <a:prstGeom prst="rect">
            <a:avLst/>
          </a:prstGeom>
          <a:ln>
            <a:noFill/>
          </a:ln>
        </p:spPr>
      </p:pic>
    </p:spTree>
  </p:cSld>
  <p:transition spd="slow">
    <p:cover dir="r"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2207520" y="621720"/>
            <a:ext cx="1343880" cy="50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74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New Cicle"/>
              </a:rPr>
              <a:t>Step two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2376000" y="1124640"/>
            <a:ext cx="29520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部分测试代码展示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2448000" y="1656000"/>
            <a:ext cx="5832000" cy="4340160"/>
          </a:xfrm>
          <a:prstGeom prst="rect">
            <a:avLst/>
          </a:prstGeom>
          <a:ln>
            <a:noFill/>
          </a:ln>
        </p:spPr>
      </p:pic>
    </p:spTree>
  </p:cSld>
  <p:transition spd="slow">
    <p:cover dir="r"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1871640" y="1019520"/>
            <a:ext cx="8544600" cy="68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bg-BG" sz="28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GeosansLight"/>
              </a:rPr>
              <a:t>测试结果分析</a:t>
            </a:r>
            <a:endParaRPr b="0" lang="bg-BG" sz="47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1871640" y="507240"/>
            <a:ext cx="1933920" cy="50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74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New Cicle"/>
              </a:rPr>
              <a:t>Step three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2279520" y="1704600"/>
            <a:ext cx="1872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e.g.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1991520" y="2205000"/>
            <a:ext cx="943272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(1)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雷电信息搜索与展示模块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该模块通过了所有的测试，即能对用户在搜索区输入的相应信息作出正确的处理，并在图表中正确地展示出来。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存在的不足：当数据过大时，会造成渲染耗时长、页面卡顿问题，有待优化。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5"/>
          <p:cNvSpPr/>
          <p:nvPr/>
        </p:nvSpPr>
        <p:spPr>
          <a:xfrm>
            <a:off x="2008440" y="3069000"/>
            <a:ext cx="943272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(2)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用户注册模块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测试结果如表：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87" name="Table 6"/>
          <p:cNvGraphicFramePr/>
          <p:nvPr/>
        </p:nvGraphicFramePr>
        <p:xfrm>
          <a:off x="3215520" y="3438720"/>
          <a:ext cx="6675840" cy="360000"/>
        </p:xfrm>
        <a:graphic>
          <a:graphicData uri="http://schemas.openxmlformats.org/drawingml/2006/table">
            <a:tbl>
              <a:tblPr/>
              <a:tblGrid>
                <a:gridCol w="844200"/>
                <a:gridCol w="954360"/>
                <a:gridCol w="954360"/>
                <a:gridCol w="1166040"/>
                <a:gridCol w="2756880"/>
              </a:tblGrid>
              <a:tr h="0">
                <a:tc>
                  <a:txBody>
                    <a:bodyPr lIns="68400" rIns="68400" tIns="0" bIns="0"/>
                    <a:p>
                      <a:pPr marL="457200"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 tIns="0" bIns="0"/>
                    <a:p>
                      <a:pPr marL="457200"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用户名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 tIns="0" bIns="0"/>
                    <a:p>
                      <a:pPr marL="457200"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密码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 tIns="0" bIns="0"/>
                    <a:p>
                      <a:pPr marL="457200"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二次密码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 tIns="0" bIns="0"/>
                    <a:p>
                      <a:pPr marL="457200"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测试结果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0">
                <a:tc>
                  <a:txBody>
                    <a:bodyPr lIns="68400" rIns="68400" tIns="0" bIns="0"/>
                    <a:p>
                      <a:pPr marL="457200"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 tIns="0" bIns="0"/>
                    <a:p>
                      <a:pPr marL="457200"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0" bIns="0"/>
                    <a:p>
                      <a:pPr marL="457200"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0" bIns="0"/>
                    <a:p>
                      <a:pPr marL="457200"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匹配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0" bIns="0"/>
                    <a:p>
                      <a:pPr marL="457200"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注册成功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lIns="68400" rIns="68400" tIns="0" bIns="0"/>
                    <a:p>
                      <a:pPr marL="457200"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 tIns="0" bIns="0"/>
                    <a:p>
                      <a:pPr marL="457200"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0" bIns="0"/>
                    <a:p>
                      <a:pPr marL="457200"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不填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0" bIns="0"/>
                    <a:p>
                      <a:pPr marL="457200"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不匹配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0" bIns="0"/>
                    <a:p>
                      <a:pPr marL="457200"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密码不能为空，两次密码不同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lIns="68400" rIns="68400" tIns="0" bIns="0"/>
                    <a:p>
                      <a:pPr marL="457200"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 tIns="0" bIns="0"/>
                    <a:p>
                      <a:pPr marL="457200"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不填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0" bIns="0"/>
                    <a:p>
                      <a:pPr marL="457200"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0" bIns="0"/>
                    <a:p>
                      <a:pPr marL="457200"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不匹配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0" bIns="0"/>
                    <a:p>
                      <a:pPr marL="457200"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用户名不能为空，两次密码不同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lIns="68400" rIns="68400" tIns="0" bIns="0"/>
                    <a:p>
                      <a:pPr marL="457200"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 tIns="0" bIns="0"/>
                    <a:p>
                      <a:pPr marL="457200"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不填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0" bIns="0"/>
                    <a:p>
                      <a:pPr marL="457200"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不填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0" bIns="0"/>
                    <a:p>
                      <a:pPr marL="457200"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匹配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0" bIns="0"/>
                    <a:p>
                      <a:pPr marL="457200"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用户名、密码不能为空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lIns="68400" rIns="68400" tIns="0" bIns="0"/>
                    <a:p>
                      <a:pPr marL="457200"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 tIns="0" bIns="0"/>
                    <a:p>
                      <a:pPr marL="457200"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不填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0" bIns="0"/>
                    <a:p>
                      <a:pPr marL="457200"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不填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0" bIns="0"/>
                    <a:p>
                      <a:pPr marL="457200"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不匹配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0" bIns="0"/>
                    <a:p>
                      <a:pPr marL="457200"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用户名、密码不能为空，两次密码不同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188" name="CustomShape 7"/>
          <p:cNvSpPr/>
          <p:nvPr/>
        </p:nvSpPr>
        <p:spPr>
          <a:xfrm>
            <a:off x="2063520" y="4797000"/>
            <a:ext cx="60483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析：该模块能够对控件之间的输入即关联关系均作出正确判断，测试通过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1682640" y="2882880"/>
            <a:ext cx="8865000" cy="127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78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GeosansLight"/>
              </a:rPr>
              <a:t>Thanks</a:t>
            </a:r>
            <a:r>
              <a:rPr b="0" lang="en-US" sz="7800" spc="-1" strike="noStrike">
                <a:solidFill>
                  <a:srgbClr val="ec5368"/>
                </a:solidFill>
                <a:uFill>
                  <a:solidFill>
                    <a:srgbClr val="ffffff"/>
                  </a:solidFill>
                </a:uFill>
                <a:latin typeface="GeosansLight"/>
              </a:rPr>
              <a:t> </a:t>
            </a:r>
            <a:r>
              <a:rPr b="0" lang="en-US" sz="347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GeosansLight"/>
              </a:rPr>
              <a:t>for</a:t>
            </a:r>
            <a:r>
              <a:rPr b="0" lang="en-US" sz="7800" spc="-1" strike="noStrike">
                <a:solidFill>
                  <a:srgbClr val="ec5368"/>
                </a:solidFill>
                <a:uFill>
                  <a:solidFill>
                    <a:srgbClr val="ffffff"/>
                  </a:solidFill>
                </a:uFill>
                <a:latin typeface="GeosansLight"/>
              </a:rPr>
              <a:t> </a:t>
            </a:r>
            <a:r>
              <a:rPr b="0" lang="en-US" sz="7800" spc="-1" strike="noStrike">
                <a:solidFill>
                  <a:srgbClr val="3d3743"/>
                </a:solidFill>
                <a:uFill>
                  <a:solidFill>
                    <a:srgbClr val="ffffff"/>
                  </a:solidFill>
                </a:uFill>
                <a:latin typeface="GeosansLight"/>
              </a:rPr>
              <a:t>Watching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0" name="Picture 3" descr=""/>
          <p:cNvPicPr/>
          <p:nvPr/>
        </p:nvPicPr>
        <p:blipFill>
          <a:blip r:embed="rId1"/>
          <a:stretch/>
        </p:blipFill>
        <p:spPr>
          <a:xfrm rot="1468200">
            <a:off x="6904800" y="1170720"/>
            <a:ext cx="817560" cy="1069200"/>
          </a:xfrm>
          <a:prstGeom prst="rect">
            <a:avLst/>
          </a:prstGeom>
          <a:ln>
            <a:noFill/>
          </a:ln>
        </p:spPr>
      </p:pic>
      <p:pic>
        <p:nvPicPr>
          <p:cNvPr id="191" name="Picture 4" descr=""/>
          <p:cNvPicPr/>
          <p:nvPr/>
        </p:nvPicPr>
        <p:blipFill>
          <a:blip r:embed="rId2"/>
          <a:stretch/>
        </p:blipFill>
        <p:spPr>
          <a:xfrm>
            <a:off x="4379760" y="1409040"/>
            <a:ext cx="984600" cy="593640"/>
          </a:xfrm>
          <a:prstGeom prst="rect">
            <a:avLst/>
          </a:prstGeom>
          <a:ln>
            <a:noFill/>
          </a:ln>
        </p:spPr>
      </p:pic>
      <p:pic>
        <p:nvPicPr>
          <p:cNvPr id="192" name="Picture 2" descr=""/>
          <p:cNvPicPr/>
          <p:nvPr/>
        </p:nvPicPr>
        <p:blipFill>
          <a:blip r:embed="rId3"/>
          <a:stretch/>
        </p:blipFill>
        <p:spPr>
          <a:xfrm>
            <a:off x="4991760" y="-27360"/>
            <a:ext cx="2340000" cy="2158560"/>
          </a:xfrm>
          <a:prstGeom prst="rect">
            <a:avLst/>
          </a:prstGeom>
          <a:ln>
            <a:noFill/>
          </a:ln>
        </p:spPr>
      </p:pic>
    </p:spTree>
  </p:cSld>
  <p:transition spd="slow">
    <p:cover dir="r"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059160" y="4027320"/>
            <a:ext cx="2764440" cy="865800"/>
          </a:xfrm>
          <a:custGeom>
            <a:avLst/>
            <a:gdLst/>
            <a:ahLst/>
            <a:rect l="l" t="t" r="r" b="b"/>
            <a:pathLst>
              <a:path w="2683934" h="799629">
                <a:moveTo>
                  <a:pt x="0" y="702733"/>
                </a:moveTo>
                <a:cubicBezTo>
                  <a:pt x="141111" y="616655"/>
                  <a:pt x="282222" y="530578"/>
                  <a:pt x="431800" y="533400"/>
                </a:cubicBezTo>
                <a:cubicBezTo>
                  <a:pt x="581378" y="536222"/>
                  <a:pt x="777523" y="678745"/>
                  <a:pt x="897467" y="719667"/>
                </a:cubicBezTo>
                <a:cubicBezTo>
                  <a:pt x="1017411" y="760589"/>
                  <a:pt x="1058334" y="767644"/>
                  <a:pt x="1151467" y="778933"/>
                </a:cubicBezTo>
                <a:cubicBezTo>
                  <a:pt x="1244600" y="790222"/>
                  <a:pt x="1353256" y="814211"/>
                  <a:pt x="1456267" y="787400"/>
                </a:cubicBezTo>
                <a:cubicBezTo>
                  <a:pt x="1559278" y="760589"/>
                  <a:pt x="1682045" y="697089"/>
                  <a:pt x="1769534" y="618067"/>
                </a:cubicBezTo>
                <a:cubicBezTo>
                  <a:pt x="1857023" y="539045"/>
                  <a:pt x="1906411" y="396523"/>
                  <a:pt x="1981200" y="313267"/>
                </a:cubicBezTo>
                <a:cubicBezTo>
                  <a:pt x="2055989" y="230011"/>
                  <a:pt x="2137834" y="167922"/>
                  <a:pt x="2218267" y="118533"/>
                </a:cubicBezTo>
                <a:cubicBezTo>
                  <a:pt x="2298700" y="69144"/>
                  <a:pt x="2386189" y="36688"/>
                  <a:pt x="2463800" y="16933"/>
                </a:cubicBezTo>
                <a:cubicBezTo>
                  <a:pt x="2541411" y="-2822"/>
                  <a:pt x="2604912" y="16933"/>
                  <a:pt x="2683934" y="0"/>
                </a:cubicBezTo>
              </a:path>
            </a:pathLst>
          </a:custGeom>
          <a:noFill/>
          <a:ln w="28440">
            <a:solidFill>
              <a:srgbClr val="3d3743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2"/>
          <p:cNvSpPr/>
          <p:nvPr/>
        </p:nvSpPr>
        <p:spPr>
          <a:xfrm>
            <a:off x="4815720" y="2366640"/>
            <a:ext cx="880200" cy="2222280"/>
          </a:xfrm>
          <a:custGeom>
            <a:avLst/>
            <a:gdLst/>
            <a:ahLst/>
            <a:rect l="l" t="t" r="r" b="b"/>
            <a:pathLst>
              <a:path w="812800" h="1982510">
                <a:moveTo>
                  <a:pt x="0" y="526243"/>
                </a:moveTo>
                <a:cubicBezTo>
                  <a:pt x="70555" y="501548"/>
                  <a:pt x="141111" y="476854"/>
                  <a:pt x="194733" y="441576"/>
                </a:cubicBezTo>
                <a:cubicBezTo>
                  <a:pt x="248355" y="406298"/>
                  <a:pt x="285044" y="369609"/>
                  <a:pt x="321733" y="314576"/>
                </a:cubicBezTo>
                <a:cubicBezTo>
                  <a:pt x="358422" y="259543"/>
                  <a:pt x="376767" y="162176"/>
                  <a:pt x="414867" y="111376"/>
                </a:cubicBezTo>
                <a:cubicBezTo>
                  <a:pt x="452967" y="60576"/>
                  <a:pt x="508000" y="26709"/>
                  <a:pt x="550333" y="9776"/>
                </a:cubicBezTo>
                <a:cubicBezTo>
                  <a:pt x="592666" y="-7157"/>
                  <a:pt x="632178" y="1309"/>
                  <a:pt x="668867" y="9776"/>
                </a:cubicBezTo>
                <a:cubicBezTo>
                  <a:pt x="705556" y="18243"/>
                  <a:pt x="746478" y="30943"/>
                  <a:pt x="770467" y="60576"/>
                </a:cubicBezTo>
                <a:cubicBezTo>
                  <a:pt x="794456" y="90209"/>
                  <a:pt x="812800" y="139598"/>
                  <a:pt x="812800" y="187576"/>
                </a:cubicBezTo>
                <a:cubicBezTo>
                  <a:pt x="812800" y="235554"/>
                  <a:pt x="804334" y="276476"/>
                  <a:pt x="770467" y="348443"/>
                </a:cubicBezTo>
                <a:cubicBezTo>
                  <a:pt x="736600" y="420410"/>
                  <a:pt x="666044" y="523421"/>
                  <a:pt x="609600" y="619376"/>
                </a:cubicBezTo>
                <a:cubicBezTo>
                  <a:pt x="553156" y="715331"/>
                  <a:pt x="475545" y="838098"/>
                  <a:pt x="431800" y="924176"/>
                </a:cubicBezTo>
                <a:cubicBezTo>
                  <a:pt x="388056" y="1010254"/>
                  <a:pt x="358422" y="1049765"/>
                  <a:pt x="347133" y="1135843"/>
                </a:cubicBezTo>
                <a:cubicBezTo>
                  <a:pt x="335844" y="1221921"/>
                  <a:pt x="331611" y="1337632"/>
                  <a:pt x="364067" y="1440643"/>
                </a:cubicBezTo>
                <a:cubicBezTo>
                  <a:pt x="396523" y="1543654"/>
                  <a:pt x="474134" y="1663599"/>
                  <a:pt x="541867" y="1753910"/>
                </a:cubicBezTo>
                <a:cubicBezTo>
                  <a:pt x="609600" y="1844221"/>
                  <a:pt x="690033" y="1913365"/>
                  <a:pt x="770467" y="1982510"/>
                </a:cubicBezTo>
              </a:path>
            </a:pathLst>
          </a:custGeom>
          <a:noFill/>
          <a:ln w="28440">
            <a:solidFill>
              <a:srgbClr val="3d3743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TextShape 3"/>
          <p:cNvSpPr txBox="1"/>
          <p:nvPr/>
        </p:nvSpPr>
        <p:spPr>
          <a:xfrm>
            <a:off x="1871640" y="164520"/>
            <a:ext cx="8544600" cy="95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bg-BG" sz="477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GeosansLight"/>
              </a:rPr>
              <a:t>集成测试</a:t>
            </a:r>
            <a:endParaRPr b="0" lang="bg-BG" sz="47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4556520" y="2689920"/>
            <a:ext cx="454320" cy="4543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5"/>
          <p:cNvSpPr/>
          <p:nvPr/>
        </p:nvSpPr>
        <p:spPr>
          <a:xfrm>
            <a:off x="4547520" y="2717280"/>
            <a:ext cx="472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GeosansLight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6"/>
          <p:cNvSpPr/>
          <p:nvPr/>
        </p:nvSpPr>
        <p:spPr>
          <a:xfrm>
            <a:off x="4433760" y="3144600"/>
            <a:ext cx="699480" cy="2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98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New Cicle"/>
              </a:rPr>
              <a:t>Step 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7"/>
          <p:cNvSpPr/>
          <p:nvPr/>
        </p:nvSpPr>
        <p:spPr>
          <a:xfrm>
            <a:off x="5649120" y="4521240"/>
            <a:ext cx="454320" cy="4543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8"/>
          <p:cNvSpPr/>
          <p:nvPr/>
        </p:nvSpPr>
        <p:spPr>
          <a:xfrm>
            <a:off x="5640120" y="4548240"/>
            <a:ext cx="472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GeosansLight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9"/>
          <p:cNvSpPr/>
          <p:nvPr/>
        </p:nvSpPr>
        <p:spPr>
          <a:xfrm>
            <a:off x="5523480" y="4975560"/>
            <a:ext cx="705600" cy="2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98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New Cicle"/>
              </a:rPr>
              <a:t>Step Two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10"/>
          <p:cNvSpPr/>
          <p:nvPr/>
        </p:nvSpPr>
        <p:spPr>
          <a:xfrm>
            <a:off x="8832960" y="3864600"/>
            <a:ext cx="454320" cy="4543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11"/>
          <p:cNvSpPr/>
          <p:nvPr/>
        </p:nvSpPr>
        <p:spPr>
          <a:xfrm>
            <a:off x="8823960" y="3891960"/>
            <a:ext cx="472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GeosansLight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2"/>
          <p:cNvSpPr/>
          <p:nvPr/>
        </p:nvSpPr>
        <p:spPr>
          <a:xfrm>
            <a:off x="8661600" y="4319280"/>
            <a:ext cx="797040" cy="2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98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New Cicle"/>
              </a:rPr>
              <a:t>Step Three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3"/>
          <p:cNvSpPr/>
          <p:nvPr/>
        </p:nvSpPr>
        <p:spPr>
          <a:xfrm>
            <a:off x="2746800" y="2619360"/>
            <a:ext cx="1573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系统结构分析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系统模块划分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14"/>
          <p:cNvSpPr/>
          <p:nvPr/>
        </p:nvSpPr>
        <p:spPr>
          <a:xfrm>
            <a:off x="5543640" y="3719520"/>
            <a:ext cx="2240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测试背景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测试用例分析与设计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15"/>
          <p:cNvSpPr/>
          <p:nvPr/>
        </p:nvSpPr>
        <p:spPr>
          <a:xfrm>
            <a:off x="8616240" y="3354480"/>
            <a:ext cx="2264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测试结果分析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blinds dir="vert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871640" y="1019520"/>
            <a:ext cx="8544600" cy="68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bg-BG" sz="28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GeosansLight"/>
              </a:rPr>
              <a:t>系统结构分析与模块划分</a:t>
            </a:r>
            <a:endParaRPr b="0" lang="bg-BG" sz="47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1871640" y="507240"/>
            <a:ext cx="1933920" cy="50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74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New Cicle"/>
              </a:rPr>
              <a:t>Step one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Picture 2" descr=""/>
          <p:cNvPicPr/>
          <p:nvPr/>
        </p:nvPicPr>
        <p:blipFill>
          <a:blip r:embed="rId1"/>
          <a:stretch/>
        </p:blipFill>
        <p:spPr>
          <a:xfrm>
            <a:off x="983520" y="2565000"/>
            <a:ext cx="4047480" cy="2782440"/>
          </a:xfrm>
          <a:prstGeom prst="rect">
            <a:avLst/>
          </a:prstGeom>
          <a:ln>
            <a:noFill/>
          </a:ln>
        </p:spPr>
      </p:pic>
      <p:pic>
        <p:nvPicPr>
          <p:cNvPr id="137" name="Picture 6" descr=""/>
          <p:cNvPicPr/>
          <p:nvPr/>
        </p:nvPicPr>
        <p:blipFill>
          <a:blip r:embed="rId2"/>
          <a:stretch/>
        </p:blipFill>
        <p:spPr>
          <a:xfrm>
            <a:off x="6960240" y="2558880"/>
            <a:ext cx="4226760" cy="2788560"/>
          </a:xfrm>
          <a:prstGeom prst="rect">
            <a:avLst/>
          </a:prstGeom>
          <a:ln>
            <a:noFill/>
          </a:ln>
        </p:spPr>
      </p:pic>
      <p:sp>
        <p:nvSpPr>
          <p:cNvPr id="138" name="CustomShape 3"/>
          <p:cNvSpPr/>
          <p:nvPr/>
        </p:nvSpPr>
        <p:spPr>
          <a:xfrm>
            <a:off x="2509560" y="2190600"/>
            <a:ext cx="9950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系统结构图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8425440" y="219060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系统模块结构图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775520" y="1124640"/>
            <a:ext cx="8544600" cy="50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bg-BG" sz="28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GeosansLight"/>
              </a:rPr>
              <a:t>测试背景</a:t>
            </a:r>
            <a:endParaRPr b="0" lang="bg-BG" sz="47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2207520" y="621720"/>
            <a:ext cx="1343880" cy="50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74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New Cicle"/>
              </a:rPr>
              <a:t>Step two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869560" y="2493000"/>
            <a:ext cx="6624360" cy="25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测试任务：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）将各个模块连接起来的时候测试穿越模块接口的数据是否会丢失；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）测试各个子功能组合起来能否达到预期要求的父功能；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）测试一个模块的功能是否会对另一个模块的功能产生不利的影响；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）当各个模块组合起来的时候，全局的数据结构是否有问题；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）单个模块的误差累积起来是否会放大，从而达到不可接受的程度。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cover dir="r"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2207520" y="621720"/>
            <a:ext cx="1343880" cy="50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74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New Cicle"/>
              </a:rPr>
              <a:t>Step two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287520" y="1196640"/>
            <a:ext cx="403200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测试方法：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自顶向下的深度优先的集成测试方法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Picture 6" descr=""/>
          <p:cNvPicPr/>
          <p:nvPr/>
        </p:nvPicPr>
        <p:blipFill>
          <a:blip r:embed="rId1"/>
          <a:stretch/>
        </p:blipFill>
        <p:spPr>
          <a:xfrm>
            <a:off x="983520" y="2853000"/>
            <a:ext cx="4226760" cy="2788560"/>
          </a:xfrm>
          <a:prstGeom prst="rect">
            <a:avLst/>
          </a:prstGeom>
          <a:ln>
            <a:noFill/>
          </a:ln>
        </p:spPr>
      </p:pic>
      <p:sp>
        <p:nvSpPr>
          <p:cNvPr id="146" name="CustomShape 3"/>
          <p:cNvSpPr/>
          <p:nvPr/>
        </p:nvSpPr>
        <p:spPr>
          <a:xfrm>
            <a:off x="2449080" y="248508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系统模块结构图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7104240" y="3069000"/>
            <a:ext cx="4896360" cy="22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）雷电信息搜索模块内集成测试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）雷电信息展示模块集成测试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）用户管理之注册模块集成测试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）用户管理之登录模块集成测试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）雷电数据插入模块集成测试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5"/>
          <p:cNvSpPr/>
          <p:nvPr/>
        </p:nvSpPr>
        <p:spPr>
          <a:xfrm>
            <a:off x="5591880" y="4005000"/>
            <a:ext cx="1295640" cy="4316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cover dir="r"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775520" y="1124640"/>
            <a:ext cx="8544600" cy="50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bg-BG" sz="28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GeosansLight"/>
              </a:rPr>
              <a:t>测试用例分析</a:t>
            </a:r>
            <a:endParaRPr b="0" lang="bg-BG" sz="47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2207520" y="621720"/>
            <a:ext cx="1343880" cy="50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74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New Cicle"/>
              </a:rPr>
              <a:t>Step two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2567520" y="2277000"/>
            <a:ext cx="4896360" cy="22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）雷电信息搜索模块内集成测试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）雷电信息展示模块集成测试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）用户管理之注册模块集成测试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）用户管理之登录模块集成测试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）雷电数据插入模块集成测试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7704360" y="2277000"/>
            <a:ext cx="482400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输入</a:t>
            </a:r>
            <a:r>
              <a:rPr b="0" lang="en-US" sz="18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</a:t>
            </a:r>
            <a:r>
              <a:rPr b="0" lang="en-US" sz="18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输出域覆盖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场景法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正交测试法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健壮性边界值法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5832000" y="2421000"/>
            <a:ext cx="1872000" cy="7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6"/>
          <p:cNvSpPr/>
          <p:nvPr/>
        </p:nvSpPr>
        <p:spPr>
          <a:xfrm>
            <a:off x="5832000" y="2959920"/>
            <a:ext cx="1872000" cy="7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7"/>
          <p:cNvSpPr/>
          <p:nvPr/>
        </p:nvSpPr>
        <p:spPr>
          <a:xfrm>
            <a:off x="5904000" y="3426840"/>
            <a:ext cx="1872000" cy="7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8"/>
          <p:cNvSpPr/>
          <p:nvPr/>
        </p:nvSpPr>
        <p:spPr>
          <a:xfrm flipV="1">
            <a:off x="5904000" y="3642480"/>
            <a:ext cx="1872000" cy="28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9"/>
          <p:cNvSpPr/>
          <p:nvPr/>
        </p:nvSpPr>
        <p:spPr>
          <a:xfrm flipV="1">
            <a:off x="5712120" y="4181400"/>
            <a:ext cx="1991880" cy="21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cover dir="r"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775520" y="1124640"/>
            <a:ext cx="8544600" cy="50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bg-BG" sz="28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GeosansLight"/>
              </a:rPr>
              <a:t>测试用例设计</a:t>
            </a:r>
            <a:endParaRPr b="0" lang="bg-BG" sz="47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2207520" y="621720"/>
            <a:ext cx="1343880" cy="50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74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New Cicle"/>
              </a:rPr>
              <a:t>Step two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1775520" y="1629720"/>
            <a:ext cx="1872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e.g.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1775520" y="2205000"/>
            <a:ext cx="5544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用户管理之注册模块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----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正交测试法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5"/>
          <p:cNvSpPr/>
          <p:nvPr/>
        </p:nvSpPr>
        <p:spPr>
          <a:xfrm>
            <a:off x="1487520" y="3015000"/>
            <a:ext cx="4896360" cy="16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析：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输入控件：用户名，密码，二次密码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）表中的因素数 ≥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）表中至少有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个因素数的水平数 ≥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）行数取最少的一个，即行数最少为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3x(2-1)+1=4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）从正交表中开始查找，结果为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lang="en-US" sz="1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(2</a:t>
            </a:r>
            <a:r>
              <a:rPr b="0" lang="en-US" sz="14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变量映射结果如下：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63" name="Table 6"/>
          <p:cNvGraphicFramePr/>
          <p:nvPr/>
        </p:nvGraphicFramePr>
        <p:xfrm>
          <a:off x="2135520" y="4620600"/>
          <a:ext cx="2447280" cy="322560"/>
        </p:xfrm>
        <a:graphic>
          <a:graphicData uri="http://schemas.openxmlformats.org/drawingml/2006/table">
            <a:tbl>
              <a:tblPr/>
              <a:tblGrid>
                <a:gridCol w="489240"/>
                <a:gridCol w="489240"/>
                <a:gridCol w="489240"/>
                <a:gridCol w="489240"/>
                <a:gridCol w="490320"/>
              </a:tblGrid>
              <a:tr h="152640"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gridSpan="3"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列号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152640">
                <a:tc rowSpan="5"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行号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15264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5264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15264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52640"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164" name="CustomShape 7"/>
          <p:cNvSpPr/>
          <p:nvPr/>
        </p:nvSpPr>
        <p:spPr>
          <a:xfrm>
            <a:off x="7176240" y="3128760"/>
            <a:ext cx="40320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设计用例如下：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65" name="Table 8"/>
          <p:cNvGraphicFramePr/>
          <p:nvPr/>
        </p:nvGraphicFramePr>
        <p:xfrm>
          <a:off x="7308360" y="3593520"/>
          <a:ext cx="3767400" cy="360000"/>
        </p:xfrm>
        <a:graphic>
          <a:graphicData uri="http://schemas.openxmlformats.org/drawingml/2006/table">
            <a:tbl>
              <a:tblPr/>
              <a:tblGrid>
                <a:gridCol w="753480"/>
                <a:gridCol w="753480"/>
                <a:gridCol w="753480"/>
                <a:gridCol w="753480"/>
                <a:gridCol w="753480"/>
              </a:tblGrid>
              <a:tr h="0"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gridSpan="3"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列号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0">
                <a:tc rowSpan="5"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行号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用户名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密码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二次密码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匹配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不填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不匹配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不填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不匹配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不填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不填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匹配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166" name="CustomShape 9"/>
          <p:cNvSpPr/>
          <p:nvPr/>
        </p:nvSpPr>
        <p:spPr>
          <a:xfrm>
            <a:off x="7176240" y="4738680"/>
            <a:ext cx="18115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补充测试用例：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67" name="Table 10"/>
          <p:cNvGraphicFramePr/>
          <p:nvPr/>
        </p:nvGraphicFramePr>
        <p:xfrm>
          <a:off x="7304040" y="5194800"/>
          <a:ext cx="3004200" cy="492120"/>
        </p:xfrm>
        <a:graphic>
          <a:graphicData uri="http://schemas.openxmlformats.org/drawingml/2006/table">
            <a:tbl>
              <a:tblPr/>
              <a:tblGrid>
                <a:gridCol w="750960"/>
                <a:gridCol w="750960"/>
                <a:gridCol w="751320"/>
                <a:gridCol w="751320"/>
              </a:tblGrid>
              <a:tr h="245880"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用户名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密码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二次密码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246240"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不填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不填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不匹配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p:transition spd="slow">
    <p:cover dir="r"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2207520" y="621720"/>
            <a:ext cx="1343880" cy="50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74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New Cicle"/>
              </a:rPr>
              <a:t>Step two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1775520" y="2205000"/>
            <a:ext cx="5544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雷电信息数据插入模块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---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健壮性边界值法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1919520" y="2701440"/>
            <a:ext cx="698436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测试目的：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当数据类型非法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合法以及数据范围非法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合法时相应模块能否作出正确的响应与处理。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1919520" y="3501720"/>
            <a:ext cx="7704360" cy="11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测试通过标准：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数据类型测试：存在非法数据类型数据则报错，数据类型全部正确且取值合理则成功插入数据库。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数据范围测试：存在数据取值范围不合理则报错，所有数据类型全部正确且取值合理则成功插入数据库。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cover dir="r"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2207520" y="621720"/>
            <a:ext cx="1343880" cy="50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74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New Cicle"/>
              </a:rPr>
              <a:t>Step two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2399760" y="1124640"/>
            <a:ext cx="23040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部分测试用例展示：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4" name="Picture 13" descr=""/>
          <p:cNvPicPr/>
          <p:nvPr/>
        </p:nvPicPr>
        <p:blipFill>
          <a:blip r:embed="rId1"/>
          <a:stretch/>
        </p:blipFill>
        <p:spPr>
          <a:xfrm>
            <a:off x="4151880" y="1845000"/>
            <a:ext cx="5328360" cy="3672000"/>
          </a:xfrm>
          <a:prstGeom prst="rect">
            <a:avLst/>
          </a:prstGeom>
          <a:ln>
            <a:noFill/>
          </a:ln>
        </p:spPr>
      </p:pic>
    </p:spTree>
  </p:cSld>
  <p:transition spd="slow">
    <p:cover dir="r"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Application>LibreOffice/5.1.6.2$Linux_X86_64 LibreOffice_project/10m0$Build-2</Application>
  <Words>829</Words>
  <Paragraphs>196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2013-09-23T19:24:00Z</dcterms:created>
  <dc:creator>P哥</dc:creator>
  <dc:description/>
  <dc:language>zh-CN</dc:language>
  <cp:lastModifiedBy/>
  <dcterms:modified xsi:type="dcterms:W3CDTF">2018-07-02T01:55:32Z</dcterms:modified>
  <cp:revision>211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2052-10.1.0.6930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</Properties>
</file>