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C0A9BD5-7627-4B63-96BD-F48BBCADC4E6}" type="datetimeFigureOut">
              <a:rPr lang="zh-CN" altLang="en-US" smtClean="0"/>
              <a:t>2020/10/18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0668693-B27F-488A-8076-96C2D6BB1FC8}" type="slidenum">
              <a:rPr lang="zh-CN" altLang="en-US" smtClean="0"/>
              <a:t>‹#›</a:t>
            </a:fld>
            <a:endParaRPr lang="zh-CN" altLang="en-US"/>
          </a:p>
        </p:txBody>
      </p:sp>
    </p:spTree>
    <p:extLst>
      <p:ext uri="{BB962C8B-B14F-4D97-AF65-F5344CB8AC3E}">
        <p14:creationId xmlns:p14="http://schemas.microsoft.com/office/powerpoint/2010/main" val="2200870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C0A9BD5-7627-4B63-96BD-F48BBCADC4E6}" type="datetimeFigureOut">
              <a:rPr lang="zh-CN" altLang="en-US" smtClean="0"/>
              <a:t>2020/10/18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668693-B27F-488A-8076-96C2D6BB1FC8}" type="slidenum">
              <a:rPr lang="zh-CN" altLang="en-US" smtClean="0"/>
              <a:t>‹#›</a:t>
            </a:fld>
            <a:endParaRPr lang="zh-CN" altLang="en-US"/>
          </a:p>
        </p:txBody>
      </p:sp>
    </p:spTree>
    <p:extLst>
      <p:ext uri="{BB962C8B-B14F-4D97-AF65-F5344CB8AC3E}">
        <p14:creationId xmlns:p14="http://schemas.microsoft.com/office/powerpoint/2010/main" val="18189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C0A9BD5-7627-4B63-96BD-F48BBCADC4E6}" type="datetimeFigureOut">
              <a:rPr lang="zh-CN" altLang="en-US" smtClean="0"/>
              <a:t>2020/10/18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668693-B27F-488A-8076-96C2D6BB1FC8}" type="slidenum">
              <a:rPr lang="zh-CN" altLang="en-US" smtClean="0"/>
              <a:t>‹#›</a:t>
            </a:fld>
            <a:endParaRPr lang="zh-CN" altLang="en-US"/>
          </a:p>
        </p:txBody>
      </p:sp>
    </p:spTree>
    <p:extLst>
      <p:ext uri="{BB962C8B-B14F-4D97-AF65-F5344CB8AC3E}">
        <p14:creationId xmlns:p14="http://schemas.microsoft.com/office/powerpoint/2010/main" val="368781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C0A9BD5-7627-4B63-96BD-F48BBCADC4E6}" type="datetimeFigureOut">
              <a:rPr lang="zh-CN" altLang="en-US" smtClean="0"/>
              <a:t>2020/10/18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668693-B27F-488A-8076-96C2D6BB1FC8}" type="slidenum">
              <a:rPr lang="zh-CN" altLang="en-US" smtClean="0"/>
              <a:t>‹#›</a:t>
            </a:fld>
            <a:endParaRPr lang="zh-CN" altLang="en-US"/>
          </a:p>
        </p:txBody>
      </p:sp>
    </p:spTree>
    <p:extLst>
      <p:ext uri="{BB962C8B-B14F-4D97-AF65-F5344CB8AC3E}">
        <p14:creationId xmlns:p14="http://schemas.microsoft.com/office/powerpoint/2010/main" val="173773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BC0A9BD5-7627-4B63-96BD-F48BBCADC4E6}" type="datetimeFigureOut">
              <a:rPr lang="zh-CN" altLang="en-US" smtClean="0"/>
              <a:t>2020/10/18</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0668693-B27F-488A-8076-96C2D6BB1FC8}" type="slidenum">
              <a:rPr lang="zh-CN" altLang="en-US" smtClean="0"/>
              <a:t>‹#›</a:t>
            </a:fld>
            <a:endParaRPr lang="zh-CN" altLang="en-US"/>
          </a:p>
        </p:txBody>
      </p:sp>
    </p:spTree>
    <p:extLst>
      <p:ext uri="{BB962C8B-B14F-4D97-AF65-F5344CB8AC3E}">
        <p14:creationId xmlns:p14="http://schemas.microsoft.com/office/powerpoint/2010/main" val="311237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C0A9BD5-7627-4B63-96BD-F48BBCADC4E6}" type="datetimeFigureOut">
              <a:rPr lang="zh-CN" altLang="en-US" smtClean="0"/>
              <a:t>2020/10/18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0668693-B27F-488A-8076-96C2D6BB1FC8}" type="slidenum">
              <a:rPr lang="zh-CN" altLang="en-US" smtClean="0"/>
              <a:t>‹#›</a:t>
            </a:fld>
            <a:endParaRPr lang="zh-CN" altLang="en-US"/>
          </a:p>
        </p:txBody>
      </p:sp>
    </p:spTree>
    <p:extLst>
      <p:ext uri="{BB962C8B-B14F-4D97-AF65-F5344CB8AC3E}">
        <p14:creationId xmlns:p14="http://schemas.microsoft.com/office/powerpoint/2010/main" val="4244265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C0A9BD5-7627-4B63-96BD-F48BBCADC4E6}" type="datetimeFigureOut">
              <a:rPr lang="zh-CN" altLang="en-US" smtClean="0"/>
              <a:t>2020/10/18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0668693-B27F-488A-8076-96C2D6BB1FC8}" type="slidenum">
              <a:rPr lang="zh-CN" altLang="en-US" smtClean="0"/>
              <a:t>‹#›</a:t>
            </a:fld>
            <a:endParaRPr lang="zh-CN" altLang="en-US"/>
          </a:p>
        </p:txBody>
      </p:sp>
    </p:spTree>
    <p:extLst>
      <p:ext uri="{BB962C8B-B14F-4D97-AF65-F5344CB8AC3E}">
        <p14:creationId xmlns:p14="http://schemas.microsoft.com/office/powerpoint/2010/main" val="163322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C0A9BD5-7627-4B63-96BD-F48BBCADC4E6}" type="datetimeFigureOut">
              <a:rPr lang="zh-CN" altLang="en-US" smtClean="0"/>
              <a:t>2020/10/18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0668693-B27F-488A-8076-96C2D6BB1FC8}" type="slidenum">
              <a:rPr lang="zh-CN" altLang="en-US" smtClean="0"/>
              <a:t>‹#›</a:t>
            </a:fld>
            <a:endParaRPr lang="zh-CN" altLang="en-US"/>
          </a:p>
        </p:txBody>
      </p:sp>
    </p:spTree>
    <p:extLst>
      <p:ext uri="{BB962C8B-B14F-4D97-AF65-F5344CB8AC3E}">
        <p14:creationId xmlns:p14="http://schemas.microsoft.com/office/powerpoint/2010/main" val="294777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0A9BD5-7627-4B63-96BD-F48BBCADC4E6}" type="datetimeFigureOut">
              <a:rPr lang="zh-CN" altLang="en-US" smtClean="0"/>
              <a:t>2020/10/18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0668693-B27F-488A-8076-96C2D6BB1FC8}" type="slidenum">
              <a:rPr lang="zh-CN" altLang="en-US" smtClean="0"/>
              <a:t>‹#›</a:t>
            </a:fld>
            <a:endParaRPr lang="zh-CN" altLang="en-US"/>
          </a:p>
        </p:txBody>
      </p:sp>
    </p:spTree>
    <p:extLst>
      <p:ext uri="{BB962C8B-B14F-4D97-AF65-F5344CB8AC3E}">
        <p14:creationId xmlns:p14="http://schemas.microsoft.com/office/powerpoint/2010/main" val="198313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C0A9BD5-7627-4B63-96BD-F48BBCADC4E6}" type="datetimeFigureOut">
              <a:rPr lang="zh-CN" altLang="en-US" smtClean="0"/>
              <a:t>2020/10/18</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0668693-B27F-488A-8076-96C2D6BB1FC8}" type="slidenum">
              <a:rPr lang="zh-CN" altLang="en-US" smtClean="0"/>
              <a:t>‹#›</a:t>
            </a:fld>
            <a:endParaRPr lang="zh-CN" altLang="en-US"/>
          </a:p>
        </p:txBody>
      </p:sp>
    </p:spTree>
    <p:extLst>
      <p:ext uri="{BB962C8B-B14F-4D97-AF65-F5344CB8AC3E}">
        <p14:creationId xmlns:p14="http://schemas.microsoft.com/office/powerpoint/2010/main" val="166133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C0A9BD5-7627-4B63-96BD-F48BBCADC4E6}" type="datetimeFigureOut">
              <a:rPr lang="zh-CN" altLang="en-US" smtClean="0"/>
              <a:t>2020/10/18</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0668693-B27F-488A-8076-96C2D6BB1FC8}" type="slidenum">
              <a:rPr lang="zh-CN" altLang="en-US" smtClean="0"/>
              <a:t>‹#›</a:t>
            </a:fld>
            <a:endParaRPr lang="zh-CN" altLang="en-US"/>
          </a:p>
        </p:txBody>
      </p:sp>
    </p:spTree>
    <p:extLst>
      <p:ext uri="{BB962C8B-B14F-4D97-AF65-F5344CB8AC3E}">
        <p14:creationId xmlns:p14="http://schemas.microsoft.com/office/powerpoint/2010/main" val="254011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C0A9BD5-7627-4B63-96BD-F48BBCADC4E6}" type="datetimeFigureOut">
              <a:rPr lang="zh-CN" altLang="en-US" smtClean="0"/>
              <a:t>2020/10/18</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0668693-B27F-488A-8076-96C2D6BB1FC8}" type="slidenum">
              <a:rPr lang="zh-CN" altLang="en-US" smtClean="0"/>
              <a:t>‹#›</a:t>
            </a:fld>
            <a:endParaRPr lang="zh-CN" altLang="en-US"/>
          </a:p>
        </p:txBody>
      </p:sp>
    </p:spTree>
    <p:extLst>
      <p:ext uri="{BB962C8B-B14F-4D97-AF65-F5344CB8AC3E}">
        <p14:creationId xmlns:p14="http://schemas.microsoft.com/office/powerpoint/2010/main" val="414141523"/>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B3032-2906-48AD-81CF-592A7F9CAB85}"/>
              </a:ext>
            </a:extLst>
          </p:cNvPr>
          <p:cNvSpPr>
            <a:spLocks noGrp="1"/>
          </p:cNvSpPr>
          <p:nvPr>
            <p:ph type="ctrTitle"/>
          </p:nvPr>
        </p:nvSpPr>
        <p:spPr>
          <a:xfrm>
            <a:off x="702366" y="791058"/>
            <a:ext cx="9144000" cy="2387600"/>
          </a:xfrm>
        </p:spPr>
        <p:txBody>
          <a:bodyPr/>
          <a:lstStyle/>
          <a:p>
            <a:r>
              <a:rPr lang="zh-CN" altLang="en-US" b="1" dirty="0">
                <a:solidFill>
                  <a:schemeClr val="accent2"/>
                </a:solidFill>
                <a:latin typeface="Adobe 黑体 Std R" panose="020B0400000000000000" pitchFamily="34" charset="-122"/>
                <a:ea typeface="Adobe 黑体 Std R" panose="020B0400000000000000" pitchFamily="34" charset="-122"/>
              </a:rPr>
              <a:t>性 能 测 试</a:t>
            </a:r>
          </a:p>
        </p:txBody>
      </p:sp>
      <p:sp>
        <p:nvSpPr>
          <p:cNvPr id="3" name="副标题 2">
            <a:extLst>
              <a:ext uri="{FF2B5EF4-FFF2-40B4-BE49-F238E27FC236}">
                <a16:creationId xmlns:a16="http://schemas.microsoft.com/office/drawing/2014/main" id="{4C51CBE7-E62F-4BC2-A529-7AFCE4703EEB}"/>
              </a:ext>
            </a:extLst>
          </p:cNvPr>
          <p:cNvSpPr>
            <a:spLocks noGrp="1"/>
          </p:cNvSpPr>
          <p:nvPr>
            <p:ph type="subTitle" idx="1"/>
          </p:nvPr>
        </p:nvSpPr>
        <p:spPr>
          <a:xfrm>
            <a:off x="1524000" y="4079875"/>
            <a:ext cx="9144000" cy="1655762"/>
          </a:xfrm>
        </p:spPr>
        <p:txBody>
          <a:bodyPr>
            <a:normAutofit/>
          </a:bodyPr>
          <a:lstStyle/>
          <a:p>
            <a:r>
              <a:rPr lang="zh-CN" altLang="en-US" sz="4000" dirty="0"/>
              <a:t>概述</a:t>
            </a:r>
          </a:p>
        </p:txBody>
      </p:sp>
    </p:spTree>
    <p:extLst>
      <p:ext uri="{BB962C8B-B14F-4D97-AF65-F5344CB8AC3E}">
        <p14:creationId xmlns:p14="http://schemas.microsoft.com/office/powerpoint/2010/main" val="796977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53136-F182-45F3-A6DD-3EE94875ECD3}"/>
              </a:ext>
            </a:extLst>
          </p:cNvPr>
          <p:cNvSpPr>
            <a:spLocks noGrp="1"/>
          </p:cNvSpPr>
          <p:nvPr>
            <p:ph type="title"/>
          </p:nvPr>
        </p:nvSpPr>
        <p:spPr/>
        <p:txBody>
          <a:bodyPr/>
          <a:lstStyle/>
          <a:p>
            <a:r>
              <a:rPr lang="zh-CN" altLang="zh-CN" b="1" dirty="0"/>
              <a:t>性能指标的分类</a:t>
            </a:r>
            <a:endParaRPr lang="zh-CN" altLang="en-US" dirty="0"/>
          </a:p>
        </p:txBody>
      </p:sp>
      <p:sp>
        <p:nvSpPr>
          <p:cNvPr id="3" name="内容占位符 2">
            <a:extLst>
              <a:ext uri="{FF2B5EF4-FFF2-40B4-BE49-F238E27FC236}">
                <a16:creationId xmlns:a16="http://schemas.microsoft.com/office/drawing/2014/main" id="{0012ABF6-9E81-417F-BFB7-F751F7B4EED3}"/>
              </a:ext>
            </a:extLst>
          </p:cNvPr>
          <p:cNvSpPr>
            <a:spLocks noGrp="1"/>
          </p:cNvSpPr>
          <p:nvPr>
            <p:ph idx="1"/>
          </p:nvPr>
        </p:nvSpPr>
        <p:spPr>
          <a:xfrm>
            <a:off x="1069848" y="2121408"/>
            <a:ext cx="10058400" cy="4050792"/>
          </a:xfrm>
        </p:spPr>
        <p:txBody>
          <a:bodyPr/>
          <a:lstStyle/>
          <a:p>
            <a:r>
              <a:rPr lang="zh-CN" altLang="zh-CN" dirty="0"/>
              <a:t>从维度上划分，性能指标主要分为两大类，分别是</a:t>
            </a:r>
            <a:r>
              <a:rPr lang="zh-CN" altLang="zh-CN" b="1" dirty="0"/>
              <a:t>业务性能指标</a:t>
            </a:r>
            <a:r>
              <a:rPr lang="zh-CN" altLang="zh-CN" dirty="0"/>
              <a:t>和</a:t>
            </a:r>
            <a:r>
              <a:rPr lang="zh-CN" altLang="zh-CN" b="1" dirty="0"/>
              <a:t>系统资源性能指标</a:t>
            </a:r>
            <a:r>
              <a:rPr lang="zh-CN" altLang="zh-CN" dirty="0"/>
              <a:t>。</a:t>
            </a:r>
            <a:endParaRPr lang="zh-CN" altLang="en-US" dirty="0"/>
          </a:p>
        </p:txBody>
      </p:sp>
      <p:sp>
        <p:nvSpPr>
          <p:cNvPr id="4" name="矩形: 圆角 3">
            <a:extLst>
              <a:ext uri="{FF2B5EF4-FFF2-40B4-BE49-F238E27FC236}">
                <a16:creationId xmlns:a16="http://schemas.microsoft.com/office/drawing/2014/main" id="{7007C5F2-8449-4A38-838E-18E35716491A}"/>
              </a:ext>
            </a:extLst>
          </p:cNvPr>
          <p:cNvSpPr/>
          <p:nvPr/>
        </p:nvSpPr>
        <p:spPr>
          <a:xfrm>
            <a:off x="2299317" y="4317606"/>
            <a:ext cx="2287427" cy="73601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Adobe 黑体 Std R" panose="020B0400000000000000" pitchFamily="34" charset="-122"/>
                <a:ea typeface="Adobe 黑体 Std R" panose="020B0400000000000000" pitchFamily="34" charset="-122"/>
              </a:rPr>
              <a:t>性能测试指标</a:t>
            </a:r>
          </a:p>
        </p:txBody>
      </p:sp>
      <p:sp>
        <p:nvSpPr>
          <p:cNvPr id="5" name="矩形: 圆角 4">
            <a:extLst>
              <a:ext uri="{FF2B5EF4-FFF2-40B4-BE49-F238E27FC236}">
                <a16:creationId xmlns:a16="http://schemas.microsoft.com/office/drawing/2014/main" id="{EED88E09-13DC-4014-96C2-3684B2E99D6A}"/>
              </a:ext>
            </a:extLst>
          </p:cNvPr>
          <p:cNvSpPr/>
          <p:nvPr/>
        </p:nvSpPr>
        <p:spPr>
          <a:xfrm>
            <a:off x="6044017" y="3483959"/>
            <a:ext cx="2514055" cy="73601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t>业务性能指标</a:t>
            </a:r>
            <a:endParaRPr lang="zh-CN" altLang="en-US" dirty="0">
              <a:latin typeface="Adobe 黑体 Std R" panose="020B0400000000000000" pitchFamily="34" charset="-122"/>
              <a:ea typeface="Adobe 黑体 Std R" panose="020B0400000000000000" pitchFamily="34" charset="-122"/>
            </a:endParaRPr>
          </a:p>
        </p:txBody>
      </p:sp>
      <p:sp>
        <p:nvSpPr>
          <p:cNvPr id="6" name="矩形: 圆角 5">
            <a:extLst>
              <a:ext uri="{FF2B5EF4-FFF2-40B4-BE49-F238E27FC236}">
                <a16:creationId xmlns:a16="http://schemas.microsoft.com/office/drawing/2014/main" id="{0EA3C3B4-FFB6-46E6-BBAF-2755B2CC51A1}"/>
              </a:ext>
            </a:extLst>
          </p:cNvPr>
          <p:cNvSpPr/>
          <p:nvPr/>
        </p:nvSpPr>
        <p:spPr>
          <a:xfrm>
            <a:off x="6044018" y="5133970"/>
            <a:ext cx="2514056" cy="73601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t>系统资源性能指标</a:t>
            </a:r>
            <a:endParaRPr lang="zh-CN" altLang="en-US" dirty="0">
              <a:latin typeface="Adobe 黑体 Std R" panose="020B0400000000000000" pitchFamily="34" charset="-122"/>
              <a:ea typeface="Adobe 黑体 Std R" panose="020B0400000000000000" pitchFamily="34" charset="-122"/>
            </a:endParaRPr>
          </a:p>
        </p:txBody>
      </p:sp>
      <p:cxnSp>
        <p:nvCxnSpPr>
          <p:cNvPr id="8" name="连接符: 肘形 7">
            <a:extLst>
              <a:ext uri="{FF2B5EF4-FFF2-40B4-BE49-F238E27FC236}">
                <a16:creationId xmlns:a16="http://schemas.microsoft.com/office/drawing/2014/main" id="{B017CA02-C7BB-477B-9B0A-BBD3612D82BD}"/>
              </a:ext>
            </a:extLst>
          </p:cNvPr>
          <p:cNvCxnSpPr>
            <a:cxnSpLocks/>
            <a:stCxn id="4" idx="3"/>
            <a:endCxn id="6" idx="1"/>
          </p:cNvCxnSpPr>
          <p:nvPr/>
        </p:nvCxnSpPr>
        <p:spPr>
          <a:xfrm>
            <a:off x="4586744" y="4685611"/>
            <a:ext cx="1457274" cy="8163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9" name="连接符: 肘形 8">
            <a:extLst>
              <a:ext uri="{FF2B5EF4-FFF2-40B4-BE49-F238E27FC236}">
                <a16:creationId xmlns:a16="http://schemas.microsoft.com/office/drawing/2014/main" id="{5D63E74B-973A-4613-907B-C8592957D613}"/>
              </a:ext>
            </a:extLst>
          </p:cNvPr>
          <p:cNvCxnSpPr>
            <a:cxnSpLocks/>
            <a:stCxn id="4" idx="3"/>
            <a:endCxn id="5" idx="1"/>
          </p:cNvCxnSpPr>
          <p:nvPr/>
        </p:nvCxnSpPr>
        <p:spPr>
          <a:xfrm flipV="1">
            <a:off x="4586744" y="3851964"/>
            <a:ext cx="1457273" cy="83364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092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3957F-AF7D-4077-9056-F4AF1FC91916}"/>
              </a:ext>
            </a:extLst>
          </p:cNvPr>
          <p:cNvSpPr>
            <a:spLocks noGrp="1"/>
          </p:cNvSpPr>
          <p:nvPr>
            <p:ph type="title"/>
          </p:nvPr>
        </p:nvSpPr>
        <p:spPr/>
        <p:txBody>
          <a:bodyPr/>
          <a:lstStyle/>
          <a:p>
            <a:r>
              <a:rPr lang="zh-CN" altLang="zh-CN" dirty="0"/>
              <a:t>业务性能常用指标</a:t>
            </a:r>
            <a:endParaRPr lang="zh-CN" altLang="en-US" dirty="0"/>
          </a:p>
        </p:txBody>
      </p:sp>
      <p:sp>
        <p:nvSpPr>
          <p:cNvPr id="3" name="内容占位符 2">
            <a:extLst>
              <a:ext uri="{FF2B5EF4-FFF2-40B4-BE49-F238E27FC236}">
                <a16:creationId xmlns:a16="http://schemas.microsoft.com/office/drawing/2014/main" id="{24DFCA4F-B5E0-42B9-BFC8-4D00B88459AC}"/>
              </a:ext>
            </a:extLst>
          </p:cNvPr>
          <p:cNvSpPr>
            <a:spLocks noGrp="1"/>
          </p:cNvSpPr>
          <p:nvPr>
            <p:ph idx="1"/>
          </p:nvPr>
        </p:nvSpPr>
        <p:spPr/>
        <p:txBody>
          <a:bodyPr/>
          <a:lstStyle/>
          <a:p>
            <a:pPr lvl="0"/>
            <a:r>
              <a:rPr lang="zh-CN" altLang="zh-CN" dirty="0"/>
              <a:t>并发用户数</a:t>
            </a:r>
          </a:p>
          <a:p>
            <a:pPr lvl="0"/>
            <a:r>
              <a:rPr lang="zh-CN" altLang="zh-CN" dirty="0"/>
              <a:t>事务吞吐率（</a:t>
            </a:r>
            <a:r>
              <a:rPr lang="en-US" altLang="zh-CN" dirty="0"/>
              <a:t>TPS/RPS</a:t>
            </a:r>
            <a:r>
              <a:rPr lang="zh-CN" altLang="zh-CN" dirty="0"/>
              <a:t>）</a:t>
            </a:r>
          </a:p>
          <a:p>
            <a:pPr lvl="0"/>
            <a:r>
              <a:rPr lang="zh-CN" altLang="zh-CN" dirty="0"/>
              <a:t>事务平均响应时间</a:t>
            </a:r>
          </a:p>
          <a:p>
            <a:pPr lvl="0"/>
            <a:r>
              <a:rPr lang="zh-CN" altLang="zh-CN" dirty="0"/>
              <a:t>事务成功率</a:t>
            </a:r>
          </a:p>
          <a:p>
            <a:pPr marL="0" indent="0">
              <a:buNone/>
            </a:pPr>
            <a:endParaRPr lang="zh-CN" altLang="en-US" dirty="0"/>
          </a:p>
        </p:txBody>
      </p:sp>
    </p:spTree>
    <p:extLst>
      <p:ext uri="{BB962C8B-B14F-4D97-AF65-F5344CB8AC3E}">
        <p14:creationId xmlns:p14="http://schemas.microsoft.com/office/powerpoint/2010/main" val="2802230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A0D3DE-FF4F-4C68-85D5-14FA58203960}"/>
              </a:ext>
            </a:extLst>
          </p:cNvPr>
          <p:cNvSpPr>
            <a:spLocks noGrp="1"/>
          </p:cNvSpPr>
          <p:nvPr>
            <p:ph type="title"/>
          </p:nvPr>
        </p:nvSpPr>
        <p:spPr/>
        <p:txBody>
          <a:bodyPr/>
          <a:lstStyle/>
          <a:p>
            <a:r>
              <a:rPr lang="zh-CN" altLang="zh-CN" dirty="0"/>
              <a:t>系统资源性能常用指标</a:t>
            </a:r>
            <a:endParaRPr lang="zh-CN" altLang="en-US" dirty="0"/>
          </a:p>
        </p:txBody>
      </p:sp>
      <p:sp>
        <p:nvSpPr>
          <p:cNvPr id="3" name="内容占位符 2">
            <a:extLst>
              <a:ext uri="{FF2B5EF4-FFF2-40B4-BE49-F238E27FC236}">
                <a16:creationId xmlns:a16="http://schemas.microsoft.com/office/drawing/2014/main" id="{EC107410-32CC-45F8-A19A-26D69AA8583F}"/>
              </a:ext>
            </a:extLst>
          </p:cNvPr>
          <p:cNvSpPr>
            <a:spLocks noGrp="1"/>
          </p:cNvSpPr>
          <p:nvPr>
            <p:ph idx="1"/>
          </p:nvPr>
        </p:nvSpPr>
        <p:spPr/>
        <p:txBody>
          <a:bodyPr>
            <a:normAutofit/>
          </a:bodyPr>
          <a:lstStyle/>
          <a:p>
            <a:pPr lvl="0"/>
            <a:r>
              <a:rPr lang="zh-CN" altLang="zh-CN" b="1" dirty="0"/>
              <a:t>服务器：</a:t>
            </a:r>
            <a:endParaRPr lang="zh-CN" altLang="zh-CN" dirty="0"/>
          </a:p>
          <a:p>
            <a:r>
              <a:rPr lang="en-US" altLang="zh-CN" dirty="0"/>
              <a:t>CPU</a:t>
            </a:r>
            <a:r>
              <a:rPr lang="zh-CN" altLang="zh-CN" dirty="0"/>
              <a:t>利用率、处理器队列长度、内存利用率、内存交换页面数、磁盘</a:t>
            </a:r>
            <a:r>
              <a:rPr lang="en-US" altLang="zh-CN" dirty="0"/>
              <a:t>IO</a:t>
            </a:r>
            <a:r>
              <a:rPr lang="zh-CN" altLang="zh-CN" dirty="0"/>
              <a:t>状态、网卡带宽使用情况等；</a:t>
            </a:r>
            <a:endParaRPr lang="en-US" altLang="zh-CN" dirty="0"/>
          </a:p>
          <a:p>
            <a:endParaRPr lang="zh-CN" altLang="zh-CN" dirty="0"/>
          </a:p>
          <a:p>
            <a:pPr lvl="0"/>
            <a:r>
              <a:rPr lang="zh-CN" altLang="zh-CN" b="1" dirty="0"/>
              <a:t>数据库：</a:t>
            </a:r>
            <a:endParaRPr lang="zh-CN" altLang="zh-CN" dirty="0"/>
          </a:p>
          <a:p>
            <a:r>
              <a:rPr lang="zh-CN" altLang="zh-CN" dirty="0"/>
              <a:t>数据库连接数、数据库读写响应时长、数据库读写吞吐量等；</a:t>
            </a:r>
            <a:endParaRPr lang="en-US" altLang="zh-CN" dirty="0"/>
          </a:p>
          <a:p>
            <a:endParaRPr lang="zh-CN" altLang="zh-CN" dirty="0"/>
          </a:p>
          <a:p>
            <a:pPr lvl="0"/>
            <a:r>
              <a:rPr lang="zh-CN" altLang="zh-CN" b="1" dirty="0"/>
              <a:t>网络：</a:t>
            </a:r>
            <a:endParaRPr lang="zh-CN" altLang="zh-CN" dirty="0"/>
          </a:p>
          <a:p>
            <a:r>
              <a:rPr lang="zh-CN" altLang="zh-CN" dirty="0"/>
              <a:t>网络吞吐量、网络带宽、网络缓冲池大小；</a:t>
            </a:r>
          </a:p>
          <a:p>
            <a:endParaRPr lang="zh-CN" altLang="en-US" dirty="0"/>
          </a:p>
        </p:txBody>
      </p:sp>
    </p:spTree>
    <p:extLst>
      <p:ext uri="{BB962C8B-B14F-4D97-AF65-F5344CB8AC3E}">
        <p14:creationId xmlns:p14="http://schemas.microsoft.com/office/powerpoint/2010/main" val="1122221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79C2F00-FC15-45B6-9D40-BD6B17A82D68}"/>
              </a:ext>
            </a:extLst>
          </p:cNvPr>
          <p:cNvSpPr>
            <a:spLocks noGrp="1"/>
          </p:cNvSpPr>
          <p:nvPr>
            <p:ph idx="1"/>
          </p:nvPr>
        </p:nvSpPr>
        <p:spPr>
          <a:xfrm>
            <a:off x="1066800" y="922922"/>
            <a:ext cx="10058400" cy="4874195"/>
          </a:xfrm>
        </p:spPr>
        <p:txBody>
          <a:bodyPr/>
          <a:lstStyle/>
          <a:p>
            <a:pPr lvl="0"/>
            <a:r>
              <a:rPr lang="zh-CN" altLang="zh-CN" b="1" dirty="0"/>
              <a:t>缓存（</a:t>
            </a:r>
            <a:r>
              <a:rPr lang="en-US" altLang="zh-CN" b="1" dirty="0"/>
              <a:t>Redis</a:t>
            </a:r>
            <a:r>
              <a:rPr lang="zh-CN" altLang="zh-CN" b="1" dirty="0"/>
              <a:t>）：</a:t>
            </a:r>
            <a:endParaRPr lang="zh-CN" altLang="zh-CN" dirty="0"/>
          </a:p>
          <a:p>
            <a:r>
              <a:rPr lang="zh-CN" altLang="zh-CN" dirty="0"/>
              <a:t>静态资源缓存命中率、动态数据缓存命中率、缓存吞吐量等；</a:t>
            </a:r>
            <a:endParaRPr lang="en-US" altLang="zh-CN" dirty="0"/>
          </a:p>
          <a:p>
            <a:endParaRPr lang="zh-CN" altLang="zh-CN" dirty="0"/>
          </a:p>
          <a:p>
            <a:pPr lvl="0"/>
            <a:r>
              <a:rPr lang="zh-CN" altLang="zh-CN" b="1" dirty="0"/>
              <a:t>测试设备（压力发生器）：</a:t>
            </a:r>
            <a:endParaRPr lang="zh-CN" altLang="zh-CN" dirty="0"/>
          </a:p>
          <a:p>
            <a:r>
              <a:rPr lang="en-US" altLang="zh-CN" dirty="0"/>
              <a:t>CPU</a:t>
            </a:r>
            <a:r>
              <a:rPr lang="zh-CN" altLang="zh-CN" dirty="0"/>
              <a:t>利用率、处理器队列长度、内存利用率、内存交换页面数、磁盘</a:t>
            </a:r>
            <a:r>
              <a:rPr lang="en-US" altLang="zh-CN" dirty="0"/>
              <a:t>IO</a:t>
            </a:r>
            <a:r>
              <a:rPr lang="zh-CN" altLang="zh-CN" dirty="0"/>
              <a:t>状态、网卡带宽使用情况等。</a:t>
            </a:r>
            <a:endParaRPr lang="en-US" altLang="zh-CN" dirty="0"/>
          </a:p>
          <a:p>
            <a:endParaRPr lang="en-US" altLang="zh-CN" dirty="0"/>
          </a:p>
          <a:p>
            <a:endParaRPr lang="en-US" altLang="zh-CN" dirty="0"/>
          </a:p>
          <a:p>
            <a:r>
              <a:rPr lang="zh-CN" altLang="zh-CN" dirty="0">
                <a:solidFill>
                  <a:srgbClr val="FF0000"/>
                </a:solidFill>
              </a:rPr>
              <a:t>性能瓶颈定位的重点在于性能指标的监控和分析。</a:t>
            </a:r>
          </a:p>
          <a:p>
            <a:endParaRPr lang="zh-CN" altLang="en-US" dirty="0"/>
          </a:p>
        </p:txBody>
      </p:sp>
    </p:spTree>
    <p:extLst>
      <p:ext uri="{BB962C8B-B14F-4D97-AF65-F5344CB8AC3E}">
        <p14:creationId xmlns:p14="http://schemas.microsoft.com/office/powerpoint/2010/main" val="399228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06EAF-BA21-469B-95F0-9570A9C45747}"/>
              </a:ext>
            </a:extLst>
          </p:cNvPr>
          <p:cNvSpPr>
            <a:spLocks noGrp="1"/>
          </p:cNvSpPr>
          <p:nvPr>
            <p:ph type="title"/>
          </p:nvPr>
        </p:nvSpPr>
        <p:spPr/>
        <p:txBody>
          <a:bodyPr/>
          <a:lstStyle/>
          <a:p>
            <a:r>
              <a:rPr lang="zh-CN" altLang="zh-CN" b="1" dirty="0"/>
              <a:t> 性能测试开展流程</a:t>
            </a:r>
            <a:endParaRPr lang="zh-CN" altLang="en-US" dirty="0"/>
          </a:p>
        </p:txBody>
      </p:sp>
      <p:sp>
        <p:nvSpPr>
          <p:cNvPr id="3" name="内容占位符 2">
            <a:extLst>
              <a:ext uri="{FF2B5EF4-FFF2-40B4-BE49-F238E27FC236}">
                <a16:creationId xmlns:a16="http://schemas.microsoft.com/office/drawing/2014/main" id="{31100DC8-AF2F-43A5-8EFE-9CC8AEB1DA98}"/>
              </a:ext>
            </a:extLst>
          </p:cNvPr>
          <p:cNvSpPr>
            <a:spLocks noGrp="1"/>
          </p:cNvSpPr>
          <p:nvPr>
            <p:ph idx="1"/>
          </p:nvPr>
        </p:nvSpPr>
        <p:spPr/>
        <p:txBody>
          <a:bodyPr/>
          <a:lstStyle/>
          <a:p>
            <a:pPr lvl="0"/>
            <a:r>
              <a:rPr lang="zh-CN" altLang="zh-CN" dirty="0"/>
              <a:t>获取性能测试需求，确定性能目标</a:t>
            </a:r>
          </a:p>
          <a:p>
            <a:pPr lvl="0"/>
            <a:r>
              <a:rPr lang="zh-CN" altLang="zh-CN" dirty="0"/>
              <a:t>构建性能测试环境</a:t>
            </a:r>
          </a:p>
          <a:p>
            <a:pPr lvl="0"/>
            <a:r>
              <a:rPr lang="zh-CN" altLang="zh-CN" dirty="0"/>
              <a:t>编写性能测试脚本</a:t>
            </a:r>
          </a:p>
          <a:p>
            <a:pPr lvl="0"/>
            <a:r>
              <a:rPr lang="zh-CN" altLang="zh-CN" dirty="0"/>
              <a:t>构建性能测试场景</a:t>
            </a:r>
          </a:p>
          <a:p>
            <a:pPr lvl="0"/>
            <a:r>
              <a:rPr lang="zh-CN" altLang="zh-CN" dirty="0"/>
              <a:t>执行性能测试和分析</a:t>
            </a:r>
          </a:p>
          <a:p>
            <a:pPr lvl="0"/>
            <a:r>
              <a:rPr lang="zh-CN" altLang="zh-CN" dirty="0"/>
              <a:t>测试结果分析和报告</a:t>
            </a:r>
          </a:p>
        </p:txBody>
      </p:sp>
    </p:spTree>
    <p:extLst>
      <p:ext uri="{BB962C8B-B14F-4D97-AF65-F5344CB8AC3E}">
        <p14:creationId xmlns:p14="http://schemas.microsoft.com/office/powerpoint/2010/main" val="3509800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031AB-B66A-4D6C-BBBD-D3C9CECF30F3}"/>
              </a:ext>
            </a:extLst>
          </p:cNvPr>
          <p:cNvSpPr>
            <a:spLocks noGrp="1"/>
          </p:cNvSpPr>
          <p:nvPr>
            <p:ph type="title"/>
          </p:nvPr>
        </p:nvSpPr>
        <p:spPr/>
        <p:txBody>
          <a:bodyPr/>
          <a:lstStyle/>
          <a:p>
            <a:r>
              <a:rPr lang="zh-CN" altLang="zh-CN" b="1" dirty="0"/>
              <a:t>性能测试工具</a:t>
            </a:r>
            <a:endParaRPr lang="zh-CN" altLang="en-US" dirty="0"/>
          </a:p>
        </p:txBody>
      </p:sp>
      <p:graphicFrame>
        <p:nvGraphicFramePr>
          <p:cNvPr id="4" name="内容占位符 3">
            <a:extLst>
              <a:ext uri="{FF2B5EF4-FFF2-40B4-BE49-F238E27FC236}">
                <a16:creationId xmlns:a16="http://schemas.microsoft.com/office/drawing/2014/main" id="{09A87F30-04B0-45DA-9FFD-26BFC1E3B11F}"/>
              </a:ext>
            </a:extLst>
          </p:cNvPr>
          <p:cNvGraphicFramePr>
            <a:graphicFrameLocks noGrp="1"/>
          </p:cNvGraphicFramePr>
          <p:nvPr>
            <p:ph idx="1"/>
            <p:extLst>
              <p:ext uri="{D42A27DB-BD31-4B8C-83A1-F6EECF244321}">
                <p14:modId xmlns:p14="http://schemas.microsoft.com/office/powerpoint/2010/main" val="3625880626"/>
              </p:ext>
            </p:extLst>
          </p:nvPr>
        </p:nvGraphicFramePr>
        <p:xfrm>
          <a:off x="1367161" y="2175029"/>
          <a:ext cx="8993084" cy="4039340"/>
        </p:xfrm>
        <a:graphic>
          <a:graphicData uri="http://schemas.openxmlformats.org/drawingml/2006/table">
            <a:tbl>
              <a:tblPr firstRow="1" firstCol="1" bandRow="1">
                <a:tableStyleId>{5C22544A-7EE6-4342-B048-85BDC9FD1C3A}</a:tableStyleId>
              </a:tblPr>
              <a:tblGrid>
                <a:gridCol w="2248271">
                  <a:extLst>
                    <a:ext uri="{9D8B030D-6E8A-4147-A177-3AD203B41FA5}">
                      <a16:colId xmlns:a16="http://schemas.microsoft.com/office/drawing/2014/main" val="3362032209"/>
                    </a:ext>
                  </a:extLst>
                </a:gridCol>
                <a:gridCol w="2248271">
                  <a:extLst>
                    <a:ext uri="{9D8B030D-6E8A-4147-A177-3AD203B41FA5}">
                      <a16:colId xmlns:a16="http://schemas.microsoft.com/office/drawing/2014/main" val="1626130607"/>
                    </a:ext>
                  </a:extLst>
                </a:gridCol>
                <a:gridCol w="2248271">
                  <a:extLst>
                    <a:ext uri="{9D8B030D-6E8A-4147-A177-3AD203B41FA5}">
                      <a16:colId xmlns:a16="http://schemas.microsoft.com/office/drawing/2014/main" val="2587958005"/>
                    </a:ext>
                  </a:extLst>
                </a:gridCol>
                <a:gridCol w="2248271">
                  <a:extLst>
                    <a:ext uri="{9D8B030D-6E8A-4147-A177-3AD203B41FA5}">
                      <a16:colId xmlns:a16="http://schemas.microsoft.com/office/drawing/2014/main" val="2383813444"/>
                    </a:ext>
                  </a:extLst>
                </a:gridCol>
              </a:tblGrid>
              <a:tr h="403934">
                <a:tc>
                  <a:txBody>
                    <a:bodyPr/>
                    <a:lstStyle/>
                    <a:p>
                      <a:pPr algn="ctr" latinLnBrk="1">
                        <a:spcAft>
                          <a:spcPts val="0"/>
                        </a:spcAft>
                      </a:pPr>
                      <a:r>
                        <a:rPr lang="zh-CN" sz="1150" kern="0" spc="40" dirty="0">
                          <a:effectLst/>
                        </a:rPr>
                        <a:t>对比项</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en-US" sz="1150" kern="0" spc="40" dirty="0">
                          <a:effectLst/>
                        </a:rPr>
                        <a:t>LoadRunner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en-US" sz="1150" kern="0" spc="40" dirty="0" err="1">
                          <a:effectLst/>
                        </a:rPr>
                        <a:t>Jmeter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en-US" sz="1150" kern="0" spc="40" dirty="0">
                          <a:effectLst/>
                        </a:rPr>
                        <a:t>Locust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extLst>
                  <a:ext uri="{0D108BD9-81ED-4DB2-BD59-A6C34878D82A}">
                    <a16:rowId xmlns:a16="http://schemas.microsoft.com/office/drawing/2014/main" val="1633340942"/>
                  </a:ext>
                </a:extLst>
              </a:tr>
              <a:tr h="403934">
                <a:tc>
                  <a:txBody>
                    <a:bodyPr/>
                    <a:lstStyle/>
                    <a:p>
                      <a:pPr algn="ctr" latinLnBrk="1">
                        <a:spcAft>
                          <a:spcPts val="0"/>
                        </a:spcAft>
                      </a:pPr>
                      <a:r>
                        <a:rPr lang="zh-CN" sz="1150" kern="0" spc="40" dirty="0">
                          <a:effectLst/>
                        </a:rPr>
                        <a:t>授权方式</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dirty="0">
                          <a:effectLst/>
                        </a:rPr>
                        <a:t>商业收费</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dirty="0">
                          <a:effectLst/>
                        </a:rPr>
                        <a:t>开源免费</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dirty="0">
                          <a:effectLst/>
                        </a:rPr>
                        <a:t>开源免费</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extLst>
                  <a:ext uri="{0D108BD9-81ED-4DB2-BD59-A6C34878D82A}">
                    <a16:rowId xmlns:a16="http://schemas.microsoft.com/office/drawing/2014/main" val="4088682899"/>
                  </a:ext>
                </a:extLst>
              </a:tr>
              <a:tr h="403934">
                <a:tc>
                  <a:txBody>
                    <a:bodyPr/>
                    <a:lstStyle/>
                    <a:p>
                      <a:pPr algn="ctr" latinLnBrk="1">
                        <a:spcAft>
                          <a:spcPts val="0"/>
                        </a:spcAft>
                      </a:pPr>
                      <a:r>
                        <a:rPr lang="zh-CN" sz="1150" kern="0" spc="40" dirty="0">
                          <a:effectLst/>
                        </a:rPr>
                        <a:t>开发语言</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en-US" sz="1150" kern="0" spc="40">
                          <a:effectLst/>
                        </a:rPr>
                        <a:t>C/Java</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en-US" sz="1150" kern="0" spc="40">
                          <a:effectLst/>
                        </a:rPr>
                        <a:t>Java</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en-US" sz="1150" kern="0" spc="40">
                          <a:effectLst/>
                        </a:rPr>
                        <a:t>Python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extLst>
                  <a:ext uri="{0D108BD9-81ED-4DB2-BD59-A6C34878D82A}">
                    <a16:rowId xmlns:a16="http://schemas.microsoft.com/office/drawing/2014/main" val="2313343205"/>
                  </a:ext>
                </a:extLst>
              </a:tr>
              <a:tr h="403934">
                <a:tc>
                  <a:txBody>
                    <a:bodyPr/>
                    <a:lstStyle/>
                    <a:p>
                      <a:pPr algn="ctr" latinLnBrk="1">
                        <a:spcAft>
                          <a:spcPts val="0"/>
                        </a:spcAft>
                      </a:pPr>
                      <a:r>
                        <a:rPr lang="zh-CN" sz="1150" kern="0" spc="40" dirty="0">
                          <a:effectLst/>
                        </a:rPr>
                        <a:t>测试脚本形式</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en-US" sz="1150" kern="0" spc="40" dirty="0">
                          <a:effectLst/>
                        </a:rPr>
                        <a:t>C/Java</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en-US" sz="1150" kern="0" spc="40" dirty="0">
                          <a:effectLst/>
                        </a:rPr>
                        <a:t>GUI</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en-US" sz="1150" kern="0" spc="40" dirty="0">
                          <a:effectLst/>
                        </a:rPr>
                        <a:t>Python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extLst>
                  <a:ext uri="{0D108BD9-81ED-4DB2-BD59-A6C34878D82A}">
                    <a16:rowId xmlns:a16="http://schemas.microsoft.com/office/drawing/2014/main" val="1421677085"/>
                  </a:ext>
                </a:extLst>
              </a:tr>
              <a:tr h="403934">
                <a:tc>
                  <a:txBody>
                    <a:bodyPr/>
                    <a:lstStyle/>
                    <a:p>
                      <a:pPr algn="ctr" latinLnBrk="1">
                        <a:spcAft>
                          <a:spcPts val="0"/>
                        </a:spcAft>
                      </a:pPr>
                      <a:r>
                        <a:rPr lang="zh-CN" sz="1150" kern="0" spc="40" dirty="0">
                          <a:effectLst/>
                        </a:rPr>
                        <a:t>并发机制</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a:effectLst/>
                        </a:rPr>
                        <a:t>进程</a:t>
                      </a:r>
                      <a:r>
                        <a:rPr lang="en-US" sz="1150" kern="0" spc="40">
                          <a:effectLst/>
                        </a:rPr>
                        <a:t>/</a:t>
                      </a:r>
                      <a:r>
                        <a:rPr lang="zh-CN" sz="1150" kern="0" spc="40">
                          <a:effectLst/>
                        </a:rPr>
                        <a:t>线程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a:effectLst/>
                        </a:rPr>
                        <a:t>线程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a:effectLst/>
                        </a:rPr>
                        <a:t>协程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extLst>
                  <a:ext uri="{0D108BD9-81ED-4DB2-BD59-A6C34878D82A}">
                    <a16:rowId xmlns:a16="http://schemas.microsoft.com/office/drawing/2014/main" val="3586249189"/>
                  </a:ext>
                </a:extLst>
              </a:tr>
              <a:tr h="403934">
                <a:tc>
                  <a:txBody>
                    <a:bodyPr/>
                    <a:lstStyle/>
                    <a:p>
                      <a:pPr algn="ctr" latinLnBrk="1">
                        <a:spcAft>
                          <a:spcPts val="0"/>
                        </a:spcAft>
                      </a:pPr>
                      <a:r>
                        <a:rPr lang="zh-CN" sz="1150" kern="0" spc="40" dirty="0">
                          <a:effectLst/>
                        </a:rPr>
                        <a:t>单机并发能力</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dirty="0">
                          <a:effectLst/>
                        </a:rPr>
                        <a:t>低</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a:effectLst/>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extLst>
                  <a:ext uri="{0D108BD9-81ED-4DB2-BD59-A6C34878D82A}">
                    <a16:rowId xmlns:a16="http://schemas.microsoft.com/office/drawing/2014/main" val="3259368796"/>
                  </a:ext>
                </a:extLst>
              </a:tr>
              <a:tr h="403934">
                <a:tc>
                  <a:txBody>
                    <a:bodyPr/>
                    <a:lstStyle/>
                    <a:p>
                      <a:pPr algn="ctr" latinLnBrk="1">
                        <a:spcAft>
                          <a:spcPts val="0"/>
                        </a:spcAft>
                      </a:pPr>
                      <a:r>
                        <a:rPr lang="zh-CN" sz="1150" kern="0" spc="40" dirty="0">
                          <a:effectLst/>
                        </a:rPr>
                        <a:t>分布式压力</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dirty="0">
                          <a:effectLst/>
                        </a:rPr>
                        <a:t>支持</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a:effectLst/>
                        </a:rPr>
                        <a:t>支持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a:effectLst/>
                        </a:rPr>
                        <a:t>支持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extLst>
                  <a:ext uri="{0D108BD9-81ED-4DB2-BD59-A6C34878D82A}">
                    <a16:rowId xmlns:a16="http://schemas.microsoft.com/office/drawing/2014/main" val="2499784329"/>
                  </a:ext>
                </a:extLst>
              </a:tr>
              <a:tr h="403934">
                <a:tc>
                  <a:txBody>
                    <a:bodyPr/>
                    <a:lstStyle/>
                    <a:p>
                      <a:pPr algn="ctr" latinLnBrk="1">
                        <a:spcAft>
                          <a:spcPts val="0"/>
                        </a:spcAft>
                      </a:pPr>
                      <a:r>
                        <a:rPr lang="zh-CN" sz="1150" kern="0" spc="40" dirty="0">
                          <a:effectLst/>
                        </a:rPr>
                        <a:t>资源监控</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a:effectLst/>
                        </a:rPr>
                        <a:t>支持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a:effectLst/>
                        </a:rPr>
                        <a:t>不支持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a:effectLst/>
                        </a:rPr>
                        <a:t>不支持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extLst>
                  <a:ext uri="{0D108BD9-81ED-4DB2-BD59-A6C34878D82A}">
                    <a16:rowId xmlns:a16="http://schemas.microsoft.com/office/drawing/2014/main" val="273864549"/>
                  </a:ext>
                </a:extLst>
              </a:tr>
              <a:tr h="403934">
                <a:tc>
                  <a:txBody>
                    <a:bodyPr/>
                    <a:lstStyle/>
                    <a:p>
                      <a:pPr algn="ctr" latinLnBrk="1">
                        <a:spcAft>
                          <a:spcPts val="0"/>
                        </a:spcAft>
                      </a:pPr>
                      <a:r>
                        <a:rPr lang="zh-CN" sz="1150" kern="0" spc="40" dirty="0">
                          <a:effectLst/>
                        </a:rPr>
                        <a:t>报告与分析</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a:effectLst/>
                        </a:rPr>
                        <a:t>完善</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a:effectLst/>
                        </a:rPr>
                        <a:t>简单图表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a:effectLst/>
                        </a:rPr>
                        <a:t>简单图表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extLst>
                  <a:ext uri="{0D108BD9-81ED-4DB2-BD59-A6C34878D82A}">
                    <a16:rowId xmlns:a16="http://schemas.microsoft.com/office/drawing/2014/main" val="2754749242"/>
                  </a:ext>
                </a:extLst>
              </a:tr>
              <a:tr h="403934">
                <a:tc>
                  <a:txBody>
                    <a:bodyPr/>
                    <a:lstStyle/>
                    <a:p>
                      <a:pPr algn="ctr" latinLnBrk="1">
                        <a:spcAft>
                          <a:spcPts val="0"/>
                        </a:spcAft>
                      </a:pPr>
                      <a:r>
                        <a:rPr lang="zh-CN" sz="1150" kern="0" spc="40" dirty="0">
                          <a:effectLst/>
                        </a:rPr>
                        <a:t>支持二次开发</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a:effectLst/>
                        </a:rPr>
                        <a:t>不支持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a:effectLst/>
                        </a:rPr>
                        <a:t>支持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tc>
                  <a:txBody>
                    <a:bodyPr/>
                    <a:lstStyle/>
                    <a:p>
                      <a:pPr algn="ctr" latinLnBrk="1">
                        <a:spcAft>
                          <a:spcPts val="0"/>
                        </a:spcAft>
                      </a:pPr>
                      <a:r>
                        <a:rPr lang="zh-CN" sz="1150" kern="0" spc="40" dirty="0">
                          <a:effectLst/>
                        </a:rPr>
                        <a:t>支持</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2400" marR="152400" marT="76200" marB="76200" anchor="ctr"/>
                </a:tc>
                <a:extLst>
                  <a:ext uri="{0D108BD9-81ED-4DB2-BD59-A6C34878D82A}">
                    <a16:rowId xmlns:a16="http://schemas.microsoft.com/office/drawing/2014/main" val="1274573227"/>
                  </a:ext>
                </a:extLst>
              </a:tr>
            </a:tbl>
          </a:graphicData>
        </a:graphic>
      </p:graphicFrame>
    </p:spTree>
    <p:extLst>
      <p:ext uri="{BB962C8B-B14F-4D97-AF65-F5344CB8AC3E}">
        <p14:creationId xmlns:p14="http://schemas.microsoft.com/office/powerpoint/2010/main" val="119033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658B07-7457-4AAA-8C3D-E70E4B7F73DD}"/>
              </a:ext>
            </a:extLst>
          </p:cNvPr>
          <p:cNvSpPr>
            <a:spLocks noGrp="1"/>
          </p:cNvSpPr>
          <p:nvPr>
            <p:ph idx="1"/>
          </p:nvPr>
        </p:nvSpPr>
        <p:spPr>
          <a:xfrm>
            <a:off x="1069848" y="612561"/>
            <a:ext cx="9716521" cy="5612907"/>
          </a:xfrm>
        </p:spPr>
        <p:txBody>
          <a:bodyPr>
            <a:normAutofit/>
          </a:bodyPr>
          <a:lstStyle/>
          <a:p>
            <a:r>
              <a:rPr lang="en-US" altLang="zh-CN" b="1" dirty="0"/>
              <a:t>LoadRunner</a:t>
            </a:r>
            <a:r>
              <a:rPr lang="zh-CN" altLang="zh-CN" dirty="0"/>
              <a:t>是一款老牌性能测试工具，其功能是最全面的，用户群体也是最多的，相应的学习资料也最为丰富。个人建议如果是新接触性能测试，可以先熟悉</a:t>
            </a:r>
            <a:r>
              <a:rPr lang="en-US" altLang="zh-CN" dirty="0"/>
              <a:t>LoadRunner</a:t>
            </a:r>
            <a:r>
              <a:rPr lang="zh-CN" altLang="zh-CN" dirty="0"/>
              <a:t>，借此了解性能测试工具各个模块的概念和功能，在此基础上再转到别的测试工具，也都比较好上手了。便它的缺点也很明显，不支持跨平台运行，只能运行在</a:t>
            </a:r>
            <a:r>
              <a:rPr lang="en-US" altLang="zh-CN" dirty="0"/>
              <a:t>Windows</a:t>
            </a:r>
            <a:r>
              <a:rPr lang="zh-CN" altLang="zh-CN" dirty="0"/>
              <a:t>机上。</a:t>
            </a:r>
          </a:p>
          <a:p>
            <a:endParaRPr lang="zh-CN" altLang="zh-CN" dirty="0"/>
          </a:p>
          <a:p>
            <a:r>
              <a:rPr lang="en-US" altLang="zh-CN" b="1" dirty="0" err="1"/>
              <a:t>Jmeter</a:t>
            </a:r>
            <a:r>
              <a:rPr lang="zh-CN" altLang="zh-CN" dirty="0"/>
              <a:t>是由</a:t>
            </a:r>
            <a:r>
              <a:rPr lang="en-US" altLang="zh-CN" dirty="0"/>
              <a:t>Java</a:t>
            </a:r>
            <a:r>
              <a:rPr lang="zh-CN" altLang="zh-CN" dirty="0"/>
              <a:t>开发的可在跨平台运行的性能测试工具，除了能做性能测试，它也常用于做接口测试。目前市面上大多数的人都在用它来开展性能测试。该款工具的并发机制是基于线程来实现的。有</a:t>
            </a:r>
            <a:r>
              <a:rPr lang="en-US" altLang="zh-CN" dirty="0"/>
              <a:t>GUI</a:t>
            </a:r>
            <a:r>
              <a:rPr lang="zh-CN" altLang="zh-CN" dirty="0"/>
              <a:t>界面操作，也支持命令行调用。</a:t>
            </a:r>
          </a:p>
          <a:p>
            <a:endParaRPr lang="zh-CN" altLang="zh-CN" dirty="0"/>
          </a:p>
          <a:p>
            <a:r>
              <a:rPr lang="en-US" altLang="zh-CN" b="1" dirty="0"/>
              <a:t>Locust</a:t>
            </a:r>
            <a:r>
              <a:rPr lang="zh-CN" altLang="zh-CN" dirty="0"/>
              <a:t>是由</a:t>
            </a:r>
            <a:r>
              <a:rPr lang="en-US" altLang="zh-CN" dirty="0"/>
              <a:t>Python</a:t>
            </a:r>
            <a:r>
              <a:rPr lang="zh-CN" altLang="zh-CN" dirty="0"/>
              <a:t>开发的一款性能测试库，性能测试过程皆是采用</a:t>
            </a:r>
            <a:r>
              <a:rPr lang="en-US" altLang="zh-CN" dirty="0"/>
              <a:t>Python</a:t>
            </a:r>
            <a:r>
              <a:rPr lang="zh-CN" altLang="zh-CN" dirty="0"/>
              <a:t>脚本描述，并且</a:t>
            </a:r>
            <a:r>
              <a:rPr lang="en-US" altLang="zh-CN" dirty="0"/>
              <a:t>HTTP</a:t>
            </a:r>
            <a:r>
              <a:rPr lang="zh-CN" altLang="zh-CN" dirty="0"/>
              <a:t>请求完全基于</a:t>
            </a:r>
            <a:r>
              <a:rPr lang="en-US" altLang="zh-CN" dirty="0"/>
              <a:t>Requests</a:t>
            </a:r>
            <a:r>
              <a:rPr lang="zh-CN" altLang="zh-CN" dirty="0"/>
              <a:t>库。除了</a:t>
            </a:r>
            <a:r>
              <a:rPr lang="en-US" altLang="zh-CN" dirty="0"/>
              <a:t>HTTP(S)</a:t>
            </a:r>
            <a:r>
              <a:rPr lang="zh-CN" altLang="zh-CN" dirty="0"/>
              <a:t>协议，</a:t>
            </a:r>
            <a:r>
              <a:rPr lang="en-US" altLang="zh-CN" dirty="0"/>
              <a:t>Locust</a:t>
            </a:r>
            <a:r>
              <a:rPr lang="zh-CN" altLang="zh-CN" dirty="0"/>
              <a:t>也可以测试其它任意协议的系统，只需要采用</a:t>
            </a:r>
            <a:r>
              <a:rPr lang="en-US" altLang="zh-CN" dirty="0"/>
              <a:t>Python</a:t>
            </a:r>
            <a:r>
              <a:rPr lang="zh-CN" altLang="zh-CN" dirty="0"/>
              <a:t>调用对应的库进行请求描述即可。需要强调的是</a:t>
            </a:r>
            <a:r>
              <a:rPr lang="en-US" altLang="zh-CN" dirty="0"/>
              <a:t>Locust</a:t>
            </a:r>
            <a:r>
              <a:rPr lang="zh-CN" altLang="zh-CN" dirty="0"/>
              <a:t>的并发机制摒弃了进程和线程，采用协程（</a:t>
            </a:r>
            <a:r>
              <a:rPr lang="en-US" altLang="zh-CN" dirty="0" err="1"/>
              <a:t>gevent</a:t>
            </a:r>
            <a:r>
              <a:rPr lang="zh-CN" altLang="zh-CN" dirty="0"/>
              <a:t>）的机制。</a:t>
            </a:r>
            <a:endParaRPr lang="zh-CN" altLang="en-US" dirty="0"/>
          </a:p>
        </p:txBody>
      </p:sp>
    </p:spTree>
    <p:extLst>
      <p:ext uri="{BB962C8B-B14F-4D97-AF65-F5344CB8AC3E}">
        <p14:creationId xmlns:p14="http://schemas.microsoft.com/office/powerpoint/2010/main" val="410092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AA7A6-97BC-42C3-B41E-0761385DBAD8}"/>
              </a:ext>
            </a:extLst>
          </p:cNvPr>
          <p:cNvSpPr>
            <a:spLocks noGrp="1"/>
          </p:cNvSpPr>
          <p:nvPr>
            <p:ph type="title"/>
          </p:nvPr>
        </p:nvSpPr>
        <p:spPr/>
        <p:txBody>
          <a:bodyPr/>
          <a:lstStyle/>
          <a:p>
            <a:r>
              <a:rPr lang="zh-CN" altLang="zh-CN" b="1" dirty="0"/>
              <a:t>性能测试工具组成</a:t>
            </a:r>
            <a:endParaRPr lang="zh-CN" altLang="en-US" dirty="0"/>
          </a:p>
        </p:txBody>
      </p:sp>
      <p:sp>
        <p:nvSpPr>
          <p:cNvPr id="3" name="内容占位符 2">
            <a:extLst>
              <a:ext uri="{FF2B5EF4-FFF2-40B4-BE49-F238E27FC236}">
                <a16:creationId xmlns:a16="http://schemas.microsoft.com/office/drawing/2014/main" id="{FB733A76-ED89-4588-A062-6565A1D892C3}"/>
              </a:ext>
            </a:extLst>
          </p:cNvPr>
          <p:cNvSpPr>
            <a:spLocks noGrp="1"/>
          </p:cNvSpPr>
          <p:nvPr>
            <p:ph idx="1"/>
          </p:nvPr>
        </p:nvSpPr>
        <p:spPr/>
        <p:txBody>
          <a:bodyPr/>
          <a:lstStyle/>
          <a:p>
            <a:pPr lvl="0"/>
            <a:r>
              <a:rPr lang="zh-CN" altLang="zh-CN" dirty="0"/>
              <a:t>压力生成器（</a:t>
            </a:r>
            <a:r>
              <a:rPr lang="en-US" altLang="zh-CN" dirty="0"/>
              <a:t>Virtual User Generator</a:t>
            </a:r>
            <a:r>
              <a:rPr lang="zh-CN" altLang="zh-CN" dirty="0"/>
              <a:t>）</a:t>
            </a:r>
          </a:p>
          <a:p>
            <a:pPr lvl="0"/>
            <a:r>
              <a:rPr lang="zh-CN" altLang="zh-CN" dirty="0"/>
              <a:t>结果采集器（</a:t>
            </a:r>
            <a:r>
              <a:rPr lang="en-US" altLang="zh-CN" dirty="0"/>
              <a:t>Result Collector</a:t>
            </a:r>
            <a:r>
              <a:rPr lang="zh-CN" altLang="zh-CN" dirty="0"/>
              <a:t>）</a:t>
            </a:r>
          </a:p>
          <a:p>
            <a:pPr lvl="0"/>
            <a:r>
              <a:rPr lang="zh-CN" altLang="zh-CN" dirty="0"/>
              <a:t>负载控制器（</a:t>
            </a:r>
            <a:r>
              <a:rPr lang="en-US" altLang="zh-CN" dirty="0"/>
              <a:t>Controller</a:t>
            </a:r>
            <a:r>
              <a:rPr lang="zh-CN" altLang="zh-CN" dirty="0"/>
              <a:t>）</a:t>
            </a:r>
          </a:p>
          <a:p>
            <a:pPr lvl="0"/>
            <a:r>
              <a:rPr lang="zh-CN" altLang="zh-CN" dirty="0"/>
              <a:t>系统资源监控器（</a:t>
            </a:r>
            <a:r>
              <a:rPr lang="en-US" altLang="zh-CN" dirty="0"/>
              <a:t>Monitor</a:t>
            </a:r>
            <a:r>
              <a:rPr lang="zh-CN" altLang="zh-CN" dirty="0"/>
              <a:t>）</a:t>
            </a:r>
          </a:p>
          <a:p>
            <a:pPr lvl="0"/>
            <a:r>
              <a:rPr lang="zh-CN" altLang="zh-CN" dirty="0"/>
              <a:t>结果分析器（</a:t>
            </a:r>
            <a:r>
              <a:rPr lang="en-US" altLang="zh-CN" dirty="0"/>
              <a:t>Analysis</a:t>
            </a:r>
            <a:r>
              <a:rPr lang="zh-CN" altLang="zh-CN" dirty="0"/>
              <a:t>）</a:t>
            </a:r>
          </a:p>
          <a:p>
            <a:endParaRPr lang="en-US" altLang="zh-CN" dirty="0"/>
          </a:p>
          <a:p>
            <a:endParaRPr lang="en-US" altLang="zh-CN" dirty="0"/>
          </a:p>
          <a:p>
            <a:r>
              <a:rPr lang="zh-CN" altLang="zh-CN" dirty="0"/>
              <a:t>其中，压力发生器又是性能测试工具最核心的部分，它主要有两个功能，一是真实模拟用户操作，二是模拟有效并发。</a:t>
            </a:r>
            <a:endParaRPr lang="zh-CN" altLang="en-US" dirty="0"/>
          </a:p>
        </p:txBody>
      </p:sp>
    </p:spTree>
    <p:extLst>
      <p:ext uri="{BB962C8B-B14F-4D97-AF65-F5344CB8AC3E}">
        <p14:creationId xmlns:p14="http://schemas.microsoft.com/office/powerpoint/2010/main" val="99830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CFFB8DF-44CC-4E1A-AE57-08D1780A3D45}"/>
              </a:ext>
            </a:extLst>
          </p:cNvPr>
          <p:cNvSpPr/>
          <p:nvPr/>
        </p:nvSpPr>
        <p:spPr>
          <a:xfrm>
            <a:off x="4711424" y="3041053"/>
            <a:ext cx="1748644" cy="73601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Adobe 黑体 Std R" panose="020B0400000000000000" pitchFamily="34" charset="-122"/>
                <a:ea typeface="Adobe 黑体 Std R" panose="020B0400000000000000" pitchFamily="34" charset="-122"/>
              </a:rPr>
              <a:t>性能测试</a:t>
            </a:r>
          </a:p>
        </p:txBody>
      </p:sp>
      <p:sp>
        <p:nvSpPr>
          <p:cNvPr id="8" name="矩形: 圆角 7">
            <a:extLst>
              <a:ext uri="{FF2B5EF4-FFF2-40B4-BE49-F238E27FC236}">
                <a16:creationId xmlns:a16="http://schemas.microsoft.com/office/drawing/2014/main" id="{EC02CFBA-E8BD-472F-AF38-097FC98E5AB4}"/>
              </a:ext>
            </a:extLst>
          </p:cNvPr>
          <p:cNvSpPr/>
          <p:nvPr/>
        </p:nvSpPr>
        <p:spPr>
          <a:xfrm>
            <a:off x="1827125" y="4830290"/>
            <a:ext cx="1748644" cy="73601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latin typeface="Adobe 黑体 Std R" panose="020B0400000000000000" pitchFamily="34" charset="-122"/>
                <a:ea typeface="Adobe 黑体 Std R" panose="020B0400000000000000" pitchFamily="34" charset="-122"/>
              </a:rPr>
              <a:t>服务端性能测试</a:t>
            </a:r>
            <a:endParaRPr lang="zh-CN" altLang="en-US" dirty="0">
              <a:latin typeface="Adobe 黑体 Std R" panose="020B0400000000000000" pitchFamily="34" charset="-122"/>
              <a:ea typeface="Adobe 黑体 Std R" panose="020B0400000000000000" pitchFamily="34" charset="-122"/>
            </a:endParaRPr>
          </a:p>
        </p:txBody>
      </p:sp>
      <p:sp>
        <p:nvSpPr>
          <p:cNvPr id="9" name="矩形: 圆角 8">
            <a:extLst>
              <a:ext uri="{FF2B5EF4-FFF2-40B4-BE49-F238E27FC236}">
                <a16:creationId xmlns:a16="http://schemas.microsoft.com/office/drawing/2014/main" id="{D3D91697-7366-4A8D-809C-D86957F7CDA8}"/>
              </a:ext>
            </a:extLst>
          </p:cNvPr>
          <p:cNvSpPr/>
          <p:nvPr/>
        </p:nvSpPr>
        <p:spPr>
          <a:xfrm>
            <a:off x="4717774" y="4830291"/>
            <a:ext cx="1748644" cy="73601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Adobe 黑体 Std R" panose="020B0400000000000000" pitchFamily="34" charset="-122"/>
                <a:ea typeface="Adobe 黑体 Std R" panose="020B0400000000000000" pitchFamily="34" charset="-122"/>
              </a:rPr>
              <a:t>应用</a:t>
            </a:r>
            <a:r>
              <a:rPr lang="zh-CN" altLang="zh-CN" dirty="0">
                <a:latin typeface="Adobe 黑体 Std R" panose="020B0400000000000000" pitchFamily="34" charset="-122"/>
                <a:ea typeface="Adobe 黑体 Std R" panose="020B0400000000000000" pitchFamily="34" charset="-122"/>
              </a:rPr>
              <a:t>端性能测试</a:t>
            </a:r>
            <a:endParaRPr lang="zh-CN" altLang="en-US" dirty="0">
              <a:latin typeface="Adobe 黑体 Std R" panose="020B0400000000000000" pitchFamily="34" charset="-122"/>
              <a:ea typeface="Adobe 黑体 Std R" panose="020B0400000000000000" pitchFamily="34" charset="-122"/>
            </a:endParaRPr>
          </a:p>
        </p:txBody>
      </p:sp>
      <p:sp>
        <p:nvSpPr>
          <p:cNvPr id="10" name="矩形: 圆角 9">
            <a:extLst>
              <a:ext uri="{FF2B5EF4-FFF2-40B4-BE49-F238E27FC236}">
                <a16:creationId xmlns:a16="http://schemas.microsoft.com/office/drawing/2014/main" id="{DFC34712-27D3-40AB-9CB1-476BDD38EBFB}"/>
              </a:ext>
            </a:extLst>
          </p:cNvPr>
          <p:cNvSpPr/>
          <p:nvPr/>
        </p:nvSpPr>
        <p:spPr>
          <a:xfrm>
            <a:off x="7608422" y="4830291"/>
            <a:ext cx="1748644" cy="73601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latin typeface="Adobe 黑体 Std R" panose="020B0400000000000000" pitchFamily="34" charset="-122"/>
                <a:ea typeface="Adobe 黑体 Std R" panose="020B0400000000000000" pitchFamily="34" charset="-122"/>
              </a:rPr>
              <a:t>全链路性能压测</a:t>
            </a:r>
            <a:endParaRPr lang="zh-CN" altLang="en-US" dirty="0">
              <a:latin typeface="Adobe 黑体 Std R" panose="020B0400000000000000" pitchFamily="34" charset="-122"/>
              <a:ea typeface="Adobe 黑体 Std R" panose="020B0400000000000000" pitchFamily="34" charset="-122"/>
            </a:endParaRPr>
          </a:p>
        </p:txBody>
      </p:sp>
      <p:cxnSp>
        <p:nvCxnSpPr>
          <p:cNvPr id="12" name="连接符: 肘形 11">
            <a:extLst>
              <a:ext uri="{FF2B5EF4-FFF2-40B4-BE49-F238E27FC236}">
                <a16:creationId xmlns:a16="http://schemas.microsoft.com/office/drawing/2014/main" id="{258C1256-7E72-47D8-B7D2-FE48B94B2C16}"/>
              </a:ext>
            </a:extLst>
          </p:cNvPr>
          <p:cNvCxnSpPr>
            <a:stCxn id="4" idx="2"/>
            <a:endCxn id="9" idx="0"/>
          </p:cNvCxnSpPr>
          <p:nvPr/>
        </p:nvCxnSpPr>
        <p:spPr>
          <a:xfrm rot="16200000" flipH="1">
            <a:off x="5062307" y="4300502"/>
            <a:ext cx="1053228" cy="63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4" name="连接符: 肘形 13">
            <a:extLst>
              <a:ext uri="{FF2B5EF4-FFF2-40B4-BE49-F238E27FC236}">
                <a16:creationId xmlns:a16="http://schemas.microsoft.com/office/drawing/2014/main" id="{49D34977-54F7-48DB-96E5-2315B29C21F3}"/>
              </a:ext>
            </a:extLst>
          </p:cNvPr>
          <p:cNvCxnSpPr>
            <a:stCxn id="4" idx="2"/>
            <a:endCxn id="8" idx="0"/>
          </p:cNvCxnSpPr>
          <p:nvPr/>
        </p:nvCxnSpPr>
        <p:spPr>
          <a:xfrm rot="5400000">
            <a:off x="3616984" y="2861527"/>
            <a:ext cx="1053227" cy="288429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6" name="连接符: 肘形 15">
            <a:extLst>
              <a:ext uri="{FF2B5EF4-FFF2-40B4-BE49-F238E27FC236}">
                <a16:creationId xmlns:a16="http://schemas.microsoft.com/office/drawing/2014/main" id="{5E4BEFD8-0FDC-4C40-9A4E-2CF1A1056502}"/>
              </a:ext>
            </a:extLst>
          </p:cNvPr>
          <p:cNvCxnSpPr>
            <a:stCxn id="4" idx="2"/>
            <a:endCxn id="10" idx="0"/>
          </p:cNvCxnSpPr>
          <p:nvPr/>
        </p:nvCxnSpPr>
        <p:spPr>
          <a:xfrm rot="16200000" flipH="1">
            <a:off x="6507631" y="2855178"/>
            <a:ext cx="1053228" cy="289699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D9430911-8C7C-43FF-849C-FD9B4046C4B0}"/>
              </a:ext>
            </a:extLst>
          </p:cNvPr>
          <p:cNvSpPr txBox="1"/>
          <p:nvPr/>
        </p:nvSpPr>
        <p:spPr>
          <a:xfrm>
            <a:off x="1417679" y="772122"/>
            <a:ext cx="7202537" cy="1384995"/>
          </a:xfrm>
          <a:prstGeom prst="rect">
            <a:avLst/>
          </a:prstGeom>
          <a:noFill/>
        </p:spPr>
        <p:txBody>
          <a:bodyPr wrap="square" rtlCol="0">
            <a:spAutoFit/>
          </a:bodyPr>
          <a:lstStyle/>
          <a:p>
            <a:r>
              <a:rPr lang="zh-CN" altLang="en-US" sz="2800" dirty="0"/>
              <a:t>性能测试是通过自动化的测试工具模拟多种正常、峰值以及异常负载条件来对系统的各项性能指标进行测试。</a:t>
            </a:r>
          </a:p>
        </p:txBody>
      </p:sp>
    </p:spTree>
    <p:extLst>
      <p:ext uri="{BB962C8B-B14F-4D97-AF65-F5344CB8AC3E}">
        <p14:creationId xmlns:p14="http://schemas.microsoft.com/office/powerpoint/2010/main" val="230139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8CCFC-AFD2-4E15-9257-C5A270A13924}"/>
              </a:ext>
            </a:extLst>
          </p:cNvPr>
          <p:cNvSpPr>
            <a:spLocks noGrp="1"/>
          </p:cNvSpPr>
          <p:nvPr>
            <p:ph type="title"/>
          </p:nvPr>
        </p:nvSpPr>
        <p:spPr/>
        <p:txBody>
          <a:bodyPr/>
          <a:lstStyle/>
          <a:p>
            <a:r>
              <a:rPr lang="zh-CN" altLang="zh-CN" b="1" dirty="0"/>
              <a:t>什么是服务端性能测试？</a:t>
            </a:r>
            <a:endParaRPr lang="zh-CN" altLang="en-US" dirty="0"/>
          </a:p>
        </p:txBody>
      </p:sp>
      <p:sp>
        <p:nvSpPr>
          <p:cNvPr id="3" name="内容占位符 2">
            <a:extLst>
              <a:ext uri="{FF2B5EF4-FFF2-40B4-BE49-F238E27FC236}">
                <a16:creationId xmlns:a16="http://schemas.microsoft.com/office/drawing/2014/main" id="{69D56F78-46E3-4DC4-9070-58562CF1B465}"/>
              </a:ext>
            </a:extLst>
          </p:cNvPr>
          <p:cNvSpPr>
            <a:spLocks noGrp="1"/>
          </p:cNvSpPr>
          <p:nvPr>
            <p:ph idx="1"/>
          </p:nvPr>
        </p:nvSpPr>
        <p:spPr>
          <a:xfrm>
            <a:off x="1069848" y="2254577"/>
            <a:ext cx="10058400" cy="1687108"/>
          </a:xfrm>
        </p:spPr>
        <p:txBody>
          <a:bodyPr/>
          <a:lstStyle/>
          <a:p>
            <a:pPr lvl="0"/>
            <a:r>
              <a:rPr lang="zh-CN" altLang="zh-CN" dirty="0"/>
              <a:t>以功能实现正确为前提</a:t>
            </a:r>
          </a:p>
          <a:p>
            <a:pPr lvl="0"/>
            <a:r>
              <a:rPr lang="zh-CN" altLang="zh-CN" dirty="0"/>
              <a:t>通常有一定的并发用户</a:t>
            </a:r>
          </a:p>
          <a:p>
            <a:pPr lvl="0"/>
            <a:r>
              <a:rPr lang="zh-CN" altLang="zh-CN" dirty="0"/>
              <a:t>重点考察服务器端在一定并发压力下的性能指标</a:t>
            </a:r>
          </a:p>
          <a:p>
            <a:endParaRPr lang="zh-CN" altLang="en-US" dirty="0"/>
          </a:p>
        </p:txBody>
      </p:sp>
      <p:sp>
        <p:nvSpPr>
          <p:cNvPr id="5" name="矩形: 圆角 4">
            <a:extLst>
              <a:ext uri="{FF2B5EF4-FFF2-40B4-BE49-F238E27FC236}">
                <a16:creationId xmlns:a16="http://schemas.microsoft.com/office/drawing/2014/main" id="{AD12BC0A-F763-4BF4-BE02-68F64554C837}"/>
              </a:ext>
            </a:extLst>
          </p:cNvPr>
          <p:cNvSpPr/>
          <p:nvPr/>
        </p:nvSpPr>
        <p:spPr>
          <a:xfrm>
            <a:off x="776887" y="4324761"/>
            <a:ext cx="8757730" cy="1430991"/>
          </a:xfrm>
          <a:prstGeom prst="round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r>
              <a:rPr lang="zh-CN" altLang="zh-CN" dirty="0">
                <a:solidFill>
                  <a:schemeClr val="bg1"/>
                </a:solidFill>
                <a:latin typeface="Adobe 黑体 Std R" panose="020B0400000000000000" pitchFamily="34" charset="-122"/>
                <a:ea typeface="Adobe 黑体 Std R" panose="020B0400000000000000" pitchFamily="34" charset="-122"/>
              </a:rPr>
              <a:t>最后，再明确下性能测试的目的。</a:t>
            </a:r>
            <a:endParaRPr lang="en-US" altLang="zh-CN" dirty="0">
              <a:solidFill>
                <a:schemeClr val="bg1"/>
              </a:solidFill>
              <a:latin typeface="Adobe 黑体 Std R" panose="020B0400000000000000" pitchFamily="34" charset="-122"/>
              <a:ea typeface="Adobe 黑体 Std R" panose="020B0400000000000000" pitchFamily="34" charset="-122"/>
            </a:endParaRPr>
          </a:p>
          <a:p>
            <a:r>
              <a:rPr lang="zh-CN" altLang="zh-CN" dirty="0">
                <a:solidFill>
                  <a:schemeClr val="bg1"/>
                </a:solidFill>
                <a:latin typeface="Adobe 黑体 Std R" panose="020B0400000000000000" pitchFamily="34" charset="-122"/>
                <a:ea typeface="Adobe 黑体 Std R" panose="020B0400000000000000" pitchFamily="34" charset="-122"/>
              </a:rPr>
              <a:t>通常，对服务器端应用程序开展性能测试，是为了验证软件系统是否能够达到预期的性能指标，同时发现软件系统中存在的性能瓶颈，从而实现优化系统的目的。</a:t>
            </a:r>
          </a:p>
        </p:txBody>
      </p:sp>
    </p:spTree>
    <p:extLst>
      <p:ext uri="{BB962C8B-B14F-4D97-AF65-F5344CB8AC3E}">
        <p14:creationId xmlns:p14="http://schemas.microsoft.com/office/powerpoint/2010/main" val="136686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DADCC-C405-4BE4-9B3F-849E94323A2B}"/>
              </a:ext>
            </a:extLst>
          </p:cNvPr>
          <p:cNvSpPr>
            <a:spLocks noGrp="1"/>
          </p:cNvSpPr>
          <p:nvPr>
            <p:ph type="title"/>
          </p:nvPr>
        </p:nvSpPr>
        <p:spPr/>
        <p:txBody>
          <a:bodyPr/>
          <a:lstStyle/>
          <a:p>
            <a:r>
              <a:rPr lang="zh-CN" altLang="zh-CN" b="1" dirty="0"/>
              <a:t>性能测试类型</a:t>
            </a:r>
            <a:endParaRPr lang="zh-CN" altLang="en-US" dirty="0"/>
          </a:p>
        </p:txBody>
      </p:sp>
      <p:sp>
        <p:nvSpPr>
          <p:cNvPr id="3" name="内容占位符 2">
            <a:extLst>
              <a:ext uri="{FF2B5EF4-FFF2-40B4-BE49-F238E27FC236}">
                <a16:creationId xmlns:a16="http://schemas.microsoft.com/office/drawing/2014/main" id="{672FD2E7-10A3-4E74-9651-198EB7F0B9EB}"/>
              </a:ext>
            </a:extLst>
          </p:cNvPr>
          <p:cNvSpPr>
            <a:spLocks noGrp="1"/>
          </p:cNvSpPr>
          <p:nvPr>
            <p:ph idx="1"/>
          </p:nvPr>
        </p:nvSpPr>
        <p:spPr>
          <a:xfrm>
            <a:off x="1069848" y="2254574"/>
            <a:ext cx="10058400" cy="3116417"/>
          </a:xfrm>
        </p:spPr>
        <p:txBody>
          <a:bodyPr/>
          <a:lstStyle/>
          <a:p>
            <a:r>
              <a:rPr lang="zh-CN" altLang="zh-CN" dirty="0"/>
              <a:t>根据不同的测试目的，性能测试可以分为多种类型，常见的有如下几类：</a:t>
            </a:r>
          </a:p>
          <a:p>
            <a:pPr lvl="0"/>
            <a:r>
              <a:rPr lang="zh-CN" altLang="zh-CN" dirty="0"/>
              <a:t>基准测试（</a:t>
            </a:r>
            <a:r>
              <a:rPr lang="en-US" altLang="zh-CN" dirty="0"/>
              <a:t>Standard Testing</a:t>
            </a:r>
            <a:r>
              <a:rPr lang="zh-CN" altLang="zh-CN" dirty="0"/>
              <a:t>）</a:t>
            </a:r>
          </a:p>
          <a:p>
            <a:pPr lvl="0"/>
            <a:r>
              <a:rPr lang="zh-CN" altLang="zh-CN" dirty="0"/>
              <a:t>负载测试（</a:t>
            </a:r>
            <a:r>
              <a:rPr lang="en-US" altLang="zh-CN" dirty="0"/>
              <a:t>Load Testing</a:t>
            </a:r>
            <a:r>
              <a:rPr lang="zh-CN" altLang="zh-CN" dirty="0"/>
              <a:t>）</a:t>
            </a:r>
          </a:p>
          <a:p>
            <a:pPr lvl="0"/>
            <a:r>
              <a:rPr lang="zh-CN" altLang="zh-CN" dirty="0"/>
              <a:t>压力测试（</a:t>
            </a:r>
            <a:r>
              <a:rPr lang="en-US" altLang="zh-CN" dirty="0"/>
              <a:t>Stress Testing</a:t>
            </a:r>
            <a:r>
              <a:rPr lang="zh-CN" altLang="zh-CN" dirty="0"/>
              <a:t>）</a:t>
            </a:r>
          </a:p>
          <a:p>
            <a:pPr lvl="0"/>
            <a:r>
              <a:rPr lang="zh-CN" altLang="zh-CN" dirty="0"/>
              <a:t>疲劳强度测试</a:t>
            </a:r>
          </a:p>
          <a:p>
            <a:pPr lvl="0"/>
            <a:r>
              <a:rPr lang="zh-CN" altLang="zh-CN" dirty="0"/>
              <a:t>稳定性测试</a:t>
            </a:r>
          </a:p>
        </p:txBody>
      </p:sp>
    </p:spTree>
    <p:extLst>
      <p:ext uri="{BB962C8B-B14F-4D97-AF65-F5344CB8AC3E}">
        <p14:creationId xmlns:p14="http://schemas.microsoft.com/office/powerpoint/2010/main" val="279464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6E130-7ED6-499C-92D1-31D9D129EF8D}"/>
              </a:ext>
            </a:extLst>
          </p:cNvPr>
          <p:cNvSpPr>
            <a:spLocks noGrp="1"/>
          </p:cNvSpPr>
          <p:nvPr>
            <p:ph type="title"/>
          </p:nvPr>
        </p:nvSpPr>
        <p:spPr/>
        <p:txBody>
          <a:bodyPr/>
          <a:lstStyle/>
          <a:p>
            <a:r>
              <a:rPr lang="zh-CN" altLang="zh-CN" b="1" dirty="0"/>
              <a:t>基准测试</a:t>
            </a:r>
            <a:endParaRPr lang="zh-CN" altLang="en-US" dirty="0"/>
          </a:p>
        </p:txBody>
      </p:sp>
      <p:sp>
        <p:nvSpPr>
          <p:cNvPr id="3" name="内容占位符 2">
            <a:extLst>
              <a:ext uri="{FF2B5EF4-FFF2-40B4-BE49-F238E27FC236}">
                <a16:creationId xmlns:a16="http://schemas.microsoft.com/office/drawing/2014/main" id="{CFB05AC3-AA7B-4EF5-BC97-A7FA8BC84077}"/>
              </a:ext>
            </a:extLst>
          </p:cNvPr>
          <p:cNvSpPr>
            <a:spLocks noGrp="1"/>
          </p:cNvSpPr>
          <p:nvPr>
            <p:ph idx="1"/>
          </p:nvPr>
        </p:nvSpPr>
        <p:spPr>
          <a:xfrm>
            <a:off x="1069848" y="2121408"/>
            <a:ext cx="9130595" cy="4050792"/>
          </a:xfrm>
        </p:spPr>
        <p:txBody>
          <a:bodyPr/>
          <a:lstStyle/>
          <a:p>
            <a:pPr marL="0" indent="0">
              <a:buNone/>
            </a:pPr>
            <a:endParaRPr lang="en-US" altLang="zh-CN" b="1" dirty="0"/>
          </a:p>
          <a:p>
            <a:r>
              <a:rPr lang="zh-CN" altLang="zh-CN" dirty="0"/>
              <a:t>指的是模拟单个用户执行业务场景时，考察系统的性能指标。严格意义上来讲，基准测试并不能算作性能测试范畴，它跟功能测试并没有太大区别。差异在于，基准测试的目的更多地是关注业务功能的正确性，或者说验证测试脚本的正确性，然后，将基准测试时采集得到的系统性能指标，作为基准测试结果，为后续并发压力测试的性能分析提供参考依据。</a:t>
            </a:r>
            <a:endParaRPr lang="zh-CN" altLang="en-US" dirty="0"/>
          </a:p>
        </p:txBody>
      </p:sp>
    </p:spTree>
    <p:extLst>
      <p:ext uri="{BB962C8B-B14F-4D97-AF65-F5344CB8AC3E}">
        <p14:creationId xmlns:p14="http://schemas.microsoft.com/office/powerpoint/2010/main" val="390839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F3067-B638-436D-B22E-B6250ED85682}"/>
              </a:ext>
            </a:extLst>
          </p:cNvPr>
          <p:cNvSpPr>
            <a:spLocks noGrp="1"/>
          </p:cNvSpPr>
          <p:nvPr>
            <p:ph type="title"/>
          </p:nvPr>
        </p:nvSpPr>
        <p:spPr/>
        <p:txBody>
          <a:bodyPr/>
          <a:lstStyle/>
          <a:p>
            <a:r>
              <a:rPr lang="zh-CN" altLang="zh-CN" b="1" dirty="0"/>
              <a:t>负载测试</a:t>
            </a:r>
            <a:endParaRPr lang="zh-CN" altLang="en-US" dirty="0"/>
          </a:p>
        </p:txBody>
      </p:sp>
      <p:sp>
        <p:nvSpPr>
          <p:cNvPr id="3" name="内容占位符 2">
            <a:extLst>
              <a:ext uri="{FF2B5EF4-FFF2-40B4-BE49-F238E27FC236}">
                <a16:creationId xmlns:a16="http://schemas.microsoft.com/office/drawing/2014/main" id="{DA32964E-98B0-44C3-B0B6-886B72B2CE12}"/>
              </a:ext>
            </a:extLst>
          </p:cNvPr>
          <p:cNvSpPr>
            <a:spLocks noGrp="1"/>
          </p:cNvSpPr>
          <p:nvPr>
            <p:ph idx="1"/>
          </p:nvPr>
        </p:nvSpPr>
        <p:spPr>
          <a:xfrm>
            <a:off x="1066800" y="2322576"/>
            <a:ext cx="9142520" cy="3563319"/>
          </a:xfrm>
        </p:spPr>
        <p:txBody>
          <a:bodyPr/>
          <a:lstStyle/>
          <a:p>
            <a:r>
              <a:rPr lang="zh-CN" altLang="zh-CN" dirty="0"/>
              <a:t>主要指的是模拟系统在正常负载压力场景下，考察系统的性能指标。这里说的正常负载，主要是指用户对系统能承受的最大业务负载量的期望值，即预计系统最大应该支持多大用户的并发量。通过负载测试，</a:t>
            </a:r>
            <a:endParaRPr lang="en-US" altLang="zh-CN" dirty="0"/>
          </a:p>
          <a:p>
            <a:pPr marL="0" indent="0">
              <a:buNone/>
            </a:pPr>
            <a:endParaRPr lang="en-US" altLang="zh-CN" b="1" dirty="0"/>
          </a:p>
          <a:p>
            <a:r>
              <a:rPr lang="zh-CN" altLang="zh-CN" b="1" dirty="0"/>
              <a:t>目的是验证系统是否能满足预期的业务压力场景。</a:t>
            </a:r>
            <a:endParaRPr lang="en-US" altLang="zh-CN" b="1" dirty="0"/>
          </a:p>
          <a:p>
            <a:endParaRPr lang="en-US" altLang="zh-CN" b="1" dirty="0"/>
          </a:p>
        </p:txBody>
      </p:sp>
      <p:sp>
        <p:nvSpPr>
          <p:cNvPr id="4" name="矩形: 圆角 3">
            <a:extLst>
              <a:ext uri="{FF2B5EF4-FFF2-40B4-BE49-F238E27FC236}">
                <a16:creationId xmlns:a16="http://schemas.microsoft.com/office/drawing/2014/main" id="{796DD1F6-7EC8-478C-811F-5694B9D55F3C}"/>
              </a:ext>
            </a:extLst>
          </p:cNvPr>
          <p:cNvSpPr/>
          <p:nvPr/>
        </p:nvSpPr>
        <p:spPr>
          <a:xfrm>
            <a:off x="1131994" y="4454904"/>
            <a:ext cx="8757730" cy="1430991"/>
          </a:xfrm>
          <a:prstGeom prst="round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r>
              <a:rPr lang="zh-CN" altLang="zh-CN" dirty="0">
                <a:latin typeface="Adobe 黑体 Std R" panose="020B0400000000000000" pitchFamily="34" charset="-122"/>
                <a:ea typeface="Adobe 黑体 Std R" panose="020B0400000000000000" pitchFamily="34" charset="-122"/>
              </a:rPr>
              <a:t>通常负载测试是最典型的性能测试类型，通过实施负载测试来获取性能拐点，也叫最佳性能点，当达到这个点的时候，系统能力、极限能力是多少？也常用来做线上流量评估</a:t>
            </a:r>
            <a:endParaRPr lang="en-US" altLang="zh-CN"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159144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EBB4E-1744-4EC1-A169-826EDBDDE618}"/>
              </a:ext>
            </a:extLst>
          </p:cNvPr>
          <p:cNvSpPr>
            <a:spLocks noGrp="1"/>
          </p:cNvSpPr>
          <p:nvPr>
            <p:ph type="title"/>
          </p:nvPr>
        </p:nvSpPr>
        <p:spPr/>
        <p:txBody>
          <a:bodyPr/>
          <a:lstStyle/>
          <a:p>
            <a:r>
              <a:rPr lang="zh-CN" altLang="zh-CN" b="1" dirty="0"/>
              <a:t>压力测试</a:t>
            </a:r>
            <a:endParaRPr lang="zh-CN" altLang="en-US" dirty="0"/>
          </a:p>
        </p:txBody>
      </p:sp>
      <p:sp>
        <p:nvSpPr>
          <p:cNvPr id="3" name="内容占位符 2">
            <a:extLst>
              <a:ext uri="{FF2B5EF4-FFF2-40B4-BE49-F238E27FC236}">
                <a16:creationId xmlns:a16="http://schemas.microsoft.com/office/drawing/2014/main" id="{AEAB82EE-CE99-4F22-8322-4FBE4CEA4A2C}"/>
              </a:ext>
            </a:extLst>
          </p:cNvPr>
          <p:cNvSpPr>
            <a:spLocks noGrp="1"/>
          </p:cNvSpPr>
          <p:nvPr>
            <p:ph idx="1"/>
          </p:nvPr>
        </p:nvSpPr>
        <p:spPr>
          <a:xfrm>
            <a:off x="1069848" y="2121408"/>
            <a:ext cx="8810999" cy="4039695"/>
          </a:xfrm>
        </p:spPr>
        <p:txBody>
          <a:bodyPr/>
          <a:lstStyle/>
          <a:p>
            <a:r>
              <a:rPr lang="zh-CN" altLang="zh-CN" dirty="0"/>
              <a:t>通俗地讲，</a:t>
            </a:r>
            <a:r>
              <a:rPr lang="zh-CN" altLang="zh-CN" b="1" dirty="0"/>
              <a:t>压力测试是为了发现在多大并发压力下系统的性能会变得不可接受，或者出现性能拐点（崩溃）的情况</a:t>
            </a:r>
            <a:r>
              <a:rPr lang="zh-CN" altLang="zh-CN" dirty="0"/>
              <a:t>。在加压策略上，压力测试会对被测系统逐步加压，在加压的过程中考察系统性能指标的走势情况，最终找出系统在出现性能拐点时的并发用户数，也就是系统支持的最大并发用户数。</a:t>
            </a:r>
          </a:p>
          <a:p>
            <a:endParaRPr lang="en-US" altLang="zh-CN" dirty="0"/>
          </a:p>
          <a:p>
            <a:endParaRPr lang="en-US" altLang="zh-CN" dirty="0"/>
          </a:p>
          <a:p>
            <a:r>
              <a:rPr lang="zh-CN" altLang="zh-CN" dirty="0"/>
              <a:t>开展压力测试主要用于探测应用或者应用的支撑基础设施某些部分的极限能力。通过一直增加负载，直到应用的部分功能不能正常工作，</a:t>
            </a:r>
            <a:r>
              <a:rPr lang="zh-CN" altLang="zh-CN" b="1" dirty="0"/>
              <a:t>目的是找到被测系统的容量天花板</a:t>
            </a:r>
            <a:r>
              <a:rPr lang="zh-CN" altLang="zh-CN" dirty="0"/>
              <a:t>。</a:t>
            </a:r>
          </a:p>
          <a:p>
            <a:pPr marL="0" indent="0">
              <a:buNone/>
            </a:pPr>
            <a:endParaRPr lang="zh-CN" altLang="en-US" dirty="0"/>
          </a:p>
        </p:txBody>
      </p:sp>
    </p:spTree>
    <p:extLst>
      <p:ext uri="{BB962C8B-B14F-4D97-AF65-F5344CB8AC3E}">
        <p14:creationId xmlns:p14="http://schemas.microsoft.com/office/powerpoint/2010/main" val="388742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F06DA-4A7A-4E2B-A3F3-0EF2F3FC3B93}"/>
              </a:ext>
            </a:extLst>
          </p:cNvPr>
          <p:cNvSpPr>
            <a:spLocks noGrp="1"/>
          </p:cNvSpPr>
          <p:nvPr>
            <p:ph type="title"/>
          </p:nvPr>
        </p:nvSpPr>
        <p:spPr/>
        <p:txBody>
          <a:bodyPr/>
          <a:lstStyle/>
          <a:p>
            <a:r>
              <a:rPr lang="zh-CN" altLang="zh-CN" b="1" dirty="0"/>
              <a:t>疲劳强度测试</a:t>
            </a:r>
            <a:endParaRPr lang="zh-CN" altLang="en-US" dirty="0"/>
          </a:p>
        </p:txBody>
      </p:sp>
      <p:sp>
        <p:nvSpPr>
          <p:cNvPr id="3" name="内容占位符 2">
            <a:extLst>
              <a:ext uri="{FF2B5EF4-FFF2-40B4-BE49-F238E27FC236}">
                <a16:creationId xmlns:a16="http://schemas.microsoft.com/office/drawing/2014/main" id="{55A4CDB7-D498-47CB-8FDC-4D85ADA7662A}"/>
              </a:ext>
            </a:extLst>
          </p:cNvPr>
          <p:cNvSpPr>
            <a:spLocks noGrp="1"/>
          </p:cNvSpPr>
          <p:nvPr>
            <p:ph idx="1"/>
          </p:nvPr>
        </p:nvSpPr>
        <p:spPr>
          <a:xfrm>
            <a:off x="1069848" y="2121408"/>
            <a:ext cx="9112839" cy="4050792"/>
          </a:xfrm>
        </p:spPr>
        <p:txBody>
          <a:bodyPr/>
          <a:lstStyle/>
          <a:p>
            <a:r>
              <a:rPr lang="zh-CN" altLang="zh-CN" b="1" dirty="0"/>
              <a:t>疲劳强度测试</a:t>
            </a:r>
            <a:r>
              <a:rPr lang="zh-CN" altLang="zh-CN" dirty="0"/>
              <a:t>的加压策略跟负载测试也很接近，都是对系统模拟出系统能承受的最大业务负载量，差异在于，疲劳强度测试更关注系统在长时间运行情况下系统性能指标的变化情况，例如，系统在运行一段时间后，是否会出现事务处理失败、响应时间增长、业务吞吐量降低、</a:t>
            </a:r>
            <a:r>
              <a:rPr lang="en-US" altLang="zh-CN" dirty="0"/>
              <a:t>CPU/</a:t>
            </a:r>
            <a:r>
              <a:rPr lang="zh-CN" altLang="zh-CN" dirty="0"/>
              <a:t>内存资源增长等问题。</a:t>
            </a:r>
          </a:p>
          <a:p>
            <a:endParaRPr lang="zh-CN" altLang="en-US" dirty="0"/>
          </a:p>
        </p:txBody>
      </p:sp>
    </p:spTree>
    <p:extLst>
      <p:ext uri="{BB962C8B-B14F-4D97-AF65-F5344CB8AC3E}">
        <p14:creationId xmlns:p14="http://schemas.microsoft.com/office/powerpoint/2010/main" val="393149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A8AFC-B047-44CE-8AB5-56CD2D35F146}"/>
              </a:ext>
            </a:extLst>
          </p:cNvPr>
          <p:cNvSpPr>
            <a:spLocks noGrp="1"/>
          </p:cNvSpPr>
          <p:nvPr>
            <p:ph type="title"/>
          </p:nvPr>
        </p:nvSpPr>
        <p:spPr/>
        <p:txBody>
          <a:bodyPr/>
          <a:lstStyle/>
          <a:p>
            <a:r>
              <a:rPr lang="zh-CN" altLang="zh-CN" b="1" dirty="0"/>
              <a:t>稳定性测试</a:t>
            </a:r>
            <a:endParaRPr lang="zh-CN" altLang="en-US" dirty="0"/>
          </a:p>
        </p:txBody>
      </p:sp>
      <p:sp>
        <p:nvSpPr>
          <p:cNvPr id="3" name="内容占位符 2">
            <a:extLst>
              <a:ext uri="{FF2B5EF4-FFF2-40B4-BE49-F238E27FC236}">
                <a16:creationId xmlns:a16="http://schemas.microsoft.com/office/drawing/2014/main" id="{7F918CC7-5C14-4933-80A4-4EA9004777CD}"/>
              </a:ext>
            </a:extLst>
          </p:cNvPr>
          <p:cNvSpPr>
            <a:spLocks noGrp="1"/>
          </p:cNvSpPr>
          <p:nvPr>
            <p:ph idx="1"/>
          </p:nvPr>
        </p:nvSpPr>
        <p:spPr>
          <a:xfrm>
            <a:off x="1069848" y="2432127"/>
            <a:ext cx="8793243" cy="3799998"/>
          </a:xfrm>
        </p:spPr>
        <p:txBody>
          <a:bodyPr/>
          <a:lstStyle/>
          <a:p>
            <a:r>
              <a:rPr lang="zh-CN" altLang="zh-CN" b="1" dirty="0"/>
              <a:t>稳定性测试</a:t>
            </a:r>
            <a:r>
              <a:rPr lang="zh-CN" altLang="zh-CN" dirty="0"/>
              <a:t>会把用户真实会发生的场景放大</a:t>
            </a:r>
            <a:r>
              <a:rPr lang="en-US" altLang="zh-CN" dirty="0"/>
              <a:t>3-5</a:t>
            </a:r>
            <a:r>
              <a:rPr lang="zh-CN" altLang="zh-CN" dirty="0"/>
              <a:t>倍，然后在线上运行</a:t>
            </a:r>
            <a:r>
              <a:rPr lang="en-US" altLang="zh-CN" dirty="0"/>
              <a:t>24</a:t>
            </a:r>
            <a:r>
              <a:rPr lang="zh-CN" altLang="zh-CN" dirty="0"/>
              <a:t>小时，在这个阶段会发现很多稳定性问题，例如：</a:t>
            </a:r>
            <a:r>
              <a:rPr lang="en-US" altLang="zh-CN" dirty="0"/>
              <a:t>list</a:t>
            </a:r>
            <a:r>
              <a:rPr lang="zh-CN" altLang="zh-CN" dirty="0"/>
              <a:t>回收，</a:t>
            </a:r>
            <a:r>
              <a:rPr lang="en-US" altLang="zh-CN" dirty="0"/>
              <a:t>java list</a:t>
            </a:r>
            <a:r>
              <a:rPr lang="zh-CN" altLang="zh-CN" dirty="0"/>
              <a:t>回收，一旦回收出现问题，可能会出现内存溢出，这个在日常测试过程中，是很难测出来的，所以用稳定性测试查出这些问题</a:t>
            </a:r>
            <a:endParaRPr lang="zh-CN" altLang="en-US" dirty="0"/>
          </a:p>
        </p:txBody>
      </p:sp>
    </p:spTree>
    <p:extLst>
      <p:ext uri="{BB962C8B-B14F-4D97-AF65-F5344CB8AC3E}">
        <p14:creationId xmlns:p14="http://schemas.microsoft.com/office/powerpoint/2010/main" val="71992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木材纹理">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材纹理">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TM03090434[[fn=木头类型]]</Template>
  <TotalTime>47</TotalTime>
  <Words>1248</Words>
  <Application>Microsoft Office PowerPoint</Application>
  <PresentationFormat>宽屏</PresentationFormat>
  <Paragraphs>126</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Adobe 黑体 Std R</vt:lpstr>
      <vt:lpstr>等线</vt:lpstr>
      <vt:lpstr>Rockwell</vt:lpstr>
      <vt:lpstr>Rockwell Condensed</vt:lpstr>
      <vt:lpstr>Wingdings</vt:lpstr>
      <vt:lpstr>木材纹理</vt:lpstr>
      <vt:lpstr>性 能 测 试</vt:lpstr>
      <vt:lpstr>PowerPoint 演示文稿</vt:lpstr>
      <vt:lpstr>什么是服务端性能测试？</vt:lpstr>
      <vt:lpstr>性能测试类型</vt:lpstr>
      <vt:lpstr>基准测试</vt:lpstr>
      <vt:lpstr>负载测试</vt:lpstr>
      <vt:lpstr>压力测试</vt:lpstr>
      <vt:lpstr>疲劳强度测试</vt:lpstr>
      <vt:lpstr>稳定性测试</vt:lpstr>
      <vt:lpstr>性能指标的分类</vt:lpstr>
      <vt:lpstr>业务性能常用指标</vt:lpstr>
      <vt:lpstr>系统资源性能常用指标</vt:lpstr>
      <vt:lpstr>PowerPoint 演示文稿</vt:lpstr>
      <vt:lpstr> 性能测试开展流程</vt:lpstr>
      <vt:lpstr>性能测试工具</vt:lpstr>
      <vt:lpstr>PowerPoint 演示文稿</vt:lpstr>
      <vt:lpstr>性能测试工具组成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性 能 测 试</dc:title>
  <dc:creator>Administrator</dc:creator>
  <cp:lastModifiedBy>Administrator</cp:lastModifiedBy>
  <cp:revision>9</cp:revision>
  <dcterms:created xsi:type="dcterms:W3CDTF">2019-11-21T14:45:50Z</dcterms:created>
  <dcterms:modified xsi:type="dcterms:W3CDTF">2020-10-18T01:32:31Z</dcterms:modified>
</cp:coreProperties>
</file>