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6E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786akifsk/mySteg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00B0F0"/>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04297"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60000"/>
                    <a:lumOff val="40000"/>
                  </a:schemeClr>
                </a:solidFill>
                <a:latin typeface="Arial" pitchFamily="34" charset="0"/>
                <a:cs typeface="Arial" pitchFamily="34" charset="0"/>
              </a:rPr>
              <a:t>Md Akif Sk</a:t>
            </a:r>
          </a:p>
          <a:p>
            <a:r>
              <a:rPr lang="en-US" sz="2000" b="1" dirty="0">
                <a:solidFill>
                  <a:schemeClr val="accent1">
                    <a:lumMod val="75000"/>
                  </a:schemeClr>
                </a:solidFill>
                <a:latin typeface="Arial"/>
                <a:cs typeface="Arial"/>
              </a:rPr>
              <a:t>Student Name : </a:t>
            </a:r>
            <a:r>
              <a:rPr lang="en-US" sz="2000" b="1" dirty="0">
                <a:solidFill>
                  <a:schemeClr val="accent1">
                    <a:lumMod val="60000"/>
                    <a:lumOff val="40000"/>
                  </a:schemeClr>
                </a:solidFill>
                <a:latin typeface="Arial"/>
                <a:cs typeface="Arial"/>
              </a:rPr>
              <a:t>Md Akif Sk</a:t>
            </a:r>
          </a:p>
          <a:p>
            <a:r>
              <a:rPr lang="en-US" sz="2000" b="1" dirty="0">
                <a:solidFill>
                  <a:schemeClr val="accent1">
                    <a:lumMod val="75000"/>
                  </a:schemeClr>
                </a:solidFill>
                <a:latin typeface="Arial"/>
                <a:cs typeface="Arial"/>
              </a:rPr>
              <a:t>College Name : </a:t>
            </a:r>
            <a:r>
              <a:rPr lang="en-US" sz="2000" b="1" dirty="0">
                <a:solidFill>
                  <a:schemeClr val="accent1">
                    <a:lumMod val="60000"/>
                    <a:lumOff val="40000"/>
                  </a:schemeClr>
                </a:solidFill>
                <a:latin typeface="Arial"/>
                <a:cs typeface="Arial"/>
              </a:rPr>
              <a:t>Hooghly Engineering &amp; Technology College </a:t>
            </a:r>
          </a:p>
          <a:p>
            <a:r>
              <a:rPr lang="en-US" sz="2000" b="1" dirty="0">
                <a:solidFill>
                  <a:schemeClr val="accent1">
                    <a:lumMod val="75000"/>
                  </a:schemeClr>
                </a:solidFill>
                <a:latin typeface="Arial"/>
                <a:cs typeface="Arial"/>
              </a:rPr>
              <a:t>Department :</a:t>
            </a:r>
            <a:r>
              <a:rPr lang="en-US" sz="2000" b="1" dirty="0">
                <a:solidFill>
                  <a:schemeClr val="accent1">
                    <a:lumMod val="60000"/>
                    <a:lumOff val="40000"/>
                  </a:schemeClr>
                </a:solidFill>
                <a:latin typeface="Arial"/>
                <a:cs typeface="Arial"/>
              </a:rPr>
              <a:t>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Support for Larger Data Hiding</a:t>
            </a:r>
          </a:p>
          <a:p>
            <a:pPr marL="305435" indent="-305435"/>
            <a:r>
              <a:rPr lang="en-IN" dirty="0"/>
              <a:t>Multi-Format Support</a:t>
            </a:r>
            <a:r>
              <a:rPr lang="en-US" dirty="0"/>
              <a:t> (like JPG, BMP, TIFF, and GIF)</a:t>
            </a:r>
          </a:p>
          <a:p>
            <a:pPr marL="305435" indent="-305435"/>
            <a:r>
              <a:rPr lang="en-US" dirty="0"/>
              <a:t>GUI-Based Implementation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616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607378"/>
            <a:ext cx="11029615" cy="3643244"/>
          </a:xfrm>
        </p:spPr>
        <p:txBody>
          <a:bodyPr>
            <a:normAutofit/>
          </a:bodyPr>
          <a:lstStyle/>
          <a:p>
            <a:pPr marL="0" lvl="0" indent="0" algn="l" rtl="0">
              <a:spcBef>
                <a:spcPts val="0"/>
              </a:spcBef>
              <a:spcAft>
                <a:spcPts val="0"/>
              </a:spcAft>
              <a:buNone/>
            </a:pPr>
            <a:r>
              <a:rPr lang="en-US" sz="2000" b="1"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Steganography</a:t>
            </a:r>
            <a:r>
              <a:rPr lang="en-US" sz="2000"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 is the technique of hiding secret data within an ordinary, non-secret, file or message in order to avoid detection; the secret data is then extracted at its destination.</a:t>
            </a:r>
          </a:p>
          <a:p>
            <a:pPr marL="0" lvl="0" indent="0" algn="l" rtl="0">
              <a:spcBef>
                <a:spcPts val="1600"/>
              </a:spcBef>
              <a:spcAft>
                <a:spcPts val="0"/>
              </a:spcAft>
              <a:buNone/>
            </a:pPr>
            <a:r>
              <a:rPr lang="en-US" sz="2000"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The use of </a:t>
            </a:r>
            <a:r>
              <a:rPr lang="en-US" sz="2000" b="1"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steganography</a:t>
            </a:r>
            <a:r>
              <a:rPr lang="en-US" sz="2000"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 can be combined with encryption as an extra step for hiding or protecting data.</a:t>
            </a:r>
          </a:p>
          <a:p>
            <a:pPr marL="0" lvl="0" indent="0" algn="l" rtl="0">
              <a:spcBef>
                <a:spcPts val="1600"/>
              </a:spcBef>
              <a:spcAft>
                <a:spcPts val="0"/>
              </a:spcAft>
              <a:buNone/>
            </a:pPr>
            <a:r>
              <a:rPr lang="en-US" sz="2000" dirty="0">
                <a:solidFill>
                  <a:schemeClr val="tx1">
                    <a:lumMod val="95000"/>
                    <a:lumOff val="5000"/>
                  </a:schemeClr>
                </a:solidFill>
                <a:latin typeface="Arial" panose="020B0604020202020204" pitchFamily="34" charset="0"/>
                <a:cs typeface="Arial" panose="020B0604020202020204" pitchFamily="34" charset="0"/>
              </a:rPr>
              <a:t>This project focuses on implementing an efficient and secure data hiding technique.</a:t>
            </a:r>
            <a:endParaRPr lang="en-US" sz="2000" dirty="0">
              <a:solidFill>
                <a:schemeClr val="tx1">
                  <a:lumMod val="95000"/>
                  <a:lumOff val="5000"/>
                </a:schemeClr>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spcBef>
                <a:spcPts val="1600"/>
              </a:spcBef>
              <a:spcAft>
                <a:spcPts val="0"/>
              </a:spcAft>
              <a:buNone/>
            </a:pPr>
            <a:r>
              <a:rPr lang="en-US" sz="2000" b="1" dirty="0">
                <a:solidFill>
                  <a:srgbClr val="6C6C6C"/>
                </a:solidFill>
                <a:highlight>
                  <a:srgbClr val="FFFFFF"/>
                </a:highlight>
                <a:latin typeface="Arial" panose="020B0604020202020204" pitchFamily="34" charset="0"/>
                <a:ea typeface="Times New Roman"/>
                <a:cs typeface="Arial" panose="020B0604020202020204" pitchFamily="34" charset="0"/>
                <a:sym typeface="Times New Roman"/>
              </a:rPr>
              <a:t>The word steganography is derived from the Greek words steganos (meaning hidden or covered) and the Greek root graph (meaning to write)</a:t>
            </a:r>
            <a:endParaRPr lang="en-US" sz="2000" b="1"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Programming Language: </a:t>
            </a:r>
            <a:r>
              <a:rPr lang="en-IN" sz="2000" dirty="0">
                <a:solidFill>
                  <a:schemeClr val="tx1">
                    <a:lumMod val="95000"/>
                    <a:lumOff val="5000"/>
                  </a:schemeClr>
                </a:solidFill>
                <a:latin typeface="Arial" panose="020B0604020202020204" pitchFamily="34" charset="0"/>
                <a:cs typeface="Arial" panose="020B0604020202020204" pitchFamily="34" charset="0"/>
              </a:rPr>
              <a:t>Python</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IDE: </a:t>
            </a:r>
            <a:r>
              <a:rPr lang="en-IN" sz="2000" dirty="0">
                <a:solidFill>
                  <a:schemeClr val="tx1">
                    <a:lumMod val="95000"/>
                    <a:lumOff val="5000"/>
                  </a:schemeClr>
                </a:solidFill>
                <a:latin typeface="Arial" panose="020B0604020202020204" pitchFamily="34" charset="0"/>
                <a:cs typeface="Arial" panose="020B0604020202020204" pitchFamily="34" charset="0"/>
              </a:rPr>
              <a:t>Visual Studio Code</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Library: </a:t>
            </a:r>
            <a:r>
              <a:rPr lang="en-IN" sz="2000" dirty="0">
                <a:solidFill>
                  <a:schemeClr val="tx1">
                    <a:lumMod val="95000"/>
                    <a:lumOff val="5000"/>
                  </a:schemeClr>
                </a:solidFill>
                <a:latin typeface="Arial" panose="020B0604020202020204" pitchFamily="34" charset="0"/>
                <a:cs typeface="Arial" panose="020B0604020202020204" pitchFamily="34" charset="0"/>
              </a:rPr>
              <a:t>OpenCV</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Platform: </a:t>
            </a:r>
            <a:r>
              <a:rPr lang="en-IN" sz="2000" dirty="0">
                <a:solidFill>
                  <a:schemeClr val="tx1">
                    <a:lumMod val="95000"/>
                    <a:lumOff val="5000"/>
                  </a:schemeClr>
                </a:solidFill>
                <a:latin typeface="Arial" panose="020B0604020202020204" pitchFamily="34" charset="0"/>
                <a:cs typeface="Arial" panose="020B0604020202020204" pitchFamily="34" charset="0"/>
              </a:rPr>
              <a:t>Windows/Linux</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Algorithm Used: </a:t>
            </a:r>
            <a:r>
              <a:rPr lang="en-IN" sz="2000" dirty="0">
                <a:solidFill>
                  <a:schemeClr val="tx1">
                    <a:lumMod val="95000"/>
                    <a:lumOff val="5000"/>
                  </a:schemeClr>
                </a:solidFill>
                <a:latin typeface="Arial" panose="020B0604020202020204" pitchFamily="34" charset="0"/>
                <a:cs typeface="Arial" panose="020B0604020202020204" pitchFamily="34" charset="0"/>
              </a:rPr>
              <a:t>LSB (Least Significant Bit) steganography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b="1" dirty="0">
                <a:solidFill>
                  <a:srgbClr val="0F0F0F"/>
                </a:solidFill>
              </a:rPr>
              <a:t>Highly secure method for data hiding</a:t>
            </a:r>
          </a:p>
          <a:p>
            <a:r>
              <a:rPr lang="en-US" sz="1800" b="1" dirty="0">
                <a:solidFill>
                  <a:srgbClr val="0F0F0F"/>
                </a:solidFill>
              </a:rPr>
              <a:t>Minimal distortion in the cover image</a:t>
            </a:r>
          </a:p>
          <a:p>
            <a:r>
              <a:rPr lang="en-US" sz="1800" b="1" dirty="0">
                <a:solidFill>
                  <a:srgbClr val="0F0F0F"/>
                </a:solidFill>
              </a:rPr>
              <a:t>Can be used for covert communication</a:t>
            </a:r>
          </a:p>
          <a:p>
            <a:r>
              <a:rPr lang="en-US" sz="1800" b="1" dirty="0">
                <a:solidFill>
                  <a:srgbClr val="0F0F0F"/>
                </a:solidFill>
              </a:rPr>
              <a:t>Custom encryption before embedding for added security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Government agencies for secure communication</a:t>
            </a:r>
          </a:p>
          <a:p>
            <a:r>
              <a:rPr lang="en-US" dirty="0"/>
              <a:t>In Army level for safe data sharing</a:t>
            </a:r>
          </a:p>
          <a:p>
            <a:r>
              <a:rPr lang="en-US" dirty="0"/>
              <a:t>Journalists and whistleblowers for safe data transmission</a:t>
            </a:r>
          </a:p>
          <a:p>
            <a:r>
              <a:rPr lang="en-US" dirty="0"/>
              <a:t>General users concerned about privacy</a:t>
            </a:r>
          </a:p>
          <a:p>
            <a:r>
              <a:rPr lang="en-US" dirty="0"/>
              <a:t>Organizations handling confidential data</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7B04B2FA-A122-F710-A1FA-AC07A299237A}"/>
              </a:ext>
            </a:extLst>
          </p:cNvPr>
          <p:cNvPicPr>
            <a:picLocks noChangeAspect="1"/>
          </p:cNvPicPr>
          <p:nvPr/>
        </p:nvPicPr>
        <p:blipFill>
          <a:blip r:embed="rId2"/>
          <a:stretch>
            <a:fillRect/>
          </a:stretch>
        </p:blipFill>
        <p:spPr>
          <a:xfrm>
            <a:off x="581192" y="1662401"/>
            <a:ext cx="3023252" cy="4976296"/>
          </a:xfrm>
          <a:prstGeom prst="rect">
            <a:avLst/>
          </a:prstGeom>
        </p:spPr>
      </p:pic>
      <p:pic>
        <p:nvPicPr>
          <p:cNvPr id="13" name="Picture 12">
            <a:extLst>
              <a:ext uri="{FF2B5EF4-FFF2-40B4-BE49-F238E27FC236}">
                <a16:creationId xmlns:a16="http://schemas.microsoft.com/office/drawing/2014/main" id="{EC28F3A9-64CD-4292-345D-DA3DFEFBD26A}"/>
              </a:ext>
            </a:extLst>
          </p:cNvPr>
          <p:cNvPicPr>
            <a:picLocks noChangeAspect="1"/>
          </p:cNvPicPr>
          <p:nvPr/>
        </p:nvPicPr>
        <p:blipFill>
          <a:blip r:embed="rId3"/>
          <a:srcRect/>
          <a:stretch/>
        </p:blipFill>
        <p:spPr>
          <a:xfrm>
            <a:off x="3875924" y="1662401"/>
            <a:ext cx="2796371" cy="5072341"/>
          </a:xfrm>
          <a:prstGeom prst="rect">
            <a:avLst/>
          </a:prstGeom>
        </p:spPr>
      </p:pic>
      <p:pic>
        <p:nvPicPr>
          <p:cNvPr id="15" name="Picture 14">
            <a:extLst>
              <a:ext uri="{FF2B5EF4-FFF2-40B4-BE49-F238E27FC236}">
                <a16:creationId xmlns:a16="http://schemas.microsoft.com/office/drawing/2014/main" id="{7B5A7556-4DEF-594B-42AF-C6346A78EC0F}"/>
              </a:ext>
            </a:extLst>
          </p:cNvPr>
          <p:cNvPicPr>
            <a:picLocks noChangeAspect="1"/>
          </p:cNvPicPr>
          <p:nvPr/>
        </p:nvPicPr>
        <p:blipFill>
          <a:blip r:embed="rId4"/>
          <a:stretch>
            <a:fillRect/>
          </a:stretch>
        </p:blipFill>
        <p:spPr>
          <a:xfrm>
            <a:off x="6943775" y="3277670"/>
            <a:ext cx="5006775" cy="1841802"/>
          </a:xfrm>
          <a:prstGeom prst="rect">
            <a:avLst/>
          </a:prstGeom>
        </p:spPr>
      </p:pic>
      <p:sp>
        <p:nvSpPr>
          <p:cNvPr id="16" name="TextBox 15">
            <a:extLst>
              <a:ext uri="{FF2B5EF4-FFF2-40B4-BE49-F238E27FC236}">
                <a16:creationId xmlns:a16="http://schemas.microsoft.com/office/drawing/2014/main" id="{DE921BDE-D9EB-2703-5014-9763D6668CC0}"/>
              </a:ext>
            </a:extLst>
          </p:cNvPr>
          <p:cNvSpPr txBox="1"/>
          <p:nvPr/>
        </p:nvSpPr>
        <p:spPr>
          <a:xfrm>
            <a:off x="1476756" y="1372935"/>
            <a:ext cx="1248156" cy="215444"/>
          </a:xfrm>
          <a:prstGeom prst="rect">
            <a:avLst/>
          </a:prstGeom>
          <a:noFill/>
        </p:spPr>
        <p:txBody>
          <a:bodyPr wrap="square" lIns="0" tIns="0" rIns="0" bIns="0" rtlCol="0">
            <a:spAutoFit/>
          </a:bodyPr>
          <a:lstStyle/>
          <a:p>
            <a:pPr algn="ctr"/>
            <a:r>
              <a:rPr lang="en-IN" sz="1400" dirty="0">
                <a:solidFill>
                  <a:schemeClr val="tx1">
                    <a:lumMod val="85000"/>
                    <a:lumOff val="15000"/>
                  </a:schemeClr>
                </a:solidFill>
                <a:latin typeface="Poppins" panose="00000500000000000000" pitchFamily="2" charset="0"/>
                <a:cs typeface="Poppins" panose="00000500000000000000" pitchFamily="2" charset="0"/>
              </a:rPr>
              <a:t>encode.py</a:t>
            </a:r>
          </a:p>
        </p:txBody>
      </p:sp>
      <p:sp>
        <p:nvSpPr>
          <p:cNvPr id="17" name="TextBox 16">
            <a:extLst>
              <a:ext uri="{FF2B5EF4-FFF2-40B4-BE49-F238E27FC236}">
                <a16:creationId xmlns:a16="http://schemas.microsoft.com/office/drawing/2014/main" id="{0EF01F76-9B91-F7D4-FCD3-E0B2FAAC5ABE}"/>
              </a:ext>
            </a:extLst>
          </p:cNvPr>
          <p:cNvSpPr txBox="1"/>
          <p:nvPr/>
        </p:nvSpPr>
        <p:spPr>
          <a:xfrm>
            <a:off x="4650031" y="1372935"/>
            <a:ext cx="1248156" cy="215444"/>
          </a:xfrm>
          <a:prstGeom prst="rect">
            <a:avLst/>
          </a:prstGeom>
          <a:noFill/>
        </p:spPr>
        <p:txBody>
          <a:bodyPr wrap="square" lIns="0" tIns="0" rIns="0" bIns="0" rtlCol="0">
            <a:spAutoFit/>
          </a:bodyPr>
          <a:lstStyle/>
          <a:p>
            <a:pPr algn="ctr"/>
            <a:r>
              <a:rPr lang="en-IN" sz="1400" dirty="0">
                <a:solidFill>
                  <a:schemeClr val="tx1">
                    <a:lumMod val="85000"/>
                    <a:lumOff val="15000"/>
                  </a:schemeClr>
                </a:solidFill>
                <a:latin typeface="Poppins" panose="00000500000000000000" pitchFamily="2" charset="0"/>
                <a:cs typeface="Poppins" panose="00000500000000000000" pitchFamily="2" charset="0"/>
              </a:rPr>
              <a:t>decode.py</a:t>
            </a:r>
          </a:p>
        </p:txBody>
      </p:sp>
      <p:sp>
        <p:nvSpPr>
          <p:cNvPr id="18" name="TextBox 17">
            <a:extLst>
              <a:ext uri="{FF2B5EF4-FFF2-40B4-BE49-F238E27FC236}">
                <a16:creationId xmlns:a16="http://schemas.microsoft.com/office/drawing/2014/main" id="{D43D6FA5-51BA-1184-E6E1-DC32F6CFE9F6}"/>
              </a:ext>
            </a:extLst>
          </p:cNvPr>
          <p:cNvSpPr txBox="1"/>
          <p:nvPr/>
        </p:nvSpPr>
        <p:spPr>
          <a:xfrm>
            <a:off x="8823084" y="2951799"/>
            <a:ext cx="1248156" cy="215444"/>
          </a:xfrm>
          <a:prstGeom prst="rect">
            <a:avLst/>
          </a:prstGeom>
          <a:noFill/>
        </p:spPr>
        <p:txBody>
          <a:bodyPr wrap="square" lIns="0" tIns="0" rIns="0" bIns="0" rtlCol="0">
            <a:spAutoFit/>
          </a:bodyPr>
          <a:lstStyle/>
          <a:p>
            <a:pPr algn="ctr"/>
            <a:r>
              <a:rPr lang="en-IN" sz="1400" dirty="0">
                <a:solidFill>
                  <a:schemeClr val="tx1">
                    <a:lumMod val="85000"/>
                    <a:lumOff val="15000"/>
                  </a:schemeClr>
                </a:solidFill>
                <a:latin typeface="Poppins" panose="00000500000000000000" pitchFamily="2" charset="0"/>
                <a:cs typeface="Poppins" panose="00000500000000000000" pitchFamily="2" charset="0"/>
              </a:rPr>
              <a:t>OUTPUT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The project successfully implements steganography for secure data hiding in images. The method ensures confidentiality without drawing attention to the presence of hidden data. This can be improved with advanced cryptographic techniques for even greater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 GitHub: </a:t>
            </a:r>
            <a:r>
              <a:rPr lang="en-IN" dirty="0">
                <a:hlinkClick r:id="rId2"/>
              </a:rPr>
              <a:t>https://github.com/786akifsk/myStego</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319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Poppins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MD ASIF SK</cp:lastModifiedBy>
  <cp:revision>27</cp:revision>
  <dcterms:created xsi:type="dcterms:W3CDTF">2021-05-26T16:50:10Z</dcterms:created>
  <dcterms:modified xsi:type="dcterms:W3CDTF">2025-02-19T03:57:07Z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