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0a3235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0a3235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0a3235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0a3235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0a3235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0a3235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d4bda5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d4bda5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1ad6519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1ad6519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1ad6519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1ad6519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f132872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f132872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01b4ce9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01b4ce9b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1ad65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1ad65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76e19b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76e19b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81ad6519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1ad6519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81ad6519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81ad6519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5d37e901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5d37e90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5716ebc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5716ebc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401b4ce9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01b4ce9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f516d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f516d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f516db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f516db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99772d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99772d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99772d9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99772d9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99772d9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99772d9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f8cd66d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f8cd66d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81ad6519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81ad6519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038df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038df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76e19b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76e19b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f5aaa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f5aaa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ed3ae9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ed3ae9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ed3ae9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ed3ae9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59341cb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59341cb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59341cb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59341cb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f9ca41d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f9ca41d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f9ca41d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f9ca41d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f9ca41d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f9ca41d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81ad6519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81ad6519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5716ebc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5716ebc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401b4ce9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01b4ce9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0a323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0a323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01b4ce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01b4ce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4736103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36103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81ad6519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81ad6519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ocs.ansible.com/ansible/intro_adhoc.html#introduction-to-ad-hoc-comman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ocs.ansible.com/ansible/intro_adhoc.html#id10" TargetMode="External"/><Relationship Id="rId4" Type="http://schemas.openxmlformats.org/officeDocument/2006/relationships/hyperlink" Target="http://docs.ansible.com/ansible/intro_adhoc.html#id1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ocs.ansible.com/ansible/latest/guide_aws.html" TargetMode="External"/><Relationship Id="rId4" Type="http://schemas.openxmlformats.org/officeDocument/2006/relationships/hyperlink" Target="https://codereviewvideos.com/course/ansible-tutorial/video/ansible-handlers" TargetMode="External"/><Relationship Id="rId5" Type="http://schemas.openxmlformats.org/officeDocument/2006/relationships/hyperlink" Target="http://docs.ansible.com/ansible/latest/playbooks_best_practice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ansible.com/ansible/latest/user_guide/intro_patterns.html#intro-patter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raw.githubusercontent.com/ansible/ansible/devel/examples/ansible.cfg" TargetMode="External"/><Relationship Id="rId4" Type="http://schemas.openxmlformats.org/officeDocument/2006/relationships/hyperlink" Target="http://docs.ansible.com/ansible/latest/intro_configura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ansible.com/ansible/latest/reference_appendices/YAMLSyntax.html#yaml-synta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alaxy.ansib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ansible.com/ansible/latest/user_guide/playbooks_reuse_roles.html#playbooks-reuse-roles" TargetMode="External"/><Relationship Id="rId4" Type="http://schemas.openxmlformats.org/officeDocument/2006/relationships/hyperlink" Target="https://docs.ansible.com/ansible/latest/user_guide/playbooks_reuse_roles.html#playbooks-reuse-roles" TargetMode="External"/><Relationship Id="rId5" Type="http://schemas.openxmlformats.org/officeDocument/2006/relationships/hyperlink" Target="http://docs.ansible.com/ansible/latest/playbooks_reuse_roles.html#id5" TargetMode="External"/><Relationship Id="rId6" Type="http://schemas.openxmlformats.org/officeDocument/2006/relationships/hyperlink" Target="http://docs.ansible.com/ansible/latest/playbooks_reuse_roles.html#id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ocs.ansible.com/ansible/latest/playbooks_variables.html" TargetMode="External"/><Relationship Id="rId4" Type="http://schemas.openxmlformats.org/officeDocument/2006/relationships/hyperlink" Target="http://docs.ansible.com/ansible/latest/playbooks_variable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ansible.com/ansible/latest/reference_appendices/galaxy.html#id6" TargetMode="External"/><Relationship Id="rId4" Type="http://schemas.openxmlformats.org/officeDocument/2006/relationships/hyperlink" Target="https://docs.ansible.com/ansible/latest/reference_appendices/galaxy.html#id6" TargetMode="External"/><Relationship Id="rId9" Type="http://schemas.openxmlformats.org/officeDocument/2006/relationships/hyperlink" Target="https://docs.ansible.com/ansible/latest/reference_appendices/config.html#envvar-ANSIBLE_ROLES_PATH" TargetMode="External"/><Relationship Id="rId5" Type="http://schemas.openxmlformats.org/officeDocument/2006/relationships/hyperlink" Target="https://galaxy.ansible.com/" TargetMode="External"/><Relationship Id="rId6" Type="http://schemas.openxmlformats.org/officeDocument/2006/relationships/hyperlink" Target="https://galaxy.ansible.com/" TargetMode="External"/><Relationship Id="rId7" Type="http://schemas.openxmlformats.org/officeDocument/2006/relationships/hyperlink" Target="https://docs.ansible.com/ansible/latest/reference_appendices/galaxy.html#id7" TargetMode="External"/><Relationship Id="rId8" Type="http://schemas.openxmlformats.org/officeDocument/2006/relationships/hyperlink" Target="https://docs.ansible.com/ansible/latest/reference_appendices/galaxy.html#id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ansible.com/ansible/latest/reference_appendices/galaxy.html#id9" TargetMode="External"/><Relationship Id="rId4" Type="http://schemas.openxmlformats.org/officeDocument/2006/relationships/hyperlink" Target="https://docs.ansible.com/ansible/latest/reference_appendices/galaxy.html#id9" TargetMode="External"/><Relationship Id="rId5" Type="http://schemas.openxmlformats.org/officeDocument/2006/relationships/hyperlink" Target="https://github.com/bennojoy/nginx"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ansible.com/ansible/latest/reference_appendices/galaxy.html#id11" TargetMode="External"/><Relationship Id="rId4" Type="http://schemas.openxmlformats.org/officeDocument/2006/relationships/hyperlink" Target="https://docs.ansible.com/ansible/latest/reference_appendices/galaxy.html#id1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ramaws/Ansible.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ansible.com/ansible-container/container_yml/template.html#id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ansible.com/ansible/2.6/cli/ansible-vault.html#ansible-vault-edit" TargetMode="External"/><Relationship Id="rId4" Type="http://schemas.openxmlformats.org/officeDocument/2006/relationships/hyperlink" Target="https://docs.ansible.com/ansible/2.6/user_guide/vault.html#id9" TargetMode="External"/><Relationship Id="rId5" Type="http://schemas.openxmlformats.org/officeDocument/2006/relationships/hyperlink" Target="https://docs.ansible.com/ansible/2.6/user_guide/vault.html#id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ansible.com/ansible/2.6/cli/ansible-vault.html#ansible-vault-encrypt" TargetMode="External"/><Relationship Id="rId4" Type="http://schemas.openxmlformats.org/officeDocument/2006/relationships/hyperlink" Target="https://docs.ansible.com/ansible/2.6/cli/ansible-vault.html#ansible-vault-decrypt" TargetMode="External"/><Relationship Id="rId5" Type="http://schemas.openxmlformats.org/officeDocument/2006/relationships/hyperlink" Target="https://docs.ansible.com/ansible/2.6/cli/ansible-vault.html#ansible-vault-edit" TargetMode="External"/><Relationship Id="rId6" Type="http://schemas.openxmlformats.org/officeDocument/2006/relationships/hyperlink" Target="https://docs.ansible.com/ansible/2.6/cli/ansible-vault.html#ansible-vault-vie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ansible.com/ansible/2.6/cli/ansible-playbook.html#cmdoption-ansible-playbook-ask-vault-pass" TargetMode="External"/><Relationship Id="rId4" Type="http://schemas.openxmlformats.org/officeDocument/2006/relationships/hyperlink" Target="https://docs.ansible.com/ansible/2.6/cli/ansible-playbook.html#cmdoption-ansible-playbook-vault-password-fi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docs.ansible.com/ansible/becom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cs.ansible.com/ansible/intro_installation.html#id26" TargetMode="External"/><Relationship Id="rId4" Type="http://schemas.openxmlformats.org/officeDocument/2006/relationships/hyperlink" Target="http://docs.ansible.com/ansible/intro_installation.html#id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1828800" rtl="0" algn="l">
              <a:spcBef>
                <a:spcPts val="0"/>
              </a:spcBef>
              <a:spcAft>
                <a:spcPts val="0"/>
              </a:spcAft>
              <a:buNone/>
            </a:pPr>
            <a:r>
              <a:rPr lang="en" sz="5700">
                <a:solidFill>
                  <a:srgbClr val="FF9900"/>
                </a:solidFill>
                <a:latin typeface="Times New Roman"/>
                <a:ea typeface="Times New Roman"/>
                <a:cs typeface="Times New Roman"/>
                <a:sym typeface="Times New Roman"/>
              </a:rPr>
              <a:t>Ansible </a:t>
            </a:r>
            <a:endParaRPr sz="5700">
              <a:solidFill>
                <a:srgbClr val="FF9900"/>
              </a:solidFill>
              <a:latin typeface="Times New Roman"/>
              <a:ea typeface="Times New Roman"/>
              <a:cs typeface="Times New Roman"/>
              <a:sym typeface="Times New Roman"/>
            </a:endParaRPr>
          </a:p>
          <a:p>
            <a:pPr indent="457200" lvl="0" marL="3200400" rtl="0" algn="ctr">
              <a:spcBef>
                <a:spcPts val="0"/>
              </a:spcBef>
              <a:spcAft>
                <a:spcPts val="0"/>
              </a:spcAft>
              <a:buNone/>
            </a:pPr>
            <a:r>
              <a:rPr lang="en" sz="3700">
                <a:latin typeface="Courier New"/>
                <a:ea typeface="Courier New"/>
                <a:cs typeface="Courier New"/>
                <a:sym typeface="Courier New"/>
              </a:rPr>
              <a:t>-Ramchandra</a:t>
            </a:r>
            <a:endParaRPr sz="3700">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2750" y="85200"/>
            <a:ext cx="8518500" cy="497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3091D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Introduction To Ad-Hoc Commands</a:t>
            </a:r>
            <a:r>
              <a:rPr b="1" lang="en"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63636"/>
              </a:lnSpc>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What’s an ad-hoc command?</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An ad-hoc command is something that you might type in to do something really quick, but don’t want to save for later.</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Let’s use </a:t>
            </a:r>
            <a:r>
              <a:rPr lang="en" sz="1200">
                <a:solidFill>
                  <a:srgbClr val="404040"/>
                </a:solidFill>
                <a:highlight>
                  <a:srgbClr val="FFFFFF"/>
                </a:highlight>
                <a:latin typeface="Times New Roman"/>
                <a:ea typeface="Times New Roman"/>
                <a:cs typeface="Times New Roman"/>
                <a:sym typeface="Times New Roman"/>
              </a:rPr>
              <a:t>Ansible</a:t>
            </a:r>
            <a:r>
              <a:rPr lang="en" sz="1200">
                <a:solidFill>
                  <a:srgbClr val="404040"/>
                </a:solidFill>
                <a:highlight>
                  <a:srgbClr val="FFFFFF"/>
                </a:highlight>
                <a:latin typeface="Times New Roman"/>
                <a:ea typeface="Times New Roman"/>
                <a:cs typeface="Times New Roman"/>
                <a:sym typeface="Times New Roman"/>
              </a:rPr>
              <a:t> command line tool to reboot all web servers in Atlanta, 10 at a time. First, let’s set up SSH-agent so it can remember our credentials</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8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 ssh-agent bash</a:t>
            </a:r>
            <a:br>
              <a:rPr lang="en" sz="1200">
                <a:solidFill>
                  <a:srgbClr val="404040"/>
                </a:solidFill>
                <a:highlight>
                  <a:srgbClr val="FFFFFF"/>
                </a:highlight>
                <a:latin typeface="Times New Roman"/>
                <a:ea typeface="Times New Roman"/>
                <a:cs typeface="Times New Roman"/>
                <a:sym typeface="Times New Roman"/>
              </a:rPr>
            </a:br>
            <a:r>
              <a:rPr lang="en" sz="1200">
                <a:solidFill>
                  <a:srgbClr val="404040"/>
                </a:solidFill>
                <a:highlight>
                  <a:srgbClr val="FFFFFF"/>
                </a:highlight>
                <a:latin typeface="Times New Roman"/>
                <a:ea typeface="Times New Roman"/>
                <a:cs typeface="Times New Roman"/>
                <a:sym typeface="Times New Roman"/>
              </a:rPr>
              <a:t>$ ssh-add ~/.ssh/id_rsa</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If you don’t want to use ssh-agent and want to instead SSH with a password instead of keys, you can with </a:t>
            </a:r>
            <a:r>
              <a:rPr lang="en" sz="1200">
                <a:solidFill>
                  <a:srgbClr val="E74C3C"/>
                </a:solidFill>
                <a:highlight>
                  <a:srgbClr val="FFFFFF"/>
                </a:highlight>
                <a:latin typeface="Times New Roman"/>
                <a:ea typeface="Times New Roman"/>
                <a:cs typeface="Times New Roman"/>
                <a:sym typeface="Times New Roman"/>
              </a:rPr>
              <a:t>--ask-pass</a:t>
            </a:r>
            <a:r>
              <a:rPr lang="en" sz="1200">
                <a:solidFill>
                  <a:srgbClr val="404040"/>
                </a:solidFill>
                <a:highlight>
                  <a:srgbClr val="FFFFFF"/>
                </a:highlight>
                <a:latin typeface="Times New Roman"/>
                <a:ea typeface="Times New Roman"/>
                <a:cs typeface="Times New Roman"/>
                <a:sym typeface="Times New Roman"/>
              </a:rPr>
              <a:t> (</a:t>
            </a:r>
            <a:r>
              <a:rPr lang="en" sz="1200">
                <a:solidFill>
                  <a:srgbClr val="E74C3C"/>
                </a:solidFill>
                <a:highlight>
                  <a:srgbClr val="FFFFFF"/>
                </a:highlight>
                <a:latin typeface="Times New Roman"/>
                <a:ea typeface="Times New Roman"/>
                <a:cs typeface="Times New Roman"/>
                <a:sym typeface="Times New Roman"/>
              </a:rPr>
              <a:t>-k</a:t>
            </a:r>
            <a:r>
              <a:rPr lang="en" sz="1200">
                <a:solidFill>
                  <a:srgbClr val="404040"/>
                </a:solidFill>
                <a:highlight>
                  <a:srgbClr val="FFFFFF"/>
                </a:highlight>
                <a:latin typeface="Times New Roman"/>
                <a:ea typeface="Times New Roman"/>
                <a:cs typeface="Times New Roman"/>
                <a:sym typeface="Times New Roman"/>
              </a:rPr>
              <a:t>), but it’s much better to just use ssh-agent</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Now to run the command on all servers in a group, in this case, </a:t>
            </a:r>
            <a:r>
              <a:rPr i="1" lang="en" sz="1200">
                <a:solidFill>
                  <a:srgbClr val="404040"/>
                </a:solidFill>
                <a:highlight>
                  <a:srgbClr val="FFFFFF"/>
                </a:highlight>
                <a:latin typeface="Times New Roman"/>
                <a:ea typeface="Times New Roman"/>
                <a:cs typeface="Times New Roman"/>
                <a:sym typeface="Times New Roman"/>
              </a:rPr>
              <a:t>atlanta</a:t>
            </a:r>
            <a:r>
              <a:rPr lang="en" sz="1200">
                <a:solidFill>
                  <a:srgbClr val="404040"/>
                </a:solidFill>
                <a:highlight>
                  <a:srgbClr val="FFFFFF"/>
                </a:highlight>
                <a:latin typeface="Times New Roman"/>
                <a:ea typeface="Times New Roman"/>
                <a:cs typeface="Times New Roman"/>
                <a:sym typeface="Times New Roman"/>
              </a:rPr>
              <a:t>, in 10 parallel forks:</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8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 ansible atlanta -a </a:t>
            </a:r>
            <a:r>
              <a:rPr lang="en" sz="1200">
                <a:solidFill>
                  <a:srgbClr val="DD1144"/>
                </a:solidFill>
                <a:highlight>
                  <a:srgbClr val="FFFFFF"/>
                </a:highlight>
                <a:latin typeface="Times New Roman"/>
                <a:ea typeface="Times New Roman"/>
                <a:cs typeface="Times New Roman"/>
                <a:sym typeface="Times New Roman"/>
              </a:rPr>
              <a:t>"/sbin/reboot"</a:t>
            </a:r>
            <a:r>
              <a:rPr lang="en" sz="1200">
                <a:solidFill>
                  <a:srgbClr val="404040"/>
                </a:solidFill>
                <a:highlight>
                  <a:srgbClr val="FFFFFF"/>
                </a:highlight>
                <a:latin typeface="Times New Roman"/>
                <a:ea typeface="Times New Roman"/>
                <a:cs typeface="Times New Roman"/>
                <a:sym typeface="Times New Roman"/>
              </a:rPr>
              <a:t> -f </a:t>
            </a:r>
            <a:r>
              <a:rPr lang="en" sz="1200">
                <a:solidFill>
                  <a:srgbClr val="009999"/>
                </a:solidFill>
                <a:highlight>
                  <a:srgbClr val="FFFFFF"/>
                </a:highlight>
                <a:latin typeface="Times New Roman"/>
                <a:ea typeface="Times New Roman"/>
                <a:cs typeface="Times New Roman"/>
                <a:sym typeface="Times New Roman"/>
              </a:rPr>
              <a:t>10</a:t>
            </a:r>
            <a:endParaRPr sz="1200">
              <a:solidFill>
                <a:srgbClr val="009999"/>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/usr/bin/ansible will default to running from your user account. If you do not like this behavior, pass in “-u username”. If you want to run commands as a different user, it looks like this:</a:t>
            </a:r>
            <a:endParaRPr sz="1200">
              <a:solidFill>
                <a:srgbClr val="009999"/>
              </a:solidFill>
              <a:highlight>
                <a:srgbClr val="FFFFFF"/>
              </a:highlight>
              <a:latin typeface="Times New Roman"/>
              <a:ea typeface="Times New Roman"/>
              <a:cs typeface="Times New Roman"/>
              <a:sym typeface="Times New Roman"/>
            </a:endParaRPr>
          </a:p>
          <a:p>
            <a:pPr indent="0" lvl="0" marL="0" rtl="0" algn="l">
              <a:lnSpc>
                <a:spcPct val="163636"/>
              </a:lnSpc>
              <a:spcBef>
                <a:spcPts val="0"/>
              </a:spcBef>
              <a:spcAft>
                <a:spcPts val="0"/>
              </a:spcAft>
              <a:buNone/>
            </a:pPr>
            <a:r>
              <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body"/>
          </p:nvPr>
        </p:nvSpPr>
        <p:spPr>
          <a:xfrm>
            <a:off x="311700" y="197175"/>
            <a:ext cx="8520600" cy="48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FFFFF"/>
                </a:highlight>
              </a:rPr>
              <a:t>You can also select what Ansible “module” you want to run. Normally commands also take a </a:t>
            </a:r>
            <a:r>
              <a:rPr lang="en" sz="900">
                <a:solidFill>
                  <a:srgbClr val="E74C3C"/>
                </a:solidFill>
                <a:highlight>
                  <a:srgbClr val="FFFFFF"/>
                </a:highlight>
                <a:latin typeface="Verdana"/>
                <a:ea typeface="Verdana"/>
                <a:cs typeface="Verdana"/>
                <a:sym typeface="Verdana"/>
              </a:rPr>
              <a:t>-m</a:t>
            </a:r>
            <a:r>
              <a:rPr lang="en" sz="1200">
                <a:solidFill>
                  <a:srgbClr val="404040"/>
                </a:solidFill>
                <a:highlight>
                  <a:srgbClr val="FFFFFF"/>
                </a:highlight>
              </a:rPr>
              <a:t> for module name, but the default module name is ‘command’, so we didn’t need to specify that all of the time.</a:t>
            </a:r>
            <a:endParaRPr sz="1200">
              <a:solidFill>
                <a:srgbClr val="404040"/>
              </a:solidFill>
              <a:highlight>
                <a:srgbClr val="FFFFFF"/>
              </a:highlight>
            </a:endParaRPr>
          </a:p>
          <a:p>
            <a:pPr indent="0" lvl="0" marL="0" rtl="0" algn="l">
              <a:lnSpc>
                <a:spcPct val="150000"/>
              </a:lnSpc>
              <a:spcBef>
                <a:spcPts val="1600"/>
              </a:spcBef>
              <a:spcAft>
                <a:spcPts val="0"/>
              </a:spcAft>
              <a:buClr>
                <a:schemeClr val="dk1"/>
              </a:buClr>
              <a:buSzPts val="1100"/>
              <a:buFont typeface="Arial"/>
              <a:buNone/>
            </a:pPr>
            <a:r>
              <a:rPr lang="en" sz="900">
                <a:solidFill>
                  <a:srgbClr val="404040"/>
                </a:solidFill>
                <a:highlight>
                  <a:srgbClr val="FFFFFF"/>
                </a:highlight>
                <a:latin typeface="Verdana"/>
                <a:ea typeface="Verdana"/>
                <a:cs typeface="Verdana"/>
                <a:sym typeface="Verdana"/>
              </a:rPr>
              <a:t>$ ansible raleigh -m shell -a </a:t>
            </a:r>
            <a:r>
              <a:rPr lang="en" sz="900">
                <a:solidFill>
                  <a:srgbClr val="DD1144"/>
                </a:solidFill>
                <a:highlight>
                  <a:srgbClr val="FFFFFF"/>
                </a:highlight>
                <a:latin typeface="Verdana"/>
                <a:ea typeface="Verdana"/>
                <a:cs typeface="Verdana"/>
                <a:sym typeface="Verdana"/>
              </a:rPr>
              <a:t>'echo $TERM'</a:t>
            </a:r>
            <a:endParaRPr sz="900">
              <a:solidFill>
                <a:srgbClr val="DD1144"/>
              </a:solidFill>
              <a:highlight>
                <a:srgbClr val="FFFFFF"/>
              </a:highlight>
              <a:latin typeface="Verdana"/>
              <a:ea typeface="Verdana"/>
              <a:cs typeface="Verdana"/>
              <a:sym typeface="Verdana"/>
            </a:endParaRPr>
          </a:p>
          <a:p>
            <a:pPr indent="0" lvl="0" marL="0" rtl="0" algn="l">
              <a:spcBef>
                <a:spcPts val="0"/>
              </a:spcBef>
              <a:spcAft>
                <a:spcPts val="0"/>
              </a:spcAft>
              <a:buNone/>
            </a:pPr>
            <a:r>
              <a:rPr lang="en" sz="1200">
                <a:solidFill>
                  <a:srgbClr val="404040"/>
                </a:solidFill>
                <a:highlight>
                  <a:srgbClr val="FFFFFF"/>
                </a:highlight>
              </a:rPr>
              <a:t>If you use playbooks, you can also take advantage of the </a:t>
            </a:r>
            <a:r>
              <a:rPr lang="en" sz="900">
                <a:solidFill>
                  <a:srgbClr val="E74C3C"/>
                </a:solidFill>
                <a:highlight>
                  <a:srgbClr val="FFFFFF"/>
                </a:highlight>
                <a:latin typeface="Verdana"/>
                <a:ea typeface="Verdana"/>
                <a:cs typeface="Verdana"/>
                <a:sym typeface="Verdana"/>
              </a:rPr>
              <a:t>template</a:t>
            </a:r>
            <a:r>
              <a:rPr lang="en" sz="1200">
                <a:solidFill>
                  <a:srgbClr val="404040"/>
                </a:solidFill>
                <a:highlight>
                  <a:srgbClr val="FFFFFF"/>
                </a:highlight>
              </a:rPr>
              <a:t> module</a:t>
            </a:r>
            <a:endParaRPr sz="1200">
              <a:solidFill>
                <a:srgbClr val="404040"/>
              </a:solidFill>
              <a:highlight>
                <a:srgbClr val="FFFFFF"/>
              </a:highlight>
            </a:endParaRPr>
          </a:p>
          <a:p>
            <a:pPr indent="0" lvl="0" marL="0" rtl="0" algn="l">
              <a:spcBef>
                <a:spcPts val="1600"/>
              </a:spcBef>
              <a:spcAft>
                <a:spcPts val="0"/>
              </a:spcAft>
              <a:buNone/>
            </a:pPr>
            <a:r>
              <a:rPr lang="en" sz="1200">
                <a:solidFill>
                  <a:srgbClr val="404040"/>
                </a:solidFill>
                <a:highlight>
                  <a:srgbClr val="FFFFFF"/>
                </a:highlight>
              </a:rPr>
              <a:t>The </a:t>
            </a:r>
            <a:r>
              <a:rPr lang="en" sz="900">
                <a:solidFill>
                  <a:srgbClr val="E74C3C"/>
                </a:solidFill>
                <a:highlight>
                  <a:srgbClr val="FFFFFF"/>
                </a:highlight>
                <a:latin typeface="Verdana"/>
                <a:ea typeface="Verdana"/>
                <a:cs typeface="Verdana"/>
                <a:sym typeface="Verdana"/>
              </a:rPr>
              <a:t>file</a:t>
            </a:r>
            <a:r>
              <a:rPr lang="en" sz="1200">
                <a:solidFill>
                  <a:srgbClr val="404040"/>
                </a:solidFill>
                <a:highlight>
                  <a:srgbClr val="FFFFFF"/>
                </a:highlight>
              </a:rPr>
              <a:t> module allows changing ownership and permissions on files. These same options can be passed directly to the </a:t>
            </a:r>
            <a:r>
              <a:rPr lang="en" sz="900">
                <a:solidFill>
                  <a:srgbClr val="E74C3C"/>
                </a:solidFill>
                <a:highlight>
                  <a:srgbClr val="FFFFFF"/>
                </a:highlight>
                <a:latin typeface="Verdana"/>
                <a:ea typeface="Verdana"/>
                <a:cs typeface="Verdana"/>
                <a:sym typeface="Verdana"/>
              </a:rPr>
              <a:t>copy</a:t>
            </a:r>
            <a:r>
              <a:rPr lang="en" sz="1200">
                <a:solidFill>
                  <a:srgbClr val="404040"/>
                </a:solidFill>
                <a:highlight>
                  <a:srgbClr val="FFFFFF"/>
                </a:highlight>
              </a:rPr>
              <a:t> module as well</a:t>
            </a:r>
            <a:endParaRPr sz="1200">
              <a:solidFill>
                <a:srgbClr val="404040"/>
              </a:solidFill>
              <a:highlight>
                <a:srgbClr val="FFFFFF"/>
              </a:highlight>
            </a:endParaRPr>
          </a:p>
          <a:p>
            <a:pPr indent="0" lvl="0" marL="0" rtl="0" algn="l">
              <a:lnSpc>
                <a:spcPct val="150000"/>
              </a:lnSpc>
              <a:spcBef>
                <a:spcPts val="1600"/>
              </a:spcBef>
              <a:spcAft>
                <a:spcPts val="0"/>
              </a:spcAft>
              <a:buClr>
                <a:schemeClr val="dk1"/>
              </a:buClr>
              <a:buSzPts val="1100"/>
              <a:buFont typeface="Arial"/>
              <a:buNone/>
            </a:pPr>
            <a:r>
              <a:rPr lang="en" sz="900">
                <a:solidFill>
                  <a:srgbClr val="404040"/>
                </a:solidFill>
                <a:highlight>
                  <a:srgbClr val="FFFFFF"/>
                </a:highlight>
                <a:latin typeface="Verdana"/>
                <a:ea typeface="Verdana"/>
                <a:cs typeface="Verdana"/>
                <a:sym typeface="Verdana"/>
              </a:rPr>
              <a:t>$ ansible webservers -m file -a </a:t>
            </a:r>
            <a:r>
              <a:rPr lang="en" sz="900">
                <a:solidFill>
                  <a:srgbClr val="DD1144"/>
                </a:solidFill>
                <a:highlight>
                  <a:srgbClr val="FFFFFF"/>
                </a:highlight>
                <a:latin typeface="Verdana"/>
                <a:ea typeface="Verdana"/>
                <a:cs typeface="Verdana"/>
                <a:sym typeface="Verdana"/>
              </a:rPr>
              <a:t>"dest=/srv/foo/a.txt mode=600"</a:t>
            </a:r>
            <a:br>
              <a:rPr lang="en" sz="900">
                <a:solidFill>
                  <a:srgbClr val="404040"/>
                </a:solidFill>
                <a:highlight>
                  <a:srgbClr val="FFFFFF"/>
                </a:highlight>
                <a:latin typeface="Verdana"/>
                <a:ea typeface="Verdana"/>
                <a:cs typeface="Verdana"/>
                <a:sym typeface="Verdana"/>
              </a:rPr>
            </a:br>
            <a:r>
              <a:rPr lang="en" sz="900">
                <a:solidFill>
                  <a:srgbClr val="404040"/>
                </a:solidFill>
                <a:highlight>
                  <a:srgbClr val="FFFFFF"/>
                </a:highlight>
                <a:latin typeface="Verdana"/>
                <a:ea typeface="Verdana"/>
                <a:cs typeface="Verdana"/>
                <a:sym typeface="Verdana"/>
              </a:rPr>
              <a:t>$ ansible webservers -m file -a </a:t>
            </a:r>
            <a:r>
              <a:rPr lang="en" sz="900">
                <a:solidFill>
                  <a:srgbClr val="DD1144"/>
                </a:solidFill>
                <a:highlight>
                  <a:srgbClr val="FFFFFF"/>
                </a:highlight>
                <a:latin typeface="Verdana"/>
                <a:ea typeface="Verdana"/>
                <a:cs typeface="Verdana"/>
                <a:sym typeface="Verdana"/>
              </a:rPr>
              <a:t>"dest=/srv/foo/b.txt mode=600 owner=mdehaan group=mdehaan"</a:t>
            </a:r>
            <a:endParaRPr sz="900">
              <a:solidFill>
                <a:srgbClr val="DD1144"/>
              </a:solidFill>
              <a:highlight>
                <a:srgbClr val="FFFFFF"/>
              </a:highlight>
              <a:latin typeface="Verdana"/>
              <a:ea typeface="Verdana"/>
              <a:cs typeface="Verdana"/>
              <a:sym typeface="Verdana"/>
            </a:endParaRPr>
          </a:p>
          <a:p>
            <a:pPr indent="0" lvl="0" marL="0" rtl="0" algn="l">
              <a:lnSpc>
                <a:spcPct val="163636"/>
              </a:lnSpc>
              <a:spcBef>
                <a:spcPts val="0"/>
              </a:spcBef>
              <a:spcAft>
                <a:spcPts val="0"/>
              </a:spcAft>
              <a:buClr>
                <a:schemeClr val="dk1"/>
              </a:buClr>
              <a:buSzPts val="1100"/>
              <a:buFont typeface="Arial"/>
              <a:buNone/>
            </a:pPr>
            <a:r>
              <a:rPr lang="en" sz="1200">
                <a:solidFill>
                  <a:srgbClr val="404040"/>
                </a:solidFill>
                <a:highlight>
                  <a:srgbClr val="FFFFFF"/>
                </a:highlight>
              </a:rPr>
              <a:t>The </a:t>
            </a:r>
            <a:r>
              <a:rPr lang="en" sz="900">
                <a:solidFill>
                  <a:srgbClr val="E74C3C"/>
                </a:solidFill>
                <a:highlight>
                  <a:srgbClr val="FFFFFF"/>
                </a:highlight>
                <a:latin typeface="Verdana"/>
                <a:ea typeface="Verdana"/>
                <a:cs typeface="Verdana"/>
                <a:sym typeface="Verdana"/>
              </a:rPr>
              <a:t>file</a:t>
            </a:r>
            <a:r>
              <a:rPr lang="en" sz="1200">
                <a:solidFill>
                  <a:srgbClr val="404040"/>
                </a:solidFill>
                <a:highlight>
                  <a:srgbClr val="FFFFFF"/>
                </a:highlight>
              </a:rPr>
              <a:t> module can also create directories, similar to </a:t>
            </a:r>
            <a:r>
              <a:rPr lang="en" sz="900">
                <a:solidFill>
                  <a:srgbClr val="E74C3C"/>
                </a:solidFill>
                <a:highlight>
                  <a:srgbClr val="FFFFFF"/>
                </a:highlight>
                <a:latin typeface="Verdana"/>
                <a:ea typeface="Verdana"/>
                <a:cs typeface="Verdana"/>
                <a:sym typeface="Verdana"/>
              </a:rPr>
              <a:t>mkdir -p</a:t>
            </a:r>
            <a:r>
              <a:rPr lang="en" sz="1200">
                <a:solidFill>
                  <a:srgbClr val="404040"/>
                </a:solidFill>
                <a:highlight>
                  <a:srgbClr val="FFFFFF"/>
                </a:highlight>
              </a:rPr>
              <a:t>:</a:t>
            </a:r>
            <a:endParaRPr sz="1200">
              <a:solidFill>
                <a:srgbClr val="404040"/>
              </a:solidFill>
              <a:highlight>
                <a:srgbClr val="FFFFFF"/>
              </a:highlight>
            </a:endParaRPr>
          </a:p>
          <a:p>
            <a:pPr indent="0" lvl="0" marL="0" rtl="0" algn="l">
              <a:lnSpc>
                <a:spcPct val="150000"/>
              </a:lnSpc>
              <a:spcBef>
                <a:spcPts val="1800"/>
              </a:spcBef>
              <a:spcAft>
                <a:spcPts val="0"/>
              </a:spcAft>
              <a:buClr>
                <a:schemeClr val="dk1"/>
              </a:buClr>
              <a:buSzPts val="1100"/>
              <a:buFont typeface="Arial"/>
              <a:buNone/>
            </a:pPr>
            <a:r>
              <a:rPr lang="en" sz="900">
                <a:solidFill>
                  <a:srgbClr val="404040"/>
                </a:solidFill>
                <a:highlight>
                  <a:srgbClr val="FFFFFF"/>
                </a:highlight>
                <a:latin typeface="Verdana"/>
                <a:ea typeface="Verdana"/>
                <a:cs typeface="Verdana"/>
                <a:sym typeface="Verdana"/>
              </a:rPr>
              <a:t>$ ansible webservers -m file -a </a:t>
            </a:r>
            <a:r>
              <a:rPr lang="en" sz="900">
                <a:solidFill>
                  <a:srgbClr val="DD1144"/>
                </a:solidFill>
                <a:highlight>
                  <a:srgbClr val="FFFFFF"/>
                </a:highlight>
                <a:latin typeface="Verdana"/>
                <a:ea typeface="Verdana"/>
                <a:cs typeface="Verdana"/>
                <a:sym typeface="Verdana"/>
              </a:rPr>
              <a:t>"dest=/path/to/c mode=755 owner=mdehaan group=mdehaan state=directory"</a:t>
            </a:r>
            <a:br>
              <a:rPr lang="en" sz="900">
                <a:solidFill>
                  <a:srgbClr val="404040"/>
                </a:solidFill>
                <a:highlight>
                  <a:srgbClr val="FFFFFF"/>
                </a:highlight>
                <a:latin typeface="Verdana"/>
                <a:ea typeface="Verdana"/>
                <a:cs typeface="Verdana"/>
                <a:sym typeface="Verdana"/>
              </a:rPr>
            </a:br>
            <a:endParaRPr sz="900">
              <a:solidFill>
                <a:srgbClr val="404040"/>
              </a:solidFill>
              <a:highlight>
                <a:srgbClr val="FFFFFF"/>
              </a:highlight>
              <a:latin typeface="Verdana"/>
              <a:ea typeface="Verdana"/>
              <a:cs typeface="Verdana"/>
              <a:sym typeface="Verdana"/>
            </a:endParaRPr>
          </a:p>
          <a:p>
            <a:pPr indent="0" lvl="0" marL="0" rtl="0" algn="l">
              <a:lnSpc>
                <a:spcPct val="163636"/>
              </a:lnSpc>
              <a:spcBef>
                <a:spcPts val="1800"/>
              </a:spcBef>
              <a:spcAft>
                <a:spcPts val="0"/>
              </a:spcAft>
              <a:buClr>
                <a:schemeClr val="dk1"/>
              </a:buClr>
              <a:buSzPts val="1100"/>
              <a:buFont typeface="Arial"/>
              <a:buNone/>
            </a:pPr>
            <a:r>
              <a:rPr lang="en" sz="1200">
                <a:solidFill>
                  <a:srgbClr val="404040"/>
                </a:solidFill>
                <a:highlight>
                  <a:srgbClr val="FFFFFF"/>
                </a:highlight>
              </a:rPr>
              <a:t>As well as delete directories (recursively) and delete files:</a:t>
            </a:r>
            <a:endParaRPr sz="1200">
              <a:solidFill>
                <a:srgbClr val="404040"/>
              </a:solidFill>
              <a:highlight>
                <a:srgbClr val="FFFFFF"/>
              </a:highlight>
            </a:endParaRPr>
          </a:p>
          <a:p>
            <a:pPr indent="0" lvl="0" marL="0" rtl="0" algn="l">
              <a:lnSpc>
                <a:spcPct val="150000"/>
              </a:lnSpc>
              <a:spcBef>
                <a:spcPts val="1800"/>
              </a:spcBef>
              <a:spcAft>
                <a:spcPts val="0"/>
              </a:spcAft>
              <a:buClr>
                <a:schemeClr val="dk1"/>
              </a:buClr>
              <a:buSzPts val="1100"/>
              <a:buFont typeface="Arial"/>
              <a:buNone/>
            </a:pPr>
            <a:r>
              <a:rPr lang="en" sz="900">
                <a:solidFill>
                  <a:srgbClr val="404040"/>
                </a:solidFill>
                <a:highlight>
                  <a:srgbClr val="FFFFFF"/>
                </a:highlight>
                <a:latin typeface="Verdana"/>
                <a:ea typeface="Verdana"/>
                <a:cs typeface="Verdana"/>
                <a:sym typeface="Verdana"/>
              </a:rPr>
              <a:t>$ ansible webservers -m file -a </a:t>
            </a:r>
            <a:r>
              <a:rPr lang="en" sz="900">
                <a:solidFill>
                  <a:srgbClr val="DD1144"/>
                </a:solidFill>
                <a:highlight>
                  <a:srgbClr val="FFFFFF"/>
                </a:highlight>
                <a:latin typeface="Verdana"/>
                <a:ea typeface="Verdana"/>
                <a:cs typeface="Verdana"/>
                <a:sym typeface="Verdana"/>
              </a:rPr>
              <a:t>"dest=/path/to/c state=absent"</a:t>
            </a:r>
            <a:endParaRPr sz="900">
              <a:solidFill>
                <a:srgbClr val="DD1144"/>
              </a:solidFill>
              <a:highlight>
                <a:srgbClr val="FFFFFF"/>
              </a:highlight>
              <a:latin typeface="Verdana"/>
              <a:ea typeface="Verdana"/>
              <a:cs typeface="Verdana"/>
              <a:sym typeface="Verdana"/>
            </a:endParaRPr>
          </a:p>
          <a:p>
            <a:pPr indent="0" lvl="0" marL="0" rtl="0" algn="l">
              <a:lnSpc>
                <a:spcPct val="150000"/>
              </a:lnSpc>
              <a:spcBef>
                <a:spcPts val="1800"/>
              </a:spcBef>
              <a:spcAft>
                <a:spcPts val="0"/>
              </a:spcAft>
              <a:buClr>
                <a:schemeClr val="dk1"/>
              </a:buClr>
              <a:buSzPts val="1100"/>
              <a:buFont typeface="Arial"/>
              <a:buNone/>
            </a:pPr>
            <a:r>
              <a:rPr lang="en" sz="900">
                <a:solidFill>
                  <a:srgbClr val="DD1144"/>
                </a:solidFill>
                <a:highlight>
                  <a:srgbClr val="FFFFFF"/>
                </a:highlight>
                <a:latin typeface="Verdana"/>
                <a:ea typeface="Verdana"/>
                <a:cs typeface="Verdana"/>
                <a:sym typeface="Verdana"/>
              </a:rPr>
              <a:t>$ ansible all -i hosts -u root --private-key ram-jan-2019.pem -m file -a "dest=/home/ec2-user/ram/ mode=0755 owner=ec2-user state=directory"</a:t>
            </a:r>
            <a:endParaRPr sz="900">
              <a:solidFill>
                <a:srgbClr val="DD1144"/>
              </a:solidFill>
              <a:highlight>
                <a:srgbClr val="FFFFFF"/>
              </a:highlight>
              <a:latin typeface="Verdana"/>
              <a:ea typeface="Verdana"/>
              <a:cs typeface="Verdana"/>
              <a:sym typeface="Verdana"/>
            </a:endParaRPr>
          </a:p>
          <a:p>
            <a:pPr indent="0" lvl="0" marL="0" rtl="0" algn="l">
              <a:spcBef>
                <a:spcPts val="1800"/>
              </a:spcBef>
              <a:spcAft>
                <a:spcPts val="1600"/>
              </a:spcAft>
              <a:buNone/>
            </a:pPr>
            <a:r>
              <a:t/>
            </a:r>
            <a:endParaRPr sz="1200">
              <a:solidFill>
                <a:srgbClr val="40404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idx="1" type="body"/>
          </p:nvPr>
        </p:nvSpPr>
        <p:spPr>
          <a:xfrm>
            <a:off x="311700" y="187825"/>
            <a:ext cx="8739300" cy="48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40404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Managing Packages</a:t>
            </a:r>
            <a:endParaRPr b="1" sz="1200">
              <a:solidFill>
                <a:srgbClr val="40404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There are modules available for yum and apt. Here are some examples with yum.</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Ensure a package is installed, but don’t update it:</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 ansible webservers -m yum -a </a:t>
            </a:r>
            <a:r>
              <a:rPr lang="en" sz="1200">
                <a:solidFill>
                  <a:srgbClr val="DD1144"/>
                </a:solidFill>
                <a:highlight>
                  <a:srgbClr val="FFFFFF"/>
                </a:highlight>
                <a:latin typeface="Times New Roman"/>
                <a:ea typeface="Times New Roman"/>
                <a:cs typeface="Times New Roman"/>
                <a:sym typeface="Times New Roman"/>
              </a:rPr>
              <a:t>"name=acme state=present"</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Ensure a package is installed to a specific version:</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 ansible webservers -m yum -a </a:t>
            </a:r>
            <a:r>
              <a:rPr lang="en" sz="1200">
                <a:solidFill>
                  <a:srgbClr val="DD1144"/>
                </a:solidFill>
                <a:highlight>
                  <a:srgbClr val="FFFFFF"/>
                </a:highlight>
                <a:latin typeface="Times New Roman"/>
                <a:ea typeface="Times New Roman"/>
                <a:cs typeface="Times New Roman"/>
                <a:sym typeface="Times New Roman"/>
              </a:rPr>
              <a:t>"name=acme-1.5 state=present"</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Ensure a package is at the latest version:</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 ansible webservers -m yum -a </a:t>
            </a:r>
            <a:r>
              <a:rPr lang="en" sz="1200">
                <a:solidFill>
                  <a:srgbClr val="DD1144"/>
                </a:solidFill>
                <a:highlight>
                  <a:srgbClr val="FFFFFF"/>
                </a:highlight>
                <a:latin typeface="Times New Roman"/>
                <a:ea typeface="Times New Roman"/>
                <a:cs typeface="Times New Roman"/>
                <a:sym typeface="Times New Roman"/>
              </a:rPr>
              <a:t>"name=acme state=latest"</a:t>
            </a:r>
            <a:br>
              <a:rPr lang="en" sz="1200">
                <a:solidFill>
                  <a:srgbClr val="404040"/>
                </a:solidFill>
                <a:highlight>
                  <a:srgbClr val="FFFFFF"/>
                </a:highlight>
                <a:latin typeface="Times New Roman"/>
                <a:ea typeface="Times New Roman"/>
                <a:cs typeface="Times New Roman"/>
                <a:sym typeface="Times New Roman"/>
              </a:rPr>
            </a:br>
            <a:r>
              <a:rPr lang="en" sz="1200">
                <a:solidFill>
                  <a:srgbClr val="404040"/>
                </a:solidFill>
                <a:highlight>
                  <a:srgbClr val="FFFFFF"/>
                </a:highlight>
                <a:latin typeface="Times New Roman"/>
                <a:ea typeface="Times New Roman"/>
                <a:cs typeface="Times New Roman"/>
                <a:sym typeface="Times New Roman"/>
              </a:rPr>
              <a:t>Ensure a package is not installed:</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 ansible webservers -m yum -a </a:t>
            </a:r>
            <a:r>
              <a:rPr lang="en" sz="1200">
                <a:solidFill>
                  <a:srgbClr val="DD1144"/>
                </a:solidFill>
                <a:highlight>
                  <a:srgbClr val="FFFFFF"/>
                </a:highlight>
                <a:latin typeface="Times New Roman"/>
                <a:ea typeface="Times New Roman"/>
                <a:cs typeface="Times New Roman"/>
                <a:sym typeface="Times New Roman"/>
              </a:rPr>
              <a:t>"name=acme state=absent"</a:t>
            </a:r>
            <a:endParaRPr sz="1200">
              <a:solidFill>
                <a:srgbClr val="DD1144"/>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200">
                <a:solidFill>
                  <a:srgbClr val="DD1144"/>
                </a:solidFill>
                <a:highlight>
                  <a:srgbClr val="FFFFFF"/>
                </a:highlight>
                <a:latin typeface="Times New Roman"/>
                <a:ea typeface="Times New Roman"/>
                <a:cs typeface="Times New Roman"/>
                <a:sym typeface="Times New Roman"/>
              </a:rPr>
              <a:t>To </a:t>
            </a:r>
            <a:r>
              <a:rPr lang="en" sz="1200">
                <a:solidFill>
                  <a:srgbClr val="DD1144"/>
                </a:solidFill>
                <a:highlight>
                  <a:srgbClr val="FFFFFF"/>
                </a:highlight>
                <a:latin typeface="Times New Roman"/>
                <a:ea typeface="Times New Roman"/>
                <a:cs typeface="Times New Roman"/>
                <a:sym typeface="Times New Roman"/>
              </a:rPr>
              <a:t>privilege</a:t>
            </a:r>
            <a:r>
              <a:rPr lang="en" sz="1200">
                <a:solidFill>
                  <a:srgbClr val="DD1144"/>
                </a:solidFill>
                <a:highlight>
                  <a:srgbClr val="FFFFFF"/>
                </a:highlight>
                <a:latin typeface="Times New Roman"/>
                <a:ea typeface="Times New Roman"/>
                <a:cs typeface="Times New Roman"/>
                <a:sym typeface="Times New Roman"/>
              </a:rPr>
              <a:t> sudo permission use --become ro -b</a:t>
            </a:r>
            <a:endParaRPr sz="1200">
              <a:solidFill>
                <a:srgbClr val="DD1144"/>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200">
                <a:solidFill>
                  <a:srgbClr val="DD1144"/>
                </a:solidFill>
                <a:highlight>
                  <a:srgbClr val="FFFFFF"/>
                </a:highlight>
                <a:latin typeface="Times New Roman"/>
                <a:ea typeface="Times New Roman"/>
                <a:cs typeface="Times New Roman"/>
                <a:sym typeface="Times New Roman"/>
              </a:rPr>
              <a:t>$ansible all -i inventory  -b -u ec2-user  --private-key private.pem -m yum -a "name=httpd state=absent"</a:t>
            </a:r>
            <a:endParaRPr sz="1200">
              <a:solidFill>
                <a:srgbClr val="DD1144"/>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200">
              <a:solidFill>
                <a:srgbClr val="DD1144"/>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404040"/>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1200">
              <a:solidFill>
                <a:srgbClr val="404040"/>
              </a:solidFill>
              <a:highlight>
                <a:srgbClr val="FFFFFF"/>
              </a:highlight>
              <a:latin typeface="Times New Roman"/>
              <a:ea typeface="Times New Roman"/>
              <a:cs typeface="Times New Roman"/>
              <a:sym typeface="Times New Roman"/>
            </a:endParaRPr>
          </a:p>
          <a:p>
            <a:pPr indent="0" lvl="0" marL="0" rtl="0" algn="l">
              <a:spcBef>
                <a:spcPts val="1000"/>
              </a:spcBef>
              <a:spcAft>
                <a:spcPts val="10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idx="1" type="body"/>
          </p:nvPr>
        </p:nvSpPr>
        <p:spPr>
          <a:xfrm>
            <a:off x="311700" y="248000"/>
            <a:ext cx="8520600" cy="47955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b="1" lang="en" sz="1400">
                <a:solidFill>
                  <a:srgbClr val="121214"/>
                </a:solidFill>
                <a:latin typeface="Times New Roman"/>
                <a:ea typeface="Times New Roman"/>
                <a:cs typeface="Times New Roman"/>
                <a:sym typeface="Times New Roman"/>
              </a:rPr>
              <a:t>Gathering Facts</a:t>
            </a:r>
            <a:endParaRPr b="1" sz="1400">
              <a:solidFill>
                <a:srgbClr val="121214"/>
              </a:solidFill>
              <a:latin typeface="Times New Roman"/>
              <a:ea typeface="Times New Roman"/>
              <a:cs typeface="Times New Roman"/>
              <a:sym typeface="Times New Roman"/>
            </a:endParaRPr>
          </a:p>
          <a:p>
            <a:pPr indent="0" lvl="0" marL="25400" marR="25400" rtl="0" algn="just">
              <a:lnSpc>
                <a:spcPct val="163636"/>
              </a:lnSpc>
              <a:spcBef>
                <a:spcPts val="3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Facts can be used for implementing conditional statements in playbook. You can find adhoc information of all your facts through the following Ad-hoc command −</a:t>
            </a:r>
            <a:endParaRPr sz="1200">
              <a:solidFill>
                <a:schemeClr val="dk1"/>
              </a:solidFill>
              <a:latin typeface="Times New Roman"/>
              <a:ea typeface="Times New Roman"/>
              <a:cs typeface="Times New Roman"/>
              <a:sym typeface="Times New Roman"/>
            </a:endParaRPr>
          </a:p>
          <a:p>
            <a:pPr indent="0" lvl="0" marL="50800" marR="50800" rtl="0" algn="l">
              <a:spcBef>
                <a:spcPts val="700"/>
              </a:spcBef>
              <a:spcAft>
                <a:spcPts val="0"/>
              </a:spcAft>
              <a:buNone/>
            </a:pPr>
            <a:r>
              <a:rPr lang="en" sz="1200">
                <a:solidFill>
                  <a:srgbClr val="313131"/>
                </a:solidFill>
                <a:highlight>
                  <a:srgbClr val="F1F1F1"/>
                </a:highlight>
                <a:latin typeface="Times New Roman"/>
                <a:ea typeface="Times New Roman"/>
                <a:cs typeface="Times New Roman"/>
                <a:sym typeface="Times New Roman"/>
              </a:rPr>
              <a:t>$ Ansible all -m setup</a:t>
            </a:r>
            <a:endParaRPr sz="1200">
              <a:solidFill>
                <a:srgbClr val="313131"/>
              </a:solidFill>
              <a:highlight>
                <a:srgbClr val="F1F1F1"/>
              </a:highlight>
              <a:latin typeface="Times New Roman"/>
              <a:ea typeface="Times New Roman"/>
              <a:cs typeface="Times New Roman"/>
              <a:sym typeface="Times New Roman"/>
            </a:endParaRPr>
          </a:p>
          <a:p>
            <a:pPr indent="0" lvl="0" marL="50800" marR="50800" rtl="0" algn="l">
              <a:spcBef>
                <a:spcPts val="0"/>
              </a:spcBef>
              <a:spcAft>
                <a:spcPts val="0"/>
              </a:spcAft>
              <a:buClr>
                <a:schemeClr val="dk1"/>
              </a:buClr>
              <a:buSzPts val="1100"/>
              <a:buFont typeface="Arial"/>
              <a:buNone/>
            </a:pPr>
            <a:r>
              <a:rPr lang="en" sz="900">
                <a:solidFill>
                  <a:srgbClr val="313131"/>
                </a:solidFill>
                <a:highlight>
                  <a:srgbClr val="F1F1F1"/>
                </a:highlight>
                <a:latin typeface="Courier New"/>
                <a:ea typeface="Courier New"/>
                <a:cs typeface="Courier New"/>
                <a:sym typeface="Courier New"/>
              </a:rPr>
              <a:t>$ ansible  all -i inventory  --private-key private.pem -m setup</a:t>
            </a:r>
            <a:endParaRPr sz="900">
              <a:solidFill>
                <a:srgbClr val="313131"/>
              </a:solidFill>
              <a:highlight>
                <a:srgbClr val="F1F1F1"/>
              </a:highlight>
              <a:latin typeface="Courier New"/>
              <a:ea typeface="Courier New"/>
              <a:cs typeface="Courier New"/>
              <a:sym typeface="Courier New"/>
            </a:endParaRPr>
          </a:p>
          <a:p>
            <a:pPr indent="0" lvl="0" marL="50800" marR="50800" rtl="0" algn="l">
              <a:spcBef>
                <a:spcPts val="0"/>
              </a:spcBef>
              <a:spcAft>
                <a:spcPts val="0"/>
              </a:spcAft>
              <a:buClr>
                <a:schemeClr val="dk1"/>
              </a:buClr>
              <a:buSzPts val="1100"/>
              <a:buFont typeface="Arial"/>
              <a:buNone/>
            </a:pPr>
            <a:r>
              <a:t/>
            </a:r>
            <a:endParaRPr sz="900">
              <a:solidFill>
                <a:srgbClr val="313131"/>
              </a:solidFill>
              <a:highlight>
                <a:srgbClr val="F1F1F1"/>
              </a:highlight>
              <a:latin typeface="Courier New"/>
              <a:ea typeface="Courier New"/>
              <a:cs typeface="Courier New"/>
              <a:sym typeface="Courier New"/>
            </a:endParaRPr>
          </a:p>
          <a:p>
            <a:pPr indent="0" lvl="0" marL="50800" marR="50800" rtl="0" algn="l">
              <a:spcBef>
                <a:spcPts val="0"/>
              </a:spcBef>
              <a:spcAft>
                <a:spcPts val="0"/>
              </a:spcAft>
              <a:buNone/>
            </a:pPr>
            <a:r>
              <a:t/>
            </a:r>
            <a:endParaRPr sz="900">
              <a:solidFill>
                <a:srgbClr val="313131"/>
              </a:solidFill>
              <a:highlight>
                <a:srgbClr val="F1F1F1"/>
              </a:highlight>
              <a:latin typeface="Courier New"/>
              <a:ea typeface="Courier New"/>
              <a:cs typeface="Courier New"/>
              <a:sym typeface="Courier New"/>
            </a:endParaRPr>
          </a:p>
          <a:p>
            <a:pPr indent="0" lvl="0" marL="0" rtl="0" algn="l">
              <a:spcBef>
                <a:spcPts val="0"/>
              </a:spcBef>
              <a:spcAft>
                <a:spcPts val="0"/>
              </a:spcAft>
              <a:buNone/>
            </a:pPr>
            <a:r>
              <a:rPr lang="en" sz="12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http://docs.ansible.com/ansible/latest/guide_aws.html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ansible all -i hosts.txt --user="ec2-user" --private-key test-iam.pem -m copy -a "src=test-iam.pem dest=/home/ec2-user" -vvv</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ansible all -i hosts.txt -b --become-user="ec2-user" --private-key ram-cloud.pem -m shell -a "ls -lrt /home/ec2-user" ansible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https://codereviewvideos.com/course/ansible-tutorial/video/ansible-handlers</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Directory structure of Ansible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u="sng">
                <a:solidFill>
                  <a:schemeClr val="hlink"/>
                </a:solidFill>
                <a:latin typeface="Times New Roman"/>
                <a:ea typeface="Times New Roman"/>
                <a:cs typeface="Times New Roman"/>
                <a:sym typeface="Times New Roman"/>
                <a:hlinkClick r:id="rId5"/>
              </a:rPr>
              <a:t>http://docs.ansible.com/ansible/latest/playbooks_best_practices.html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311700" y="199825"/>
            <a:ext cx="8520600" cy="6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Ansible inventory</a:t>
            </a:r>
            <a:endParaRPr sz="2500">
              <a:latin typeface="Times New Roman"/>
              <a:ea typeface="Times New Roman"/>
              <a:cs typeface="Times New Roman"/>
              <a:sym typeface="Times New Roman"/>
            </a:endParaRPr>
          </a:p>
        </p:txBody>
      </p:sp>
      <p:sp>
        <p:nvSpPr>
          <p:cNvPr id="124" name="Google Shape;124;p26"/>
          <p:cNvSpPr txBox="1"/>
          <p:nvPr>
            <p:ph idx="1" type="body"/>
          </p:nvPr>
        </p:nvSpPr>
        <p:spPr>
          <a:xfrm>
            <a:off x="311700" y="816625"/>
            <a:ext cx="8520600" cy="3752100"/>
          </a:xfrm>
          <a:prstGeom prst="rect">
            <a:avLst/>
          </a:prstGeom>
        </p:spPr>
        <p:txBody>
          <a:bodyPr anchorCtr="0" anchor="t" bIns="91425" lIns="91425" spcFirstLastPara="1" rIns="91425" wrap="square" tIns="91425">
            <a:noAutofit/>
          </a:bodyPr>
          <a:lstStyle/>
          <a:p>
            <a:pPr indent="457200" lvl="0" marL="0" rtl="0" algn="l">
              <a:lnSpc>
                <a:spcPct val="163636"/>
              </a:lnSpc>
              <a:spcBef>
                <a:spcPts val="0"/>
              </a:spcBef>
              <a:spcAft>
                <a:spcPts val="0"/>
              </a:spcAft>
              <a:buNone/>
            </a:pPr>
            <a:r>
              <a:t/>
            </a:r>
            <a:endParaRPr sz="1200">
              <a:solidFill>
                <a:srgbClr val="404040"/>
              </a:solidFill>
              <a:highlight>
                <a:srgbClr val="FCFCFC"/>
              </a:highlight>
              <a:latin typeface="Times New Roman"/>
              <a:ea typeface="Times New Roman"/>
              <a:cs typeface="Times New Roman"/>
              <a:sym typeface="Times New Roman"/>
            </a:endParaRPr>
          </a:p>
          <a:p>
            <a:pPr indent="457200" lvl="0" marL="0" rtl="0" algn="l">
              <a:lnSpc>
                <a:spcPct val="163636"/>
              </a:lnSpc>
              <a:spcBef>
                <a:spcPts val="1800"/>
              </a:spcBef>
              <a:spcAft>
                <a:spcPts val="0"/>
              </a:spcAft>
              <a:buNone/>
            </a:pPr>
            <a:r>
              <a:rPr lang="en" sz="1200">
                <a:solidFill>
                  <a:srgbClr val="404040"/>
                </a:solidFill>
                <a:highlight>
                  <a:srgbClr val="FCFCFC"/>
                </a:highlight>
                <a:latin typeface="Times New Roman"/>
                <a:ea typeface="Times New Roman"/>
                <a:cs typeface="Times New Roman"/>
                <a:sym typeface="Times New Roman"/>
              </a:rPr>
              <a:t>Ansible works against multiple managed nodes or “hosts” in your infrastructure at the same time, using a list or group of lists know as inventory. Once your inventory is defined, you use </a:t>
            </a:r>
            <a:r>
              <a:rPr lang="en" sz="1200">
                <a:solidFill>
                  <a:srgbClr val="9B59B6"/>
                </a:solidFill>
                <a:highlight>
                  <a:srgbClr val="FCFCFC"/>
                </a:highlight>
                <a:uFill>
                  <a:noFill/>
                </a:uFill>
                <a:latin typeface="Times New Roman"/>
                <a:ea typeface="Times New Roman"/>
                <a:cs typeface="Times New Roman"/>
                <a:sym typeface="Times New Roman"/>
                <a:hlinkClick r:id="rId3">
                  <a:extLst>
                    <a:ext uri="{A12FA001-AC4F-418D-AE19-62706E023703}">
                      <ahyp:hlinkClr val="tx"/>
                    </a:ext>
                  </a:extLst>
                </a:hlinkClick>
              </a:rPr>
              <a:t>patterns</a:t>
            </a:r>
            <a:r>
              <a:rPr lang="en" sz="1200">
                <a:solidFill>
                  <a:srgbClr val="404040"/>
                </a:solidFill>
                <a:highlight>
                  <a:srgbClr val="FCFCFC"/>
                </a:highlight>
                <a:latin typeface="Times New Roman"/>
                <a:ea typeface="Times New Roman"/>
                <a:cs typeface="Times New Roman"/>
                <a:sym typeface="Times New Roman"/>
              </a:rPr>
              <a:t> to select the hosts or groups you want Ansible to run against.</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CFCFC"/>
                </a:highlight>
                <a:latin typeface="Times New Roman"/>
                <a:ea typeface="Times New Roman"/>
                <a:cs typeface="Times New Roman"/>
                <a:sym typeface="Times New Roman"/>
              </a:rPr>
              <a:t>The default location for inventory is a file called </a:t>
            </a:r>
            <a:r>
              <a:rPr lang="en" sz="1200">
                <a:solidFill>
                  <a:srgbClr val="E74C3C"/>
                </a:solidFill>
                <a:highlight>
                  <a:srgbClr val="FFFFFF"/>
                </a:highlight>
                <a:latin typeface="Times New Roman"/>
                <a:ea typeface="Times New Roman"/>
                <a:cs typeface="Times New Roman"/>
                <a:sym typeface="Times New Roman"/>
              </a:rPr>
              <a:t>/etc/ansible/hosts</a:t>
            </a:r>
            <a:r>
              <a:rPr lang="en" sz="1200">
                <a:solidFill>
                  <a:srgbClr val="404040"/>
                </a:solidFill>
                <a:highlight>
                  <a:srgbClr val="FCFCFC"/>
                </a:highlight>
                <a:latin typeface="Times New Roman"/>
                <a:ea typeface="Times New Roman"/>
                <a:cs typeface="Times New Roman"/>
                <a:sym typeface="Times New Roman"/>
              </a:rPr>
              <a:t>. You can specify a different inventory file at the command line using the </a:t>
            </a:r>
            <a:r>
              <a:rPr lang="en" sz="1200">
                <a:solidFill>
                  <a:srgbClr val="E74C3C"/>
                </a:solidFill>
                <a:highlight>
                  <a:srgbClr val="FFFFFF"/>
                </a:highlight>
                <a:latin typeface="Times New Roman"/>
                <a:ea typeface="Times New Roman"/>
                <a:cs typeface="Times New Roman"/>
                <a:sym typeface="Times New Roman"/>
              </a:rPr>
              <a:t>-i &lt;path&gt;</a:t>
            </a:r>
            <a:r>
              <a:rPr lang="en" sz="1200">
                <a:solidFill>
                  <a:srgbClr val="404040"/>
                </a:solidFill>
                <a:highlight>
                  <a:srgbClr val="FCFCFC"/>
                </a:highlight>
                <a:latin typeface="Times New Roman"/>
                <a:ea typeface="Times New Roman"/>
                <a:cs typeface="Times New Roman"/>
                <a:sym typeface="Times New Roman"/>
              </a:rPr>
              <a:t> option. You can also use multiple inventory files at the same time, and/or pull inventory from dynamic or cloud sources or different formats (YAML, ini, etc)</a:t>
            </a:r>
            <a:endParaRPr sz="1200">
              <a:solidFill>
                <a:srgbClr val="404040"/>
              </a:solidFill>
              <a:highlight>
                <a:srgbClr val="FCFCFC"/>
              </a:highlight>
              <a:latin typeface="Times New Roman"/>
              <a:ea typeface="Times New Roman"/>
              <a:cs typeface="Times New Roman"/>
              <a:sym typeface="Times New Roman"/>
            </a:endParaRPr>
          </a:p>
          <a:p>
            <a:pPr indent="0" lvl="0" marL="0" rtl="0" algn="l">
              <a:spcBef>
                <a:spcPts val="18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idx="1" type="body"/>
          </p:nvPr>
        </p:nvSpPr>
        <p:spPr>
          <a:xfrm>
            <a:off x="311700" y="330150"/>
            <a:ext cx="8520600" cy="47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04040"/>
                </a:solidFill>
                <a:highlight>
                  <a:srgbClr val="FCFCFC"/>
                </a:highlight>
                <a:latin typeface="Times New Roman"/>
                <a:ea typeface="Times New Roman"/>
                <a:cs typeface="Times New Roman"/>
                <a:sym typeface="Times New Roman"/>
              </a:rPr>
              <a:t>The inventory file can be in one of many formats, depending on the inventory plugins you have. The most common formats are INI and YAML. A basic INI </a:t>
            </a:r>
            <a:r>
              <a:rPr lang="en" sz="1100">
                <a:solidFill>
                  <a:srgbClr val="E74C3C"/>
                </a:solidFill>
                <a:highlight>
                  <a:srgbClr val="FFFFFF"/>
                </a:highlight>
                <a:latin typeface="Times New Roman"/>
                <a:ea typeface="Times New Roman"/>
                <a:cs typeface="Times New Roman"/>
                <a:sym typeface="Times New Roman"/>
              </a:rPr>
              <a:t>etc/ansible/hosts</a:t>
            </a:r>
            <a:r>
              <a:rPr lang="en" sz="1100">
                <a:solidFill>
                  <a:srgbClr val="404040"/>
                </a:solidFill>
                <a:highlight>
                  <a:srgbClr val="FCFCFC"/>
                </a:highlight>
                <a:latin typeface="Times New Roman"/>
                <a:ea typeface="Times New Roman"/>
                <a:cs typeface="Times New Roman"/>
                <a:sym typeface="Times New Roman"/>
              </a:rPr>
              <a:t> might look like this:</a:t>
            </a:r>
            <a:endParaRPr sz="1100">
              <a:solidFill>
                <a:srgbClr val="404040"/>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404040"/>
                </a:solidFill>
                <a:latin typeface="Times New Roman"/>
                <a:ea typeface="Times New Roman"/>
                <a:cs typeface="Times New Roman"/>
                <a:sym typeface="Times New Roman"/>
              </a:rPr>
              <a:t>mail.example.com</a:t>
            </a:r>
            <a:endParaRPr sz="11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[webservers]</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foo.example.com</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bar.example.com</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[dbservers]</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one.example.com</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two.example.com</a:t>
            </a:r>
            <a:endParaRPr sz="900">
              <a:solidFill>
                <a:srgbClr val="404040"/>
              </a:solidFill>
              <a:latin typeface="Courier New"/>
              <a:ea typeface="Courier New"/>
              <a:cs typeface="Courier New"/>
              <a:sym typeface="Courier New"/>
            </a:endParaRPr>
          </a:p>
          <a:p>
            <a:pPr indent="0" lvl="0" marL="0" marR="114300" rtl="0" algn="l">
              <a:lnSpc>
                <a:spcPct val="140000"/>
              </a:lnSpc>
              <a:spcBef>
                <a:spcPts val="0"/>
              </a:spcBef>
              <a:spcAft>
                <a:spcPts val="0"/>
              </a:spcAft>
              <a:buNone/>
            </a:pPr>
            <a:r>
              <a:rPr lang="en" sz="900">
                <a:solidFill>
                  <a:srgbClr val="404040"/>
                </a:solidFill>
                <a:latin typeface="Courier New"/>
                <a:ea typeface="Courier New"/>
                <a:cs typeface="Courier New"/>
                <a:sym typeface="Courier New"/>
              </a:rPr>
              <a:t>three.example.com</a:t>
            </a:r>
            <a:endParaRPr sz="9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404040"/>
                </a:solidFill>
                <a:highlight>
                  <a:srgbClr val="FCFCFC"/>
                </a:highlight>
                <a:latin typeface="Times New Roman"/>
                <a:ea typeface="Times New Roman"/>
                <a:cs typeface="Times New Roman"/>
                <a:sym typeface="Times New Roman"/>
              </a:rPr>
              <a:t>The headings in brackets are group names, which are used in classifying hosts and deciding what hosts you are controlling at what times and for what purpose.</a:t>
            </a:r>
            <a:endParaRPr sz="1100">
              <a:solidFill>
                <a:srgbClr val="404040"/>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404040"/>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rgbClr val="404040"/>
                </a:solidFill>
                <a:highlight>
                  <a:srgbClr val="FCFCFC"/>
                </a:highlight>
                <a:latin typeface="Courier New"/>
                <a:ea typeface="Courier New"/>
                <a:cs typeface="Courier New"/>
                <a:sym typeface="Courier New"/>
              </a:rPr>
              <a:t>[webserver:children]</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404040"/>
                </a:solidFill>
                <a:highlight>
                  <a:srgbClr val="FCFCFC"/>
                </a:highlight>
                <a:latin typeface="Courier New"/>
                <a:ea typeface="Courier New"/>
                <a:cs typeface="Courier New"/>
                <a:sym typeface="Courier New"/>
              </a:rPr>
              <a:t>Webapp1</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404040"/>
                </a:solidFill>
                <a:highlight>
                  <a:srgbClr val="FCFCFC"/>
                </a:highlight>
                <a:latin typeface="Courier New"/>
                <a:ea typeface="Courier New"/>
                <a:cs typeface="Courier New"/>
                <a:sym typeface="Courier New"/>
              </a:rPr>
              <a:t>Webapp2</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404040"/>
                </a:solidFill>
                <a:highlight>
                  <a:srgbClr val="FCFCFC"/>
                </a:highlight>
                <a:latin typeface="Courier New"/>
                <a:ea typeface="Courier New"/>
                <a:cs typeface="Courier New"/>
                <a:sym typeface="Courier New"/>
              </a:rPr>
              <a:t>[webserver:vars]</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404040"/>
                </a:solidFill>
                <a:highlight>
                  <a:srgbClr val="FCFCFC"/>
                </a:highlight>
                <a:latin typeface="Courier New"/>
                <a:ea typeface="Courier New"/>
                <a:cs typeface="Courier New"/>
                <a:sym typeface="Courier New"/>
              </a:rPr>
              <a:t>app_user=empsysd</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404040"/>
                </a:solidFill>
                <a:highlight>
                  <a:srgbClr val="FCFCFC"/>
                </a:highlight>
                <a:latin typeface="Courier New"/>
                <a:ea typeface="Courier New"/>
                <a:cs typeface="Courier New"/>
                <a:sym typeface="Courier New"/>
              </a:rPr>
              <a:t>[Webapp1]</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404040"/>
                </a:solidFill>
                <a:highlight>
                  <a:srgbClr val="FCFCFC"/>
                </a:highlight>
                <a:latin typeface="Courier New"/>
                <a:ea typeface="Courier New"/>
                <a:cs typeface="Courier New"/>
                <a:sym typeface="Courier New"/>
              </a:rPr>
              <a:t>host1</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404040"/>
                </a:solidFill>
                <a:highlight>
                  <a:srgbClr val="FCFCFC"/>
                </a:highlight>
                <a:latin typeface="Courier New"/>
                <a:ea typeface="Courier New"/>
                <a:cs typeface="Courier New"/>
                <a:sym typeface="Courier New"/>
              </a:rPr>
              <a:t>Host2</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404040"/>
                </a:solidFill>
                <a:highlight>
                  <a:srgbClr val="FCFCFC"/>
                </a:highlight>
                <a:latin typeface="Courier New"/>
                <a:ea typeface="Courier New"/>
                <a:cs typeface="Courier New"/>
                <a:sym typeface="Courier New"/>
              </a:rPr>
              <a:t>[webapp2]</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404040"/>
                </a:solidFill>
                <a:highlight>
                  <a:srgbClr val="FCFCFC"/>
                </a:highlight>
                <a:latin typeface="Courier New"/>
                <a:ea typeface="Courier New"/>
                <a:cs typeface="Courier New"/>
                <a:sym typeface="Courier New"/>
              </a:rPr>
              <a:t>host3</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404040"/>
                </a:solidFill>
                <a:highlight>
                  <a:srgbClr val="FCFCFC"/>
                </a:highlight>
                <a:latin typeface="Courier New"/>
                <a:ea typeface="Courier New"/>
                <a:cs typeface="Courier New"/>
                <a:sym typeface="Courier New"/>
              </a:rPr>
              <a:t>host4</a:t>
            </a:r>
            <a:endParaRPr sz="1000">
              <a:solidFill>
                <a:srgbClr val="404040"/>
              </a:solidFill>
              <a:highlight>
                <a:srgbClr val="FCFCFC"/>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404040"/>
              </a:solidFill>
              <a:highlight>
                <a:srgbClr val="FCFCFC"/>
              </a:highlight>
              <a:latin typeface="Times New Roman"/>
              <a:ea typeface="Times New Roman"/>
              <a:cs typeface="Times New Roman"/>
              <a:sym typeface="Times New Roman"/>
            </a:endParaRPr>
          </a:p>
        </p:txBody>
      </p:sp>
      <p:sp>
        <p:nvSpPr>
          <p:cNvPr id="130" name="Google Shape;130;p27"/>
          <p:cNvSpPr txBox="1"/>
          <p:nvPr/>
        </p:nvSpPr>
        <p:spPr>
          <a:xfrm>
            <a:off x="4596125" y="2945350"/>
            <a:ext cx="3475200" cy="20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[webservers:children]</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webgroup</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dbgroup</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[webservers:vars]</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ansible_user=ec2-user</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[webgroup]</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3.87.136.205</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[dbgroup]</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54.197.222.164</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158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set_facts:</a:t>
            </a:r>
            <a:endParaRPr/>
          </a:p>
        </p:txBody>
      </p:sp>
      <p:sp>
        <p:nvSpPr>
          <p:cNvPr id="136" name="Google Shape;136;p28"/>
          <p:cNvSpPr txBox="1"/>
          <p:nvPr>
            <p:ph idx="1" type="body"/>
          </p:nvPr>
        </p:nvSpPr>
        <p:spPr>
          <a:xfrm>
            <a:off x="311700" y="868825"/>
            <a:ext cx="8520600" cy="3699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D1C1D"/>
              </a:buClr>
              <a:buSzPts val="1100"/>
              <a:buFont typeface="Courier New"/>
              <a:buChar char="-"/>
            </a:pPr>
            <a:r>
              <a:rPr b="1" lang="en" sz="1100">
                <a:solidFill>
                  <a:srgbClr val="1D1C1D"/>
                </a:solidFill>
                <a:highlight>
                  <a:srgbClr val="F8F8F8"/>
                </a:highlight>
                <a:latin typeface="Courier New"/>
                <a:ea typeface="Courier New"/>
                <a:cs typeface="Courier New"/>
                <a:sym typeface="Courier New"/>
              </a:rPr>
              <a:t>Name: settings facts</a:t>
            </a:r>
            <a:endParaRPr b="1"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None/>
            </a:pPr>
            <a:r>
              <a:rPr lang="en" sz="1100">
                <a:solidFill>
                  <a:srgbClr val="1D1C1D"/>
                </a:solidFill>
                <a:highlight>
                  <a:srgbClr val="F8F8F8"/>
                </a:highlight>
                <a:latin typeface="Courier New"/>
                <a:ea typeface="Courier New"/>
                <a:cs typeface="Courier New"/>
                <a:sym typeface="Courier New"/>
              </a:rPr>
              <a:t>Set_facts:</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None/>
            </a:pPr>
            <a:r>
              <a:rPr lang="en" sz="1100">
                <a:solidFill>
                  <a:srgbClr val="1D1C1D"/>
                </a:solidFill>
                <a:highlight>
                  <a:srgbClr val="F8F8F8"/>
                </a:highlight>
                <a:latin typeface="Courier New"/>
                <a:ea typeface="Courier New"/>
                <a:cs typeface="Courier New"/>
                <a:sym typeface="Courier New"/>
              </a:rPr>
              <a:t>    Variable_name: value of variable</a:t>
            </a:r>
            <a:br>
              <a:rPr lang="en" sz="1100">
                <a:solidFill>
                  <a:srgbClr val="1D1C1D"/>
                </a:solidFill>
                <a:highlight>
                  <a:srgbClr val="F8F8F8"/>
                </a:highlight>
                <a:latin typeface="Courier New"/>
                <a:ea typeface="Courier New"/>
                <a:cs typeface="Courier New"/>
                <a:sym typeface="Courier New"/>
              </a:rPr>
            </a:b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 set_fact:</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    jenkins_instanceIP: "{{ __jenkinsIP['instances'][0]['public_ip'] }}"</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  when: __jenkinsIP is changed</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 set_fact:</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    jenkins_instanceIP: "{{  __jenkinsIP['tagged_instances'][0]['public_ip']  }}"</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  when: __jenkinsIP is not changed</a:t>
            </a:r>
            <a:endParaRPr sz="1100">
              <a:solidFill>
                <a:srgbClr val="1D1C1D"/>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sz="1100">
              <a:solidFill>
                <a:srgbClr val="1D1C1D"/>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rPr b="1" lang="en" sz="1100">
                <a:solidFill>
                  <a:srgbClr val="1D1C1D"/>
                </a:solidFill>
                <a:highlight>
                  <a:srgbClr val="F8F8F8"/>
                </a:highlight>
                <a:latin typeface="Times New Roman"/>
                <a:ea typeface="Times New Roman"/>
                <a:cs typeface="Times New Roman"/>
                <a:sym typeface="Times New Roman"/>
              </a:rPr>
              <a:t>To access localhost variables: </a:t>
            </a:r>
            <a:endParaRPr b="1" sz="1100">
              <a:solidFill>
                <a:srgbClr val="1D1C1D"/>
              </a:solidFill>
              <a:highlight>
                <a:srgbClr val="F8F8F8"/>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Hostvars[</a:t>
            </a:r>
            <a:r>
              <a:rPr lang="en" sz="1100">
                <a:solidFill>
                  <a:srgbClr val="1D1C1D"/>
                </a:solidFill>
                <a:highlight>
                  <a:srgbClr val="F8F8F8"/>
                </a:highlight>
                <a:latin typeface="Courier New"/>
                <a:ea typeface="Courier New"/>
                <a:cs typeface="Courier New"/>
                <a:sym typeface="Courier New"/>
              </a:rPr>
              <a:t>inventory_hostname</a:t>
            </a:r>
            <a:r>
              <a:rPr lang="en" sz="1100">
                <a:solidFill>
                  <a:srgbClr val="1D1C1D"/>
                </a:solidFill>
                <a:highlight>
                  <a:srgbClr val="F8F8F8"/>
                </a:highlight>
                <a:latin typeface="Courier New"/>
                <a:ea typeface="Courier New"/>
                <a:cs typeface="Courier New"/>
                <a:sym typeface="Courier New"/>
              </a:rPr>
              <a:t>]['ansible_eth0']['ipv4']['address']</a:t>
            </a:r>
            <a:endParaRPr sz="1100">
              <a:solidFill>
                <a:srgbClr val="1D1C1D"/>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rgbClr val="1D1C1D"/>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1D1C1D"/>
                </a:solidFill>
                <a:highlight>
                  <a:srgbClr val="F8F8F8"/>
                </a:highlight>
                <a:latin typeface="Times New Roman"/>
                <a:ea typeface="Times New Roman"/>
                <a:cs typeface="Times New Roman"/>
                <a:sym typeface="Times New Roman"/>
              </a:rPr>
              <a:t>To make the variable of role1 to accessed in another role is hostvars:</a:t>
            </a:r>
            <a:endParaRPr sz="1100">
              <a:solidFill>
                <a:srgbClr val="1D1C1D"/>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1D1C1D"/>
                </a:solidFill>
                <a:highlight>
                  <a:srgbClr val="F8F8F8"/>
                </a:highlight>
                <a:latin typeface="Courier New"/>
                <a:ea typeface="Courier New"/>
                <a:cs typeface="Courier New"/>
                <a:sym typeface="Courier New"/>
              </a:rPr>
              <a:t>hostvars[localhost][‘jenkins_instanceIP’]</a:t>
            </a:r>
            <a:endParaRPr sz="11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YAML basics</a:t>
            </a:r>
            <a:endParaRPr/>
          </a:p>
        </p:txBody>
      </p:sp>
      <p:sp>
        <p:nvSpPr>
          <p:cNvPr id="142" name="Google Shape;142;p29"/>
          <p:cNvSpPr txBox="1"/>
          <p:nvPr>
            <p:ph idx="1" type="body"/>
          </p:nvPr>
        </p:nvSpPr>
        <p:spPr>
          <a:xfrm>
            <a:off x="311700" y="1152475"/>
            <a:ext cx="8520600" cy="3954000"/>
          </a:xfrm>
          <a:prstGeom prst="rect">
            <a:avLst/>
          </a:prstGeom>
        </p:spPr>
        <p:txBody>
          <a:bodyPr anchorCtr="0" anchor="t" bIns="91425" lIns="91425" spcFirstLastPara="1" rIns="91425" wrap="square" tIns="91425">
            <a:noAutofit/>
          </a:bodyPr>
          <a:lstStyle/>
          <a:p>
            <a:pPr indent="0" lvl="0" marL="25400" marR="2540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Ansible uses YAML(Yet another markup </a:t>
            </a:r>
            <a:r>
              <a:rPr lang="en" sz="1200">
                <a:solidFill>
                  <a:schemeClr val="dk1"/>
                </a:solidFill>
                <a:latin typeface="Times New Roman"/>
                <a:ea typeface="Times New Roman"/>
                <a:cs typeface="Times New Roman"/>
                <a:sym typeface="Times New Roman"/>
              </a:rPr>
              <a:t>language</a:t>
            </a:r>
            <a:r>
              <a:rPr lang="en" sz="1200">
                <a:solidFill>
                  <a:schemeClr val="dk1"/>
                </a:solidFill>
                <a:latin typeface="Times New Roman"/>
                <a:ea typeface="Times New Roman"/>
                <a:cs typeface="Times New Roman"/>
                <a:sym typeface="Times New Roman"/>
              </a:rPr>
              <a:t>) syntax for expressing Ansible playbooks. This chapter provides an overview of YAML. Ansible uses YAML because it is very easy for humans to understand, read and write when compared to other data formats like XML and JSON.</a:t>
            </a:r>
            <a:endParaRPr sz="1200">
              <a:solidFill>
                <a:schemeClr val="dk1"/>
              </a:solidFill>
              <a:latin typeface="Times New Roman"/>
              <a:ea typeface="Times New Roman"/>
              <a:cs typeface="Times New Roman"/>
              <a:sym typeface="Times New Roman"/>
            </a:endParaRPr>
          </a:p>
          <a:p>
            <a:pPr indent="0" lvl="0" marL="25400" marR="2540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Every </a:t>
            </a:r>
            <a:r>
              <a:rPr b="1" lang="en" sz="1200">
                <a:solidFill>
                  <a:schemeClr val="dk1"/>
                </a:solidFill>
                <a:latin typeface="Times New Roman"/>
                <a:ea typeface="Times New Roman"/>
                <a:cs typeface="Times New Roman"/>
                <a:sym typeface="Times New Roman"/>
              </a:rPr>
              <a:t>YAML</a:t>
            </a:r>
            <a:r>
              <a:rPr lang="en" sz="1200">
                <a:solidFill>
                  <a:schemeClr val="dk1"/>
                </a:solidFill>
                <a:latin typeface="Times New Roman"/>
                <a:ea typeface="Times New Roman"/>
                <a:cs typeface="Times New Roman"/>
                <a:sym typeface="Times New Roman"/>
              </a:rPr>
              <a:t> file optionally starts with “---” and ends with “...”.</a:t>
            </a:r>
            <a:endParaRPr sz="1200">
              <a:solidFill>
                <a:schemeClr val="dk1"/>
              </a:solidFill>
              <a:latin typeface="Times New Roman"/>
              <a:ea typeface="Times New Roman"/>
              <a:cs typeface="Times New Roman"/>
              <a:sym typeface="Times New Roman"/>
            </a:endParaRPr>
          </a:p>
          <a:p>
            <a:pPr indent="0" lvl="0" marL="0" marR="38100" rtl="0" algn="l">
              <a:lnSpc>
                <a:spcPct val="115000"/>
              </a:lnSpc>
              <a:spcBef>
                <a:spcPts val="300"/>
              </a:spcBef>
              <a:spcAft>
                <a:spcPts val="0"/>
              </a:spcAft>
              <a:buClr>
                <a:schemeClr val="dk1"/>
              </a:buClr>
              <a:buSzPts val="1100"/>
              <a:buFont typeface="Arial"/>
              <a:buNone/>
            </a:pPr>
            <a:r>
              <a:rPr lang="en" sz="1200">
                <a:solidFill>
                  <a:srgbClr val="121214"/>
                </a:solidFill>
                <a:latin typeface="Times New Roman"/>
                <a:ea typeface="Times New Roman"/>
                <a:cs typeface="Times New Roman"/>
                <a:sym typeface="Times New Roman"/>
              </a:rPr>
              <a:t>Understanding YAML</a:t>
            </a:r>
            <a:endParaRPr sz="1200">
              <a:solidFill>
                <a:srgbClr val="121214"/>
              </a:solidFill>
              <a:latin typeface="Times New Roman"/>
              <a:ea typeface="Times New Roman"/>
              <a:cs typeface="Times New Roman"/>
              <a:sym typeface="Times New Roman"/>
            </a:endParaRPr>
          </a:p>
          <a:p>
            <a:pPr indent="0" lvl="0" marL="25400" marR="2540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this section, we will learn the different ways in which the YAML data is represented.</a:t>
            </a:r>
            <a:endParaRPr sz="1200">
              <a:solidFill>
                <a:schemeClr val="dk1"/>
              </a:solidFill>
              <a:latin typeface="Times New Roman"/>
              <a:ea typeface="Times New Roman"/>
              <a:cs typeface="Times New Roman"/>
              <a:sym typeface="Times New Roman"/>
            </a:endParaRPr>
          </a:p>
          <a:p>
            <a:pPr indent="0" lvl="0" marL="0" marR="38100" rtl="0" algn="l">
              <a:lnSpc>
                <a:spcPct val="115000"/>
              </a:lnSpc>
              <a:spcBef>
                <a:spcPts val="3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key-value pair</a:t>
            </a:r>
            <a:endParaRPr sz="1200">
              <a:solidFill>
                <a:schemeClr val="dk1"/>
              </a:solidFill>
              <a:latin typeface="Times New Roman"/>
              <a:ea typeface="Times New Roman"/>
              <a:cs typeface="Times New Roman"/>
              <a:sym typeface="Times New Roman"/>
            </a:endParaRPr>
          </a:p>
          <a:p>
            <a:pPr indent="0" lvl="0" marL="25400" marR="2540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YAML uses simple key-value pair to represent the data. The dictionary is represented in key: value pair.</a:t>
            </a:r>
            <a:endParaRPr sz="1200">
              <a:solidFill>
                <a:schemeClr val="dk1"/>
              </a:solidFill>
              <a:latin typeface="Times New Roman"/>
              <a:ea typeface="Times New Roman"/>
              <a:cs typeface="Times New Roman"/>
              <a:sym typeface="Times New Roman"/>
            </a:endParaRPr>
          </a:p>
          <a:p>
            <a:pPr indent="0" lvl="0" marL="25400" marR="25400" rtl="0" algn="just">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Note</a:t>
            </a:r>
            <a:r>
              <a:rPr lang="en" sz="1200">
                <a:solidFill>
                  <a:schemeClr val="dk1"/>
                </a:solidFill>
                <a:latin typeface="Times New Roman"/>
                <a:ea typeface="Times New Roman"/>
                <a:cs typeface="Times New Roman"/>
                <a:sym typeface="Times New Roman"/>
              </a:rPr>
              <a:t> − There should be space between : and value.</a:t>
            </a:r>
            <a:endParaRPr sz="1200">
              <a:solidFill>
                <a:schemeClr val="dk1"/>
              </a:solidFill>
              <a:latin typeface="Times New Roman"/>
              <a:ea typeface="Times New Roman"/>
              <a:cs typeface="Times New Roman"/>
              <a:sym typeface="Times New Roman"/>
            </a:endParaRPr>
          </a:p>
          <a:p>
            <a:pPr indent="0" lvl="0" marL="0" marR="38100" rtl="0" algn="l">
              <a:lnSpc>
                <a:spcPct val="115000"/>
              </a:lnSpc>
              <a:spcBef>
                <a:spcPts val="3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Example: A student record</a:t>
            </a:r>
            <a:endParaRPr sz="1200">
              <a:solidFill>
                <a:schemeClr val="dk1"/>
              </a:solidFill>
              <a:latin typeface="Times New Roman"/>
              <a:ea typeface="Times New Roman"/>
              <a:cs typeface="Times New Roman"/>
              <a:sym typeface="Times New Roman"/>
            </a:endParaRPr>
          </a:p>
          <a:p>
            <a:pPr indent="0" lvl="0" marL="50800" marR="50800" rtl="0" algn="l">
              <a:lnSpc>
                <a:spcPct val="115000"/>
              </a:lnSpc>
              <a:spcBef>
                <a:spcPts val="0"/>
              </a:spcBef>
              <a:spcAft>
                <a:spcPts val="0"/>
              </a:spcAft>
              <a:buClr>
                <a:schemeClr val="dk1"/>
              </a:buClr>
              <a:buSzPts val="1100"/>
              <a:buFont typeface="Arial"/>
              <a:buNone/>
            </a:pPr>
            <a:r>
              <a:rPr lang="en" sz="1200">
                <a:solidFill>
                  <a:srgbClr val="313131"/>
                </a:solidFill>
                <a:highlight>
                  <a:srgbClr val="F1F1F1"/>
                </a:highlight>
                <a:latin typeface="Times New Roman"/>
                <a:ea typeface="Times New Roman"/>
                <a:cs typeface="Times New Roman"/>
                <a:sym typeface="Times New Roman"/>
              </a:rPr>
              <a:t>--- #Optional YAML start syntax </a:t>
            </a:r>
            <a:br>
              <a:rPr lang="en" sz="1200">
                <a:solidFill>
                  <a:srgbClr val="313131"/>
                </a:solidFill>
                <a:highlight>
                  <a:srgbClr val="F1F1F1"/>
                </a:highlight>
                <a:latin typeface="Times New Roman"/>
                <a:ea typeface="Times New Roman"/>
                <a:cs typeface="Times New Roman"/>
                <a:sym typeface="Times New Roman"/>
              </a:rPr>
            </a:br>
            <a:r>
              <a:rPr lang="en" sz="1200">
                <a:solidFill>
                  <a:srgbClr val="313131"/>
                </a:solidFill>
                <a:highlight>
                  <a:srgbClr val="F1F1F1"/>
                </a:highlight>
                <a:latin typeface="Times New Roman"/>
                <a:ea typeface="Times New Roman"/>
                <a:cs typeface="Times New Roman"/>
                <a:sym typeface="Times New Roman"/>
              </a:rPr>
              <a:t>james: </a:t>
            </a:r>
            <a:br>
              <a:rPr lang="en" sz="1200">
                <a:solidFill>
                  <a:srgbClr val="313131"/>
                </a:solidFill>
                <a:highlight>
                  <a:srgbClr val="F1F1F1"/>
                </a:highlight>
                <a:latin typeface="Times New Roman"/>
                <a:ea typeface="Times New Roman"/>
                <a:cs typeface="Times New Roman"/>
                <a:sym typeface="Times New Roman"/>
              </a:rPr>
            </a:br>
            <a:r>
              <a:rPr lang="en" sz="1200">
                <a:solidFill>
                  <a:srgbClr val="313131"/>
                </a:solidFill>
                <a:highlight>
                  <a:srgbClr val="F1F1F1"/>
                </a:highlight>
                <a:latin typeface="Times New Roman"/>
                <a:ea typeface="Times New Roman"/>
                <a:cs typeface="Times New Roman"/>
                <a:sym typeface="Times New Roman"/>
              </a:rPr>
              <a:t>   </a:t>
            </a:r>
            <a:r>
              <a:rPr lang="en" sz="1200">
                <a:solidFill>
                  <a:srgbClr val="313131"/>
                </a:solidFill>
                <a:highlight>
                  <a:srgbClr val="F1F1F1"/>
                </a:highlight>
                <a:latin typeface="Times New Roman"/>
                <a:ea typeface="Times New Roman"/>
                <a:cs typeface="Times New Roman"/>
                <a:sym typeface="Times New Roman"/>
              </a:rPr>
              <a:t>n</a:t>
            </a:r>
            <a:r>
              <a:rPr lang="en" sz="1200">
                <a:solidFill>
                  <a:srgbClr val="313131"/>
                </a:solidFill>
                <a:highlight>
                  <a:srgbClr val="F1F1F1"/>
                </a:highlight>
                <a:latin typeface="Times New Roman"/>
                <a:ea typeface="Times New Roman"/>
                <a:cs typeface="Times New Roman"/>
                <a:sym typeface="Times New Roman"/>
              </a:rPr>
              <a:t>ame: james john </a:t>
            </a:r>
            <a:br>
              <a:rPr lang="en" sz="1200">
                <a:solidFill>
                  <a:srgbClr val="313131"/>
                </a:solidFill>
                <a:highlight>
                  <a:srgbClr val="F1F1F1"/>
                </a:highlight>
                <a:latin typeface="Times New Roman"/>
                <a:ea typeface="Times New Roman"/>
                <a:cs typeface="Times New Roman"/>
                <a:sym typeface="Times New Roman"/>
              </a:rPr>
            </a:br>
            <a:r>
              <a:rPr lang="en" sz="1200">
                <a:solidFill>
                  <a:srgbClr val="313131"/>
                </a:solidFill>
                <a:highlight>
                  <a:srgbClr val="F1F1F1"/>
                </a:highlight>
                <a:latin typeface="Times New Roman"/>
                <a:ea typeface="Times New Roman"/>
                <a:cs typeface="Times New Roman"/>
                <a:sym typeface="Times New Roman"/>
              </a:rPr>
              <a:t>   rollNo: 34 </a:t>
            </a:r>
            <a:br>
              <a:rPr lang="en" sz="1200">
                <a:solidFill>
                  <a:srgbClr val="313131"/>
                </a:solidFill>
                <a:highlight>
                  <a:srgbClr val="F1F1F1"/>
                </a:highlight>
                <a:latin typeface="Times New Roman"/>
                <a:ea typeface="Times New Roman"/>
                <a:cs typeface="Times New Roman"/>
                <a:sym typeface="Times New Roman"/>
              </a:rPr>
            </a:br>
            <a:r>
              <a:rPr lang="en" sz="1200">
                <a:solidFill>
                  <a:srgbClr val="313131"/>
                </a:solidFill>
                <a:highlight>
                  <a:srgbClr val="F1F1F1"/>
                </a:highlight>
                <a:latin typeface="Times New Roman"/>
                <a:ea typeface="Times New Roman"/>
                <a:cs typeface="Times New Roman"/>
                <a:sym typeface="Times New Roman"/>
              </a:rPr>
              <a:t>   div: B </a:t>
            </a:r>
            <a:br>
              <a:rPr lang="en" sz="1200">
                <a:solidFill>
                  <a:srgbClr val="313131"/>
                </a:solidFill>
                <a:highlight>
                  <a:srgbClr val="F1F1F1"/>
                </a:highlight>
                <a:latin typeface="Times New Roman"/>
                <a:ea typeface="Times New Roman"/>
                <a:cs typeface="Times New Roman"/>
                <a:sym typeface="Times New Roman"/>
              </a:rPr>
            </a:br>
            <a:r>
              <a:rPr lang="en" sz="1200">
                <a:solidFill>
                  <a:srgbClr val="313131"/>
                </a:solidFill>
                <a:highlight>
                  <a:srgbClr val="F1F1F1"/>
                </a:highlight>
                <a:latin typeface="Times New Roman"/>
                <a:ea typeface="Times New Roman"/>
                <a:cs typeface="Times New Roman"/>
                <a:sym typeface="Times New Roman"/>
              </a:rPr>
              <a:t>   sex: male </a:t>
            </a:r>
            <a:br>
              <a:rPr lang="en" sz="1200">
                <a:solidFill>
                  <a:srgbClr val="313131"/>
                </a:solidFill>
                <a:highlight>
                  <a:srgbClr val="F1F1F1"/>
                </a:highlight>
                <a:latin typeface="Times New Roman"/>
                <a:ea typeface="Times New Roman"/>
                <a:cs typeface="Times New Roman"/>
                <a:sym typeface="Times New Roman"/>
              </a:rPr>
            </a:br>
            <a:r>
              <a:rPr lang="en" sz="1200">
                <a:solidFill>
                  <a:srgbClr val="313131"/>
                </a:solidFill>
                <a:highlight>
                  <a:srgbClr val="F1F1F1"/>
                </a:highlight>
                <a:latin typeface="Times New Roman"/>
                <a:ea typeface="Times New Roman"/>
                <a:cs typeface="Times New Roman"/>
                <a:sym typeface="Times New Roman"/>
              </a:rPr>
              <a:t>… #Optional YAML end syntax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311700" y="295400"/>
            <a:ext cx="8520600" cy="47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We should give a space between key:&lt; space &gt; value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Key value pair:</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Courier New"/>
                <a:ea typeface="Courier New"/>
                <a:cs typeface="Courier New"/>
                <a:sym typeface="Courier New"/>
              </a:rPr>
              <a:t>Name: ram</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Occupation: employe</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Location: bangalore</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Technology: devops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Arrays/list:</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Animals: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zebra</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elephant</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lion</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  - tiger</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Fruits:</a:t>
            </a:r>
            <a:endParaRPr sz="1200">
              <a:solidFill>
                <a:srgbClr val="000000"/>
              </a:solidFill>
              <a:latin typeface="Courier New"/>
              <a:ea typeface="Courier New"/>
              <a:cs typeface="Courier New"/>
              <a:sym typeface="Courier New"/>
            </a:endParaRPr>
          </a:p>
          <a:p>
            <a:pPr indent="-304800" lvl="0" marL="457200" rtl="0" algn="l">
              <a:spcBef>
                <a:spcPts val="0"/>
              </a:spcBef>
              <a:spcAft>
                <a:spcPts val="0"/>
              </a:spcAft>
              <a:buClr>
                <a:srgbClr val="000000"/>
              </a:buClr>
              <a:buSzPts val="1200"/>
              <a:buFont typeface="Courier New"/>
              <a:buChar char="-"/>
            </a:pPr>
            <a:r>
              <a:rPr lang="en" sz="1200">
                <a:solidFill>
                  <a:srgbClr val="000000"/>
                </a:solidFill>
                <a:latin typeface="Courier New"/>
                <a:ea typeface="Courier New"/>
                <a:cs typeface="Courier New"/>
                <a:sym typeface="Courier New"/>
              </a:rPr>
              <a:t>Oranges</a:t>
            </a:r>
            <a:endParaRPr sz="1200">
              <a:solidFill>
                <a:srgbClr val="000000"/>
              </a:solidFill>
              <a:latin typeface="Courier New"/>
              <a:ea typeface="Courier New"/>
              <a:cs typeface="Courier New"/>
              <a:sym typeface="Courier New"/>
            </a:endParaRPr>
          </a:p>
          <a:p>
            <a:pPr indent="-304800" lvl="0" marL="457200" rtl="0" algn="l">
              <a:spcBef>
                <a:spcPts val="0"/>
              </a:spcBef>
              <a:spcAft>
                <a:spcPts val="0"/>
              </a:spcAft>
              <a:buClr>
                <a:srgbClr val="000000"/>
              </a:buClr>
              <a:buSzPts val="1200"/>
              <a:buFont typeface="Courier New"/>
              <a:buChar char="-"/>
            </a:pPr>
            <a:r>
              <a:rPr lang="en" sz="1200">
                <a:solidFill>
                  <a:srgbClr val="000000"/>
                </a:solidFill>
                <a:latin typeface="Courier New"/>
                <a:ea typeface="Courier New"/>
                <a:cs typeface="Courier New"/>
                <a:sym typeface="Courier New"/>
              </a:rPr>
              <a:t>Apple</a:t>
            </a:r>
            <a:endParaRPr sz="1200">
              <a:solidFill>
                <a:srgbClr val="000000"/>
              </a:solidFill>
              <a:latin typeface="Courier New"/>
              <a:ea typeface="Courier New"/>
              <a:cs typeface="Courier New"/>
              <a:sym typeface="Courier New"/>
            </a:endParaRPr>
          </a:p>
          <a:p>
            <a:pPr indent="-304800" lvl="0" marL="457200" rtl="0" algn="l">
              <a:spcBef>
                <a:spcPts val="0"/>
              </a:spcBef>
              <a:spcAft>
                <a:spcPts val="0"/>
              </a:spcAft>
              <a:buClr>
                <a:srgbClr val="000000"/>
              </a:buClr>
              <a:buSzPts val="1200"/>
              <a:buFont typeface="Courier New"/>
              <a:buChar char="-"/>
            </a:pPr>
            <a:r>
              <a:rPr lang="en" sz="1200">
                <a:solidFill>
                  <a:srgbClr val="000000"/>
                </a:solidFill>
                <a:latin typeface="Courier New"/>
                <a:ea typeface="Courier New"/>
                <a:cs typeface="Courier New"/>
                <a:sym typeface="Courier New"/>
              </a:rPr>
              <a:t>Banana</a:t>
            </a:r>
            <a:endParaRPr sz="1200">
              <a:solidFill>
                <a:srgbClr val="000000"/>
              </a:solidFill>
              <a:latin typeface="Courier New"/>
              <a:ea typeface="Courier New"/>
              <a:cs typeface="Courier New"/>
              <a:sym typeface="Courier New"/>
            </a:endParaRPr>
          </a:p>
          <a:p>
            <a:pPr indent="-304800" lvl="0" marL="457200" rtl="0" algn="l">
              <a:spcBef>
                <a:spcPts val="0"/>
              </a:spcBef>
              <a:spcAft>
                <a:spcPts val="0"/>
              </a:spcAft>
              <a:buClr>
                <a:srgbClr val="000000"/>
              </a:buClr>
              <a:buSzPts val="1200"/>
              <a:buFont typeface="Courier New"/>
              <a:buChar char="-"/>
            </a:pPr>
            <a:r>
              <a:rPr lang="en" sz="1200">
                <a:solidFill>
                  <a:srgbClr val="000000"/>
                </a:solidFill>
                <a:latin typeface="Courier New"/>
                <a:ea typeface="Courier New"/>
                <a:cs typeface="Courier New"/>
                <a:sym typeface="Courier New"/>
              </a:rPr>
              <a:t>chikoo</a:t>
            </a:r>
            <a:endParaRPr sz="1200">
              <a:solidFill>
                <a:srgbClr val="000000"/>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rgbClr val="000000"/>
              </a:solidFill>
              <a:latin typeface="Courier New"/>
              <a:ea typeface="Courier New"/>
              <a:cs typeface="Courier New"/>
              <a:sym typeface="Courier New"/>
            </a:endParaRPr>
          </a:p>
        </p:txBody>
      </p:sp>
      <p:sp>
        <p:nvSpPr>
          <p:cNvPr id="148" name="Google Shape;148;p30"/>
          <p:cNvSpPr txBox="1"/>
          <p:nvPr/>
        </p:nvSpPr>
        <p:spPr>
          <a:xfrm>
            <a:off x="4717775" y="860150"/>
            <a:ext cx="2988900" cy="42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dictionary</a:t>
            </a:r>
            <a:r>
              <a:rPr lang="en">
                <a:latin typeface="Times New Roman"/>
                <a:ea typeface="Times New Roman"/>
                <a:cs typeface="Times New Roman"/>
                <a:sym typeface="Times New Roman"/>
              </a:rPr>
              <a:t>/map:</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latin typeface="Courier New"/>
                <a:ea typeface="Courier New"/>
                <a:cs typeface="Courier New"/>
                <a:sym typeface="Courier New"/>
              </a:rPr>
              <a:t>Banana:</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Calories</a:t>
            </a:r>
            <a:r>
              <a:rPr lang="en" sz="1200">
                <a:latin typeface="Courier New"/>
                <a:ea typeface="Courier New"/>
                <a:cs typeface="Courier New"/>
                <a:sym typeface="Courier New"/>
              </a:rPr>
              <a:t>: 54</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Fat: 1.2g</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Carbs: 15g</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Apple:</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Calories: 54</a:t>
            </a:r>
            <a:endParaRPr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Fat: 1.2g</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Carbs: 15g</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Key value/dictionary/list:</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Fruits:</a:t>
            </a:r>
            <a:endParaRPr b="1"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Banana:</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Calories: 54</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Fat: 1.2g</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1200">
                <a:solidFill>
                  <a:schemeClr val="dk1"/>
                </a:solidFill>
                <a:latin typeface="Courier New"/>
                <a:ea typeface="Courier New"/>
                <a:cs typeface="Courier New"/>
                <a:sym typeface="Courier New"/>
              </a:rPr>
              <a:t>    Carbs: 15g</a:t>
            </a:r>
            <a:endParaRPr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latin typeface="Courier New"/>
                <a:ea typeface="Courier New"/>
                <a:cs typeface="Courier New"/>
                <a:sym typeface="Courier New"/>
              </a:rPr>
              <a:t>Apple:</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1200">
                <a:solidFill>
                  <a:schemeClr val="dk1"/>
                </a:solidFill>
                <a:latin typeface="Courier New"/>
                <a:ea typeface="Courier New"/>
                <a:cs typeface="Courier New"/>
                <a:sym typeface="Courier New"/>
              </a:rPr>
              <a:t>    Calories: 54</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1200">
                <a:solidFill>
                  <a:schemeClr val="dk1"/>
                </a:solidFill>
                <a:latin typeface="Courier New"/>
                <a:ea typeface="Courier New"/>
                <a:cs typeface="Courier New"/>
                <a:sym typeface="Courier New"/>
              </a:rPr>
              <a:t>    Fat: 1.2g</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Carbs: 15g</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a:t>
            </a:r>
            <a:r>
              <a:rPr lang="en"/>
              <a:t> Configuration </a:t>
            </a:r>
            <a:endParaRPr/>
          </a:p>
        </p:txBody>
      </p:sp>
      <p:sp>
        <p:nvSpPr>
          <p:cNvPr id="154" name="Google Shape;154;p31"/>
          <p:cNvSpPr txBox="1"/>
          <p:nvPr>
            <p:ph idx="1" type="body"/>
          </p:nvPr>
        </p:nvSpPr>
        <p:spPr>
          <a:xfrm>
            <a:off x="180425" y="529925"/>
            <a:ext cx="8520600" cy="45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Certain settings in Ansible are adjustable via a configuration file. The stock configuration should be sufficient for most users, but there may be reasons you would want to change them.</a:t>
            </a:r>
            <a:endParaRPr sz="1200">
              <a:solidFill>
                <a:srgbClr val="40404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Changes can be made and used in a configuration file which will be processed in the following order:</a:t>
            </a:r>
            <a:endParaRPr sz="1200">
              <a:solidFill>
                <a:srgbClr val="404040"/>
              </a:solidFill>
              <a:latin typeface="Times New Roman"/>
              <a:ea typeface="Times New Roman"/>
              <a:cs typeface="Times New Roman"/>
              <a:sym typeface="Times New Roman"/>
            </a:endParaRPr>
          </a:p>
          <a:p>
            <a:pPr indent="0" lvl="0" marL="114300" marR="114300" rtl="0" algn="l">
              <a:lnSpc>
                <a:spcPct val="115000"/>
              </a:lnSpc>
              <a:spcBef>
                <a:spcPts val="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 ANSIBLE_CONFIG </a:t>
            </a:r>
            <a:r>
              <a:rPr b="1" lang="en" sz="1200">
                <a:solidFill>
                  <a:srgbClr val="404040"/>
                </a:solidFill>
                <a:highlight>
                  <a:srgbClr val="FFFFFF"/>
                </a:highlight>
                <a:latin typeface="Times New Roman"/>
                <a:ea typeface="Times New Roman"/>
                <a:cs typeface="Times New Roman"/>
                <a:sym typeface="Times New Roman"/>
              </a:rPr>
              <a:t>(</a:t>
            </a:r>
            <a:r>
              <a:rPr lang="en" sz="1200">
                <a:solidFill>
                  <a:srgbClr val="404040"/>
                </a:solidFill>
                <a:highlight>
                  <a:srgbClr val="FFFFFF"/>
                </a:highlight>
                <a:latin typeface="Times New Roman"/>
                <a:ea typeface="Times New Roman"/>
                <a:cs typeface="Times New Roman"/>
                <a:sym typeface="Times New Roman"/>
              </a:rPr>
              <a:t>an environment variable</a:t>
            </a:r>
            <a:r>
              <a:rPr b="1" lang="en" sz="1200">
                <a:solidFill>
                  <a:srgbClr val="404040"/>
                </a:solidFill>
                <a:highlight>
                  <a:srgbClr val="FFFFFF"/>
                </a:highlight>
                <a:latin typeface="Times New Roman"/>
                <a:ea typeface="Times New Roman"/>
                <a:cs typeface="Times New Roman"/>
                <a:sym typeface="Times New Roman"/>
              </a:rPr>
              <a:t>)</a:t>
            </a:r>
            <a:br>
              <a:rPr lang="en" sz="1200">
                <a:solidFill>
                  <a:srgbClr val="404040"/>
                </a:solidFill>
                <a:highlight>
                  <a:srgbClr val="FFFFFF"/>
                </a:highlight>
                <a:latin typeface="Times New Roman"/>
                <a:ea typeface="Times New Roman"/>
                <a:cs typeface="Times New Roman"/>
                <a:sym typeface="Times New Roman"/>
              </a:rPr>
            </a:br>
            <a:r>
              <a:rPr lang="en" sz="1200">
                <a:solidFill>
                  <a:srgbClr val="404040"/>
                </a:solidFill>
                <a:highlight>
                  <a:srgbClr val="FFFFFF"/>
                </a:highlight>
                <a:latin typeface="Times New Roman"/>
                <a:ea typeface="Times New Roman"/>
                <a:cs typeface="Times New Roman"/>
                <a:sym typeface="Times New Roman"/>
              </a:rPr>
              <a:t>* ansible.cfg </a:t>
            </a:r>
            <a:r>
              <a:rPr b="1" lang="en" sz="1200">
                <a:solidFill>
                  <a:srgbClr val="404040"/>
                </a:solidFill>
                <a:highlight>
                  <a:srgbClr val="FFFFFF"/>
                </a:highlight>
                <a:latin typeface="Times New Roman"/>
                <a:ea typeface="Times New Roman"/>
                <a:cs typeface="Times New Roman"/>
                <a:sym typeface="Times New Roman"/>
              </a:rPr>
              <a:t>(</a:t>
            </a:r>
            <a:r>
              <a:rPr lang="en" sz="1200">
                <a:solidFill>
                  <a:srgbClr val="404040"/>
                </a:solidFill>
                <a:highlight>
                  <a:srgbClr val="FFFFFF"/>
                </a:highlight>
                <a:latin typeface="Times New Roman"/>
                <a:ea typeface="Times New Roman"/>
                <a:cs typeface="Times New Roman"/>
                <a:sym typeface="Times New Roman"/>
              </a:rPr>
              <a:t>in the current directory</a:t>
            </a:r>
            <a:r>
              <a:rPr b="1" lang="en" sz="1200">
                <a:solidFill>
                  <a:srgbClr val="404040"/>
                </a:solidFill>
                <a:highlight>
                  <a:srgbClr val="FFFFFF"/>
                </a:highlight>
                <a:latin typeface="Times New Roman"/>
                <a:ea typeface="Times New Roman"/>
                <a:cs typeface="Times New Roman"/>
                <a:sym typeface="Times New Roman"/>
              </a:rPr>
              <a:t>)</a:t>
            </a:r>
            <a:br>
              <a:rPr lang="en" sz="1200">
                <a:solidFill>
                  <a:srgbClr val="404040"/>
                </a:solidFill>
                <a:highlight>
                  <a:srgbClr val="FFFFFF"/>
                </a:highlight>
                <a:latin typeface="Times New Roman"/>
                <a:ea typeface="Times New Roman"/>
                <a:cs typeface="Times New Roman"/>
                <a:sym typeface="Times New Roman"/>
              </a:rPr>
            </a:br>
            <a:r>
              <a:rPr lang="en" sz="1200">
                <a:solidFill>
                  <a:srgbClr val="404040"/>
                </a:solidFill>
                <a:highlight>
                  <a:srgbClr val="FFFFFF"/>
                </a:highlight>
                <a:latin typeface="Times New Roman"/>
                <a:ea typeface="Times New Roman"/>
                <a:cs typeface="Times New Roman"/>
                <a:sym typeface="Times New Roman"/>
              </a:rPr>
              <a:t>* .ansible.cfg </a:t>
            </a:r>
            <a:r>
              <a:rPr b="1" lang="en" sz="1200">
                <a:solidFill>
                  <a:srgbClr val="404040"/>
                </a:solidFill>
                <a:highlight>
                  <a:srgbClr val="FFFFFF"/>
                </a:highlight>
                <a:latin typeface="Times New Roman"/>
                <a:ea typeface="Times New Roman"/>
                <a:cs typeface="Times New Roman"/>
                <a:sym typeface="Times New Roman"/>
              </a:rPr>
              <a:t>(</a:t>
            </a:r>
            <a:r>
              <a:rPr lang="en" sz="1200">
                <a:solidFill>
                  <a:srgbClr val="404040"/>
                </a:solidFill>
                <a:highlight>
                  <a:srgbClr val="FFFFFF"/>
                </a:highlight>
                <a:latin typeface="Times New Roman"/>
                <a:ea typeface="Times New Roman"/>
                <a:cs typeface="Times New Roman"/>
                <a:sym typeface="Times New Roman"/>
              </a:rPr>
              <a:t>in the home directory</a:t>
            </a:r>
            <a:r>
              <a:rPr b="1" lang="en" sz="1200">
                <a:solidFill>
                  <a:srgbClr val="404040"/>
                </a:solidFill>
                <a:highlight>
                  <a:srgbClr val="FFFFFF"/>
                </a:highlight>
                <a:latin typeface="Times New Roman"/>
                <a:ea typeface="Times New Roman"/>
                <a:cs typeface="Times New Roman"/>
                <a:sym typeface="Times New Roman"/>
              </a:rPr>
              <a:t>)</a:t>
            </a:r>
            <a:br>
              <a:rPr lang="en" sz="1200">
                <a:solidFill>
                  <a:srgbClr val="404040"/>
                </a:solidFill>
                <a:highlight>
                  <a:srgbClr val="FFFFFF"/>
                </a:highlight>
                <a:latin typeface="Times New Roman"/>
                <a:ea typeface="Times New Roman"/>
                <a:cs typeface="Times New Roman"/>
                <a:sym typeface="Times New Roman"/>
              </a:rPr>
            </a:br>
            <a:r>
              <a:rPr lang="en" sz="1200">
                <a:solidFill>
                  <a:srgbClr val="404040"/>
                </a:solidFill>
                <a:highlight>
                  <a:srgbClr val="FFFFFF"/>
                </a:highlight>
                <a:latin typeface="Times New Roman"/>
                <a:ea typeface="Times New Roman"/>
                <a:cs typeface="Times New Roman"/>
                <a:sym typeface="Times New Roman"/>
              </a:rPr>
              <a:t>* /etc/ansible/ansible.cfg</a:t>
            </a:r>
            <a:endParaRPr sz="1200">
              <a:solidFill>
                <a:srgbClr val="404040"/>
              </a:solidFill>
              <a:highlight>
                <a:srgbClr val="FFFFFF"/>
              </a:highlight>
              <a:latin typeface="Times New Roman"/>
              <a:ea typeface="Times New Roman"/>
              <a:cs typeface="Times New Roman"/>
              <a:sym typeface="Times New Roman"/>
            </a:endParaRPr>
          </a:p>
          <a:p>
            <a:pPr indent="0" lvl="0" marL="114300" marR="114300" rtl="0" algn="l">
              <a:lnSpc>
                <a:spcPct val="115000"/>
              </a:lnSpc>
              <a:spcBef>
                <a:spcPts val="0"/>
              </a:spcBef>
              <a:spcAft>
                <a:spcPts val="0"/>
              </a:spcAft>
              <a:buClr>
                <a:schemeClr val="dk1"/>
              </a:buClr>
              <a:buSzPts val="1100"/>
              <a:buFont typeface="Arial"/>
              <a:buNone/>
            </a:pPr>
            <a:r>
              <a:t/>
            </a:r>
            <a:endParaRPr sz="1200">
              <a:solidFill>
                <a:srgbClr val="404040"/>
              </a:solidFill>
              <a:highlight>
                <a:srgbClr val="FFFFFF"/>
              </a:highlight>
              <a:latin typeface="Times New Roman"/>
              <a:ea typeface="Times New Roman"/>
              <a:cs typeface="Times New Roman"/>
              <a:sym typeface="Times New Roman"/>
            </a:endParaRPr>
          </a:p>
          <a:p>
            <a:pPr indent="0" lvl="0" marL="0" marR="114300" rtl="0" algn="l">
              <a:lnSpc>
                <a:spcPct val="115000"/>
              </a:lnSpc>
              <a:spcBef>
                <a:spcPts val="0"/>
              </a:spcBef>
              <a:spcAft>
                <a:spcPts val="0"/>
              </a:spcAft>
              <a:buClr>
                <a:schemeClr val="dk1"/>
              </a:buClr>
              <a:buSzPts val="1100"/>
              <a:buFont typeface="Arial"/>
              <a:buNone/>
            </a:pPr>
            <a:r>
              <a:rPr lang="en" sz="1200" u="sng">
                <a:solidFill>
                  <a:schemeClr val="hlink"/>
                </a:solidFill>
                <a:highlight>
                  <a:srgbClr val="FFFFFF"/>
                </a:highlight>
                <a:latin typeface="Times New Roman"/>
                <a:ea typeface="Times New Roman"/>
                <a:cs typeface="Times New Roman"/>
                <a:sym typeface="Times New Roman"/>
                <a:hlinkClick r:id="rId3"/>
              </a:rPr>
              <a:t>https://raw.githubusercontent.com/ansible/ansible/devel/examples/ansible.cfg</a:t>
            </a:r>
            <a:endParaRPr sz="1200" u="sng">
              <a:solidFill>
                <a:srgbClr val="404040"/>
              </a:solidFill>
              <a:highlight>
                <a:srgbClr val="FFFFFF"/>
              </a:highlight>
              <a:latin typeface="Times New Roman"/>
              <a:ea typeface="Times New Roman"/>
              <a:cs typeface="Times New Roman"/>
              <a:sym typeface="Times New Roman"/>
            </a:endParaRPr>
          </a:p>
          <a:p>
            <a:pPr indent="0" lvl="0" marL="0" marR="114300" rtl="0" algn="l">
              <a:lnSpc>
                <a:spcPct val="115000"/>
              </a:lnSpc>
              <a:spcBef>
                <a:spcPts val="0"/>
              </a:spcBef>
              <a:spcAft>
                <a:spcPts val="0"/>
              </a:spcAft>
              <a:buClr>
                <a:schemeClr val="dk1"/>
              </a:buClr>
              <a:buSzPts val="1100"/>
              <a:buFont typeface="Arial"/>
              <a:buNone/>
            </a:pPr>
            <a:r>
              <a:rPr lang="en" sz="1200" u="sng">
                <a:solidFill>
                  <a:schemeClr val="hlink"/>
                </a:solidFill>
                <a:latin typeface="Times New Roman"/>
                <a:ea typeface="Times New Roman"/>
                <a:cs typeface="Times New Roman"/>
                <a:sym typeface="Times New Roman"/>
                <a:hlinkClick r:id="rId4"/>
              </a:rPr>
              <a:t>http://docs.ansible.com/ansible/latest/intro_configuration.html</a:t>
            </a:r>
            <a:endParaRPr sz="1200">
              <a:latin typeface="Times New Roman"/>
              <a:ea typeface="Times New Roman"/>
              <a:cs typeface="Times New Roman"/>
              <a:sym typeface="Times New Roman"/>
            </a:endParaRPr>
          </a:p>
          <a:p>
            <a:pPr indent="0" lvl="0" marL="0" marR="1143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sample config file </a:t>
            </a:r>
            <a:endParaRPr sz="1200">
              <a:latin typeface="Times New Roman"/>
              <a:ea typeface="Times New Roman"/>
              <a:cs typeface="Times New Roman"/>
              <a:sym typeface="Times New Roman"/>
            </a:endParaRPr>
          </a:p>
          <a:p>
            <a:pPr indent="0" lvl="0" marL="0" marR="11430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EXIMR-IM-410:~ ramachandra.g$ cat .ansible.cfg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[defaults]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host_key_checking = False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remote_tmp = /var/tmp/.ramachandra.g_ansible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remote_user =ec2-user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fork=850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[ssh_connection]</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control_path = %(directory)s/%%h-%%r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private_key_file = /home/ec2-user/ansible/private.key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roles_path = /home/ec2-user/ansible/roles/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364900"/>
            <a:ext cx="8520600" cy="42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457200" lvl="0" marL="2743200" rtl="0" algn="l">
              <a:spcBef>
                <a:spcPts val="1600"/>
              </a:spcBef>
              <a:spcAft>
                <a:spcPts val="0"/>
              </a:spcAft>
              <a:buNone/>
            </a:pPr>
            <a:r>
              <a:rPr lang="en" sz="2000">
                <a:solidFill>
                  <a:srgbClr val="000000"/>
                </a:solidFill>
                <a:latin typeface="Times New Roman"/>
                <a:ea typeface="Times New Roman"/>
                <a:cs typeface="Times New Roman"/>
                <a:sym typeface="Times New Roman"/>
              </a:rPr>
              <a:t>What is Ansible</a:t>
            </a:r>
            <a:endParaRPr sz="2000">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Ansible is an open-source configuration management and provisioning tool, similar to Chef, Puppet or Salt.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 It uses SSH to connect to servers and run the configured Tasks. Ansible lets you control and configure nodes from a single machine.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makes it different from other management software is that Ansible uses SSH infrastructure. The project was founded in 2013 and bought by Red Hat in 2015.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123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Playbook</a:t>
            </a:r>
            <a:endParaRPr/>
          </a:p>
        </p:txBody>
      </p:sp>
      <p:sp>
        <p:nvSpPr>
          <p:cNvPr id="160" name="Google Shape;160;p32"/>
          <p:cNvSpPr txBox="1"/>
          <p:nvPr>
            <p:ph idx="1" type="body"/>
          </p:nvPr>
        </p:nvSpPr>
        <p:spPr>
          <a:xfrm>
            <a:off x="311700" y="781950"/>
            <a:ext cx="8520600" cy="42747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Playbooks are a completely different way to use ansible than in ad-hoc task execution mode, and are particularly powerful.</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CFCFC"/>
                </a:highlight>
                <a:latin typeface="Times New Roman"/>
                <a:ea typeface="Times New Roman"/>
                <a:cs typeface="Times New Roman"/>
                <a:sym typeface="Times New Roman"/>
              </a:rPr>
              <a:t>Simply put, playbooks are the basis for a really simple configuration management and multi-machine deployment system, unlike any that already exist, and one that is very well suited to deploying complex applications.</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CFCFC"/>
                </a:highlight>
                <a:latin typeface="Times New Roman"/>
                <a:ea typeface="Times New Roman"/>
                <a:cs typeface="Times New Roman"/>
                <a:sym typeface="Times New Roman"/>
              </a:rPr>
              <a:t>Playbooks can declare configurations, but they can also orchestrate steps of any manual ordered process, even as different steps must bounce back and forth between sets of machines in particular orders. They can launch tasks synchronously or asynchronously.</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CFCFC"/>
                </a:highlight>
                <a:latin typeface="Times New Roman"/>
                <a:ea typeface="Times New Roman"/>
                <a:cs typeface="Times New Roman"/>
                <a:sym typeface="Times New Roman"/>
              </a:rPr>
              <a:t>Playbooks are expressed in YAML format (see </a:t>
            </a:r>
            <a:r>
              <a:rPr lang="en" sz="1200">
                <a:solidFill>
                  <a:srgbClr val="9B59B6"/>
                </a:solidFill>
                <a:highlight>
                  <a:srgbClr val="FCFCFC"/>
                </a:highlight>
                <a:uFill>
                  <a:noFill/>
                </a:uFill>
                <a:latin typeface="Times New Roman"/>
                <a:ea typeface="Times New Roman"/>
                <a:cs typeface="Times New Roman"/>
                <a:sym typeface="Times New Roman"/>
                <a:hlinkClick r:id="rId3">
                  <a:extLst>
                    <a:ext uri="{A12FA001-AC4F-418D-AE19-62706E023703}">
                      <ahyp:hlinkClr val="tx"/>
                    </a:ext>
                  </a:extLst>
                </a:hlinkClick>
              </a:rPr>
              <a:t>YAML Syntax</a:t>
            </a:r>
            <a:r>
              <a:rPr lang="en" sz="1200">
                <a:solidFill>
                  <a:srgbClr val="404040"/>
                </a:solidFill>
                <a:highlight>
                  <a:srgbClr val="FCFCFC"/>
                </a:highlight>
                <a:latin typeface="Times New Roman"/>
                <a:ea typeface="Times New Roman"/>
                <a:cs typeface="Times New Roman"/>
                <a:sym typeface="Times New Roman"/>
              </a:rPr>
              <a:t>) and have a minimum of syntax, which intentionally tries to not be a programming language or script, but rather a model of a configuration or a process.</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CFCFC"/>
                </a:highlight>
                <a:latin typeface="Times New Roman"/>
                <a:ea typeface="Times New Roman"/>
                <a:cs typeface="Times New Roman"/>
                <a:sym typeface="Times New Roman"/>
              </a:rPr>
              <a:t>Each playbook is composed of one or more ‘plays’ in a list.</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rPr lang="en" sz="1200">
                <a:solidFill>
                  <a:srgbClr val="404040"/>
                </a:solidFill>
                <a:highlight>
                  <a:srgbClr val="FCFCFC"/>
                </a:highlight>
                <a:latin typeface="Times New Roman"/>
                <a:ea typeface="Times New Roman"/>
                <a:cs typeface="Times New Roman"/>
                <a:sym typeface="Times New Roman"/>
              </a:rPr>
              <a:t>The goal of a play is to map a group of hosts to some well defined roles, represented by things ansible calls tasks. At a basic level, a task is nothing more than a call to an ansible module.</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800"/>
              </a:spcBef>
              <a:spcAft>
                <a:spcPts val="0"/>
              </a:spcAft>
              <a:buNone/>
            </a:pPr>
            <a:r>
              <a:t/>
            </a:r>
            <a:endParaRPr sz="1200">
              <a:solidFill>
                <a:srgbClr val="404040"/>
              </a:solidFill>
              <a:highlight>
                <a:srgbClr val="FCFCFC"/>
              </a:highlight>
              <a:latin typeface="Times New Roman"/>
              <a:ea typeface="Times New Roman"/>
              <a:cs typeface="Times New Roman"/>
              <a:sym typeface="Times New Roman"/>
            </a:endParaRPr>
          </a:p>
          <a:p>
            <a:pPr indent="0" lvl="0" marL="0" rtl="0" algn="l">
              <a:spcBef>
                <a:spcPts val="18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274950" y="105175"/>
            <a:ext cx="8520600" cy="572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Clr>
                <a:schemeClr val="dk1"/>
              </a:buClr>
              <a:buSzPts val="1100"/>
              <a:buFont typeface="Arial"/>
              <a:buNone/>
            </a:pPr>
            <a:r>
              <a:rPr b="1" lang="en" sz="1800">
                <a:solidFill>
                  <a:srgbClr val="121214"/>
                </a:solidFill>
                <a:latin typeface="Times New Roman"/>
                <a:ea typeface="Times New Roman"/>
                <a:cs typeface="Times New Roman"/>
                <a:sym typeface="Times New Roman"/>
              </a:rPr>
              <a:t>The Different YAML Tags</a:t>
            </a:r>
            <a:endParaRPr b="1" sz="1800">
              <a:latin typeface="Times New Roman"/>
              <a:ea typeface="Times New Roman"/>
              <a:cs typeface="Times New Roman"/>
              <a:sym typeface="Times New Roman"/>
            </a:endParaRPr>
          </a:p>
        </p:txBody>
      </p:sp>
      <p:sp>
        <p:nvSpPr>
          <p:cNvPr id="166" name="Google Shape;166;p33"/>
          <p:cNvSpPr txBox="1"/>
          <p:nvPr>
            <p:ph idx="1" type="body"/>
          </p:nvPr>
        </p:nvSpPr>
        <p:spPr>
          <a:xfrm>
            <a:off x="311700" y="766250"/>
            <a:ext cx="8520600" cy="4377300"/>
          </a:xfrm>
          <a:prstGeom prst="rect">
            <a:avLst/>
          </a:prstGeom>
        </p:spPr>
        <p:txBody>
          <a:bodyPr anchorCtr="0" anchor="t" bIns="91425" lIns="91425" spcFirstLastPara="1" rIns="91425" wrap="square" tIns="91425">
            <a:noAutofit/>
          </a:bodyPr>
          <a:lstStyle/>
          <a:p>
            <a:pPr indent="0" lvl="0" marL="0" marR="25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Let us now go through the different YAML tags. The different tags are described below −</a:t>
            </a:r>
            <a:endParaRPr sz="1200">
              <a:solidFill>
                <a:schemeClr val="dk1"/>
              </a:solidFill>
              <a:latin typeface="Times New Roman"/>
              <a:ea typeface="Times New Roman"/>
              <a:cs typeface="Times New Roman"/>
              <a:sym typeface="Times New Roman"/>
            </a:endParaRPr>
          </a:p>
          <a:p>
            <a:pPr indent="0" lvl="0" marL="0" marR="38100" rtl="0" algn="l">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name:</a:t>
            </a:r>
            <a:endParaRPr b="1" sz="1200">
              <a:solidFill>
                <a:schemeClr val="dk1"/>
              </a:solidFill>
              <a:latin typeface="Times New Roman"/>
              <a:ea typeface="Times New Roman"/>
              <a:cs typeface="Times New Roman"/>
              <a:sym typeface="Times New Roman"/>
            </a:endParaRPr>
          </a:p>
          <a:p>
            <a:pPr indent="0" lvl="0" marL="25400" marR="25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tag specifies the name of the Ansible playbook. As in what this playbook will be doing. Any logical name can be given to the playbook.</a:t>
            </a:r>
            <a:endParaRPr sz="1200">
              <a:solidFill>
                <a:schemeClr val="dk1"/>
              </a:solidFill>
              <a:latin typeface="Times New Roman"/>
              <a:ea typeface="Times New Roman"/>
              <a:cs typeface="Times New Roman"/>
              <a:sym typeface="Times New Roman"/>
            </a:endParaRPr>
          </a:p>
          <a:p>
            <a:pPr indent="0" lvl="0" marL="0" marR="38100" rtl="0" algn="l">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hosts:</a:t>
            </a:r>
            <a:endParaRPr b="1" sz="1200">
              <a:solidFill>
                <a:schemeClr val="dk1"/>
              </a:solidFill>
              <a:latin typeface="Times New Roman"/>
              <a:ea typeface="Times New Roman"/>
              <a:cs typeface="Times New Roman"/>
              <a:sym typeface="Times New Roman"/>
            </a:endParaRPr>
          </a:p>
          <a:p>
            <a:pPr indent="0" lvl="0" marL="25400" marR="25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tag specifies the lists of hosts or host group against which we want to run the task. The hosts field/tag is mandatory. It tells Ansible on which hosts to run the listed tasks. The tasks can be run on the same machine or on a remote machine. One can run the tasks on multiple machines and hence hosts tag can have a group of hosts’ entry as well.</a:t>
            </a:r>
            <a:endParaRPr sz="1200">
              <a:solidFill>
                <a:schemeClr val="dk1"/>
              </a:solidFill>
              <a:latin typeface="Times New Roman"/>
              <a:ea typeface="Times New Roman"/>
              <a:cs typeface="Times New Roman"/>
              <a:sym typeface="Times New Roman"/>
            </a:endParaRPr>
          </a:p>
          <a:p>
            <a:pPr indent="0" lvl="0" marL="0" marR="38100" rtl="0" algn="l">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vars:</a:t>
            </a:r>
            <a:endParaRPr b="1" sz="1200">
              <a:solidFill>
                <a:schemeClr val="dk1"/>
              </a:solidFill>
              <a:latin typeface="Times New Roman"/>
              <a:ea typeface="Times New Roman"/>
              <a:cs typeface="Times New Roman"/>
              <a:sym typeface="Times New Roman"/>
            </a:endParaRPr>
          </a:p>
          <a:p>
            <a:pPr indent="0" lvl="0" marL="25400" marR="25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Vars tag lets you define the variables which you can use in your playbook. Usage is similar to variables in any programming language.</a:t>
            </a:r>
            <a:endParaRPr sz="1200">
              <a:solidFill>
                <a:schemeClr val="dk1"/>
              </a:solidFill>
              <a:latin typeface="Times New Roman"/>
              <a:ea typeface="Times New Roman"/>
              <a:cs typeface="Times New Roman"/>
              <a:sym typeface="Times New Roman"/>
            </a:endParaRPr>
          </a:p>
          <a:p>
            <a:pPr indent="0" lvl="0" marL="0" marR="38100" rtl="0" algn="l">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tasks:</a:t>
            </a:r>
            <a:endParaRPr b="1" sz="1200">
              <a:solidFill>
                <a:schemeClr val="dk1"/>
              </a:solidFill>
              <a:latin typeface="Times New Roman"/>
              <a:ea typeface="Times New Roman"/>
              <a:cs typeface="Times New Roman"/>
              <a:sym typeface="Times New Roman"/>
            </a:endParaRPr>
          </a:p>
          <a:p>
            <a:pPr indent="0" lvl="0" marL="25400" marR="25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All playbooks should contain tasks or a list of tasks to be executed. Tasks are a list of actions one needs to perform. A tasks field contains the name of the task. This works as the help text for the user. It is not mandatory but proves useful in debugging the playbook. Each task internally links to a piece of code called a module. A module that should be executed, and arguments that are required for the module you want to execute.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108025"/>
            <a:ext cx="8520600" cy="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Writing first playbook</a:t>
            </a:r>
            <a:endParaRPr sz="2200">
              <a:latin typeface="Times New Roman"/>
              <a:ea typeface="Times New Roman"/>
              <a:cs typeface="Times New Roman"/>
              <a:sym typeface="Times New Roman"/>
            </a:endParaRPr>
          </a:p>
        </p:txBody>
      </p:sp>
      <p:sp>
        <p:nvSpPr>
          <p:cNvPr id="172" name="Google Shape;172;p34"/>
          <p:cNvSpPr txBox="1"/>
          <p:nvPr>
            <p:ph idx="1" type="body"/>
          </p:nvPr>
        </p:nvSpPr>
        <p:spPr>
          <a:xfrm>
            <a:off x="460475" y="618625"/>
            <a:ext cx="8371800" cy="45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hosts: all    #pass the </a:t>
            </a:r>
            <a:r>
              <a:rPr lang="en" sz="900">
                <a:solidFill>
                  <a:srgbClr val="000000"/>
                </a:solidFill>
                <a:highlight>
                  <a:srgbClr val="FFFFFF"/>
                </a:highlight>
                <a:latin typeface="Courier New"/>
                <a:ea typeface="Courier New"/>
                <a:cs typeface="Courier New"/>
                <a:sym typeface="Courier New"/>
              </a:rPr>
              <a:t>inventory</a:t>
            </a:r>
            <a:r>
              <a:rPr lang="en" sz="900">
                <a:solidFill>
                  <a:srgbClr val="000000"/>
                </a:solidFill>
                <a:highlight>
                  <a:srgbClr val="FFFFFF"/>
                </a:highlight>
                <a:latin typeface="Courier New"/>
                <a:ea typeface="Courier New"/>
                <a:cs typeface="Courier New"/>
                <a:sym typeface="Courier New"/>
              </a:rPr>
              <a:t> via “-i”</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vars:</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remote_user: root</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become: yes</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become_method: sudo</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connection: ssh</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gather_facts: yes</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tasks:</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 name: ensure apache is at the latest version</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yum:</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name: httpd</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state: latest</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 name: write the apache config file</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template:</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src: /home/ec2-user/httpd.j2</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dest: /etc/httpd.conf</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notify:</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 restart apache</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 name: ensure apache is running</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service:</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name: httpd</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state: started</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handlers:</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 name: restart apache</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service:</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name: httpd</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0000"/>
                </a:solidFill>
                <a:highlight>
                  <a:srgbClr val="FFFFFF"/>
                </a:highlight>
                <a:latin typeface="Courier New"/>
                <a:ea typeface="Courier New"/>
                <a:cs typeface="Courier New"/>
                <a:sym typeface="Courier New"/>
              </a:rPr>
              <a:t>        state: restarted</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153825" y="10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Ansible-galaxy</a:t>
            </a:r>
            <a:endParaRPr/>
          </a:p>
        </p:txBody>
      </p:sp>
      <p:sp>
        <p:nvSpPr>
          <p:cNvPr id="178" name="Google Shape;178;p35"/>
          <p:cNvSpPr txBox="1"/>
          <p:nvPr>
            <p:ph idx="1" type="body"/>
          </p:nvPr>
        </p:nvSpPr>
        <p:spPr>
          <a:xfrm>
            <a:off x="311700" y="677050"/>
            <a:ext cx="8520600" cy="440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9B59B6"/>
                </a:solidFill>
                <a:highlight>
                  <a:srgbClr val="FCFCFC"/>
                </a:highlight>
                <a:uFill>
                  <a:noFill/>
                </a:uFill>
                <a:latin typeface="Times New Roman"/>
                <a:ea typeface="Times New Roman"/>
                <a:cs typeface="Times New Roman"/>
                <a:sym typeface="Times New Roman"/>
                <a:hlinkClick r:id="rId3">
                  <a:extLst>
                    <a:ext uri="{A12FA001-AC4F-418D-AE19-62706E023703}">
                      <ahyp:hlinkClr val="tx"/>
                    </a:ext>
                  </a:extLst>
                </a:hlinkClick>
              </a:rPr>
              <a:t>Galaxy</a:t>
            </a:r>
            <a:r>
              <a:rPr lang="en" sz="1200">
                <a:solidFill>
                  <a:srgbClr val="404040"/>
                </a:solidFill>
                <a:highlight>
                  <a:srgbClr val="FCFCFC"/>
                </a:highlight>
                <a:latin typeface="Times New Roman"/>
                <a:ea typeface="Times New Roman"/>
                <a:cs typeface="Times New Roman"/>
                <a:sym typeface="Times New Roman"/>
              </a:rPr>
              <a:t>, is a free site for finding, downloading, and sharing community developed roles. Downloading roles from Galaxy is a great way to jumpstart your automation projects.</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404040"/>
                </a:solidFill>
                <a:latin typeface="Times New Roman"/>
                <a:ea typeface="Times New Roman"/>
                <a:cs typeface="Times New Roman"/>
                <a:sym typeface="Times New Roman"/>
              </a:rPr>
              <a:t>Use the </a:t>
            </a:r>
            <a:r>
              <a:rPr lang="en" sz="1200">
                <a:solidFill>
                  <a:srgbClr val="E74C3C"/>
                </a:solidFill>
                <a:highlight>
                  <a:srgbClr val="FFFFFF"/>
                </a:highlight>
                <a:latin typeface="Times New Roman"/>
                <a:ea typeface="Times New Roman"/>
                <a:cs typeface="Times New Roman"/>
                <a:sym typeface="Times New Roman"/>
              </a:rPr>
              <a:t>init</a:t>
            </a:r>
            <a:r>
              <a:rPr lang="en" sz="1200">
                <a:solidFill>
                  <a:srgbClr val="404040"/>
                </a:solidFill>
                <a:latin typeface="Times New Roman"/>
                <a:ea typeface="Times New Roman"/>
                <a:cs typeface="Times New Roman"/>
                <a:sym typeface="Times New Roman"/>
              </a:rPr>
              <a:t> command to initialize the base structure of a new role, saving time on creating the various directories and main.yml files a role requires</a:t>
            </a:r>
            <a:endParaRPr sz="1200">
              <a:solidFill>
                <a:srgbClr val="404040"/>
              </a:solidFill>
              <a:latin typeface="Times New Roman"/>
              <a:ea typeface="Times New Roman"/>
              <a:cs typeface="Times New Roman"/>
              <a:sym typeface="Times New Roman"/>
            </a:endParaRPr>
          </a:p>
          <a:p>
            <a:pPr indent="0" lvl="0" marL="0" marR="114300" rtl="0" algn="l">
              <a:lnSpc>
                <a:spcPct val="115000"/>
              </a:lnSpc>
              <a:spcBef>
                <a:spcPts val="0"/>
              </a:spcBef>
              <a:spcAft>
                <a:spcPts val="0"/>
              </a:spcAft>
              <a:buNone/>
            </a:pPr>
            <a:r>
              <a:rPr lang="en" sz="1200">
                <a:solidFill>
                  <a:srgbClr val="404040"/>
                </a:solidFill>
                <a:latin typeface="Courier New"/>
                <a:ea typeface="Courier New"/>
                <a:cs typeface="Courier New"/>
                <a:sym typeface="Courier New"/>
              </a:rPr>
              <a:t>$ ansible-galaxy init role_name</a:t>
            </a:r>
            <a:endParaRPr sz="1200">
              <a:solidFill>
                <a:srgbClr val="404040"/>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The above will create the following directory structure in the current working directory:</a:t>
            </a:r>
            <a:endParaRPr sz="1200">
              <a:solidFill>
                <a:srgbClr val="404040"/>
              </a:solidFill>
              <a:highlight>
                <a:srgbClr val="FCFCFC"/>
              </a:highlight>
              <a:latin typeface="Times New Roman"/>
              <a:ea typeface="Times New Roman"/>
              <a:cs typeface="Times New Roman"/>
              <a:sym typeface="Times New Roman"/>
            </a:endParaRPr>
          </a:p>
          <a:p>
            <a:pPr indent="0" lvl="0" marL="0" marR="114300" rtl="0" algn="l">
              <a:lnSpc>
                <a:spcPct val="115000"/>
              </a:lnSpc>
              <a:spcBef>
                <a:spcPts val="0"/>
              </a:spcBef>
              <a:spcAft>
                <a:spcPts val="0"/>
              </a:spcAft>
              <a:buNone/>
            </a:pPr>
            <a:r>
              <a:rPr lang="en" sz="1200">
                <a:solidFill>
                  <a:srgbClr val="404040"/>
                </a:solidFill>
                <a:latin typeface="Times New Roman"/>
                <a:ea typeface="Times New Roman"/>
                <a:cs typeface="Times New Roman"/>
                <a:sym typeface="Times New Roman"/>
              </a:rPr>
              <a:t>README.md</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.travis.yml</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defaults/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main.yml</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files/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handlers/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main.yml</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meta/</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main.yml</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templates/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tests/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inventory</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test.yml</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vars/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main.yml</a:t>
            </a:r>
            <a:endParaRPr sz="1200">
              <a:solidFill>
                <a:srgbClr val="404040"/>
              </a:solidFill>
              <a:latin typeface="Times New Roman"/>
              <a:ea typeface="Times New Roman"/>
              <a:cs typeface="Times New Roman"/>
              <a:sym typeface="Times New Roman"/>
            </a:endParaRPr>
          </a:p>
          <a:p>
            <a:pPr indent="0" lvl="0" marL="0" marR="114300" rtl="0" algn="l">
              <a:lnSpc>
                <a:spcPct val="115000"/>
              </a:lnSpc>
              <a:spcBef>
                <a:spcPts val="0"/>
              </a:spcBef>
              <a:spcAft>
                <a:spcPts val="0"/>
              </a:spcAft>
              <a:buNone/>
            </a:pPr>
            <a:r>
              <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404040"/>
              </a:solidFill>
              <a:highlight>
                <a:srgbClr val="FCFCFC"/>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382950" y="0"/>
            <a:ext cx="8378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r>
              <a:rPr lang="en" sz="1000" u="sng">
                <a:solidFill>
                  <a:schemeClr val="hlink"/>
                </a:solidFill>
                <a:latin typeface="Times New Roman"/>
                <a:ea typeface="Times New Roman"/>
                <a:cs typeface="Times New Roman"/>
                <a:sym typeface="Times New Roman"/>
                <a:hlinkClick r:id="rId3"/>
              </a:rPr>
              <a:t>https://docs.ansible.com/ansible/latest/user_guide/playbooks_reuse_roles.html#playbooks-reuse-roles</a:t>
            </a:r>
            <a:br>
              <a:rPr lang="en" u="sng">
                <a:solidFill>
                  <a:schemeClr val="hlink"/>
                </a:solidFill>
                <a:hlinkClick r:id="rId4"/>
              </a:rPr>
            </a:br>
            <a:r>
              <a:rPr b="1" lang="en" sz="1200" u="sng">
                <a:solidFill>
                  <a:srgbClr val="404040"/>
                </a:solidFill>
                <a:latin typeface="Times New Roman"/>
                <a:ea typeface="Times New Roman"/>
                <a:cs typeface="Times New Roman"/>
                <a:sym typeface="Times New Roman"/>
                <a:hlinkClick r:id="rId5">
                  <a:extLst>
                    <a:ext uri="{A12FA001-AC4F-418D-AE19-62706E023703}">
                      <ahyp:hlinkClr val="tx"/>
                    </a:ext>
                  </a:extLst>
                </a:hlinkClick>
              </a:rPr>
              <a:t>Role Directory Structure</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To create a base directory structure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ansible-galaxy init app-role</a:t>
            </a:r>
            <a:endParaRPr sz="1200">
              <a:uFill>
                <a:noFill/>
              </a:uFill>
              <a:latin typeface="Times New Roman"/>
              <a:ea typeface="Times New Roman"/>
              <a:cs typeface="Times New Roman"/>
              <a:sym typeface="Times New Roman"/>
              <a:hlinkClick r:id="rId6"/>
            </a:endParaRPr>
          </a:p>
          <a:p>
            <a:pPr indent="0" lvl="0" marL="0" rtl="0" algn="l">
              <a:lnSpc>
                <a:spcPct val="163636"/>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Example project structure:</a:t>
            </a:r>
            <a:endParaRPr sz="1200">
              <a:solidFill>
                <a:srgbClr val="404040"/>
              </a:solidFill>
              <a:latin typeface="Times New Roman"/>
              <a:ea typeface="Times New Roman"/>
              <a:cs typeface="Times New Roman"/>
              <a:sym typeface="Times New Roman"/>
            </a:endParaRPr>
          </a:p>
          <a:p>
            <a:pPr indent="0" lvl="0" marL="114300" marR="114300" rtl="0" algn="l">
              <a:lnSpc>
                <a:spcPct val="115000"/>
              </a:lnSpc>
              <a:spcBef>
                <a:spcPts val="0"/>
              </a:spcBef>
              <a:spcAft>
                <a:spcPts val="0"/>
              </a:spcAft>
              <a:buClr>
                <a:schemeClr val="dk1"/>
              </a:buClr>
              <a:buSzPts val="1100"/>
              <a:buFont typeface="Arial"/>
              <a:buNone/>
            </a:pPr>
            <a:r>
              <a:rPr lang="en" sz="1100">
                <a:solidFill>
                  <a:srgbClr val="404040"/>
                </a:solidFill>
                <a:highlight>
                  <a:srgbClr val="FFFFFF"/>
                </a:highlight>
                <a:latin typeface="Courier New"/>
                <a:ea typeface="Courier New"/>
                <a:cs typeface="Courier New"/>
                <a:sym typeface="Courier New"/>
              </a:rPr>
              <a:t>site.yml</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webservers.yml</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Fooservers.yml</a:t>
            </a:r>
            <a:endParaRPr sz="1100">
              <a:solidFill>
                <a:srgbClr val="404040"/>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rPr lang="en" sz="1100">
                <a:solidFill>
                  <a:srgbClr val="404040"/>
                </a:solidFill>
                <a:highlight>
                  <a:srgbClr val="FFFFFF"/>
                </a:highlight>
                <a:latin typeface="Courier New"/>
                <a:ea typeface="Courier New"/>
                <a:cs typeface="Courier New"/>
                <a:sym typeface="Courier New"/>
              </a:rPr>
              <a:t>ansible.cfg</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roles/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&lt;role name&gt;/</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tasks/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handlers/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files/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templates/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vars/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defaults/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meta/</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webservers/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tasks/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defaults/</a:t>
            </a:r>
            <a:br>
              <a:rPr lang="en" sz="1100">
                <a:solidFill>
                  <a:srgbClr val="404040"/>
                </a:solidFill>
                <a:highlight>
                  <a:srgbClr val="FFFFFF"/>
                </a:highlight>
                <a:latin typeface="Courier New"/>
                <a:ea typeface="Courier New"/>
                <a:cs typeface="Courier New"/>
                <a:sym typeface="Courier New"/>
              </a:rPr>
            </a:br>
            <a:r>
              <a:rPr lang="en" sz="1100">
                <a:solidFill>
                  <a:srgbClr val="404040"/>
                </a:solidFill>
                <a:highlight>
                  <a:srgbClr val="FFFFFF"/>
                </a:highlight>
                <a:latin typeface="Courier New"/>
                <a:ea typeface="Courier New"/>
                <a:cs typeface="Courier New"/>
                <a:sym typeface="Courier New"/>
              </a:rPr>
              <a:t>     meta/</a:t>
            </a:r>
            <a:endParaRPr sz="1100">
              <a:solidFill>
                <a:srgbClr val="404040"/>
              </a:solidFill>
              <a:highlight>
                <a:srgbClr val="FFFFFF"/>
              </a:highlight>
              <a:latin typeface="Courier New"/>
              <a:ea typeface="Courier New"/>
              <a:cs typeface="Courier New"/>
              <a:sym typeface="Courier New"/>
            </a:endParaRPr>
          </a:p>
          <a:p>
            <a:pPr indent="0" lvl="0" marL="0" rtl="0" algn="l">
              <a:lnSpc>
                <a:spcPct val="163636"/>
              </a:lnSpc>
              <a:spcBef>
                <a:spcPts val="0"/>
              </a:spcBef>
              <a:spcAft>
                <a:spcPts val="0"/>
              </a:spcAft>
              <a:buNone/>
            </a:pPr>
            <a:r>
              <a:rPr lang="en" sz="1200">
                <a:solidFill>
                  <a:srgbClr val="404040"/>
                </a:solidFill>
                <a:latin typeface="Times New Roman"/>
                <a:ea typeface="Times New Roman"/>
                <a:cs typeface="Times New Roman"/>
                <a:sym typeface="Times New Roman"/>
              </a:rPr>
              <a:t>Roles expect files to be in certain directory names. Roles must include at least one of these directories, however it is perfectly fine to exclude any which are not being used. When in use, </a:t>
            </a:r>
            <a:r>
              <a:rPr b="1" lang="en" sz="1200">
                <a:solidFill>
                  <a:srgbClr val="404040"/>
                </a:solidFill>
                <a:latin typeface="Times New Roman"/>
                <a:ea typeface="Times New Roman"/>
                <a:cs typeface="Times New Roman"/>
                <a:sym typeface="Times New Roman"/>
              </a:rPr>
              <a:t>each directory must contain a </a:t>
            </a:r>
            <a:r>
              <a:rPr b="1" lang="en" sz="1200">
                <a:solidFill>
                  <a:srgbClr val="E74C3C"/>
                </a:solidFill>
                <a:latin typeface="Times New Roman"/>
                <a:ea typeface="Times New Roman"/>
                <a:cs typeface="Times New Roman"/>
                <a:sym typeface="Times New Roman"/>
              </a:rPr>
              <a:t>main.yml</a:t>
            </a:r>
            <a:r>
              <a:rPr b="1" lang="en" sz="1200">
                <a:solidFill>
                  <a:srgbClr val="404040"/>
                </a:solidFill>
                <a:latin typeface="Times New Roman"/>
                <a:ea typeface="Times New Roman"/>
                <a:cs typeface="Times New Roman"/>
                <a:sym typeface="Times New Roman"/>
              </a:rPr>
              <a:t> file, which c</a:t>
            </a:r>
            <a:endParaRPr b="1" sz="12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idx="1" type="body"/>
          </p:nvPr>
        </p:nvSpPr>
        <p:spPr>
          <a:xfrm>
            <a:off x="311700" y="57350"/>
            <a:ext cx="8634300" cy="49509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Clr>
                <a:schemeClr val="dk1"/>
              </a:buClr>
              <a:buSzPts val="1100"/>
              <a:buFont typeface="Arial"/>
              <a:buNone/>
            </a:pPr>
            <a:r>
              <a:rPr lang="en" sz="1200">
                <a:solidFill>
                  <a:srgbClr val="404040"/>
                </a:solidFill>
              </a:rPr>
              <a:t>Contains the relevant content:</a:t>
            </a:r>
            <a:endParaRPr sz="1200">
              <a:solidFill>
                <a:srgbClr val="404040"/>
              </a:solidFill>
            </a:endParaRPr>
          </a:p>
          <a:p>
            <a:pPr indent="-304800" lvl="0" marL="685800" rtl="0" algn="l">
              <a:lnSpc>
                <a:spcPct val="163636"/>
              </a:lnSpc>
              <a:spcBef>
                <a:spcPts val="0"/>
              </a:spcBef>
              <a:spcAft>
                <a:spcPts val="0"/>
              </a:spcAft>
              <a:buClr>
                <a:srgbClr val="404040"/>
              </a:buClr>
              <a:buSzPts val="1200"/>
              <a:buChar char="●"/>
            </a:pPr>
            <a:r>
              <a:rPr lang="en" sz="900">
                <a:solidFill>
                  <a:srgbClr val="E74C3C"/>
                </a:solidFill>
                <a:latin typeface="Verdana"/>
                <a:ea typeface="Verdana"/>
                <a:cs typeface="Verdana"/>
                <a:sym typeface="Verdana"/>
              </a:rPr>
              <a:t>tasks</a:t>
            </a:r>
            <a:r>
              <a:rPr lang="en" sz="1200">
                <a:solidFill>
                  <a:srgbClr val="404040"/>
                </a:solidFill>
              </a:rPr>
              <a:t> - contains the main list of tasks to be executed by the role.</a:t>
            </a:r>
            <a:endParaRPr sz="1200">
              <a:solidFill>
                <a:srgbClr val="404040"/>
              </a:solidFill>
            </a:endParaRPr>
          </a:p>
          <a:p>
            <a:pPr indent="-304800" lvl="0" marL="685800" rtl="0" algn="l">
              <a:lnSpc>
                <a:spcPct val="163636"/>
              </a:lnSpc>
              <a:spcBef>
                <a:spcPts val="0"/>
              </a:spcBef>
              <a:spcAft>
                <a:spcPts val="0"/>
              </a:spcAft>
              <a:buClr>
                <a:srgbClr val="404040"/>
              </a:buClr>
              <a:buSzPts val="1200"/>
              <a:buChar char="●"/>
            </a:pPr>
            <a:r>
              <a:rPr lang="en" sz="900">
                <a:solidFill>
                  <a:srgbClr val="E74C3C"/>
                </a:solidFill>
                <a:latin typeface="Verdana"/>
                <a:ea typeface="Verdana"/>
                <a:cs typeface="Verdana"/>
                <a:sym typeface="Verdana"/>
              </a:rPr>
              <a:t>handlers</a:t>
            </a:r>
            <a:r>
              <a:rPr lang="en" sz="1200">
                <a:solidFill>
                  <a:srgbClr val="404040"/>
                </a:solidFill>
              </a:rPr>
              <a:t> - contains handlers, which may be used by this role or even anywhere outside this role.</a:t>
            </a:r>
            <a:endParaRPr sz="1200">
              <a:solidFill>
                <a:srgbClr val="404040"/>
              </a:solidFill>
            </a:endParaRPr>
          </a:p>
          <a:p>
            <a:pPr indent="-304800" lvl="0" marL="685800" rtl="0" algn="l">
              <a:lnSpc>
                <a:spcPct val="163636"/>
              </a:lnSpc>
              <a:spcBef>
                <a:spcPts val="0"/>
              </a:spcBef>
              <a:spcAft>
                <a:spcPts val="0"/>
              </a:spcAft>
              <a:buClr>
                <a:srgbClr val="404040"/>
              </a:buClr>
              <a:buSzPts val="1200"/>
              <a:buChar char="●"/>
            </a:pPr>
            <a:r>
              <a:rPr lang="en" sz="900">
                <a:solidFill>
                  <a:srgbClr val="E74C3C"/>
                </a:solidFill>
                <a:latin typeface="Verdana"/>
                <a:ea typeface="Verdana"/>
                <a:cs typeface="Verdana"/>
                <a:sym typeface="Verdana"/>
              </a:rPr>
              <a:t>defaults</a:t>
            </a:r>
            <a:r>
              <a:rPr lang="en" sz="1200">
                <a:solidFill>
                  <a:srgbClr val="404040"/>
                </a:solidFill>
              </a:rPr>
              <a:t> - default variables for the role (see </a:t>
            </a:r>
            <a:r>
              <a:rPr lang="en" sz="1200" u="sng">
                <a:solidFill>
                  <a:srgbClr val="2980B9"/>
                </a:solidFill>
                <a:hlinkClick r:id="rId3">
                  <a:extLst>
                    <a:ext uri="{A12FA001-AC4F-418D-AE19-62706E023703}">
                      <ahyp:hlinkClr val="tx"/>
                    </a:ext>
                  </a:extLst>
                </a:hlinkClick>
              </a:rPr>
              <a:t>Variables</a:t>
            </a:r>
            <a:r>
              <a:rPr lang="en" sz="1200">
                <a:solidFill>
                  <a:srgbClr val="404040"/>
                </a:solidFill>
              </a:rPr>
              <a:t> for more information).</a:t>
            </a:r>
            <a:endParaRPr sz="1200">
              <a:solidFill>
                <a:srgbClr val="404040"/>
              </a:solidFill>
            </a:endParaRPr>
          </a:p>
          <a:p>
            <a:pPr indent="-304800" lvl="0" marL="685800" rtl="0" algn="l">
              <a:lnSpc>
                <a:spcPct val="163636"/>
              </a:lnSpc>
              <a:spcBef>
                <a:spcPts val="0"/>
              </a:spcBef>
              <a:spcAft>
                <a:spcPts val="0"/>
              </a:spcAft>
              <a:buClr>
                <a:srgbClr val="404040"/>
              </a:buClr>
              <a:buSzPts val="1200"/>
              <a:buChar char="●"/>
            </a:pPr>
            <a:r>
              <a:rPr lang="en" sz="900">
                <a:solidFill>
                  <a:srgbClr val="E74C3C"/>
                </a:solidFill>
                <a:latin typeface="Verdana"/>
                <a:ea typeface="Verdana"/>
                <a:cs typeface="Verdana"/>
                <a:sym typeface="Verdana"/>
              </a:rPr>
              <a:t>vars</a:t>
            </a:r>
            <a:r>
              <a:rPr lang="en" sz="1200">
                <a:solidFill>
                  <a:srgbClr val="404040"/>
                </a:solidFill>
              </a:rPr>
              <a:t> - other variables for the role (see </a:t>
            </a:r>
            <a:r>
              <a:rPr lang="en" sz="1200" u="sng">
                <a:solidFill>
                  <a:srgbClr val="2980B9"/>
                </a:solidFill>
                <a:hlinkClick r:id="rId4">
                  <a:extLst>
                    <a:ext uri="{A12FA001-AC4F-418D-AE19-62706E023703}">
                      <ahyp:hlinkClr val="tx"/>
                    </a:ext>
                  </a:extLst>
                </a:hlinkClick>
              </a:rPr>
              <a:t>Variables</a:t>
            </a:r>
            <a:r>
              <a:rPr lang="en" sz="1200">
                <a:solidFill>
                  <a:srgbClr val="404040"/>
                </a:solidFill>
              </a:rPr>
              <a:t> for more information).</a:t>
            </a:r>
            <a:endParaRPr sz="1200">
              <a:solidFill>
                <a:srgbClr val="404040"/>
              </a:solidFill>
            </a:endParaRPr>
          </a:p>
          <a:p>
            <a:pPr indent="-304800" lvl="0" marL="685800" rtl="0" algn="l">
              <a:lnSpc>
                <a:spcPct val="163636"/>
              </a:lnSpc>
              <a:spcBef>
                <a:spcPts val="0"/>
              </a:spcBef>
              <a:spcAft>
                <a:spcPts val="0"/>
              </a:spcAft>
              <a:buClr>
                <a:srgbClr val="404040"/>
              </a:buClr>
              <a:buSzPts val="1200"/>
              <a:buChar char="●"/>
            </a:pPr>
            <a:r>
              <a:rPr lang="en" sz="900">
                <a:solidFill>
                  <a:srgbClr val="E74C3C"/>
                </a:solidFill>
                <a:latin typeface="Verdana"/>
                <a:ea typeface="Verdana"/>
                <a:cs typeface="Verdana"/>
                <a:sym typeface="Verdana"/>
              </a:rPr>
              <a:t>files</a:t>
            </a:r>
            <a:r>
              <a:rPr lang="en" sz="1200">
                <a:solidFill>
                  <a:srgbClr val="404040"/>
                </a:solidFill>
              </a:rPr>
              <a:t> - contains files which can be deployed via this role.</a:t>
            </a:r>
            <a:endParaRPr sz="1200">
              <a:solidFill>
                <a:srgbClr val="404040"/>
              </a:solidFill>
            </a:endParaRPr>
          </a:p>
          <a:p>
            <a:pPr indent="-304800" lvl="0" marL="685800" rtl="0" algn="l">
              <a:lnSpc>
                <a:spcPct val="163636"/>
              </a:lnSpc>
              <a:spcBef>
                <a:spcPts val="0"/>
              </a:spcBef>
              <a:spcAft>
                <a:spcPts val="0"/>
              </a:spcAft>
              <a:buClr>
                <a:srgbClr val="404040"/>
              </a:buClr>
              <a:buSzPts val="1200"/>
              <a:buChar char="●"/>
            </a:pPr>
            <a:r>
              <a:rPr lang="en" sz="900">
                <a:solidFill>
                  <a:srgbClr val="E74C3C"/>
                </a:solidFill>
                <a:latin typeface="Verdana"/>
                <a:ea typeface="Verdana"/>
                <a:cs typeface="Verdana"/>
                <a:sym typeface="Verdana"/>
              </a:rPr>
              <a:t>templates</a:t>
            </a:r>
            <a:r>
              <a:rPr lang="en" sz="1200">
                <a:solidFill>
                  <a:srgbClr val="404040"/>
                </a:solidFill>
              </a:rPr>
              <a:t> - contains templates which can be deployed via this role.</a:t>
            </a:r>
            <a:endParaRPr sz="1200">
              <a:solidFill>
                <a:srgbClr val="404040"/>
              </a:solidFill>
            </a:endParaRPr>
          </a:p>
          <a:p>
            <a:pPr indent="-304800" lvl="0" marL="685800" rtl="0" algn="l">
              <a:lnSpc>
                <a:spcPct val="163636"/>
              </a:lnSpc>
              <a:spcBef>
                <a:spcPts val="0"/>
              </a:spcBef>
              <a:spcAft>
                <a:spcPts val="0"/>
              </a:spcAft>
              <a:buClr>
                <a:srgbClr val="404040"/>
              </a:buClr>
              <a:buSzPts val="1200"/>
              <a:buChar char="●"/>
            </a:pPr>
            <a:r>
              <a:rPr lang="en" sz="900">
                <a:solidFill>
                  <a:srgbClr val="E74C3C"/>
                </a:solidFill>
                <a:latin typeface="Verdana"/>
                <a:ea typeface="Verdana"/>
                <a:cs typeface="Verdana"/>
                <a:sym typeface="Verdana"/>
              </a:rPr>
              <a:t>meta</a:t>
            </a:r>
            <a:r>
              <a:rPr lang="en" sz="1200">
                <a:solidFill>
                  <a:srgbClr val="404040"/>
                </a:solidFill>
              </a:rPr>
              <a:t> - defines some meta data for this role. See below for more details.</a:t>
            </a:r>
            <a:endParaRPr sz="1200">
              <a:solidFill>
                <a:srgbClr val="404040"/>
              </a:solidFill>
            </a:endParaRPr>
          </a:p>
          <a:p>
            <a:pPr indent="0" lvl="0" marL="0" rtl="0" algn="l">
              <a:lnSpc>
                <a:spcPct val="100000"/>
              </a:lnSpc>
              <a:spcBef>
                <a:spcPts val="0"/>
              </a:spcBef>
              <a:spcAft>
                <a:spcPts val="0"/>
              </a:spcAft>
              <a:buClr>
                <a:srgbClr val="000000"/>
              </a:buClr>
              <a:buSzPts val="1100"/>
              <a:buFont typeface="Arial"/>
              <a:buNone/>
            </a:pPr>
            <a:r>
              <a:rPr lang="en" sz="1200">
                <a:solidFill>
                  <a:srgbClr val="404040"/>
                </a:solidFill>
              </a:rPr>
              <a:t>Other YAML files may be included in certain directories. For example, it is common practice to have platform-specific tasks included from the </a:t>
            </a:r>
            <a:r>
              <a:rPr lang="en" sz="900">
                <a:solidFill>
                  <a:srgbClr val="E74C3C"/>
                </a:solidFill>
                <a:highlight>
                  <a:srgbClr val="FFFFFF"/>
                </a:highlight>
                <a:latin typeface="Courier New"/>
                <a:ea typeface="Courier New"/>
                <a:cs typeface="Courier New"/>
                <a:sym typeface="Courier New"/>
              </a:rPr>
              <a:t>tasks/main.yml</a:t>
            </a:r>
            <a:r>
              <a:rPr lang="en" sz="1200">
                <a:solidFill>
                  <a:srgbClr val="404040"/>
                </a:solidFill>
              </a:rPr>
              <a:t>file:</a:t>
            </a:r>
            <a:endParaRPr sz="1200">
              <a:solidFill>
                <a:srgbClr val="404040"/>
              </a:solidFill>
            </a:endParaRPr>
          </a:p>
          <a:p>
            <a:pPr indent="0" lvl="0" marL="114300" marR="114300" rtl="0" algn="l">
              <a:lnSpc>
                <a:spcPct val="100000"/>
              </a:lnSpc>
              <a:spcBef>
                <a:spcPts val="100"/>
              </a:spcBef>
              <a:spcAft>
                <a:spcPts val="0"/>
              </a:spcAft>
              <a:buClr>
                <a:srgbClr val="000000"/>
              </a:buClr>
              <a:buSzPts val="1100"/>
              <a:buFont typeface="Arial"/>
              <a:buNone/>
            </a:pPr>
            <a:r>
              <a:rPr i="1" lang="en" sz="900">
                <a:solidFill>
                  <a:srgbClr val="6A737D"/>
                </a:solidFill>
                <a:highlight>
                  <a:srgbClr val="F8F8F8"/>
                </a:highlight>
                <a:latin typeface="Courier New"/>
                <a:ea typeface="Courier New"/>
                <a:cs typeface="Courier New"/>
                <a:sym typeface="Courier New"/>
              </a:rPr>
              <a:t># roles/example/tasks/main.yml</a:t>
            </a:r>
            <a:br>
              <a:rPr lang="en" sz="900">
                <a:solidFill>
                  <a:srgbClr val="404040"/>
                </a:solidFill>
                <a:highlight>
                  <a:srgbClr val="F8F8F8"/>
                </a:highlight>
                <a:latin typeface="Courier New"/>
                <a:ea typeface="Courier New"/>
                <a:cs typeface="Courier New"/>
                <a:sym typeface="Courier New"/>
              </a:rPr>
            </a:b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name</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032F62"/>
                </a:solidFill>
                <a:highlight>
                  <a:srgbClr val="F8F8F8"/>
                </a:highlight>
                <a:latin typeface="Courier New"/>
                <a:ea typeface="Courier New"/>
                <a:cs typeface="Courier New"/>
                <a:sym typeface="Courier New"/>
              </a:rPr>
              <a:t>added in 2.4, previously you used 'include'</a:t>
            </a:r>
            <a:br>
              <a:rPr lang="en" sz="900">
                <a:solidFill>
                  <a:srgbClr val="404040"/>
                </a:solidFill>
                <a:highlight>
                  <a:srgbClr val="F8F8F8"/>
                </a:highlight>
                <a:latin typeface="Courier New"/>
                <a:ea typeface="Courier New"/>
                <a:cs typeface="Courier New"/>
                <a:sym typeface="Courier New"/>
              </a:rPr>
            </a:b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import_tasks</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032F62"/>
                </a:solidFill>
                <a:highlight>
                  <a:srgbClr val="F8F8F8"/>
                </a:highlight>
                <a:latin typeface="Courier New"/>
                <a:ea typeface="Courier New"/>
                <a:cs typeface="Courier New"/>
                <a:sym typeface="Courier New"/>
              </a:rPr>
              <a:t>redhat.yml</a:t>
            </a:r>
            <a:br>
              <a:rPr lang="en" sz="900">
                <a:solidFill>
                  <a:srgbClr val="404040"/>
                </a:solidFill>
                <a:highlight>
                  <a:srgbClr val="F8F8F8"/>
                </a:highlight>
                <a:latin typeface="Courier New"/>
                <a:ea typeface="Courier New"/>
                <a:cs typeface="Courier New"/>
                <a:sym typeface="Courier New"/>
              </a:rPr>
            </a:b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when</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032F62"/>
                </a:solidFill>
                <a:highlight>
                  <a:srgbClr val="F8F8F8"/>
                </a:highlight>
                <a:latin typeface="Courier New"/>
                <a:ea typeface="Courier New"/>
                <a:cs typeface="Courier New"/>
                <a:sym typeface="Courier New"/>
              </a:rPr>
              <a:t>ansible_facts['os_family']|lower == 'redhat'</a:t>
            </a:r>
            <a:br>
              <a:rPr lang="en" sz="900">
                <a:solidFill>
                  <a:srgbClr val="404040"/>
                </a:solidFill>
                <a:highlight>
                  <a:srgbClr val="F8F8F8"/>
                </a:highlight>
                <a:latin typeface="Courier New"/>
                <a:ea typeface="Courier New"/>
                <a:cs typeface="Courier New"/>
                <a:sym typeface="Courier New"/>
              </a:rPr>
            </a:b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import_tasks</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032F62"/>
                </a:solidFill>
                <a:highlight>
                  <a:srgbClr val="F8F8F8"/>
                </a:highlight>
                <a:latin typeface="Courier New"/>
                <a:ea typeface="Courier New"/>
                <a:cs typeface="Courier New"/>
                <a:sym typeface="Courier New"/>
              </a:rPr>
              <a:t>debian.yml</a:t>
            </a:r>
            <a:br>
              <a:rPr lang="en" sz="900">
                <a:solidFill>
                  <a:srgbClr val="404040"/>
                </a:solidFill>
                <a:highlight>
                  <a:srgbClr val="F8F8F8"/>
                </a:highlight>
                <a:latin typeface="Courier New"/>
                <a:ea typeface="Courier New"/>
                <a:cs typeface="Courier New"/>
                <a:sym typeface="Courier New"/>
              </a:rPr>
            </a:b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when</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032F62"/>
                </a:solidFill>
                <a:highlight>
                  <a:srgbClr val="F8F8F8"/>
                </a:highlight>
                <a:latin typeface="Courier New"/>
                <a:ea typeface="Courier New"/>
                <a:cs typeface="Courier New"/>
                <a:sym typeface="Courier New"/>
              </a:rPr>
              <a:t>ansible_facts['os_family']|lower == 'debian'</a:t>
            </a:r>
            <a:br>
              <a:rPr lang="en" sz="900">
                <a:solidFill>
                  <a:srgbClr val="404040"/>
                </a:solidFill>
                <a:highlight>
                  <a:srgbClr val="F8F8F8"/>
                </a:highlight>
                <a:latin typeface="Courier New"/>
                <a:ea typeface="Courier New"/>
                <a:cs typeface="Courier New"/>
                <a:sym typeface="Courier New"/>
              </a:rPr>
            </a:br>
            <a:br>
              <a:rPr lang="en" sz="900">
                <a:solidFill>
                  <a:srgbClr val="404040"/>
                </a:solidFill>
                <a:highlight>
                  <a:srgbClr val="F8F8F8"/>
                </a:highlight>
                <a:latin typeface="Courier New"/>
                <a:ea typeface="Courier New"/>
                <a:cs typeface="Courier New"/>
                <a:sym typeface="Courier New"/>
              </a:rPr>
            </a:br>
            <a:r>
              <a:rPr i="1" lang="en" sz="900">
                <a:solidFill>
                  <a:srgbClr val="6A737D"/>
                </a:solidFill>
                <a:highlight>
                  <a:srgbClr val="F8F8F8"/>
                </a:highlight>
                <a:latin typeface="Courier New"/>
                <a:ea typeface="Courier New"/>
                <a:cs typeface="Courier New"/>
                <a:sym typeface="Courier New"/>
              </a:rPr>
              <a:t># roles/example/tasks/redhat.yml</a:t>
            </a:r>
            <a:br>
              <a:rPr lang="en" sz="900">
                <a:solidFill>
                  <a:srgbClr val="404040"/>
                </a:solidFill>
                <a:highlight>
                  <a:srgbClr val="F8F8F8"/>
                </a:highlight>
                <a:latin typeface="Courier New"/>
                <a:ea typeface="Courier New"/>
                <a:cs typeface="Courier New"/>
                <a:sym typeface="Courier New"/>
              </a:rPr>
            </a:b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yum</a:t>
            </a:r>
            <a:r>
              <a:rPr b="1" lang="en" sz="900">
                <a:solidFill>
                  <a:srgbClr val="404040"/>
                </a:solidFill>
                <a:highlight>
                  <a:srgbClr val="F8F8F8"/>
                </a:highlight>
                <a:latin typeface="Courier New"/>
                <a:ea typeface="Courier New"/>
                <a:cs typeface="Courier New"/>
                <a:sym typeface="Courier New"/>
              </a:rPr>
              <a:t>:</a:t>
            </a:r>
            <a:br>
              <a:rPr lang="en" sz="900">
                <a:solidFill>
                  <a:srgbClr val="404040"/>
                </a:solidFill>
                <a:highlight>
                  <a:srgbClr val="F8F8F8"/>
                </a:highlight>
                <a:latin typeface="Courier New"/>
                <a:ea typeface="Courier New"/>
                <a:cs typeface="Courier New"/>
                <a:sym typeface="Courier New"/>
              </a:rPr>
            </a:b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name</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4070A0"/>
                </a:solidFill>
                <a:highlight>
                  <a:srgbClr val="F8F8F8"/>
                </a:highlight>
                <a:latin typeface="Courier New"/>
                <a:ea typeface="Courier New"/>
                <a:cs typeface="Courier New"/>
                <a:sym typeface="Courier New"/>
              </a:rPr>
              <a:t>"httpd"</a:t>
            </a:r>
            <a:br>
              <a:rPr lang="en" sz="900">
                <a:solidFill>
                  <a:srgbClr val="404040"/>
                </a:solidFill>
                <a:highlight>
                  <a:srgbClr val="F8F8F8"/>
                </a:highlight>
                <a:latin typeface="Courier New"/>
                <a:ea typeface="Courier New"/>
                <a:cs typeface="Courier New"/>
                <a:sym typeface="Courier New"/>
              </a:rPr>
            </a:b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state</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032F62"/>
                </a:solidFill>
                <a:highlight>
                  <a:srgbClr val="F8F8F8"/>
                </a:highlight>
                <a:latin typeface="Courier New"/>
                <a:ea typeface="Courier New"/>
                <a:cs typeface="Courier New"/>
                <a:sym typeface="Courier New"/>
              </a:rPr>
              <a:t>present</a:t>
            </a:r>
            <a:br>
              <a:rPr lang="en" sz="900">
                <a:solidFill>
                  <a:srgbClr val="404040"/>
                </a:solidFill>
                <a:highlight>
                  <a:srgbClr val="F8F8F8"/>
                </a:highlight>
                <a:latin typeface="Courier New"/>
                <a:ea typeface="Courier New"/>
                <a:cs typeface="Courier New"/>
                <a:sym typeface="Courier New"/>
              </a:rPr>
            </a:br>
            <a:br>
              <a:rPr lang="en" sz="900">
                <a:solidFill>
                  <a:srgbClr val="404040"/>
                </a:solidFill>
                <a:highlight>
                  <a:srgbClr val="F8F8F8"/>
                </a:highlight>
                <a:latin typeface="Courier New"/>
                <a:ea typeface="Courier New"/>
                <a:cs typeface="Courier New"/>
                <a:sym typeface="Courier New"/>
              </a:rPr>
            </a:br>
            <a:r>
              <a:rPr i="1" lang="en" sz="900">
                <a:solidFill>
                  <a:srgbClr val="6A737D"/>
                </a:solidFill>
                <a:highlight>
                  <a:srgbClr val="F8F8F8"/>
                </a:highlight>
                <a:latin typeface="Courier New"/>
                <a:ea typeface="Courier New"/>
                <a:cs typeface="Courier New"/>
                <a:sym typeface="Courier New"/>
              </a:rPr>
              <a:t># roles/example/tasks/debian.yml</a:t>
            </a:r>
            <a:br>
              <a:rPr lang="en" sz="900">
                <a:solidFill>
                  <a:srgbClr val="404040"/>
                </a:solidFill>
                <a:highlight>
                  <a:srgbClr val="F8F8F8"/>
                </a:highlight>
                <a:latin typeface="Courier New"/>
                <a:ea typeface="Courier New"/>
                <a:cs typeface="Courier New"/>
                <a:sym typeface="Courier New"/>
              </a:rPr>
            </a:b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apt</a:t>
            </a:r>
            <a:r>
              <a:rPr b="1" lang="en" sz="900">
                <a:solidFill>
                  <a:srgbClr val="404040"/>
                </a:solidFill>
                <a:highlight>
                  <a:srgbClr val="F8F8F8"/>
                </a:highlight>
                <a:latin typeface="Courier New"/>
                <a:ea typeface="Courier New"/>
                <a:cs typeface="Courier New"/>
                <a:sym typeface="Courier New"/>
              </a:rPr>
              <a:t>:</a:t>
            </a:r>
            <a:br>
              <a:rPr lang="en" sz="900">
                <a:solidFill>
                  <a:srgbClr val="404040"/>
                </a:solidFill>
                <a:highlight>
                  <a:srgbClr val="F8F8F8"/>
                </a:highlight>
                <a:latin typeface="Courier New"/>
                <a:ea typeface="Courier New"/>
                <a:cs typeface="Courier New"/>
                <a:sym typeface="Courier New"/>
              </a:rPr>
            </a:b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name</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4070A0"/>
                </a:solidFill>
                <a:highlight>
                  <a:srgbClr val="F8F8F8"/>
                </a:highlight>
                <a:latin typeface="Courier New"/>
                <a:ea typeface="Courier New"/>
                <a:cs typeface="Courier New"/>
                <a:sym typeface="Courier New"/>
              </a:rPr>
              <a:t>"apache2"</a:t>
            </a:r>
            <a:br>
              <a:rPr lang="en" sz="900">
                <a:solidFill>
                  <a:srgbClr val="404040"/>
                </a:solidFill>
                <a:highlight>
                  <a:srgbClr val="F8F8F8"/>
                </a:highlight>
                <a:latin typeface="Courier New"/>
                <a:ea typeface="Courier New"/>
                <a:cs typeface="Courier New"/>
                <a:sym typeface="Courier New"/>
              </a:rPr>
            </a:br>
            <a:r>
              <a:rPr lang="en" sz="900">
                <a:solidFill>
                  <a:srgbClr val="404040"/>
                </a:solidFill>
                <a:highlight>
                  <a:srgbClr val="F8F8F8"/>
                </a:highlight>
                <a:latin typeface="Courier New"/>
                <a:ea typeface="Courier New"/>
                <a:cs typeface="Courier New"/>
                <a:sym typeface="Courier New"/>
              </a:rPr>
              <a:t>    </a:t>
            </a:r>
            <a:r>
              <a:rPr lang="en" sz="900">
                <a:solidFill>
                  <a:srgbClr val="22863A"/>
                </a:solidFill>
                <a:highlight>
                  <a:srgbClr val="F8F8F8"/>
                </a:highlight>
                <a:latin typeface="Courier New"/>
                <a:ea typeface="Courier New"/>
                <a:cs typeface="Courier New"/>
                <a:sym typeface="Courier New"/>
              </a:rPr>
              <a:t>state</a:t>
            </a:r>
            <a:r>
              <a:rPr b="1" lang="en" sz="900">
                <a:solidFill>
                  <a:srgbClr val="404040"/>
                </a:solidFill>
                <a:highlight>
                  <a:srgbClr val="F8F8F8"/>
                </a:highlight>
                <a:latin typeface="Courier New"/>
                <a:ea typeface="Courier New"/>
                <a:cs typeface="Courier New"/>
                <a:sym typeface="Courier New"/>
              </a:rPr>
              <a:t>:</a:t>
            </a:r>
            <a:r>
              <a:rPr lang="en" sz="900">
                <a:solidFill>
                  <a:srgbClr val="404040"/>
                </a:solidFill>
                <a:highlight>
                  <a:srgbClr val="F8F8F8"/>
                </a:highlight>
                <a:latin typeface="Courier New"/>
                <a:ea typeface="Courier New"/>
                <a:cs typeface="Courier New"/>
                <a:sym typeface="Courier New"/>
              </a:rPr>
              <a:t> </a:t>
            </a:r>
            <a:r>
              <a:rPr lang="en" sz="900">
                <a:solidFill>
                  <a:srgbClr val="032F62"/>
                </a:solidFill>
                <a:highlight>
                  <a:srgbClr val="F8F8F8"/>
                </a:highlight>
                <a:latin typeface="Courier New"/>
                <a:ea typeface="Courier New"/>
                <a:cs typeface="Courier New"/>
                <a:sym typeface="Courier New"/>
              </a:rPr>
              <a:t>present</a:t>
            </a:r>
            <a:endParaRPr sz="900">
              <a:solidFill>
                <a:srgbClr val="032F62"/>
              </a:solidFill>
              <a:highlight>
                <a:srgbClr val="F8F8F8"/>
              </a:highlight>
              <a:latin typeface="Courier New"/>
              <a:ea typeface="Courier New"/>
              <a:cs typeface="Courier New"/>
              <a:sym typeface="Courier New"/>
            </a:endParaRPr>
          </a:p>
          <a:p>
            <a:pPr indent="0" lvl="0" marL="0" rtl="0" algn="l">
              <a:lnSpc>
                <a:spcPct val="163636"/>
              </a:lnSpc>
              <a:spcBef>
                <a:spcPts val="0"/>
              </a:spcBef>
              <a:spcAft>
                <a:spcPts val="0"/>
              </a:spcAft>
              <a:buNone/>
            </a:pPr>
            <a:r>
              <a:t/>
            </a:r>
            <a:endParaRPr sz="1200">
              <a:solidFill>
                <a:srgbClr val="404040"/>
              </a:solidFil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idx="1" type="body"/>
          </p:nvPr>
        </p:nvSpPr>
        <p:spPr>
          <a:xfrm>
            <a:off x="311700" y="101225"/>
            <a:ext cx="8520600" cy="49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u="sng">
                <a:solidFill>
                  <a:srgbClr val="000000"/>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Installing Roles</a:t>
            </a:r>
            <a:endParaRPr b="1" sz="1200" u="sng">
              <a:solidFill>
                <a:srgbClr val="000000"/>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lnSpc>
                <a:spcPct val="163636"/>
              </a:lnSpc>
              <a:spcBef>
                <a:spcPts val="4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Use the ansible-galaxy command to download roles from the </a:t>
            </a:r>
            <a:r>
              <a:rPr lang="en" sz="1200" u="sng">
                <a:solidFill>
                  <a:srgbClr val="000000"/>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Galaxy website</a:t>
            </a:r>
            <a:endParaRPr sz="1200" u="sng">
              <a:solidFill>
                <a:srgbClr val="000000"/>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endParaRPr>
          </a:p>
          <a:p>
            <a:pPr indent="0" lvl="0" marL="114300" marR="114300" rtl="0" algn="l">
              <a:spcBef>
                <a:spcPts val="18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 ansible-galaxy install username.role_name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b="1" lang="en" sz="1200" u="sng">
                <a:solidFill>
                  <a:srgbClr val="000000"/>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roles_path</a:t>
            </a:r>
            <a:endParaRPr b="1" sz="1200" u="sng">
              <a:solidFill>
                <a:srgbClr val="000000"/>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endParaRPr>
          </a:p>
          <a:p>
            <a:pPr indent="0" lvl="0" marL="0" rtl="0" algn="l">
              <a:lnSpc>
                <a:spcPct val="150000"/>
              </a:lnSpc>
              <a:spcBef>
                <a:spcPts val="2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Be aware that by default Ansible downloads roles to the path specified by the environment variable </a:t>
            </a:r>
            <a:r>
              <a:rPr b="1" lang="en" sz="1200" u="sng">
                <a:solidFill>
                  <a:srgbClr val="000000"/>
                </a:solidFill>
                <a:highlight>
                  <a:srgbClr val="FFFFFF"/>
                </a:highlight>
                <a:latin typeface="Times New Roman"/>
                <a:ea typeface="Times New Roman"/>
                <a:cs typeface="Times New Roman"/>
                <a:sym typeface="Times New Roman"/>
                <a:hlinkClick r:id="rId9">
                  <a:extLst>
                    <a:ext uri="{A12FA001-AC4F-418D-AE19-62706E023703}">
                      <ahyp:hlinkClr val="tx"/>
                    </a:ext>
                  </a:extLst>
                </a:hlinkClick>
              </a:rPr>
              <a:t>ANSIBLE_ROLES_PATH</a:t>
            </a:r>
            <a:r>
              <a:rPr lang="en" sz="1200">
                <a:solidFill>
                  <a:srgbClr val="000000"/>
                </a:solidFill>
                <a:highlight>
                  <a:srgbClr val="FFFFFF"/>
                </a:highlight>
                <a:latin typeface="Times New Roman"/>
                <a:ea typeface="Times New Roman"/>
                <a:cs typeface="Times New Roman"/>
                <a:sym typeface="Times New Roman"/>
              </a:rPr>
              <a:t>. This can be set to a series of directories (i.e. </a:t>
            </a:r>
            <a:r>
              <a:rPr i="1" lang="en" sz="1200">
                <a:solidFill>
                  <a:srgbClr val="000000"/>
                </a:solidFill>
                <a:highlight>
                  <a:srgbClr val="FFFFFF"/>
                </a:highlight>
                <a:latin typeface="Times New Roman"/>
                <a:ea typeface="Times New Roman"/>
                <a:cs typeface="Times New Roman"/>
                <a:sym typeface="Times New Roman"/>
              </a:rPr>
              <a:t>/etc/ansible/roles:~/.ansible/roles</a:t>
            </a:r>
            <a:r>
              <a:rPr lang="en" sz="1200">
                <a:solidFill>
                  <a:srgbClr val="000000"/>
                </a:solidFill>
                <a:highlight>
                  <a:srgbClr val="FFFFFF"/>
                </a:highlight>
                <a:latin typeface="Times New Roman"/>
                <a:ea typeface="Times New Roman"/>
                <a:cs typeface="Times New Roman"/>
                <a:sym typeface="Times New Roman"/>
              </a:rPr>
              <a:t>), in which case the first writable path will be used. When Ansible is first installed it defaults to </a:t>
            </a:r>
            <a:r>
              <a:rPr i="1" lang="en" sz="1200">
                <a:solidFill>
                  <a:srgbClr val="000000"/>
                </a:solidFill>
                <a:highlight>
                  <a:srgbClr val="FFFFFF"/>
                </a:highlight>
                <a:latin typeface="Times New Roman"/>
                <a:ea typeface="Times New Roman"/>
                <a:cs typeface="Times New Roman"/>
                <a:sym typeface="Times New Roman"/>
              </a:rPr>
              <a:t>/etc/ansible/roles</a:t>
            </a:r>
            <a:r>
              <a:rPr lang="en" sz="1200">
                <a:solidFill>
                  <a:srgbClr val="000000"/>
                </a:solidFill>
                <a:highlight>
                  <a:srgbClr val="FFFFFF"/>
                </a:highlight>
                <a:latin typeface="Times New Roman"/>
                <a:ea typeface="Times New Roman"/>
                <a:cs typeface="Times New Roman"/>
                <a:sym typeface="Times New Roman"/>
              </a:rPr>
              <a:t>, which requires </a:t>
            </a:r>
            <a:r>
              <a:rPr i="1" lang="en" sz="1200">
                <a:solidFill>
                  <a:srgbClr val="000000"/>
                </a:solidFill>
                <a:highlight>
                  <a:srgbClr val="FFFFFF"/>
                </a:highlight>
                <a:latin typeface="Times New Roman"/>
                <a:ea typeface="Times New Roman"/>
                <a:cs typeface="Times New Roman"/>
                <a:sym typeface="Times New Roman"/>
              </a:rPr>
              <a:t>root</a:t>
            </a:r>
            <a:r>
              <a:rPr lang="en" sz="1200">
                <a:solidFill>
                  <a:srgbClr val="000000"/>
                </a:solidFill>
                <a:highlight>
                  <a:srgbClr val="FFFFFF"/>
                </a:highlight>
                <a:latin typeface="Times New Roman"/>
                <a:ea typeface="Times New Roman"/>
                <a:cs typeface="Times New Roman"/>
                <a:sym typeface="Times New Roman"/>
              </a:rPr>
              <a:t> privileges.</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8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You can override this by setting the environment variable in your session, defining </a:t>
            </a:r>
            <a:r>
              <a:rPr i="1" lang="en" sz="1200">
                <a:solidFill>
                  <a:srgbClr val="000000"/>
                </a:solidFill>
                <a:highlight>
                  <a:srgbClr val="FFFFFF"/>
                </a:highlight>
                <a:latin typeface="Times New Roman"/>
                <a:ea typeface="Times New Roman"/>
                <a:cs typeface="Times New Roman"/>
                <a:sym typeface="Times New Roman"/>
              </a:rPr>
              <a:t>roles_path</a:t>
            </a:r>
            <a:r>
              <a:rPr lang="en" sz="1200">
                <a:solidFill>
                  <a:srgbClr val="000000"/>
                </a:solidFill>
                <a:highlight>
                  <a:srgbClr val="FFFFFF"/>
                </a:highlight>
                <a:latin typeface="Times New Roman"/>
                <a:ea typeface="Times New Roman"/>
                <a:cs typeface="Times New Roman"/>
                <a:sym typeface="Times New Roman"/>
              </a:rPr>
              <a:t> in an </a:t>
            </a:r>
            <a:r>
              <a:rPr i="1" lang="en" sz="1200">
                <a:solidFill>
                  <a:srgbClr val="000000"/>
                </a:solidFill>
                <a:highlight>
                  <a:srgbClr val="FFFFFF"/>
                </a:highlight>
                <a:latin typeface="Times New Roman"/>
                <a:ea typeface="Times New Roman"/>
                <a:cs typeface="Times New Roman"/>
                <a:sym typeface="Times New Roman"/>
              </a:rPr>
              <a:t>ansible.cfg</a:t>
            </a:r>
            <a:r>
              <a:rPr lang="en" sz="1200">
                <a:solidFill>
                  <a:srgbClr val="000000"/>
                </a:solidFill>
                <a:highlight>
                  <a:srgbClr val="FFFFFF"/>
                </a:highlight>
                <a:latin typeface="Times New Roman"/>
                <a:ea typeface="Times New Roman"/>
                <a:cs typeface="Times New Roman"/>
                <a:sym typeface="Times New Roman"/>
              </a:rPr>
              <a:t> file, or by using the </a:t>
            </a:r>
            <a:r>
              <a:rPr i="1" lang="en" sz="1200">
                <a:solidFill>
                  <a:srgbClr val="000000"/>
                </a:solidFill>
                <a:highlight>
                  <a:srgbClr val="FFFFFF"/>
                </a:highlight>
                <a:latin typeface="Times New Roman"/>
                <a:ea typeface="Times New Roman"/>
                <a:cs typeface="Times New Roman"/>
                <a:sym typeface="Times New Roman"/>
              </a:rPr>
              <a:t>–roles-path</a:t>
            </a:r>
            <a:r>
              <a:rPr lang="en" sz="1200">
                <a:solidFill>
                  <a:srgbClr val="000000"/>
                </a:solidFill>
                <a:highlight>
                  <a:srgbClr val="FFFFFF"/>
                </a:highlight>
                <a:latin typeface="Times New Roman"/>
                <a:ea typeface="Times New Roman"/>
                <a:cs typeface="Times New Roman"/>
                <a:sym typeface="Times New Roman"/>
              </a:rPr>
              <a:t> option. The following provides an example of using </a:t>
            </a:r>
            <a:r>
              <a:rPr i="1" lang="en" sz="1200">
                <a:solidFill>
                  <a:srgbClr val="000000"/>
                </a:solidFill>
                <a:highlight>
                  <a:srgbClr val="FFFFFF"/>
                </a:highlight>
                <a:latin typeface="Times New Roman"/>
                <a:ea typeface="Times New Roman"/>
                <a:cs typeface="Times New Roman"/>
                <a:sym typeface="Times New Roman"/>
              </a:rPr>
              <a:t>–roles-path</a:t>
            </a:r>
            <a:r>
              <a:rPr lang="en" sz="1200">
                <a:solidFill>
                  <a:srgbClr val="000000"/>
                </a:solidFill>
                <a:highlight>
                  <a:srgbClr val="FFFFFF"/>
                </a:highlight>
                <a:latin typeface="Times New Roman"/>
                <a:ea typeface="Times New Roman"/>
                <a:cs typeface="Times New Roman"/>
                <a:sym typeface="Times New Roman"/>
              </a:rPr>
              <a:t> to install the role into the current working directory:</a:t>
            </a:r>
            <a:endParaRPr sz="1200">
              <a:solidFill>
                <a:srgbClr val="000000"/>
              </a:solidFill>
              <a:highlight>
                <a:srgbClr val="FFFFFF"/>
              </a:highlight>
              <a:latin typeface="Times New Roman"/>
              <a:ea typeface="Times New Roman"/>
              <a:cs typeface="Times New Roman"/>
              <a:sym typeface="Times New Roman"/>
            </a:endParaRPr>
          </a:p>
          <a:p>
            <a:pPr indent="0" lvl="0" marL="114300" marR="114300" rtl="0" algn="l">
              <a:spcBef>
                <a:spcPts val="1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 ansible-galaxy install --roles-path . geerlingguy.apache</a:t>
            </a:r>
            <a:endParaRPr sz="1200">
              <a:solidFill>
                <a:srgbClr val="000000"/>
              </a:solidFill>
              <a:highlight>
                <a:srgbClr val="FFFFFF"/>
              </a:highlight>
              <a:latin typeface="Times New Roman"/>
              <a:ea typeface="Times New Roman"/>
              <a:cs typeface="Times New Roman"/>
              <a:sym typeface="Times New Roman"/>
            </a:endParaRPr>
          </a:p>
          <a:p>
            <a:pPr indent="0" lvl="0" marL="0" marR="114300" rtl="0" algn="l">
              <a:spcBef>
                <a:spcPts val="18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You can set the path as below </a:t>
            </a:r>
            <a:endParaRPr sz="1200">
              <a:solidFill>
                <a:srgbClr val="000000"/>
              </a:solidFill>
              <a:highlight>
                <a:srgbClr val="FFFFFF"/>
              </a:highlight>
              <a:latin typeface="Times New Roman"/>
              <a:ea typeface="Times New Roman"/>
              <a:cs typeface="Times New Roman"/>
              <a:sym typeface="Times New Roman"/>
            </a:endParaRPr>
          </a:p>
          <a:p>
            <a:pPr indent="0" lvl="0" marL="114300" marR="114300" rtl="0" algn="l">
              <a:spcBef>
                <a:spcPts val="18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export ANSIBLE_ROLES_PATH=/home/ec2-user/roles   </a:t>
            </a:r>
            <a:endParaRPr sz="1200">
              <a:solidFill>
                <a:srgbClr val="000000"/>
              </a:solidFill>
              <a:highlight>
                <a:srgbClr val="FFFFFF"/>
              </a:highlight>
              <a:latin typeface="Times New Roman"/>
              <a:ea typeface="Times New Roman"/>
              <a:cs typeface="Times New Roman"/>
              <a:sym typeface="Times New Roman"/>
            </a:endParaRPr>
          </a:p>
          <a:p>
            <a:pPr indent="0" lvl="0" marL="114300" marR="114300" rtl="0" algn="l">
              <a:spcBef>
                <a:spcPts val="1800"/>
              </a:spcBef>
              <a:spcAft>
                <a:spcPts val="0"/>
              </a:spcAft>
              <a:buClr>
                <a:schemeClr val="dk1"/>
              </a:buClr>
              <a:buSzPts val="1100"/>
              <a:buFont typeface="Arial"/>
              <a:buNone/>
            </a:pPr>
            <a:r>
              <a:rPr lang="en" sz="1200">
                <a:solidFill>
                  <a:srgbClr val="000000"/>
                </a:solidFill>
                <a:highlight>
                  <a:srgbClr val="FFFFFF"/>
                </a:highlight>
                <a:latin typeface="Times New Roman"/>
                <a:ea typeface="Times New Roman"/>
                <a:cs typeface="Times New Roman"/>
                <a:sym typeface="Times New Roman"/>
              </a:rPr>
              <a:t>Or add in ansible.cfg as  private_key_file = /home/ec2-user/ansible/private.key</a:t>
            </a:r>
            <a:endParaRPr sz="1200">
              <a:solidFill>
                <a:srgbClr val="000000"/>
              </a:solidFill>
              <a:highlight>
                <a:srgbClr val="FFFFFF"/>
              </a:highlight>
              <a:latin typeface="Times New Roman"/>
              <a:ea typeface="Times New Roman"/>
              <a:cs typeface="Times New Roman"/>
              <a:sym typeface="Times New Roman"/>
            </a:endParaRPr>
          </a:p>
          <a:p>
            <a:pPr indent="0" lvl="0" marL="114300" marR="114300" rtl="0" algn="l">
              <a:spcBef>
                <a:spcPts val="1800"/>
              </a:spcBef>
              <a:spcAft>
                <a:spcPts val="0"/>
              </a:spcAft>
              <a:buClr>
                <a:schemeClr val="dk1"/>
              </a:buClr>
              <a:buSzPts val="1100"/>
              <a:buFont typeface="Arial"/>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114300" marR="114300" rtl="0" algn="l">
              <a:spcBef>
                <a:spcPts val="1800"/>
              </a:spcBef>
              <a:spcAft>
                <a:spcPts val="0"/>
              </a:spcAft>
              <a:buClr>
                <a:schemeClr val="dk1"/>
              </a:buClr>
              <a:buSzPts val="1100"/>
              <a:buFont typeface="Arial"/>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800"/>
              </a:spcBef>
              <a:spcAft>
                <a:spcPts val="160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idx="1" type="body"/>
          </p:nvPr>
        </p:nvSpPr>
        <p:spPr>
          <a:xfrm>
            <a:off x="311700" y="98150"/>
            <a:ext cx="8520600" cy="493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u="sng">
                <a:solidFill>
                  <a:srgbClr val="404040"/>
                </a:solidFill>
                <a:latin typeface="Times New Roman"/>
                <a:ea typeface="Times New Roman"/>
                <a:cs typeface="Times New Roman"/>
                <a:sym typeface="Times New Roman"/>
                <a:hlinkClick r:id="rId3">
                  <a:extLst>
                    <a:ext uri="{A12FA001-AC4F-418D-AE19-62706E023703}">
                      <ahyp:hlinkClr val="tx"/>
                    </a:ext>
                  </a:extLst>
                </a:hlinkClick>
              </a:rPr>
              <a:t>Installing multiple roles from a file</a:t>
            </a:r>
            <a:endParaRPr b="1" sz="1200" u="sng">
              <a:solidFill>
                <a:srgbClr val="404040"/>
              </a:solid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lnSpc>
                <a:spcPct val="100000"/>
              </a:lnSpc>
              <a:spcBef>
                <a:spcPts val="2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Beginning with Ansible 1.8 it is possible to install multiple roles by including the roles in a </a:t>
            </a:r>
            <a:r>
              <a:rPr i="1" lang="en" sz="1200">
                <a:solidFill>
                  <a:srgbClr val="404040"/>
                </a:solidFill>
                <a:latin typeface="Times New Roman"/>
                <a:ea typeface="Times New Roman"/>
                <a:cs typeface="Times New Roman"/>
                <a:sym typeface="Times New Roman"/>
              </a:rPr>
              <a:t>requirements.yml</a:t>
            </a:r>
            <a:r>
              <a:rPr lang="en" sz="1200">
                <a:solidFill>
                  <a:srgbClr val="404040"/>
                </a:solidFill>
                <a:latin typeface="Times New Roman"/>
                <a:ea typeface="Times New Roman"/>
                <a:cs typeface="Times New Roman"/>
                <a:sym typeface="Times New Roman"/>
              </a:rPr>
              <a:t> file. The format of the file is YAML, and the file extension must be either </a:t>
            </a:r>
            <a:r>
              <a:rPr i="1" lang="en" sz="1200">
                <a:solidFill>
                  <a:srgbClr val="404040"/>
                </a:solidFill>
                <a:latin typeface="Times New Roman"/>
                <a:ea typeface="Times New Roman"/>
                <a:cs typeface="Times New Roman"/>
                <a:sym typeface="Times New Roman"/>
              </a:rPr>
              <a:t>.yml</a:t>
            </a:r>
            <a:r>
              <a:rPr lang="en" sz="1200">
                <a:solidFill>
                  <a:srgbClr val="404040"/>
                </a:solidFill>
                <a:latin typeface="Times New Roman"/>
                <a:ea typeface="Times New Roman"/>
                <a:cs typeface="Times New Roman"/>
                <a:sym typeface="Times New Roman"/>
              </a:rPr>
              <a:t> or </a:t>
            </a:r>
            <a:r>
              <a:rPr i="1" lang="en" sz="1200">
                <a:solidFill>
                  <a:srgbClr val="404040"/>
                </a:solidFill>
                <a:latin typeface="Times New Roman"/>
                <a:ea typeface="Times New Roman"/>
                <a:cs typeface="Times New Roman"/>
                <a:sym typeface="Times New Roman"/>
              </a:rPr>
              <a:t>.yaml</a:t>
            </a:r>
            <a:r>
              <a:rPr lang="en" sz="1200">
                <a:solidFill>
                  <a:srgbClr val="404040"/>
                </a:solidFill>
                <a:latin typeface="Times New Roman"/>
                <a:ea typeface="Times New Roman"/>
                <a:cs typeface="Times New Roman"/>
                <a:sym typeface="Times New Roman"/>
              </a:rPr>
              <a:t>.</a:t>
            </a:r>
            <a:endParaRPr sz="1200">
              <a:solidFill>
                <a:srgbClr val="404040"/>
              </a:solidFill>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Use the following command to install roles included in </a:t>
            </a:r>
            <a:r>
              <a:rPr i="1" lang="en" sz="1200">
                <a:solidFill>
                  <a:srgbClr val="404040"/>
                </a:solidFill>
                <a:latin typeface="Times New Roman"/>
                <a:ea typeface="Times New Roman"/>
                <a:cs typeface="Times New Roman"/>
                <a:sym typeface="Times New Roman"/>
              </a:rPr>
              <a:t>requirements.yml</a:t>
            </a:r>
            <a:r>
              <a:rPr lang="en" sz="1200">
                <a:solidFill>
                  <a:srgbClr val="404040"/>
                </a:solidFill>
                <a:latin typeface="Times New Roman"/>
                <a:ea typeface="Times New Roman"/>
                <a:cs typeface="Times New Roman"/>
                <a:sym typeface="Times New Roman"/>
              </a:rPr>
              <a:t>:</a:t>
            </a:r>
            <a:endParaRPr sz="1200">
              <a:solidFill>
                <a:srgbClr val="404040"/>
              </a:solidFill>
              <a:latin typeface="Times New Roman"/>
              <a:ea typeface="Times New Roman"/>
              <a:cs typeface="Times New Roman"/>
              <a:sym typeface="Times New Roman"/>
            </a:endParaRPr>
          </a:p>
          <a:p>
            <a:pPr indent="0" lvl="0" marL="114300" marR="114300" rtl="0" algn="l">
              <a:lnSpc>
                <a:spcPct val="100000"/>
              </a:lnSpc>
              <a:spcBef>
                <a:spcPts val="1800"/>
              </a:spcBef>
              <a:spcAft>
                <a:spcPts val="0"/>
              </a:spcAft>
              <a:buClr>
                <a:schemeClr val="dk1"/>
              </a:buClr>
              <a:buSzPts val="1100"/>
              <a:buFont typeface="Arial"/>
              <a:buNone/>
            </a:pPr>
            <a:r>
              <a:rPr lang="en" sz="1200">
                <a:solidFill>
                  <a:srgbClr val="032F62"/>
                </a:solidFill>
                <a:highlight>
                  <a:srgbClr val="F8F8F8"/>
                </a:highlight>
                <a:latin typeface="Times New Roman"/>
                <a:ea typeface="Times New Roman"/>
                <a:cs typeface="Times New Roman"/>
                <a:sym typeface="Times New Roman"/>
              </a:rPr>
              <a:t>$ ansible-galaxy install -r requirements.yml</a:t>
            </a:r>
            <a:endParaRPr sz="1200">
              <a:solidFill>
                <a:srgbClr val="032F62"/>
              </a:solidFill>
              <a:highlight>
                <a:srgbClr val="F8F8F8"/>
              </a:highlight>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Use the following example as a guide for specifying roles in </a:t>
            </a:r>
            <a:r>
              <a:rPr i="1" lang="en" sz="1200">
                <a:solidFill>
                  <a:srgbClr val="404040"/>
                </a:solidFill>
                <a:latin typeface="Times New Roman"/>
                <a:ea typeface="Times New Roman"/>
                <a:cs typeface="Times New Roman"/>
                <a:sym typeface="Times New Roman"/>
              </a:rPr>
              <a:t>requirements.yml</a:t>
            </a:r>
            <a:r>
              <a:rPr lang="en" sz="1200">
                <a:solidFill>
                  <a:srgbClr val="404040"/>
                </a:solidFill>
                <a:latin typeface="Times New Roman"/>
                <a:ea typeface="Times New Roman"/>
                <a:cs typeface="Times New Roman"/>
                <a:sym typeface="Times New Roman"/>
              </a:rPr>
              <a:t>:</a:t>
            </a:r>
            <a:endParaRPr sz="1200">
              <a:solidFill>
                <a:srgbClr val="404040"/>
              </a:solidFill>
              <a:latin typeface="Times New Roman"/>
              <a:ea typeface="Times New Roman"/>
              <a:cs typeface="Times New Roman"/>
              <a:sym typeface="Times New Roman"/>
            </a:endParaRPr>
          </a:p>
          <a:p>
            <a:pPr indent="0" lvl="0" marL="114300" marR="114300" rtl="0" algn="l">
              <a:lnSpc>
                <a:spcPct val="100000"/>
              </a:lnSpc>
              <a:spcBef>
                <a:spcPts val="1800"/>
              </a:spcBef>
              <a:spcAft>
                <a:spcPts val="0"/>
              </a:spcAft>
              <a:buNone/>
            </a:pPr>
            <a:r>
              <a:rPr i="1" lang="en" sz="1200">
                <a:solidFill>
                  <a:srgbClr val="6A737D"/>
                </a:solidFill>
                <a:highlight>
                  <a:srgbClr val="F8F8F8"/>
                </a:highlight>
                <a:latin typeface="Times New Roman"/>
                <a:ea typeface="Times New Roman"/>
                <a:cs typeface="Times New Roman"/>
                <a:sym typeface="Times New Roman"/>
              </a:rPr>
              <a:t>Example 1:</a:t>
            </a:r>
            <a:endParaRPr i="1" sz="1200">
              <a:solidFill>
                <a:srgbClr val="6A737D"/>
              </a:solidFill>
              <a:highlight>
                <a:srgbClr val="F8F8F8"/>
              </a:highlight>
              <a:latin typeface="Times New Roman"/>
              <a:ea typeface="Times New Roman"/>
              <a:cs typeface="Times New Roman"/>
              <a:sym typeface="Times New Roman"/>
            </a:endParaRPr>
          </a:p>
          <a:p>
            <a:pPr indent="0" lvl="0" marL="114300" marR="114300" rtl="0" algn="l">
              <a:lnSpc>
                <a:spcPct val="100000"/>
              </a:lnSpc>
              <a:spcBef>
                <a:spcPts val="0"/>
              </a:spcBef>
              <a:spcAft>
                <a:spcPts val="0"/>
              </a:spcAft>
              <a:buNone/>
            </a:pPr>
            <a:r>
              <a:rPr i="1" lang="en" sz="1200">
                <a:solidFill>
                  <a:srgbClr val="6A737D"/>
                </a:solidFill>
                <a:highlight>
                  <a:srgbClr val="F8F8F8"/>
                </a:highlight>
                <a:latin typeface="Times New Roman"/>
                <a:ea typeface="Times New Roman"/>
                <a:cs typeface="Times New Roman"/>
                <a:sym typeface="Times New Roman"/>
              </a:rPr>
              <a:t># from galaxy</a:t>
            </a:r>
            <a:br>
              <a:rPr lang="en" sz="1200">
                <a:solidFill>
                  <a:srgbClr val="404040"/>
                </a:solidFill>
                <a:highlight>
                  <a:srgbClr val="F8F8F8"/>
                </a:highlight>
                <a:latin typeface="Times New Roman"/>
                <a:ea typeface="Times New Roman"/>
                <a:cs typeface="Times New Roman"/>
                <a:sym typeface="Times New Roman"/>
              </a:rPr>
            </a:b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22863A"/>
                </a:solidFill>
                <a:highlight>
                  <a:srgbClr val="F8F8F8"/>
                </a:highlight>
                <a:latin typeface="Times New Roman"/>
                <a:ea typeface="Times New Roman"/>
                <a:cs typeface="Times New Roman"/>
                <a:sym typeface="Times New Roman"/>
              </a:rPr>
              <a:t>src</a:t>
            </a: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032F62"/>
                </a:solidFill>
                <a:highlight>
                  <a:srgbClr val="F8F8F8"/>
                </a:highlight>
                <a:latin typeface="Times New Roman"/>
                <a:ea typeface="Times New Roman"/>
                <a:cs typeface="Times New Roman"/>
                <a:sym typeface="Times New Roman"/>
              </a:rPr>
              <a:t>yatesr.timezone</a:t>
            </a:r>
            <a:endParaRPr sz="1200">
              <a:solidFill>
                <a:srgbClr val="032F62"/>
              </a:solidFill>
              <a:highlight>
                <a:srgbClr val="F8F8F8"/>
              </a:highlight>
              <a:latin typeface="Times New Roman"/>
              <a:ea typeface="Times New Roman"/>
              <a:cs typeface="Times New Roman"/>
              <a:sym typeface="Times New Roman"/>
            </a:endParaRPr>
          </a:p>
          <a:p>
            <a:pPr indent="0" lvl="0" marL="114300" marR="114300" rtl="0" algn="l">
              <a:lnSpc>
                <a:spcPct val="100000"/>
              </a:lnSpc>
              <a:spcBef>
                <a:spcPts val="0"/>
              </a:spcBef>
              <a:spcAft>
                <a:spcPts val="0"/>
              </a:spcAft>
              <a:buNone/>
            </a:pPr>
            <a:br>
              <a:rPr lang="en" sz="1200">
                <a:solidFill>
                  <a:srgbClr val="404040"/>
                </a:solidFill>
                <a:highlight>
                  <a:srgbClr val="F8F8F8"/>
                </a:highlight>
                <a:latin typeface="Times New Roman"/>
                <a:ea typeface="Times New Roman"/>
                <a:cs typeface="Times New Roman"/>
                <a:sym typeface="Times New Roman"/>
              </a:rPr>
            </a:br>
            <a:r>
              <a:rPr lang="en" sz="1200">
                <a:solidFill>
                  <a:srgbClr val="404040"/>
                </a:solidFill>
                <a:highlight>
                  <a:srgbClr val="F8F8F8"/>
                </a:highlight>
                <a:latin typeface="Times New Roman"/>
                <a:ea typeface="Times New Roman"/>
                <a:cs typeface="Times New Roman"/>
                <a:sym typeface="Times New Roman"/>
              </a:rPr>
              <a:t>Example 2:</a:t>
            </a:r>
            <a:br>
              <a:rPr lang="en" sz="1200">
                <a:solidFill>
                  <a:srgbClr val="404040"/>
                </a:solidFill>
                <a:highlight>
                  <a:srgbClr val="F8F8F8"/>
                </a:highlight>
                <a:latin typeface="Times New Roman"/>
                <a:ea typeface="Times New Roman"/>
                <a:cs typeface="Times New Roman"/>
                <a:sym typeface="Times New Roman"/>
              </a:rPr>
            </a:br>
            <a:r>
              <a:rPr i="1" lang="en" sz="1200">
                <a:solidFill>
                  <a:srgbClr val="6A737D"/>
                </a:solidFill>
                <a:highlight>
                  <a:srgbClr val="F8F8F8"/>
                </a:highlight>
                <a:latin typeface="Times New Roman"/>
                <a:ea typeface="Times New Roman"/>
                <a:cs typeface="Times New Roman"/>
                <a:sym typeface="Times New Roman"/>
              </a:rPr>
              <a:t># from GitHub</a:t>
            </a:r>
            <a:br>
              <a:rPr lang="en" sz="1200">
                <a:solidFill>
                  <a:srgbClr val="404040"/>
                </a:solidFill>
                <a:highlight>
                  <a:srgbClr val="F8F8F8"/>
                </a:highlight>
                <a:latin typeface="Times New Roman"/>
                <a:ea typeface="Times New Roman"/>
                <a:cs typeface="Times New Roman"/>
                <a:sym typeface="Times New Roman"/>
              </a:rPr>
            </a:b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22863A"/>
                </a:solidFill>
                <a:highlight>
                  <a:srgbClr val="F8F8F8"/>
                </a:highlight>
                <a:latin typeface="Times New Roman"/>
                <a:ea typeface="Times New Roman"/>
                <a:cs typeface="Times New Roman"/>
                <a:sym typeface="Times New Roman"/>
              </a:rPr>
              <a:t>src</a:t>
            </a: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u="sng">
                <a:solidFill>
                  <a:schemeClr val="hlink"/>
                </a:solidFill>
                <a:highlight>
                  <a:srgbClr val="F8F8F8"/>
                </a:highlight>
                <a:latin typeface="Times New Roman"/>
                <a:ea typeface="Times New Roman"/>
                <a:cs typeface="Times New Roman"/>
                <a:sym typeface="Times New Roman"/>
                <a:hlinkClick r:id="rId5"/>
              </a:rPr>
              <a:t>https://github.com/bennojoy/nginx</a:t>
            </a:r>
            <a:endParaRPr sz="1200">
              <a:solidFill>
                <a:srgbClr val="032F62"/>
              </a:solidFill>
              <a:highlight>
                <a:srgbClr val="F8F8F8"/>
              </a:highlight>
              <a:latin typeface="Times New Roman"/>
              <a:ea typeface="Times New Roman"/>
              <a:cs typeface="Times New Roman"/>
              <a:sym typeface="Times New Roman"/>
            </a:endParaRPr>
          </a:p>
          <a:p>
            <a:pPr indent="0" lvl="0" marL="114300" marR="114300" rtl="0" algn="l">
              <a:lnSpc>
                <a:spcPct val="100000"/>
              </a:lnSpc>
              <a:spcBef>
                <a:spcPts val="0"/>
              </a:spcBef>
              <a:spcAft>
                <a:spcPts val="0"/>
              </a:spcAft>
              <a:buClr>
                <a:schemeClr val="dk1"/>
              </a:buClr>
              <a:buSzPts val="1100"/>
              <a:buFont typeface="Arial"/>
              <a:buNone/>
            </a:pPr>
            <a:br>
              <a:rPr lang="en" sz="1200">
                <a:solidFill>
                  <a:srgbClr val="404040"/>
                </a:solidFill>
                <a:highlight>
                  <a:srgbClr val="F8F8F8"/>
                </a:highlight>
                <a:latin typeface="Times New Roman"/>
                <a:ea typeface="Times New Roman"/>
                <a:cs typeface="Times New Roman"/>
                <a:sym typeface="Times New Roman"/>
              </a:rPr>
            </a:br>
            <a:r>
              <a:rPr lang="en" sz="1200">
                <a:solidFill>
                  <a:srgbClr val="404040"/>
                </a:solidFill>
                <a:highlight>
                  <a:srgbClr val="F8F8F8"/>
                </a:highlight>
                <a:latin typeface="Times New Roman"/>
                <a:ea typeface="Times New Roman"/>
                <a:cs typeface="Times New Roman"/>
                <a:sym typeface="Times New Roman"/>
              </a:rPr>
              <a:t>Example 3:</a:t>
            </a:r>
            <a:br>
              <a:rPr lang="en" sz="1200">
                <a:solidFill>
                  <a:srgbClr val="404040"/>
                </a:solidFill>
                <a:highlight>
                  <a:srgbClr val="F8F8F8"/>
                </a:highlight>
                <a:latin typeface="Times New Roman"/>
                <a:ea typeface="Times New Roman"/>
                <a:cs typeface="Times New Roman"/>
                <a:sym typeface="Times New Roman"/>
              </a:rPr>
            </a:br>
            <a:r>
              <a:rPr i="1" lang="en" sz="1200">
                <a:solidFill>
                  <a:srgbClr val="6A737D"/>
                </a:solidFill>
                <a:highlight>
                  <a:srgbClr val="F8F8F8"/>
                </a:highlight>
                <a:latin typeface="Times New Roman"/>
                <a:ea typeface="Times New Roman"/>
                <a:cs typeface="Times New Roman"/>
                <a:sym typeface="Times New Roman"/>
              </a:rPr>
              <a:t># from GitHub, overriding the name and specifying a specific tag</a:t>
            </a:r>
            <a:br>
              <a:rPr lang="en" sz="1200">
                <a:solidFill>
                  <a:srgbClr val="404040"/>
                </a:solidFill>
                <a:highlight>
                  <a:srgbClr val="F8F8F8"/>
                </a:highlight>
                <a:latin typeface="Times New Roman"/>
                <a:ea typeface="Times New Roman"/>
                <a:cs typeface="Times New Roman"/>
                <a:sym typeface="Times New Roman"/>
              </a:rPr>
            </a:b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22863A"/>
                </a:solidFill>
                <a:highlight>
                  <a:srgbClr val="F8F8F8"/>
                </a:highlight>
                <a:latin typeface="Times New Roman"/>
                <a:ea typeface="Times New Roman"/>
                <a:cs typeface="Times New Roman"/>
                <a:sym typeface="Times New Roman"/>
              </a:rPr>
              <a:t>src</a:t>
            </a: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032F62"/>
                </a:solidFill>
                <a:highlight>
                  <a:srgbClr val="F8F8F8"/>
                </a:highlight>
                <a:latin typeface="Times New Roman"/>
                <a:ea typeface="Times New Roman"/>
                <a:cs typeface="Times New Roman"/>
                <a:sym typeface="Times New Roman"/>
              </a:rPr>
              <a:t>https://github.com/bennojoy/nginx</a:t>
            </a:r>
            <a:br>
              <a:rPr lang="en" sz="1200">
                <a:solidFill>
                  <a:srgbClr val="404040"/>
                </a:solidFill>
                <a:highlight>
                  <a:srgbClr val="F8F8F8"/>
                </a:highlight>
                <a:latin typeface="Times New Roman"/>
                <a:ea typeface="Times New Roman"/>
                <a:cs typeface="Times New Roman"/>
                <a:sym typeface="Times New Roman"/>
              </a:rPr>
            </a:b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22863A"/>
                </a:solidFill>
                <a:highlight>
                  <a:srgbClr val="F8F8F8"/>
                </a:highlight>
                <a:latin typeface="Times New Roman"/>
                <a:ea typeface="Times New Roman"/>
                <a:cs typeface="Times New Roman"/>
                <a:sym typeface="Times New Roman"/>
              </a:rPr>
              <a:t>version</a:t>
            </a: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032F62"/>
                </a:solidFill>
                <a:highlight>
                  <a:srgbClr val="F8F8F8"/>
                </a:highlight>
                <a:latin typeface="Times New Roman"/>
                <a:ea typeface="Times New Roman"/>
                <a:cs typeface="Times New Roman"/>
                <a:sym typeface="Times New Roman"/>
              </a:rPr>
              <a:t>master</a:t>
            </a:r>
            <a:br>
              <a:rPr lang="en" sz="1200">
                <a:solidFill>
                  <a:srgbClr val="404040"/>
                </a:solidFill>
                <a:highlight>
                  <a:srgbClr val="F8F8F8"/>
                </a:highlight>
                <a:latin typeface="Times New Roman"/>
                <a:ea typeface="Times New Roman"/>
                <a:cs typeface="Times New Roman"/>
                <a:sym typeface="Times New Roman"/>
              </a:rPr>
            </a:b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22863A"/>
                </a:solidFill>
                <a:highlight>
                  <a:srgbClr val="F8F8F8"/>
                </a:highlight>
                <a:latin typeface="Times New Roman"/>
                <a:ea typeface="Times New Roman"/>
                <a:cs typeface="Times New Roman"/>
                <a:sym typeface="Times New Roman"/>
              </a:rPr>
              <a:t>name</a:t>
            </a: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032F62"/>
                </a:solidFill>
                <a:highlight>
                  <a:srgbClr val="F8F8F8"/>
                </a:highlight>
                <a:latin typeface="Times New Roman"/>
                <a:ea typeface="Times New Roman"/>
                <a:cs typeface="Times New Roman"/>
                <a:sym typeface="Times New Roman"/>
              </a:rPr>
              <a:t>nginx_role</a:t>
            </a:r>
            <a:endParaRPr sz="1200">
              <a:solidFill>
                <a:srgbClr val="032F62"/>
              </a:solidFill>
              <a:highlight>
                <a:srgbClr val="F8F8F8"/>
              </a:highlight>
              <a:latin typeface="Times New Roman"/>
              <a:ea typeface="Times New Roman"/>
              <a:cs typeface="Times New Roman"/>
              <a:sym typeface="Times New Roman"/>
            </a:endParaRPr>
          </a:p>
          <a:p>
            <a:pPr indent="0" lvl="0" marL="0" rtl="0" algn="l">
              <a:lnSpc>
                <a:spcPct val="100000"/>
              </a:lnSpc>
              <a:spcBef>
                <a:spcPts val="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idx="1" type="body"/>
          </p:nvPr>
        </p:nvSpPr>
        <p:spPr>
          <a:xfrm>
            <a:off x="311700" y="294450"/>
            <a:ext cx="8520600" cy="446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u="sng">
                <a:solidFill>
                  <a:srgbClr val="404040"/>
                </a:solidFill>
                <a:latin typeface="Times New Roman"/>
                <a:ea typeface="Times New Roman"/>
                <a:cs typeface="Times New Roman"/>
                <a:sym typeface="Times New Roman"/>
                <a:hlinkClick r:id="rId3">
                  <a:extLst>
                    <a:ext uri="{A12FA001-AC4F-418D-AE19-62706E023703}">
                      <ahyp:hlinkClr val="tx"/>
                    </a:ext>
                  </a:extLst>
                </a:hlinkClick>
              </a:rPr>
              <a:t>Dependencies</a:t>
            </a:r>
            <a:endParaRPr b="1" sz="1200" u="sng">
              <a:solidFill>
                <a:srgbClr val="404040"/>
              </a:solid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lnSpc>
                <a:spcPct val="100000"/>
              </a:lnSpc>
              <a:spcBef>
                <a:spcPts val="2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Roles can also be dependent on other roles, and when you install a role that has dependencies, those dependencies will automatically be installed.</a:t>
            </a:r>
            <a:endParaRPr sz="1200">
              <a:solidFill>
                <a:srgbClr val="404040"/>
              </a:solidFill>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You specify role dependencies in the </a:t>
            </a:r>
            <a:r>
              <a:rPr lang="en" sz="1200">
                <a:solidFill>
                  <a:srgbClr val="E74C3C"/>
                </a:solidFill>
                <a:highlight>
                  <a:srgbClr val="FFFFFF"/>
                </a:highlight>
                <a:latin typeface="Times New Roman"/>
                <a:ea typeface="Times New Roman"/>
                <a:cs typeface="Times New Roman"/>
                <a:sym typeface="Times New Roman"/>
              </a:rPr>
              <a:t>meta/main.yml</a:t>
            </a:r>
            <a:r>
              <a:rPr lang="en" sz="1200">
                <a:solidFill>
                  <a:srgbClr val="404040"/>
                </a:solidFill>
                <a:latin typeface="Times New Roman"/>
                <a:ea typeface="Times New Roman"/>
                <a:cs typeface="Times New Roman"/>
                <a:sym typeface="Times New Roman"/>
              </a:rPr>
              <a:t> file by providing a list of roles. If the source of a role is Galaxy, you can simply specify the role in the format </a:t>
            </a:r>
            <a:r>
              <a:rPr lang="en" sz="1200">
                <a:solidFill>
                  <a:srgbClr val="E74C3C"/>
                </a:solidFill>
                <a:highlight>
                  <a:srgbClr val="FFFFFF"/>
                </a:highlight>
                <a:latin typeface="Times New Roman"/>
                <a:ea typeface="Times New Roman"/>
                <a:cs typeface="Times New Roman"/>
                <a:sym typeface="Times New Roman"/>
              </a:rPr>
              <a:t>username.role_name</a:t>
            </a:r>
            <a:r>
              <a:rPr lang="en" sz="1200">
                <a:solidFill>
                  <a:srgbClr val="404040"/>
                </a:solidFill>
                <a:latin typeface="Times New Roman"/>
                <a:ea typeface="Times New Roman"/>
                <a:cs typeface="Times New Roman"/>
                <a:sym typeface="Times New Roman"/>
              </a:rPr>
              <a:t>. The more complex format used in </a:t>
            </a:r>
            <a:r>
              <a:rPr lang="en" sz="1200">
                <a:solidFill>
                  <a:srgbClr val="E74C3C"/>
                </a:solidFill>
                <a:highlight>
                  <a:srgbClr val="FFFFFF"/>
                </a:highlight>
                <a:latin typeface="Times New Roman"/>
                <a:ea typeface="Times New Roman"/>
                <a:cs typeface="Times New Roman"/>
                <a:sym typeface="Times New Roman"/>
              </a:rPr>
              <a:t>requirements.yml</a:t>
            </a:r>
            <a:r>
              <a:rPr lang="en" sz="1200">
                <a:solidFill>
                  <a:srgbClr val="404040"/>
                </a:solidFill>
                <a:latin typeface="Times New Roman"/>
                <a:ea typeface="Times New Roman"/>
                <a:cs typeface="Times New Roman"/>
                <a:sym typeface="Times New Roman"/>
              </a:rPr>
              <a:t> is also supported, allowing you to provide </a:t>
            </a:r>
            <a:r>
              <a:rPr lang="en" sz="1200">
                <a:solidFill>
                  <a:srgbClr val="E74C3C"/>
                </a:solidFill>
                <a:highlight>
                  <a:srgbClr val="FFFFFF"/>
                </a:highlight>
                <a:latin typeface="Times New Roman"/>
                <a:ea typeface="Times New Roman"/>
                <a:cs typeface="Times New Roman"/>
                <a:sym typeface="Times New Roman"/>
              </a:rPr>
              <a:t>src</a:t>
            </a:r>
            <a:r>
              <a:rPr lang="en" sz="1200">
                <a:solidFill>
                  <a:srgbClr val="404040"/>
                </a:solidFill>
                <a:latin typeface="Times New Roman"/>
                <a:ea typeface="Times New Roman"/>
                <a:cs typeface="Times New Roman"/>
                <a:sym typeface="Times New Roman"/>
              </a:rPr>
              <a:t>, </a:t>
            </a:r>
            <a:r>
              <a:rPr lang="en" sz="1200">
                <a:solidFill>
                  <a:srgbClr val="E74C3C"/>
                </a:solidFill>
                <a:highlight>
                  <a:srgbClr val="FFFFFF"/>
                </a:highlight>
                <a:latin typeface="Times New Roman"/>
                <a:ea typeface="Times New Roman"/>
                <a:cs typeface="Times New Roman"/>
                <a:sym typeface="Times New Roman"/>
              </a:rPr>
              <a:t>scm</a:t>
            </a:r>
            <a:r>
              <a:rPr lang="en" sz="1200">
                <a:solidFill>
                  <a:srgbClr val="404040"/>
                </a:solidFill>
                <a:latin typeface="Times New Roman"/>
                <a:ea typeface="Times New Roman"/>
                <a:cs typeface="Times New Roman"/>
                <a:sym typeface="Times New Roman"/>
              </a:rPr>
              <a:t>, </a:t>
            </a:r>
            <a:r>
              <a:rPr lang="en" sz="1200">
                <a:solidFill>
                  <a:srgbClr val="E74C3C"/>
                </a:solidFill>
                <a:highlight>
                  <a:srgbClr val="FFFFFF"/>
                </a:highlight>
                <a:latin typeface="Times New Roman"/>
                <a:ea typeface="Times New Roman"/>
                <a:cs typeface="Times New Roman"/>
                <a:sym typeface="Times New Roman"/>
              </a:rPr>
              <a:t>version</a:t>
            </a:r>
            <a:r>
              <a:rPr lang="en" sz="1200">
                <a:solidFill>
                  <a:srgbClr val="404040"/>
                </a:solidFill>
                <a:latin typeface="Times New Roman"/>
                <a:ea typeface="Times New Roman"/>
                <a:cs typeface="Times New Roman"/>
                <a:sym typeface="Times New Roman"/>
              </a:rPr>
              <a:t>, and </a:t>
            </a:r>
            <a:r>
              <a:rPr lang="en" sz="1200">
                <a:solidFill>
                  <a:srgbClr val="E74C3C"/>
                </a:solidFill>
                <a:highlight>
                  <a:srgbClr val="FFFFFF"/>
                </a:highlight>
                <a:latin typeface="Times New Roman"/>
                <a:ea typeface="Times New Roman"/>
                <a:cs typeface="Times New Roman"/>
                <a:sym typeface="Times New Roman"/>
              </a:rPr>
              <a:t>name</a:t>
            </a:r>
            <a:r>
              <a:rPr lang="en" sz="1200">
                <a:solidFill>
                  <a:srgbClr val="404040"/>
                </a:solidFill>
                <a:latin typeface="Times New Roman"/>
                <a:ea typeface="Times New Roman"/>
                <a:cs typeface="Times New Roman"/>
                <a:sym typeface="Times New Roman"/>
              </a:rPr>
              <a:t>.</a:t>
            </a:r>
            <a:endParaRPr sz="1200">
              <a:solidFill>
                <a:srgbClr val="404040"/>
              </a:solidFill>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Tags are inherited </a:t>
            </a:r>
            <a:r>
              <a:rPr i="1" lang="en" sz="1200">
                <a:solidFill>
                  <a:srgbClr val="404040"/>
                </a:solidFill>
                <a:latin typeface="Times New Roman"/>
                <a:ea typeface="Times New Roman"/>
                <a:cs typeface="Times New Roman"/>
                <a:sym typeface="Times New Roman"/>
              </a:rPr>
              <a:t>down</a:t>
            </a:r>
            <a:r>
              <a:rPr lang="en" sz="1200">
                <a:solidFill>
                  <a:srgbClr val="404040"/>
                </a:solidFill>
                <a:latin typeface="Times New Roman"/>
                <a:ea typeface="Times New Roman"/>
                <a:cs typeface="Times New Roman"/>
                <a:sym typeface="Times New Roman"/>
              </a:rPr>
              <a:t> the dependency chain. In order for tags to be applied to a role and all its dependencies, the tag should be applied to the role, not to all the tasks within a role.</a:t>
            </a:r>
            <a:endParaRPr sz="1200">
              <a:solidFill>
                <a:srgbClr val="404040"/>
              </a:solidFill>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Roles listed as dependencies are subject to conditionals and tag filtering, and may not execute fully depending on what tags and conditionals are applied.</a:t>
            </a:r>
            <a:endParaRPr sz="1200">
              <a:solidFill>
                <a:srgbClr val="404040"/>
              </a:solidFill>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Dependencies found in Galaxy can be specified as follows:</a:t>
            </a:r>
            <a:endParaRPr sz="1200">
              <a:solidFill>
                <a:srgbClr val="404040"/>
              </a:solidFill>
              <a:latin typeface="Times New Roman"/>
              <a:ea typeface="Times New Roman"/>
              <a:cs typeface="Times New Roman"/>
              <a:sym typeface="Times New Roman"/>
            </a:endParaRPr>
          </a:p>
          <a:p>
            <a:pPr indent="0" lvl="0" marL="114300" marR="114300" rtl="0" algn="l">
              <a:lnSpc>
                <a:spcPct val="100000"/>
              </a:lnSpc>
              <a:spcBef>
                <a:spcPts val="1800"/>
              </a:spcBef>
              <a:spcAft>
                <a:spcPts val="0"/>
              </a:spcAft>
              <a:buClr>
                <a:schemeClr val="dk1"/>
              </a:buClr>
              <a:buSzPts val="1100"/>
              <a:buFont typeface="Arial"/>
              <a:buNone/>
            </a:pPr>
            <a:r>
              <a:rPr lang="en" sz="1200">
                <a:solidFill>
                  <a:srgbClr val="22863A"/>
                </a:solidFill>
                <a:highlight>
                  <a:srgbClr val="F8F8F8"/>
                </a:highlight>
                <a:latin typeface="Times New Roman"/>
                <a:ea typeface="Times New Roman"/>
                <a:cs typeface="Times New Roman"/>
                <a:sym typeface="Times New Roman"/>
              </a:rPr>
              <a:t>dependencies</a:t>
            </a:r>
            <a:r>
              <a:rPr b="1" lang="en" sz="1200">
                <a:solidFill>
                  <a:srgbClr val="404040"/>
                </a:solidFill>
                <a:highlight>
                  <a:srgbClr val="F8F8F8"/>
                </a:highlight>
                <a:latin typeface="Times New Roman"/>
                <a:ea typeface="Times New Roman"/>
                <a:cs typeface="Times New Roman"/>
                <a:sym typeface="Times New Roman"/>
              </a:rPr>
              <a:t>:</a:t>
            </a:r>
            <a:br>
              <a:rPr lang="en" sz="1200">
                <a:solidFill>
                  <a:srgbClr val="404040"/>
                </a:solidFill>
                <a:highlight>
                  <a:srgbClr val="F8F8F8"/>
                </a:highlight>
                <a:latin typeface="Times New Roman"/>
                <a:ea typeface="Times New Roman"/>
                <a:cs typeface="Times New Roman"/>
                <a:sym typeface="Times New Roman"/>
              </a:rPr>
            </a:br>
            <a:r>
              <a:rPr lang="en" sz="1200">
                <a:solidFill>
                  <a:srgbClr val="404040"/>
                </a:solidFill>
                <a:highlight>
                  <a:srgbClr val="F8F8F8"/>
                </a:highlight>
                <a:latin typeface="Times New Roman"/>
                <a:ea typeface="Times New Roman"/>
                <a:cs typeface="Times New Roman"/>
                <a:sym typeface="Times New Roman"/>
              </a:rPr>
              <a:t>  </a:t>
            </a: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032F62"/>
                </a:solidFill>
                <a:highlight>
                  <a:srgbClr val="F8F8F8"/>
                </a:highlight>
                <a:latin typeface="Times New Roman"/>
                <a:ea typeface="Times New Roman"/>
                <a:cs typeface="Times New Roman"/>
                <a:sym typeface="Times New Roman"/>
              </a:rPr>
              <a:t>geerlingguy.apache</a:t>
            </a:r>
            <a:br>
              <a:rPr lang="en" sz="1200">
                <a:solidFill>
                  <a:srgbClr val="404040"/>
                </a:solidFill>
                <a:highlight>
                  <a:srgbClr val="F8F8F8"/>
                </a:highlight>
                <a:latin typeface="Times New Roman"/>
                <a:ea typeface="Times New Roman"/>
                <a:cs typeface="Times New Roman"/>
                <a:sym typeface="Times New Roman"/>
              </a:rPr>
            </a:br>
            <a:r>
              <a:rPr lang="en" sz="1200">
                <a:solidFill>
                  <a:srgbClr val="404040"/>
                </a:solidFill>
                <a:highlight>
                  <a:srgbClr val="F8F8F8"/>
                </a:highlight>
                <a:latin typeface="Times New Roman"/>
                <a:ea typeface="Times New Roman"/>
                <a:cs typeface="Times New Roman"/>
                <a:sym typeface="Times New Roman"/>
              </a:rPr>
              <a:t>  </a:t>
            </a:r>
            <a:r>
              <a:rPr b="1" lang="en" sz="1200">
                <a:solidFill>
                  <a:srgbClr val="404040"/>
                </a:solidFill>
                <a:highlight>
                  <a:srgbClr val="F8F8F8"/>
                </a:highlight>
                <a:latin typeface="Times New Roman"/>
                <a:ea typeface="Times New Roman"/>
                <a:cs typeface="Times New Roman"/>
                <a:sym typeface="Times New Roman"/>
              </a:rPr>
              <a:t>-</a:t>
            </a:r>
            <a:r>
              <a:rPr lang="en" sz="1200">
                <a:solidFill>
                  <a:srgbClr val="404040"/>
                </a:solidFill>
                <a:highlight>
                  <a:srgbClr val="F8F8F8"/>
                </a:highlight>
                <a:latin typeface="Times New Roman"/>
                <a:ea typeface="Times New Roman"/>
                <a:cs typeface="Times New Roman"/>
                <a:sym typeface="Times New Roman"/>
              </a:rPr>
              <a:t> </a:t>
            </a:r>
            <a:r>
              <a:rPr lang="en" sz="1200">
                <a:solidFill>
                  <a:srgbClr val="032F62"/>
                </a:solidFill>
                <a:highlight>
                  <a:srgbClr val="F8F8F8"/>
                </a:highlight>
                <a:latin typeface="Times New Roman"/>
                <a:ea typeface="Times New Roman"/>
                <a:cs typeface="Times New Roman"/>
                <a:sym typeface="Times New Roman"/>
              </a:rPr>
              <a:t>geerlingguy.ansible</a:t>
            </a:r>
            <a:endParaRPr sz="1200">
              <a:solidFill>
                <a:srgbClr val="032F62"/>
              </a:solidFill>
              <a:highlight>
                <a:srgbClr val="F8F8F8"/>
              </a:highlight>
              <a:latin typeface="Times New Roman"/>
              <a:ea typeface="Times New Roman"/>
              <a:cs typeface="Times New Roman"/>
              <a:sym typeface="Times New Roman"/>
            </a:endParaRPr>
          </a:p>
          <a:p>
            <a:pPr indent="0" lvl="0" marL="114300" marR="114300" rtl="0" algn="l">
              <a:lnSpc>
                <a:spcPct val="100000"/>
              </a:lnSpc>
              <a:spcBef>
                <a:spcPts val="1800"/>
              </a:spcBef>
              <a:spcAft>
                <a:spcPts val="1800"/>
              </a:spcAft>
              <a:buClr>
                <a:schemeClr val="dk1"/>
              </a:buClr>
              <a:buSzPts val="1100"/>
              <a:buFont typeface="Arial"/>
              <a:buNone/>
            </a:pPr>
            <a:r>
              <a:rPr lang="en" sz="1200">
                <a:solidFill>
                  <a:srgbClr val="032F62"/>
                </a:solidFill>
                <a:highlight>
                  <a:srgbClr val="F8F8F8"/>
                </a:highlight>
                <a:latin typeface="Times New Roman"/>
                <a:ea typeface="Times New Roman"/>
                <a:cs typeface="Times New Roman"/>
                <a:sym typeface="Times New Roman"/>
              </a:rPr>
              <a:t>These dependency roles should be there in the roles directory then only playbook will get go forward </a:t>
            </a:r>
            <a:endParaRPr sz="12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ph idx="1" type="body"/>
          </p:nvPr>
        </p:nvSpPr>
        <p:spPr>
          <a:xfrm>
            <a:off x="311700" y="191125"/>
            <a:ext cx="8520600" cy="47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You can install a specific version of a role from Galaxy by appending a comma and the value of a GitHub release tag. For example:</a:t>
            </a:r>
            <a:endParaRPr sz="1200">
              <a:solidFill>
                <a:srgbClr val="404040"/>
              </a:solidFill>
              <a:highlight>
                <a:srgbClr val="FCFCFC"/>
              </a:highlight>
              <a:latin typeface="Times New Roman"/>
              <a:ea typeface="Times New Roman"/>
              <a:cs typeface="Times New Roman"/>
              <a:sym typeface="Times New Roman"/>
            </a:endParaRPr>
          </a:p>
          <a:p>
            <a:pPr indent="0" lvl="0" marL="114300" marR="114300" rtl="0" algn="l">
              <a:spcBef>
                <a:spcPts val="1600"/>
              </a:spcBef>
              <a:spcAft>
                <a:spcPts val="0"/>
              </a:spcAft>
              <a:buNone/>
            </a:pPr>
            <a:r>
              <a:rPr lang="en" sz="1200">
                <a:solidFill>
                  <a:srgbClr val="404040"/>
                </a:solidFill>
                <a:latin typeface="Times New Roman"/>
                <a:ea typeface="Times New Roman"/>
                <a:cs typeface="Times New Roman"/>
                <a:sym typeface="Times New Roman"/>
              </a:rPr>
              <a:t>$ ansible-galaxy install geerlingguy.apache,v1.0.0</a:t>
            </a:r>
            <a:endParaRPr sz="1200">
              <a:solidFill>
                <a:srgbClr val="404040"/>
              </a:solidFill>
              <a:latin typeface="Times New Roman"/>
              <a:ea typeface="Times New Roman"/>
              <a:cs typeface="Times New Roman"/>
              <a:sym typeface="Times New Roman"/>
            </a:endParaRPr>
          </a:p>
          <a:p>
            <a:pPr indent="0" lvl="0" marL="114300" marR="114300" rtl="0" algn="l">
              <a:spcBef>
                <a:spcPts val="0"/>
              </a:spcBef>
              <a:spcAft>
                <a:spcPts val="0"/>
              </a:spcAft>
              <a:buNone/>
            </a:pPr>
            <a:r>
              <a:t/>
            </a:r>
            <a:endParaRPr sz="12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Use the </a:t>
            </a:r>
            <a:r>
              <a:rPr lang="en" sz="1200">
                <a:solidFill>
                  <a:srgbClr val="E74C3C"/>
                </a:solidFill>
                <a:highlight>
                  <a:srgbClr val="FFFFFF"/>
                </a:highlight>
                <a:latin typeface="Times New Roman"/>
                <a:ea typeface="Times New Roman"/>
                <a:cs typeface="Times New Roman"/>
                <a:sym typeface="Times New Roman"/>
              </a:rPr>
              <a:t>info</a:t>
            </a:r>
            <a:r>
              <a:rPr lang="en" sz="1200">
                <a:solidFill>
                  <a:srgbClr val="404040"/>
                </a:solidFill>
                <a:highlight>
                  <a:srgbClr val="FCFCFC"/>
                </a:highlight>
                <a:latin typeface="Times New Roman"/>
                <a:ea typeface="Times New Roman"/>
                <a:cs typeface="Times New Roman"/>
                <a:sym typeface="Times New Roman"/>
              </a:rPr>
              <a:t> command to view more detail about a specific role:</a:t>
            </a:r>
            <a:endParaRPr sz="1200">
              <a:solidFill>
                <a:srgbClr val="404040"/>
              </a:solidFill>
              <a:highlight>
                <a:srgbClr val="FCFCFC"/>
              </a:highlight>
              <a:latin typeface="Times New Roman"/>
              <a:ea typeface="Times New Roman"/>
              <a:cs typeface="Times New Roman"/>
              <a:sym typeface="Times New Roman"/>
            </a:endParaRPr>
          </a:p>
          <a:p>
            <a:pPr indent="0" lvl="0" marL="114300" marR="114300" rtl="0" algn="l">
              <a:spcBef>
                <a:spcPts val="16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ansible-galaxy info username.role_name</a:t>
            </a:r>
            <a:endParaRPr sz="12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Use </a:t>
            </a:r>
            <a:r>
              <a:rPr lang="en" sz="1200">
                <a:solidFill>
                  <a:srgbClr val="E74C3C"/>
                </a:solidFill>
                <a:highlight>
                  <a:srgbClr val="FFFFFF"/>
                </a:highlight>
                <a:latin typeface="Times New Roman"/>
                <a:ea typeface="Times New Roman"/>
                <a:cs typeface="Times New Roman"/>
                <a:sym typeface="Times New Roman"/>
              </a:rPr>
              <a:t>list</a:t>
            </a:r>
            <a:r>
              <a:rPr lang="en" sz="1200">
                <a:solidFill>
                  <a:srgbClr val="404040"/>
                </a:solidFill>
                <a:highlight>
                  <a:srgbClr val="FCFCFC"/>
                </a:highlight>
                <a:latin typeface="Times New Roman"/>
                <a:ea typeface="Times New Roman"/>
                <a:cs typeface="Times New Roman"/>
                <a:sym typeface="Times New Roman"/>
              </a:rPr>
              <a:t> to show the name and version of each role installed in the </a:t>
            </a:r>
            <a:r>
              <a:rPr i="1" lang="en" sz="1200">
                <a:solidFill>
                  <a:srgbClr val="404040"/>
                </a:solidFill>
                <a:highlight>
                  <a:srgbClr val="FCFCFC"/>
                </a:highlight>
                <a:latin typeface="Times New Roman"/>
                <a:ea typeface="Times New Roman"/>
                <a:cs typeface="Times New Roman"/>
                <a:sym typeface="Times New Roman"/>
              </a:rPr>
              <a:t>roles_path</a:t>
            </a:r>
            <a:r>
              <a:rPr lang="en" sz="1200">
                <a:solidFill>
                  <a:srgbClr val="404040"/>
                </a:solidFill>
                <a:highlight>
                  <a:srgbClr val="FCFCFC"/>
                </a:highlight>
                <a:latin typeface="Times New Roman"/>
                <a:ea typeface="Times New Roman"/>
                <a:cs typeface="Times New Roman"/>
                <a:sym typeface="Times New Roman"/>
              </a:rPr>
              <a:t>.</a:t>
            </a:r>
            <a:endParaRPr sz="1200">
              <a:solidFill>
                <a:srgbClr val="404040"/>
              </a:solidFill>
              <a:highlight>
                <a:srgbClr val="FCFCFC"/>
              </a:highlight>
              <a:latin typeface="Times New Roman"/>
              <a:ea typeface="Times New Roman"/>
              <a:cs typeface="Times New Roman"/>
              <a:sym typeface="Times New Roman"/>
            </a:endParaRPr>
          </a:p>
          <a:p>
            <a:pPr indent="0" lvl="0" marL="114300" marR="114300" rtl="0" algn="l">
              <a:spcBef>
                <a:spcPts val="16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ansible-galaxy list</a:t>
            </a:r>
            <a:endParaRPr sz="12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Use </a:t>
            </a:r>
            <a:r>
              <a:rPr lang="en" sz="1200">
                <a:solidFill>
                  <a:srgbClr val="E74C3C"/>
                </a:solidFill>
                <a:highlight>
                  <a:srgbClr val="FFFFFF"/>
                </a:highlight>
                <a:latin typeface="Times New Roman"/>
                <a:ea typeface="Times New Roman"/>
                <a:cs typeface="Times New Roman"/>
                <a:sym typeface="Times New Roman"/>
              </a:rPr>
              <a:t>remove</a:t>
            </a:r>
            <a:r>
              <a:rPr lang="en" sz="1200">
                <a:solidFill>
                  <a:srgbClr val="404040"/>
                </a:solidFill>
                <a:highlight>
                  <a:srgbClr val="FCFCFC"/>
                </a:highlight>
                <a:latin typeface="Times New Roman"/>
                <a:ea typeface="Times New Roman"/>
                <a:cs typeface="Times New Roman"/>
                <a:sym typeface="Times New Roman"/>
              </a:rPr>
              <a:t> to delete a role from </a:t>
            </a:r>
            <a:r>
              <a:rPr i="1" lang="en" sz="1200">
                <a:solidFill>
                  <a:srgbClr val="404040"/>
                </a:solidFill>
                <a:highlight>
                  <a:srgbClr val="FCFCFC"/>
                </a:highlight>
                <a:latin typeface="Times New Roman"/>
                <a:ea typeface="Times New Roman"/>
                <a:cs typeface="Times New Roman"/>
                <a:sym typeface="Times New Roman"/>
              </a:rPr>
              <a:t>roles_path</a:t>
            </a:r>
            <a:r>
              <a:rPr lang="en" sz="1200">
                <a:solidFill>
                  <a:srgbClr val="404040"/>
                </a:solidFill>
                <a:highlight>
                  <a:srgbClr val="FCFCFC"/>
                </a:highlight>
                <a:latin typeface="Times New Roman"/>
                <a:ea typeface="Times New Roman"/>
                <a:cs typeface="Times New Roman"/>
                <a:sym typeface="Times New Roman"/>
              </a:rPr>
              <a:t>:</a:t>
            </a:r>
            <a:endParaRPr sz="1200">
              <a:solidFill>
                <a:srgbClr val="404040"/>
              </a:solidFill>
              <a:highlight>
                <a:srgbClr val="FCFCFC"/>
              </a:highlight>
              <a:latin typeface="Times New Roman"/>
              <a:ea typeface="Times New Roman"/>
              <a:cs typeface="Times New Roman"/>
              <a:sym typeface="Times New Roman"/>
            </a:endParaRPr>
          </a:p>
          <a:p>
            <a:pPr indent="0" lvl="0" marL="114300" marR="114300" rtl="0" algn="l">
              <a:spcBef>
                <a:spcPts val="16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ansible-galaxy remove username.role_name</a:t>
            </a:r>
            <a:endParaRPr sz="1200">
              <a:solidFill>
                <a:srgbClr val="404040"/>
              </a:solidFill>
              <a:latin typeface="Times New Roman"/>
              <a:ea typeface="Times New Roman"/>
              <a:cs typeface="Times New Roman"/>
              <a:sym typeface="Times New Roman"/>
            </a:endParaRPr>
          </a:p>
          <a:p>
            <a:pPr indent="0" lvl="0" marL="114300" marR="114300" rtl="0" algn="l">
              <a:spcBef>
                <a:spcPts val="0"/>
              </a:spcBef>
              <a:spcAft>
                <a:spcPts val="0"/>
              </a:spcAft>
              <a:buClr>
                <a:schemeClr val="dk1"/>
              </a:buClr>
              <a:buSzPts val="1100"/>
              <a:buFont typeface="Arial"/>
              <a:buNone/>
            </a:pPr>
            <a:r>
              <a:t/>
            </a:r>
            <a:endParaRPr sz="1200">
              <a:solidFill>
                <a:srgbClr val="404040"/>
              </a:solidFill>
              <a:latin typeface="Times New Roman"/>
              <a:ea typeface="Times New Roman"/>
              <a:cs typeface="Times New Roman"/>
              <a:sym typeface="Times New Roman"/>
            </a:endParaRPr>
          </a:p>
          <a:p>
            <a:pPr indent="0" lvl="0" marL="0" marR="114300" rtl="0" algn="l">
              <a:spcBef>
                <a:spcPts val="0"/>
              </a:spcBef>
              <a:spcAft>
                <a:spcPts val="0"/>
              </a:spcAft>
              <a:buClr>
                <a:schemeClr val="dk1"/>
              </a:buClr>
              <a:buSzPts val="1100"/>
              <a:buFont typeface="Arial"/>
              <a:buNone/>
            </a:pPr>
            <a:r>
              <a:rPr b="1" lang="en" sz="1200">
                <a:solidFill>
                  <a:srgbClr val="404040"/>
                </a:solidFill>
                <a:latin typeface="Times New Roman"/>
                <a:ea typeface="Times New Roman"/>
                <a:cs typeface="Times New Roman"/>
                <a:sym typeface="Times New Roman"/>
              </a:rPr>
              <a:t>Sample playbook to install can clone from below git url:</a:t>
            </a:r>
            <a:endParaRPr b="1" sz="1200">
              <a:solidFill>
                <a:srgbClr val="404040"/>
              </a:solidFill>
              <a:latin typeface="Times New Roman"/>
              <a:ea typeface="Times New Roman"/>
              <a:cs typeface="Times New Roman"/>
              <a:sym typeface="Times New Roman"/>
            </a:endParaRPr>
          </a:p>
          <a:p>
            <a:pPr indent="0" lvl="0" marL="0" rtl="0" algn="l">
              <a:spcBef>
                <a:spcPts val="0"/>
              </a:spcBef>
              <a:spcAft>
                <a:spcPts val="1600"/>
              </a:spcAft>
              <a:buNone/>
            </a:pPr>
            <a:r>
              <a:rPr lang="en" sz="1200" u="sng">
                <a:solidFill>
                  <a:schemeClr val="hlink"/>
                </a:solidFill>
                <a:highlight>
                  <a:srgbClr val="FCFCFC"/>
                </a:highlight>
                <a:latin typeface="Times New Roman"/>
                <a:ea typeface="Times New Roman"/>
                <a:cs typeface="Times New Roman"/>
                <a:sym typeface="Times New Roman"/>
                <a:hlinkClick r:id="rId3"/>
              </a:rPr>
              <a:t>https://github.com/ramaws/Ansible.git</a:t>
            </a:r>
            <a:endParaRPr sz="1200">
              <a:solidFill>
                <a:srgbClr val="404040"/>
              </a:solidFill>
              <a:highlight>
                <a:srgbClr val="FCFCFC"/>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295400"/>
            <a:ext cx="8520600" cy="47352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457200" lvl="0" marL="2743200" rtl="0" algn="l">
              <a:spcBef>
                <a:spcPts val="1600"/>
              </a:spcBef>
              <a:spcAft>
                <a:spcPts val="0"/>
              </a:spcAft>
              <a:buNone/>
            </a:pPr>
            <a:r>
              <a:rPr b="1" lang="en">
                <a:solidFill>
                  <a:srgbClr val="000000"/>
                </a:solidFill>
                <a:latin typeface="Times New Roman"/>
                <a:ea typeface="Times New Roman"/>
                <a:cs typeface="Times New Roman"/>
                <a:sym typeface="Times New Roman"/>
              </a:rPr>
              <a:t>Why Ansible </a:t>
            </a:r>
            <a:endParaRPr b="1">
              <a:solidFill>
                <a:srgbClr val="000000"/>
              </a:solidFill>
              <a:latin typeface="Times New Roman"/>
              <a:ea typeface="Times New Roman"/>
              <a:cs typeface="Times New Roman"/>
              <a:sym typeface="Times New Roman"/>
            </a:endParaRPr>
          </a:p>
          <a:p>
            <a:pPr indent="-336550" lvl="0" marL="457200" rtl="0" algn="l">
              <a:spcBef>
                <a:spcPts val="16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No Agent- As long as the box can be ssh’d into and it has python, it can be configured with Ansible.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Idempotent- Ansible’s whole architecture is structured around the concept of idempotency. The core idea here is that you only do things if they are needed and that things are repeatable without side effects.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Declarative Not Procedural- Other configuration tools tend to be procedural do this and then do that and so on. Ansible works by you writing a description of the state of the machine that you want and then it takes steps to fulfill that description.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Tiny Learning Curve- Ansible is quite easy to learn. It doesn’t require any extra knowledge.</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ph idx="1" type="body"/>
          </p:nvPr>
        </p:nvSpPr>
        <p:spPr>
          <a:xfrm>
            <a:off x="311700" y="141925"/>
            <a:ext cx="8576700" cy="48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Start and Step</a:t>
            </a:r>
            <a:endParaRPr b="1" sz="1200">
              <a:solidFill>
                <a:srgbClr val="000000"/>
              </a:solidFill>
              <a:latin typeface="Times New Roman"/>
              <a:ea typeface="Times New Roman"/>
              <a:cs typeface="Times New Roman"/>
              <a:sym typeface="Times New Roman"/>
            </a:endParaRPr>
          </a:p>
          <a:p>
            <a:pPr indent="0" lvl="0" marL="0" rtl="0" algn="l">
              <a:lnSpc>
                <a:spcPct val="163636"/>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This shows a few alternative ways to run playbooks. These modes are very useful for testing new plays or debugging.</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Start-at-task</a:t>
            </a:r>
            <a:endParaRPr b="1"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If you want to start executing your playbook at a particular task, you can do so with the --start-at-task option:</a:t>
            </a:r>
            <a:endParaRPr sz="1200">
              <a:solidFill>
                <a:srgbClr val="000000"/>
              </a:solidFill>
              <a:latin typeface="Times New Roman"/>
              <a:ea typeface="Times New Roman"/>
              <a:cs typeface="Times New Roman"/>
              <a:sym typeface="Times New Roman"/>
            </a:endParaRPr>
          </a:p>
          <a:p>
            <a:pPr indent="0" lvl="0" marL="114300" marR="114300" rtl="0" algn="l">
              <a:lnSpc>
                <a:spcPct val="150000"/>
              </a:lnSpc>
              <a:spcBef>
                <a:spcPts val="1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ansible-playbook playbook.yml </a:t>
            </a:r>
            <a:r>
              <a:rPr b="1" lang="en" sz="1200">
                <a:solidFill>
                  <a:srgbClr val="000000"/>
                </a:solidFill>
                <a:latin typeface="Times New Roman"/>
                <a:ea typeface="Times New Roman"/>
                <a:cs typeface="Times New Roman"/>
                <a:sym typeface="Times New Roman"/>
              </a:rPr>
              <a:t>--start-at-task</a:t>
            </a:r>
            <a:r>
              <a:rPr lang="en" sz="1200">
                <a:solidFill>
                  <a:srgbClr val="000000"/>
                </a:solidFill>
                <a:latin typeface="Times New Roman"/>
                <a:ea typeface="Times New Roman"/>
                <a:cs typeface="Times New Roman"/>
                <a:sym typeface="Times New Roman"/>
              </a:rPr>
              <a:t>="install packages"</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The above will start executing your playbook at a task named “install packages”.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Step</a:t>
            </a:r>
            <a:endParaRPr b="1"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Playbooks can also be executed interactively with --step:</a:t>
            </a:r>
            <a:endParaRPr sz="1200">
              <a:solidFill>
                <a:srgbClr val="000000"/>
              </a:solidFill>
              <a:latin typeface="Times New Roman"/>
              <a:ea typeface="Times New Roman"/>
              <a:cs typeface="Times New Roman"/>
              <a:sym typeface="Times New Roman"/>
            </a:endParaRPr>
          </a:p>
          <a:p>
            <a:pPr indent="0" lvl="0" marL="114300" marR="114300" rtl="0" algn="l">
              <a:lnSpc>
                <a:spcPct val="150000"/>
              </a:lnSpc>
              <a:spcBef>
                <a:spcPts val="1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ansible-playbook playbook.yml</a:t>
            </a:r>
            <a:r>
              <a:rPr b="1" lang="en" sz="1200">
                <a:solidFill>
                  <a:srgbClr val="000000"/>
                </a:solidFill>
                <a:latin typeface="Times New Roman"/>
                <a:ea typeface="Times New Roman"/>
                <a:cs typeface="Times New Roman"/>
                <a:sym typeface="Times New Roman"/>
              </a:rPr>
              <a:t> --step</a:t>
            </a:r>
            <a:br>
              <a:rPr b="1" lang="en" sz="1200">
                <a:solidFill>
                  <a:srgbClr val="000000"/>
                </a:solidFill>
                <a:latin typeface="Times New Roman"/>
                <a:ea typeface="Times New Roman"/>
                <a:cs typeface="Times New Roman"/>
                <a:sym typeface="Times New Roman"/>
              </a:rPr>
            </a:br>
            <a:endParaRPr b="1"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This will cause ansible to stop on each task, and ask if it should execute that task. Say you had a task called “configure ssh”, the playbook run will stop and ask:</a:t>
            </a:r>
            <a:endParaRPr sz="1200">
              <a:solidFill>
                <a:srgbClr val="000000"/>
              </a:solidFill>
              <a:latin typeface="Times New Roman"/>
              <a:ea typeface="Times New Roman"/>
              <a:cs typeface="Times New Roman"/>
              <a:sym typeface="Times New Roman"/>
            </a:endParaRPr>
          </a:p>
          <a:p>
            <a:pPr indent="0" lvl="0" marL="114300" marR="114300" rtl="0" algn="l">
              <a:lnSpc>
                <a:spcPct val="150000"/>
              </a:lnSpc>
              <a:spcBef>
                <a:spcPts val="1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Perform task: configure ssh (y/n/c):</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Answering “y” will execute the task, answering “n” will skip the task, and answering “c” will continue executing all the remaining tasks without asking.</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txBox="1"/>
          <p:nvPr>
            <p:ph type="title"/>
          </p:nvPr>
        </p:nvSpPr>
        <p:spPr>
          <a:xfrm>
            <a:off x="311700" y="110950"/>
            <a:ext cx="8520600" cy="412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Ansible tags</a:t>
            </a:r>
            <a:endParaRPr/>
          </a:p>
        </p:txBody>
      </p:sp>
      <p:sp>
        <p:nvSpPr>
          <p:cNvPr id="219" name="Google Shape;219;p43"/>
          <p:cNvSpPr txBox="1"/>
          <p:nvPr>
            <p:ph idx="1" type="body"/>
          </p:nvPr>
        </p:nvSpPr>
        <p:spPr>
          <a:xfrm>
            <a:off x="311700" y="523150"/>
            <a:ext cx="8520600" cy="452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404040"/>
                </a:solidFill>
                <a:latin typeface="Times New Roman"/>
                <a:ea typeface="Times New Roman"/>
                <a:cs typeface="Times New Roman"/>
                <a:sym typeface="Times New Roman"/>
              </a:rPr>
              <a:t>If you have a large playbook it may become useful to be able to run a specific part of the configuration without running the whole playbook.</a:t>
            </a:r>
            <a:endParaRPr sz="1000">
              <a:solidFill>
                <a:srgbClr val="40404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404040"/>
                </a:solidFill>
                <a:latin typeface="Times New Roman"/>
                <a:ea typeface="Times New Roman"/>
                <a:cs typeface="Times New Roman"/>
                <a:sym typeface="Times New Roman"/>
              </a:rPr>
              <a:t>Both plays and tasks support a “tags:” attribute for this reason. You can </a:t>
            </a:r>
            <a:r>
              <a:rPr b="1" lang="en" sz="1000">
                <a:solidFill>
                  <a:srgbClr val="404040"/>
                </a:solidFill>
                <a:latin typeface="Times New Roman"/>
                <a:ea typeface="Times New Roman"/>
                <a:cs typeface="Times New Roman"/>
                <a:sym typeface="Times New Roman"/>
              </a:rPr>
              <a:t>ONLY</a:t>
            </a:r>
            <a:r>
              <a:rPr lang="en" sz="1000">
                <a:solidFill>
                  <a:srgbClr val="404040"/>
                </a:solidFill>
                <a:latin typeface="Times New Roman"/>
                <a:ea typeface="Times New Roman"/>
                <a:cs typeface="Times New Roman"/>
                <a:sym typeface="Times New Roman"/>
              </a:rPr>
              <a:t> filter tasks based on tags from the command line with </a:t>
            </a:r>
            <a:r>
              <a:rPr lang="en" sz="1000">
                <a:solidFill>
                  <a:srgbClr val="E74C3C"/>
                </a:solidFill>
                <a:latin typeface="Times New Roman"/>
                <a:ea typeface="Times New Roman"/>
                <a:cs typeface="Times New Roman"/>
                <a:sym typeface="Times New Roman"/>
              </a:rPr>
              <a:t>--tags</a:t>
            </a:r>
            <a:r>
              <a:rPr lang="en" sz="1000">
                <a:solidFill>
                  <a:srgbClr val="404040"/>
                </a:solidFill>
                <a:latin typeface="Times New Roman"/>
                <a:ea typeface="Times New Roman"/>
                <a:cs typeface="Times New Roman"/>
                <a:sym typeface="Times New Roman"/>
              </a:rPr>
              <a:t> or </a:t>
            </a:r>
            <a:r>
              <a:rPr lang="en" sz="1000">
                <a:solidFill>
                  <a:srgbClr val="E74C3C"/>
                </a:solidFill>
                <a:latin typeface="Times New Roman"/>
                <a:ea typeface="Times New Roman"/>
                <a:cs typeface="Times New Roman"/>
                <a:sym typeface="Times New Roman"/>
              </a:rPr>
              <a:t>--skip-tags</a:t>
            </a:r>
            <a:r>
              <a:rPr lang="en" sz="1000">
                <a:solidFill>
                  <a:srgbClr val="404040"/>
                </a:solidFill>
                <a:latin typeface="Times New Roman"/>
                <a:ea typeface="Times New Roman"/>
                <a:cs typeface="Times New Roman"/>
                <a:sym typeface="Times New Roman"/>
              </a:rPr>
              <a:t>. Adding “tags:” in any part of a play (including roles) adds those tags to the contained tasks.</a:t>
            </a:r>
            <a:endParaRPr sz="1000">
              <a:solidFill>
                <a:srgbClr val="404040"/>
              </a:solidFill>
              <a:latin typeface="Times New Roman"/>
              <a:ea typeface="Times New Roman"/>
              <a:cs typeface="Times New Roman"/>
              <a:sym typeface="Times New Roman"/>
            </a:endParaRPr>
          </a:p>
          <a:p>
            <a:pPr indent="0" lvl="0" marL="114300" marR="114300" rtl="0" algn="l">
              <a:lnSpc>
                <a:spcPct val="100000"/>
              </a:lnSpc>
              <a:spcBef>
                <a:spcPts val="0"/>
              </a:spcBef>
              <a:spcAft>
                <a:spcPts val="0"/>
              </a:spcAft>
              <a:buNone/>
            </a:pPr>
            <a:r>
              <a:rPr lang="en" sz="1000">
                <a:solidFill>
                  <a:srgbClr val="404040"/>
                </a:solidFill>
                <a:highlight>
                  <a:srgbClr val="FFFFFF"/>
                </a:highlight>
                <a:latin typeface="Times New Roman"/>
                <a:ea typeface="Times New Roman"/>
                <a:cs typeface="Times New Roman"/>
                <a:sym typeface="Times New Roman"/>
              </a:rPr>
              <a:t>tasks:</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 yum: name=</a:t>
            </a:r>
            <a:r>
              <a:rPr b="1" lang="en" sz="1000">
                <a:solidFill>
                  <a:srgbClr val="999999"/>
                </a:solidFill>
                <a:highlight>
                  <a:srgbClr val="FFFFFF"/>
                </a:highlight>
                <a:latin typeface="Times New Roman"/>
                <a:ea typeface="Times New Roman"/>
                <a:cs typeface="Times New Roman"/>
                <a:sym typeface="Times New Roman"/>
              </a:rPr>
              <a:t>{{</a:t>
            </a:r>
            <a:r>
              <a:rPr lang="en" sz="1000">
                <a:solidFill>
                  <a:srgbClr val="404040"/>
                </a:solidFill>
                <a:highlight>
                  <a:srgbClr val="FFFFFF"/>
                </a:highlight>
                <a:latin typeface="Times New Roman"/>
                <a:ea typeface="Times New Roman"/>
                <a:cs typeface="Times New Roman"/>
                <a:sym typeface="Times New Roman"/>
              </a:rPr>
              <a:t> </a:t>
            </a:r>
            <a:r>
              <a:rPr lang="en" sz="1000">
                <a:solidFill>
                  <a:srgbClr val="008080"/>
                </a:solidFill>
                <a:highlight>
                  <a:srgbClr val="FFFFFF"/>
                </a:highlight>
                <a:latin typeface="Times New Roman"/>
                <a:ea typeface="Times New Roman"/>
                <a:cs typeface="Times New Roman"/>
                <a:sym typeface="Times New Roman"/>
              </a:rPr>
              <a:t>item</a:t>
            </a:r>
            <a:r>
              <a:rPr lang="en" sz="1000">
                <a:solidFill>
                  <a:srgbClr val="404040"/>
                </a:solidFill>
                <a:highlight>
                  <a:srgbClr val="FFFFFF"/>
                </a:highlight>
                <a:latin typeface="Times New Roman"/>
                <a:ea typeface="Times New Roman"/>
                <a:cs typeface="Times New Roman"/>
                <a:sym typeface="Times New Roman"/>
              </a:rPr>
              <a:t> </a:t>
            </a:r>
            <a:r>
              <a:rPr b="1" lang="en" sz="1000">
                <a:solidFill>
                  <a:srgbClr val="999999"/>
                </a:solidFill>
                <a:highlight>
                  <a:srgbClr val="FFFFFF"/>
                </a:highlight>
                <a:latin typeface="Times New Roman"/>
                <a:ea typeface="Times New Roman"/>
                <a:cs typeface="Times New Roman"/>
                <a:sym typeface="Times New Roman"/>
              </a:rPr>
              <a:t>}}</a:t>
            </a:r>
            <a:r>
              <a:rPr lang="en" sz="1000">
                <a:solidFill>
                  <a:srgbClr val="404040"/>
                </a:solidFill>
                <a:highlight>
                  <a:srgbClr val="FFFFFF"/>
                </a:highlight>
                <a:latin typeface="Times New Roman"/>
                <a:ea typeface="Times New Roman"/>
                <a:cs typeface="Times New Roman"/>
                <a:sym typeface="Times New Roman"/>
              </a:rPr>
              <a:t> state=installed</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with_items:</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 httpd</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 memcached</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tags:</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 packages</a:t>
            </a:r>
            <a:br>
              <a:rPr lang="en" sz="1000">
                <a:solidFill>
                  <a:srgbClr val="404040"/>
                </a:solidFill>
                <a:highlight>
                  <a:srgbClr val="FFFFFF"/>
                </a:highlight>
                <a:latin typeface="Times New Roman"/>
                <a:ea typeface="Times New Roman"/>
                <a:cs typeface="Times New Roman"/>
                <a:sym typeface="Times New Roman"/>
              </a:rPr>
            </a:b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 template: src=templates/src.j2 dest=/etc/foo.conf</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tags:</a:t>
            </a:r>
            <a:br>
              <a:rPr lang="en" sz="1000">
                <a:solidFill>
                  <a:srgbClr val="404040"/>
                </a:solidFill>
                <a:highlight>
                  <a:srgbClr val="FFFFFF"/>
                </a:highlight>
                <a:latin typeface="Times New Roman"/>
                <a:ea typeface="Times New Roman"/>
                <a:cs typeface="Times New Roman"/>
                <a:sym typeface="Times New Roman"/>
              </a:rPr>
            </a:br>
            <a:r>
              <a:rPr lang="en" sz="1000">
                <a:solidFill>
                  <a:srgbClr val="404040"/>
                </a:solidFill>
                <a:highlight>
                  <a:srgbClr val="FFFFFF"/>
                </a:highlight>
                <a:latin typeface="Times New Roman"/>
                <a:ea typeface="Times New Roman"/>
                <a:cs typeface="Times New Roman"/>
                <a:sym typeface="Times New Roman"/>
              </a:rPr>
              <a:t>         - configuration</a:t>
            </a:r>
            <a:endParaRPr sz="1000">
              <a:solidFill>
                <a:srgbClr val="40404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404040"/>
                </a:solidFill>
                <a:latin typeface="Times New Roman"/>
                <a:ea typeface="Times New Roman"/>
                <a:cs typeface="Times New Roman"/>
                <a:sym typeface="Times New Roman"/>
              </a:rPr>
              <a:t>→ If you wanted to just run the “configuration” and “packages” part of a very long playbook, you could do this:</a:t>
            </a:r>
            <a:endParaRPr sz="1000">
              <a:solidFill>
                <a:srgbClr val="404040"/>
              </a:solidFill>
              <a:latin typeface="Times New Roman"/>
              <a:ea typeface="Times New Roman"/>
              <a:cs typeface="Times New Roman"/>
              <a:sym typeface="Times New Roman"/>
            </a:endParaRPr>
          </a:p>
          <a:p>
            <a:pPr indent="0" lvl="0" marL="114300" marR="114300" rtl="0" algn="l">
              <a:lnSpc>
                <a:spcPct val="100000"/>
              </a:lnSpc>
              <a:spcBef>
                <a:spcPts val="100"/>
              </a:spcBef>
              <a:spcAft>
                <a:spcPts val="0"/>
              </a:spcAft>
              <a:buNone/>
            </a:pPr>
            <a:r>
              <a:rPr lang="en" sz="1000">
                <a:solidFill>
                  <a:srgbClr val="404040"/>
                </a:solidFill>
                <a:highlight>
                  <a:srgbClr val="FFFFFF"/>
                </a:highlight>
                <a:latin typeface="Times New Roman"/>
                <a:ea typeface="Times New Roman"/>
                <a:cs typeface="Times New Roman"/>
                <a:sym typeface="Times New Roman"/>
              </a:rPr>
              <a:t>ansible-playbook example.yml --tags "configuration,packages"</a:t>
            </a:r>
            <a:endParaRPr sz="1000">
              <a:solidFill>
                <a:srgbClr val="40404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404040"/>
                </a:solidFill>
                <a:latin typeface="Times New Roman"/>
                <a:ea typeface="Times New Roman"/>
                <a:cs typeface="Times New Roman"/>
                <a:sym typeface="Times New Roman"/>
              </a:rPr>
              <a:t>→ On the other hand, if you want to run a playbook </a:t>
            </a:r>
            <a:r>
              <a:rPr i="1" lang="en" sz="1000">
                <a:solidFill>
                  <a:srgbClr val="404040"/>
                </a:solidFill>
                <a:latin typeface="Times New Roman"/>
                <a:ea typeface="Times New Roman"/>
                <a:cs typeface="Times New Roman"/>
                <a:sym typeface="Times New Roman"/>
              </a:rPr>
              <a:t>without</a:t>
            </a:r>
            <a:r>
              <a:rPr lang="en" sz="1000">
                <a:solidFill>
                  <a:srgbClr val="404040"/>
                </a:solidFill>
                <a:latin typeface="Times New Roman"/>
                <a:ea typeface="Times New Roman"/>
                <a:cs typeface="Times New Roman"/>
                <a:sym typeface="Times New Roman"/>
              </a:rPr>
              <a:t> certain tasks, you could do this:</a:t>
            </a:r>
            <a:endParaRPr sz="1000">
              <a:solidFill>
                <a:srgbClr val="404040"/>
              </a:solidFill>
              <a:latin typeface="Times New Roman"/>
              <a:ea typeface="Times New Roman"/>
              <a:cs typeface="Times New Roman"/>
              <a:sym typeface="Times New Roman"/>
            </a:endParaRPr>
          </a:p>
          <a:p>
            <a:pPr indent="0" lvl="0" marL="114300" marR="114300" rtl="0" algn="l">
              <a:lnSpc>
                <a:spcPct val="100000"/>
              </a:lnSpc>
              <a:spcBef>
                <a:spcPts val="100"/>
              </a:spcBef>
              <a:spcAft>
                <a:spcPts val="0"/>
              </a:spcAft>
              <a:buNone/>
            </a:pPr>
            <a:r>
              <a:rPr lang="en" sz="1000">
                <a:solidFill>
                  <a:srgbClr val="404040"/>
                </a:solidFill>
                <a:highlight>
                  <a:srgbClr val="FFFFFF"/>
                </a:highlight>
                <a:latin typeface="Times New Roman"/>
                <a:ea typeface="Times New Roman"/>
                <a:cs typeface="Times New Roman"/>
                <a:sym typeface="Times New Roman"/>
              </a:rPr>
              <a:t>ansible-playbook example.yml --skip-tags "notification"</a:t>
            </a:r>
            <a:endParaRPr sz="1000">
              <a:solidFill>
                <a:srgbClr val="404040"/>
              </a:solidFill>
              <a:highlight>
                <a:srgbClr val="FFFFFF"/>
              </a:highlight>
              <a:latin typeface="Times New Roman"/>
              <a:ea typeface="Times New Roman"/>
              <a:cs typeface="Times New Roman"/>
              <a:sym typeface="Times New Roman"/>
            </a:endParaRPr>
          </a:p>
          <a:p>
            <a:pPr indent="0" lvl="0" marL="114300" marR="114300" rtl="0" algn="l">
              <a:lnSpc>
                <a:spcPct val="100000"/>
              </a:lnSpc>
              <a:spcBef>
                <a:spcPts val="100"/>
              </a:spcBef>
              <a:spcAft>
                <a:spcPts val="0"/>
              </a:spcAft>
              <a:buNone/>
            </a:pPr>
            <a:r>
              <a:t/>
            </a:r>
            <a:endParaRPr sz="10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Restart Multiple hosts</a:t>
            </a: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ansible-playbook -i hosts/empsys-Prod_MyPage -l mypage -K property-prod-mypage-site.yml --tags "stop,start" -vv --limit “host1,host2,host3,host4,host5”</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Exclude host from inventory if it is already restarted</a:t>
            </a:r>
            <a:r>
              <a:rPr lang="en" sz="1000">
                <a:solidFill>
                  <a:schemeClr val="dk1"/>
                </a:solidFill>
                <a:latin typeface="Times New Roman"/>
                <a:ea typeface="Times New Roman"/>
                <a:cs typeface="Times New Roman"/>
                <a:sym typeface="Times New Roman"/>
              </a:rPr>
              <a:t> </a:t>
            </a:r>
            <a:r>
              <a:rPr b="1" lang="en" sz="1000">
                <a:solidFill>
                  <a:schemeClr val="dk1"/>
                </a:solidFill>
                <a:latin typeface="Times New Roman"/>
                <a:ea typeface="Times New Roman"/>
                <a:cs typeface="Times New Roman"/>
                <a:sym typeface="Times New Roman"/>
              </a:rPr>
              <a:t>and restart remaining hosts</a:t>
            </a: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ansible-playbook -i hosts/empsys-Prod_MyPage -l mypage -K property-prod-mypage-site.yml --tags "stop,start" -vv --limit 'all:!hostname’</a:t>
            </a:r>
            <a:endParaRPr sz="1000">
              <a:solidFill>
                <a:schemeClr val="dk1"/>
              </a:solidFill>
              <a:latin typeface="Times New Roman"/>
              <a:ea typeface="Times New Roman"/>
              <a:cs typeface="Times New Roman"/>
              <a:sym typeface="Times New Roman"/>
            </a:endParaRPr>
          </a:p>
          <a:p>
            <a:pPr indent="0" lvl="0" marL="114300" marR="114300" rtl="0" algn="l">
              <a:lnSpc>
                <a:spcPct val="100000"/>
              </a:lnSpc>
              <a:spcBef>
                <a:spcPts val="100"/>
              </a:spcBef>
              <a:spcAft>
                <a:spcPts val="0"/>
              </a:spcAft>
              <a:buNone/>
            </a:pPr>
            <a:r>
              <a:t/>
            </a:r>
            <a:endParaRPr sz="1000">
              <a:solidFill>
                <a:srgbClr val="404040"/>
              </a:solidFill>
              <a:highlight>
                <a:srgbClr val="FFFFFF"/>
              </a:highlight>
              <a:latin typeface="Times New Roman"/>
              <a:ea typeface="Times New Roman"/>
              <a:cs typeface="Times New Roman"/>
              <a:sym typeface="Times New Roman"/>
            </a:endParaRPr>
          </a:p>
          <a:p>
            <a:pPr indent="0" lvl="0" marL="114300" marR="114300" rtl="0" algn="l">
              <a:lnSpc>
                <a:spcPct val="100000"/>
              </a:lnSpc>
              <a:spcBef>
                <a:spcPts val="100"/>
              </a:spcBef>
              <a:spcAft>
                <a:spcPts val="0"/>
              </a:spcAft>
              <a:buNone/>
            </a:pPr>
            <a:r>
              <a:t/>
            </a:r>
            <a:endParaRPr sz="10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0"/>
              </a:spcBef>
              <a:spcAft>
                <a:spcPts val="0"/>
              </a:spcAft>
              <a:buClr>
                <a:schemeClr val="dk1"/>
              </a:buClr>
              <a:buSzPts val="1100"/>
              <a:buFont typeface="Arial"/>
              <a:buNone/>
            </a:pPr>
            <a:r>
              <a:t/>
            </a:r>
            <a:endParaRPr sz="10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idx="1" type="body"/>
          </p:nvPr>
        </p:nvSpPr>
        <p:spPr>
          <a:xfrm>
            <a:off x="311700" y="161475"/>
            <a:ext cx="8700600" cy="4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verify the written playbooks </a:t>
            </a:r>
            <a:endParaRPr/>
          </a:p>
          <a:p>
            <a:pPr indent="0" lvl="0" marL="114300" marR="114300" rtl="0" algn="l">
              <a:lnSpc>
                <a:spcPct val="150000"/>
              </a:lnSpc>
              <a:spcBef>
                <a:spcPts val="1600"/>
              </a:spcBef>
              <a:spcAft>
                <a:spcPts val="0"/>
              </a:spcAft>
              <a:buClr>
                <a:schemeClr val="dk1"/>
              </a:buClr>
              <a:buSzPts val="1100"/>
              <a:buFont typeface="Arial"/>
              <a:buNone/>
            </a:pPr>
            <a:r>
              <a:rPr lang="en" sz="900">
                <a:solidFill>
                  <a:srgbClr val="404040"/>
                </a:solidFill>
                <a:highlight>
                  <a:srgbClr val="FFFFFF"/>
                </a:highlight>
                <a:latin typeface="Verdana"/>
                <a:ea typeface="Verdana"/>
                <a:cs typeface="Verdana"/>
                <a:sym typeface="Verdana"/>
              </a:rPr>
              <a:t>$ ansible-playbook foo.yml </a:t>
            </a:r>
            <a:r>
              <a:rPr lang="en" sz="900">
                <a:solidFill>
                  <a:srgbClr val="404040"/>
                </a:solidFill>
                <a:highlight>
                  <a:srgbClr val="FFFFFF"/>
                </a:highlight>
                <a:latin typeface="Verdana"/>
                <a:ea typeface="Verdana"/>
                <a:cs typeface="Verdana"/>
                <a:sym typeface="Verdana"/>
              </a:rPr>
              <a:t>--check</a:t>
            </a:r>
            <a:br>
              <a:rPr lang="en" sz="900">
                <a:solidFill>
                  <a:srgbClr val="404040"/>
                </a:solidFill>
                <a:highlight>
                  <a:srgbClr val="FFFFFF"/>
                </a:highlight>
                <a:latin typeface="Verdana"/>
                <a:ea typeface="Verdana"/>
                <a:cs typeface="Verdana"/>
                <a:sym typeface="Verdana"/>
              </a:rPr>
            </a:br>
            <a:endParaRPr sz="900">
              <a:solidFill>
                <a:srgbClr val="404040"/>
              </a:solidFill>
              <a:highlight>
                <a:srgbClr val="FFFFFF"/>
              </a:highlight>
              <a:latin typeface="Verdana"/>
              <a:ea typeface="Verdana"/>
              <a:cs typeface="Verdana"/>
              <a:sym typeface="Verdana"/>
            </a:endParaRPr>
          </a:p>
          <a:p>
            <a:pPr indent="0" lvl="0" marL="114300" marR="114300" rtl="0" algn="l">
              <a:lnSpc>
                <a:spcPct val="150000"/>
              </a:lnSpc>
              <a:spcBef>
                <a:spcPts val="1800"/>
              </a:spcBef>
              <a:spcAft>
                <a:spcPts val="0"/>
              </a:spcAft>
              <a:buClr>
                <a:schemeClr val="dk1"/>
              </a:buClr>
              <a:buSzPts val="1100"/>
              <a:buFont typeface="Arial"/>
              <a:buNone/>
            </a:pPr>
            <a:r>
              <a:rPr lang="en" sz="900">
                <a:solidFill>
                  <a:srgbClr val="404040"/>
                </a:solidFill>
                <a:highlight>
                  <a:srgbClr val="FFFFFF"/>
                </a:highlight>
                <a:latin typeface="Verdana"/>
                <a:ea typeface="Verdana"/>
                <a:cs typeface="Verdana"/>
                <a:sym typeface="Verdana"/>
              </a:rPr>
              <a:t>--syntax-check</a:t>
            </a:r>
            <a:endParaRPr sz="900">
              <a:solidFill>
                <a:srgbClr val="404040"/>
              </a:solidFill>
              <a:highlight>
                <a:srgbClr val="FFFFFF"/>
              </a:highlight>
              <a:latin typeface="Verdana"/>
              <a:ea typeface="Verdana"/>
              <a:cs typeface="Verdana"/>
              <a:sym typeface="Verdana"/>
            </a:endParaRPr>
          </a:p>
          <a:p>
            <a:pPr indent="0" lvl="0" marL="0" rtl="0" algn="l">
              <a:spcBef>
                <a:spcPts val="1800"/>
              </a:spcBef>
              <a:spcAft>
                <a:spcPts val="0"/>
              </a:spcAft>
              <a:buClr>
                <a:schemeClr val="dk1"/>
              </a:buClr>
              <a:buSzPts val="1100"/>
              <a:buFont typeface="Arial"/>
              <a:buNone/>
            </a:pPr>
            <a:r>
              <a:t/>
            </a:r>
            <a:endParaRPr sz="900">
              <a:solidFill>
                <a:srgbClr val="404040"/>
              </a:solidFill>
              <a:highlight>
                <a:srgbClr val="FFFFFF"/>
              </a:highlight>
              <a:latin typeface="Verdana"/>
              <a:ea typeface="Verdana"/>
              <a:cs typeface="Verdana"/>
              <a:sym typeface="Verdana"/>
            </a:endParaRPr>
          </a:p>
          <a:p>
            <a:pPr indent="0" lvl="0" marL="0" rtl="0" algn="l">
              <a:spcBef>
                <a:spcPts val="18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5"/>
          <p:cNvSpPr txBox="1"/>
          <p:nvPr>
            <p:ph idx="1" type="body"/>
          </p:nvPr>
        </p:nvSpPr>
        <p:spPr>
          <a:xfrm>
            <a:off x="311700" y="235950"/>
            <a:ext cx="8520600" cy="46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404040"/>
                </a:solidFill>
                <a:latin typeface="Times New Roman"/>
                <a:ea typeface="Times New Roman"/>
                <a:cs typeface="Times New Roman"/>
                <a:sym typeface="Times New Roman"/>
                <a:hlinkClick r:id="rId3">
                  <a:extLst>
                    <a:ext uri="{A12FA001-AC4F-418D-AE19-62706E023703}">
                      <ahyp:hlinkClr val="tx"/>
                    </a:ext>
                  </a:extLst>
                </a:hlinkClick>
              </a:rPr>
              <a:t>Jinja Templating</a:t>
            </a:r>
            <a:endParaRPr sz="1200">
              <a:latin typeface="Times New Roman"/>
              <a:ea typeface="Times New Roman"/>
              <a:cs typeface="Times New Roman"/>
              <a:sym typeface="Times New Roman"/>
            </a:endParaRPr>
          </a:p>
          <a:p>
            <a:pPr indent="0" lvl="0" marL="0" rtl="0" algn="l">
              <a:lnSpc>
                <a:spcPct val="163636"/>
              </a:lnSpc>
              <a:spcBef>
                <a:spcPts val="6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Your </a:t>
            </a:r>
            <a:r>
              <a:rPr lang="en" sz="1200">
                <a:solidFill>
                  <a:srgbClr val="E74C3C"/>
                </a:solidFill>
                <a:highlight>
                  <a:srgbClr val="FFFFFF"/>
                </a:highlight>
                <a:latin typeface="Times New Roman"/>
                <a:ea typeface="Times New Roman"/>
                <a:cs typeface="Times New Roman"/>
                <a:sym typeface="Times New Roman"/>
              </a:rPr>
              <a:t>container.yml</a:t>
            </a:r>
            <a:r>
              <a:rPr lang="en" sz="1200">
                <a:solidFill>
                  <a:srgbClr val="404040"/>
                </a:solidFill>
                <a:latin typeface="Times New Roman"/>
                <a:ea typeface="Times New Roman"/>
                <a:cs typeface="Times New Roman"/>
                <a:sym typeface="Times New Roman"/>
              </a:rPr>
              <a:t> may contain Jinja variables and expressions indicated using the default delimiters as follows:</a:t>
            </a:r>
            <a:endParaRPr sz="1200">
              <a:solidFill>
                <a:srgbClr val="404040"/>
              </a:solidFill>
              <a:latin typeface="Times New Roman"/>
              <a:ea typeface="Times New Roman"/>
              <a:cs typeface="Times New Roman"/>
              <a:sym typeface="Times New Roman"/>
            </a:endParaRPr>
          </a:p>
          <a:p>
            <a:pPr indent="-304800" lvl="0" marL="685800" rtl="0" algn="l">
              <a:lnSpc>
                <a:spcPct val="163636"/>
              </a:lnSpc>
              <a:spcBef>
                <a:spcPts val="0"/>
              </a:spcBef>
              <a:spcAft>
                <a:spcPts val="0"/>
              </a:spcAft>
              <a:buClr>
                <a:srgbClr val="404040"/>
              </a:buClr>
              <a:buSzPts val="1200"/>
              <a:buChar char="●"/>
            </a:pPr>
            <a:r>
              <a:rPr lang="en" sz="1200">
                <a:solidFill>
                  <a:srgbClr val="E74C3C"/>
                </a:solidFill>
                <a:highlight>
                  <a:srgbClr val="FFFFFF"/>
                </a:highlight>
                <a:latin typeface="Times New Roman"/>
                <a:ea typeface="Times New Roman"/>
                <a:cs typeface="Times New Roman"/>
                <a:sym typeface="Times New Roman"/>
              </a:rPr>
              <a:t>{% ... %}</a:t>
            </a:r>
            <a:r>
              <a:rPr lang="en" sz="1200">
                <a:solidFill>
                  <a:srgbClr val="404040"/>
                </a:solidFill>
                <a:latin typeface="Times New Roman"/>
                <a:ea typeface="Times New Roman"/>
                <a:cs typeface="Times New Roman"/>
                <a:sym typeface="Times New Roman"/>
              </a:rPr>
              <a:t> for control statements</a:t>
            </a:r>
            <a:endParaRPr sz="1200">
              <a:solidFill>
                <a:srgbClr val="404040"/>
              </a:solidFill>
              <a:latin typeface="Times New Roman"/>
              <a:ea typeface="Times New Roman"/>
              <a:cs typeface="Times New Roman"/>
              <a:sym typeface="Times New Roman"/>
            </a:endParaRPr>
          </a:p>
          <a:p>
            <a:pPr indent="-304800" lvl="0" marL="685800" rtl="0" algn="l">
              <a:lnSpc>
                <a:spcPct val="163636"/>
              </a:lnSpc>
              <a:spcBef>
                <a:spcPts val="0"/>
              </a:spcBef>
              <a:spcAft>
                <a:spcPts val="0"/>
              </a:spcAft>
              <a:buClr>
                <a:srgbClr val="404040"/>
              </a:buClr>
              <a:buSzPts val="1200"/>
              <a:buChar char="●"/>
            </a:pPr>
            <a:r>
              <a:rPr lang="en" sz="1200">
                <a:solidFill>
                  <a:srgbClr val="E74C3C"/>
                </a:solidFill>
                <a:highlight>
                  <a:srgbClr val="FFFFFF"/>
                </a:highlight>
                <a:latin typeface="Times New Roman"/>
                <a:ea typeface="Times New Roman"/>
                <a:cs typeface="Times New Roman"/>
                <a:sym typeface="Times New Roman"/>
              </a:rPr>
              <a:t>{{ ... }}</a:t>
            </a:r>
            <a:r>
              <a:rPr lang="en" sz="1200">
                <a:solidFill>
                  <a:srgbClr val="404040"/>
                </a:solidFill>
                <a:latin typeface="Times New Roman"/>
                <a:ea typeface="Times New Roman"/>
                <a:cs typeface="Times New Roman"/>
                <a:sym typeface="Times New Roman"/>
              </a:rPr>
              <a:t> for expressions</a:t>
            </a:r>
            <a:endParaRPr sz="1200">
              <a:solidFill>
                <a:srgbClr val="404040"/>
              </a:solidFill>
              <a:latin typeface="Times New Roman"/>
              <a:ea typeface="Times New Roman"/>
              <a:cs typeface="Times New Roman"/>
              <a:sym typeface="Times New Roman"/>
            </a:endParaRPr>
          </a:p>
          <a:p>
            <a:pPr indent="-304800" lvl="0" marL="685800" rtl="0" algn="l">
              <a:lnSpc>
                <a:spcPct val="163636"/>
              </a:lnSpc>
              <a:spcBef>
                <a:spcPts val="0"/>
              </a:spcBef>
              <a:spcAft>
                <a:spcPts val="0"/>
              </a:spcAft>
              <a:buClr>
                <a:srgbClr val="404040"/>
              </a:buClr>
              <a:buSzPts val="1200"/>
              <a:buChar char="●"/>
            </a:pPr>
            <a:r>
              <a:rPr lang="en" sz="1200">
                <a:solidFill>
                  <a:srgbClr val="E74C3C"/>
                </a:solidFill>
                <a:highlight>
                  <a:srgbClr val="FFFFFF"/>
                </a:highlight>
                <a:latin typeface="Times New Roman"/>
                <a:ea typeface="Times New Roman"/>
                <a:cs typeface="Times New Roman"/>
                <a:sym typeface="Times New Roman"/>
              </a:rPr>
              <a:t>{# ... #}</a:t>
            </a:r>
            <a:r>
              <a:rPr lang="en" sz="1200">
                <a:solidFill>
                  <a:srgbClr val="404040"/>
                </a:solidFill>
                <a:latin typeface="Times New Roman"/>
                <a:ea typeface="Times New Roman"/>
                <a:cs typeface="Times New Roman"/>
                <a:sym typeface="Times New Roman"/>
              </a:rPr>
              <a:t> for comments</a:t>
            </a:r>
            <a:endParaRPr sz="1200">
              <a:solidFill>
                <a:srgbClr val="404040"/>
              </a:solidFill>
              <a:latin typeface="Times New Roman"/>
              <a:ea typeface="Times New Roman"/>
              <a:cs typeface="Times New Roman"/>
              <a:sym typeface="Times New Roman"/>
            </a:endParaRPr>
          </a:p>
          <a:p>
            <a:pPr indent="0" lvl="0" marL="114300" marR="114300" rtl="0" algn="l">
              <a:lnSpc>
                <a:spcPct val="100000"/>
              </a:lnSpc>
              <a:spcBef>
                <a:spcPts val="0"/>
              </a:spcBef>
              <a:spcAft>
                <a:spcPts val="0"/>
              </a:spcAft>
              <a:buNone/>
            </a:pPr>
            <a:r>
              <a:rPr lang="en" sz="1200">
                <a:solidFill>
                  <a:srgbClr val="404040"/>
                </a:solidFill>
                <a:latin typeface="Times New Roman"/>
                <a:ea typeface="Times New Roman"/>
                <a:cs typeface="Times New Roman"/>
                <a:sym typeface="Times New Roman"/>
              </a:rPr>
              <a:t>version: </a:t>
            </a:r>
            <a:r>
              <a:rPr lang="en" sz="1200">
                <a:solidFill>
                  <a:srgbClr val="DD1144"/>
                </a:solidFill>
                <a:latin typeface="Times New Roman"/>
                <a:ea typeface="Times New Roman"/>
                <a:cs typeface="Times New Roman"/>
                <a:sym typeface="Times New Roman"/>
              </a:rPr>
              <a:t>'2'</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defaults: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web_image: centos:7</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web_ports: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- 8000:80</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debug: 0</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services: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web:</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from: {{ </a:t>
            </a:r>
            <a:r>
              <a:rPr lang="en" sz="1200">
                <a:solidFill>
                  <a:srgbClr val="008080"/>
                </a:solidFill>
                <a:latin typeface="Times New Roman"/>
                <a:ea typeface="Times New Roman"/>
                <a:cs typeface="Times New Roman"/>
                <a:sym typeface="Times New Roman"/>
              </a:rPr>
              <a:t>web_image</a:t>
            </a:r>
            <a:r>
              <a:rPr lang="en" sz="1200">
                <a:solidFill>
                  <a:srgbClr val="404040"/>
                </a:solidFill>
                <a:latin typeface="Times New Roman"/>
                <a:ea typeface="Times New Roman"/>
                <a:cs typeface="Times New Roman"/>
                <a:sym typeface="Times New Roman"/>
              </a:rPr>
              <a:t> }}</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roles: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 role: apache</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ports: {{ </a:t>
            </a:r>
            <a:r>
              <a:rPr lang="en" sz="1200">
                <a:solidFill>
                  <a:srgbClr val="008080"/>
                </a:solidFill>
                <a:latin typeface="Times New Roman"/>
                <a:ea typeface="Times New Roman"/>
                <a:cs typeface="Times New Roman"/>
                <a:sym typeface="Times New Roman"/>
              </a:rPr>
              <a:t>web_ports</a:t>
            </a:r>
            <a:r>
              <a:rPr lang="en" sz="1200">
                <a:solidFill>
                  <a:srgbClr val="404040"/>
                </a:solidFill>
                <a:latin typeface="Times New Roman"/>
                <a:ea typeface="Times New Roman"/>
                <a:cs typeface="Times New Roman"/>
                <a:sym typeface="Times New Roman"/>
              </a:rPr>
              <a:t> }}</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command: [</a:t>
            </a:r>
            <a:r>
              <a:rPr lang="en" sz="1200">
                <a:solidFill>
                  <a:srgbClr val="DD1144"/>
                </a:solidFill>
                <a:latin typeface="Times New Roman"/>
                <a:ea typeface="Times New Roman"/>
                <a:cs typeface="Times New Roman"/>
                <a:sym typeface="Times New Roman"/>
              </a:rPr>
              <a:t>'sleep'</a:t>
            </a:r>
            <a:r>
              <a:rPr lang="en" sz="1200">
                <a:solidFill>
                  <a:srgbClr val="404040"/>
                </a:solidFill>
                <a:latin typeface="Times New Roman"/>
                <a:ea typeface="Times New Roman"/>
                <a:cs typeface="Times New Roman"/>
                <a:sym typeface="Times New Roman"/>
              </a:rPr>
              <a:t>, </a:t>
            </a:r>
            <a:r>
              <a:rPr lang="en" sz="1200">
                <a:solidFill>
                  <a:srgbClr val="DD1144"/>
                </a:solidFill>
                <a:latin typeface="Times New Roman"/>
                <a:ea typeface="Times New Roman"/>
                <a:cs typeface="Times New Roman"/>
                <a:sym typeface="Times New Roman"/>
              </a:rPr>
              <a:t>'10'</a:t>
            </a:r>
            <a:r>
              <a:rPr lang="en" sz="1200">
                <a:solidFill>
                  <a:srgbClr val="404040"/>
                </a:solidFill>
                <a:latin typeface="Times New Roman"/>
                <a:ea typeface="Times New Roman"/>
                <a:cs typeface="Times New Roman"/>
                <a:sym typeface="Times New Roman"/>
              </a:rPr>
              <a:t>]</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dev_overrides:</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environment:</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        - DEBUG={{ debug }}</a:t>
            </a:r>
            <a:br>
              <a:rPr lang="en" sz="1200">
                <a:solidFill>
                  <a:srgbClr val="404040"/>
                </a:solidFill>
                <a:latin typeface="Times New Roman"/>
                <a:ea typeface="Times New Roman"/>
                <a:cs typeface="Times New Roman"/>
                <a:sym typeface="Times New Roman"/>
              </a:rPr>
            </a:br>
            <a:r>
              <a:rPr lang="en" sz="1200">
                <a:solidFill>
                  <a:srgbClr val="404040"/>
                </a:solidFill>
                <a:latin typeface="Times New Roman"/>
                <a:ea typeface="Times New Roman"/>
                <a:cs typeface="Times New Roman"/>
                <a:sym typeface="Times New Roman"/>
              </a:rPr>
              <a:t>registries: {}</a:t>
            </a:r>
            <a:endParaRPr sz="1200">
              <a:solidFill>
                <a:srgbClr val="404040"/>
              </a:solidFill>
              <a:latin typeface="Times New Roman"/>
              <a:ea typeface="Times New Roman"/>
              <a:cs typeface="Times New Roman"/>
              <a:sym typeface="Times New Roman"/>
            </a:endParaRPr>
          </a:p>
          <a:p>
            <a:pPr indent="0" lvl="0" marL="0" rtl="0" algn="l">
              <a:lnSpc>
                <a:spcPct val="163636"/>
              </a:lnSpc>
              <a:spcBef>
                <a:spcPts val="0"/>
              </a:spcBef>
              <a:spcAft>
                <a:spcPts val="0"/>
              </a:spcAft>
              <a:buNone/>
            </a:pPr>
            <a:r>
              <a:t/>
            </a:r>
            <a:endParaRPr sz="1200">
              <a:solidFill>
                <a:srgbClr val="404040"/>
              </a:solidFill>
              <a:latin typeface="Times New Roman"/>
              <a:ea typeface="Times New Roman"/>
              <a:cs typeface="Times New Roman"/>
              <a:sym typeface="Times New Roman"/>
            </a:endParaRPr>
          </a:p>
          <a:p>
            <a:pPr indent="0" lvl="0" marL="0" rtl="0" algn="l">
              <a:spcBef>
                <a:spcPts val="18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6"/>
          <p:cNvSpPr txBox="1"/>
          <p:nvPr>
            <p:ph idx="1" type="body"/>
          </p:nvPr>
        </p:nvSpPr>
        <p:spPr>
          <a:xfrm>
            <a:off x="311700" y="-125"/>
            <a:ext cx="8520600" cy="5143500"/>
          </a:xfrm>
          <a:prstGeom prst="rect">
            <a:avLst/>
          </a:prstGeom>
        </p:spPr>
        <p:txBody>
          <a:bodyPr anchorCtr="0" anchor="t" bIns="91425" lIns="91425" spcFirstLastPara="1" rIns="91425" wrap="square" tIns="91425">
            <a:noAutofit/>
          </a:bodyPr>
          <a:lstStyle/>
          <a:p>
            <a:pPr indent="0" lvl="0" marL="38100" marR="381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Welcome to Jinja2</a:t>
            </a:r>
            <a:endParaRPr sz="1200">
              <a:solidFill>
                <a:schemeClr val="dk1"/>
              </a:solidFill>
              <a:latin typeface="Times New Roman"/>
              <a:ea typeface="Times New Roman"/>
              <a:cs typeface="Times New Roman"/>
              <a:sym typeface="Times New Roman"/>
            </a:endParaRPr>
          </a:p>
          <a:p>
            <a:pPr indent="0" lvl="0" marL="0" rtl="0" algn="l">
              <a:lnSpc>
                <a:spcPct val="140000"/>
              </a:lnSpc>
              <a:spcBef>
                <a:spcPts val="800"/>
              </a:spcBef>
              <a:spcAft>
                <a:spcPts val="0"/>
              </a:spcAft>
              <a:buClr>
                <a:schemeClr val="dk1"/>
              </a:buClr>
              <a:buSzPts val="1100"/>
              <a:buFont typeface="Arial"/>
              <a:buNone/>
            </a:pPr>
            <a:r>
              <a:rPr lang="en" sz="1200">
                <a:solidFill>
                  <a:srgbClr val="3E4349"/>
                </a:solidFill>
                <a:latin typeface="Times New Roman"/>
                <a:ea typeface="Times New Roman"/>
                <a:cs typeface="Times New Roman"/>
                <a:sym typeface="Times New Roman"/>
              </a:rPr>
              <a:t>Jinja2 is a modern and designer-friendly templating language for Python, modelled after Django’s templates. It is fast, widely used and secure with the optional sandboxed template execution environment:</a:t>
            </a:r>
            <a:endParaRPr sz="1200">
              <a:solidFill>
                <a:srgbClr val="3E4349"/>
              </a:solidFill>
              <a:latin typeface="Times New Roman"/>
              <a:ea typeface="Times New Roman"/>
              <a:cs typeface="Times New Roman"/>
              <a:sym typeface="Times New Roman"/>
            </a:endParaRPr>
          </a:p>
          <a:p>
            <a:pPr indent="0" lvl="0" marL="12700" marR="12700" rtl="0" algn="l">
              <a:lnSpc>
                <a:spcPct val="130000"/>
              </a:lnSpc>
              <a:spcBef>
                <a:spcPts val="1100"/>
              </a:spcBef>
              <a:spcAft>
                <a:spcPts val="0"/>
              </a:spcAft>
              <a:buClr>
                <a:schemeClr val="dk1"/>
              </a:buClr>
              <a:buSzPts val="1100"/>
              <a:buFont typeface="Arial"/>
              <a:buNone/>
            </a:pPr>
            <a:r>
              <a:rPr lang="en" sz="1200">
                <a:solidFill>
                  <a:srgbClr val="3E4349"/>
                </a:solidFill>
                <a:highlight>
                  <a:srgbClr val="EEEEEE"/>
                </a:highlight>
                <a:latin typeface="Times New Roman"/>
                <a:ea typeface="Times New Roman"/>
                <a:cs typeface="Times New Roman"/>
                <a:sym typeface="Times New Roman"/>
              </a:rPr>
              <a:t>&lt;</a:t>
            </a:r>
            <a:r>
              <a:rPr b="1" lang="en" sz="1200">
                <a:solidFill>
                  <a:srgbClr val="686868"/>
                </a:solidFill>
                <a:highlight>
                  <a:srgbClr val="EEEEEE"/>
                </a:highlight>
                <a:latin typeface="Times New Roman"/>
                <a:ea typeface="Times New Roman"/>
                <a:cs typeface="Times New Roman"/>
                <a:sym typeface="Times New Roman"/>
              </a:rPr>
              <a:t>title</a:t>
            </a:r>
            <a:r>
              <a:rPr lang="en" sz="1200">
                <a:solidFill>
                  <a:srgbClr val="3E4349"/>
                </a:solidFill>
                <a:highlight>
                  <a:srgbClr val="EEEEEE"/>
                </a:highlight>
                <a:latin typeface="Times New Roman"/>
                <a:ea typeface="Times New Roman"/>
                <a:cs typeface="Times New Roman"/>
                <a:sym typeface="Times New Roman"/>
              </a:rPr>
              <a:t>&gt;</a:t>
            </a: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 </a:t>
            </a:r>
            <a:r>
              <a:rPr b="1" lang="en" sz="1200">
                <a:solidFill>
                  <a:srgbClr val="B80000"/>
                </a:solidFill>
                <a:highlight>
                  <a:srgbClr val="EEEEEE"/>
                </a:highlight>
                <a:latin typeface="Times New Roman"/>
                <a:ea typeface="Times New Roman"/>
                <a:cs typeface="Times New Roman"/>
                <a:sym typeface="Times New Roman"/>
              </a:rPr>
              <a:t>block</a:t>
            </a:r>
            <a:r>
              <a:rPr lang="en" sz="1200">
                <a:solidFill>
                  <a:srgbClr val="3E4349"/>
                </a:solidFill>
                <a:highlight>
                  <a:srgbClr val="EEEEEE"/>
                </a:highlight>
                <a:latin typeface="Times New Roman"/>
                <a:ea typeface="Times New Roman"/>
                <a:cs typeface="Times New Roman"/>
                <a:sym typeface="Times New Roman"/>
              </a:rPr>
              <a:t> title </a:t>
            </a: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 </a:t>
            </a:r>
            <a:r>
              <a:rPr b="1" lang="en" sz="1200">
                <a:solidFill>
                  <a:srgbClr val="B80000"/>
                </a:solidFill>
                <a:highlight>
                  <a:srgbClr val="EEEEEE"/>
                </a:highlight>
                <a:latin typeface="Times New Roman"/>
                <a:ea typeface="Times New Roman"/>
                <a:cs typeface="Times New Roman"/>
                <a:sym typeface="Times New Roman"/>
              </a:rPr>
              <a:t>endblock</a:t>
            </a:r>
            <a:r>
              <a:rPr lang="en" sz="1200">
                <a:solidFill>
                  <a:srgbClr val="3E4349"/>
                </a:solidFill>
                <a:highlight>
                  <a:srgbClr val="EEEEEE"/>
                </a:highlight>
                <a:latin typeface="Times New Roman"/>
                <a:ea typeface="Times New Roman"/>
                <a:cs typeface="Times New Roman"/>
                <a:sym typeface="Times New Roman"/>
              </a:rPr>
              <a:t> </a:t>
            </a: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&lt;/</a:t>
            </a:r>
            <a:r>
              <a:rPr b="1" lang="en" sz="1200">
                <a:solidFill>
                  <a:srgbClr val="686868"/>
                </a:solidFill>
                <a:highlight>
                  <a:srgbClr val="EEEEEE"/>
                </a:highlight>
                <a:latin typeface="Times New Roman"/>
                <a:ea typeface="Times New Roman"/>
                <a:cs typeface="Times New Roman"/>
                <a:sym typeface="Times New Roman"/>
              </a:rPr>
              <a:t>title</a:t>
            </a:r>
            <a:r>
              <a:rPr lang="en" sz="1200">
                <a:solidFill>
                  <a:srgbClr val="3E4349"/>
                </a:solidFill>
                <a:highlight>
                  <a:srgbClr val="EEEEEE"/>
                </a:highlight>
                <a:latin typeface="Times New Roman"/>
                <a:ea typeface="Times New Roman"/>
                <a:cs typeface="Times New Roman"/>
                <a:sym typeface="Times New Roman"/>
              </a:rPr>
              <a:t>&gt;</a:t>
            </a:r>
            <a:br>
              <a:rPr lang="en" sz="1200">
                <a:solidFill>
                  <a:srgbClr val="3E4349"/>
                </a:solidFill>
                <a:highlight>
                  <a:srgbClr val="EEEEEE"/>
                </a:highlight>
                <a:latin typeface="Times New Roman"/>
                <a:ea typeface="Times New Roman"/>
                <a:cs typeface="Times New Roman"/>
                <a:sym typeface="Times New Roman"/>
              </a:rPr>
            </a:br>
            <a:r>
              <a:rPr lang="en" sz="1200">
                <a:solidFill>
                  <a:srgbClr val="3E4349"/>
                </a:solidFill>
                <a:highlight>
                  <a:srgbClr val="EEEEEE"/>
                </a:highlight>
                <a:latin typeface="Times New Roman"/>
                <a:ea typeface="Times New Roman"/>
                <a:cs typeface="Times New Roman"/>
                <a:sym typeface="Times New Roman"/>
              </a:rPr>
              <a:t>&lt;</a:t>
            </a:r>
            <a:r>
              <a:rPr b="1" lang="en" sz="1200">
                <a:solidFill>
                  <a:srgbClr val="686868"/>
                </a:solidFill>
                <a:highlight>
                  <a:srgbClr val="EEEEEE"/>
                </a:highlight>
                <a:latin typeface="Times New Roman"/>
                <a:ea typeface="Times New Roman"/>
                <a:cs typeface="Times New Roman"/>
                <a:sym typeface="Times New Roman"/>
              </a:rPr>
              <a:t>ul</a:t>
            </a:r>
            <a:r>
              <a:rPr lang="en" sz="1200">
                <a:solidFill>
                  <a:srgbClr val="3E4349"/>
                </a:solidFill>
                <a:highlight>
                  <a:srgbClr val="EEEEEE"/>
                </a:highlight>
                <a:latin typeface="Times New Roman"/>
                <a:ea typeface="Times New Roman"/>
                <a:cs typeface="Times New Roman"/>
                <a:sym typeface="Times New Roman"/>
              </a:rPr>
              <a:t>&gt;</a:t>
            </a:r>
            <a:br>
              <a:rPr lang="en" sz="1200">
                <a:solidFill>
                  <a:srgbClr val="3E4349"/>
                </a:solidFill>
                <a:highlight>
                  <a:srgbClr val="EEEEEE"/>
                </a:highlight>
                <a:latin typeface="Times New Roman"/>
                <a:ea typeface="Times New Roman"/>
                <a:cs typeface="Times New Roman"/>
                <a:sym typeface="Times New Roman"/>
              </a:rPr>
            </a:b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 </a:t>
            </a:r>
            <a:r>
              <a:rPr b="1" lang="en" sz="1200">
                <a:solidFill>
                  <a:srgbClr val="B80000"/>
                </a:solidFill>
                <a:highlight>
                  <a:srgbClr val="EEEEEE"/>
                </a:highlight>
                <a:latin typeface="Times New Roman"/>
                <a:ea typeface="Times New Roman"/>
                <a:cs typeface="Times New Roman"/>
                <a:sym typeface="Times New Roman"/>
              </a:rPr>
              <a:t>for</a:t>
            </a:r>
            <a:r>
              <a:rPr lang="en" sz="1200">
                <a:solidFill>
                  <a:srgbClr val="3E4349"/>
                </a:solidFill>
                <a:highlight>
                  <a:srgbClr val="EEEEEE"/>
                </a:highlight>
                <a:latin typeface="Times New Roman"/>
                <a:ea typeface="Times New Roman"/>
                <a:cs typeface="Times New Roman"/>
                <a:sym typeface="Times New Roman"/>
              </a:rPr>
              <a:t> user </a:t>
            </a:r>
            <a:r>
              <a:rPr b="1" lang="en" sz="1200">
                <a:solidFill>
                  <a:srgbClr val="B80000"/>
                </a:solidFill>
                <a:highlight>
                  <a:srgbClr val="EEEEEE"/>
                </a:highlight>
                <a:latin typeface="Times New Roman"/>
                <a:ea typeface="Times New Roman"/>
                <a:cs typeface="Times New Roman"/>
                <a:sym typeface="Times New Roman"/>
              </a:rPr>
              <a:t>in</a:t>
            </a:r>
            <a:r>
              <a:rPr lang="en" sz="1200">
                <a:solidFill>
                  <a:srgbClr val="3E4349"/>
                </a:solidFill>
                <a:highlight>
                  <a:srgbClr val="EEEEEE"/>
                </a:highlight>
                <a:latin typeface="Times New Roman"/>
                <a:ea typeface="Times New Roman"/>
                <a:cs typeface="Times New Roman"/>
                <a:sym typeface="Times New Roman"/>
              </a:rPr>
              <a:t> users </a:t>
            </a:r>
            <a:r>
              <a:rPr lang="en" sz="1200">
                <a:solidFill>
                  <a:srgbClr val="B11414"/>
                </a:solidFill>
                <a:highlight>
                  <a:srgbClr val="EEEEEE"/>
                </a:highlight>
                <a:latin typeface="Times New Roman"/>
                <a:ea typeface="Times New Roman"/>
                <a:cs typeface="Times New Roman"/>
                <a:sym typeface="Times New Roman"/>
              </a:rPr>
              <a:t>%}</a:t>
            </a:r>
            <a:br>
              <a:rPr lang="en" sz="1200">
                <a:solidFill>
                  <a:srgbClr val="3E4349"/>
                </a:solidFill>
                <a:highlight>
                  <a:srgbClr val="EEEEEE"/>
                </a:highlight>
                <a:latin typeface="Times New Roman"/>
                <a:ea typeface="Times New Roman"/>
                <a:cs typeface="Times New Roman"/>
                <a:sym typeface="Times New Roman"/>
              </a:rPr>
            </a:br>
            <a:r>
              <a:rPr lang="en" sz="1200">
                <a:solidFill>
                  <a:srgbClr val="3E4349"/>
                </a:solidFill>
                <a:highlight>
                  <a:srgbClr val="EEEEEE"/>
                </a:highlight>
                <a:latin typeface="Times New Roman"/>
                <a:ea typeface="Times New Roman"/>
                <a:cs typeface="Times New Roman"/>
                <a:sym typeface="Times New Roman"/>
              </a:rPr>
              <a:t>  &lt;</a:t>
            </a:r>
            <a:r>
              <a:rPr b="1" lang="en" sz="1200">
                <a:solidFill>
                  <a:srgbClr val="686868"/>
                </a:solidFill>
                <a:highlight>
                  <a:srgbClr val="EEEEEE"/>
                </a:highlight>
                <a:latin typeface="Times New Roman"/>
                <a:ea typeface="Times New Roman"/>
                <a:cs typeface="Times New Roman"/>
                <a:sym typeface="Times New Roman"/>
              </a:rPr>
              <a:t>li</a:t>
            </a:r>
            <a:r>
              <a:rPr lang="en" sz="1200">
                <a:solidFill>
                  <a:srgbClr val="3E4349"/>
                </a:solidFill>
                <a:highlight>
                  <a:srgbClr val="EEEEEE"/>
                </a:highlight>
                <a:latin typeface="Times New Roman"/>
                <a:ea typeface="Times New Roman"/>
                <a:cs typeface="Times New Roman"/>
                <a:sym typeface="Times New Roman"/>
              </a:rPr>
              <a:t>&gt;&lt;</a:t>
            </a:r>
            <a:r>
              <a:rPr b="1" lang="en" sz="1200">
                <a:solidFill>
                  <a:srgbClr val="686868"/>
                </a:solidFill>
                <a:highlight>
                  <a:srgbClr val="EEEEEE"/>
                </a:highlight>
                <a:latin typeface="Times New Roman"/>
                <a:ea typeface="Times New Roman"/>
                <a:cs typeface="Times New Roman"/>
                <a:sym typeface="Times New Roman"/>
              </a:rPr>
              <a:t>a</a:t>
            </a:r>
            <a:r>
              <a:rPr lang="en" sz="1200">
                <a:solidFill>
                  <a:srgbClr val="3E4349"/>
                </a:solidFill>
                <a:highlight>
                  <a:srgbClr val="EEEEEE"/>
                </a:highlight>
                <a:latin typeface="Times New Roman"/>
                <a:ea typeface="Times New Roman"/>
                <a:cs typeface="Times New Roman"/>
                <a:sym typeface="Times New Roman"/>
              </a:rPr>
              <a:t> </a:t>
            </a:r>
            <a:r>
              <a:rPr lang="en" sz="1200">
                <a:solidFill>
                  <a:srgbClr val="686868"/>
                </a:solidFill>
                <a:highlight>
                  <a:srgbClr val="EEEEEE"/>
                </a:highlight>
                <a:latin typeface="Times New Roman"/>
                <a:ea typeface="Times New Roman"/>
                <a:cs typeface="Times New Roman"/>
                <a:sym typeface="Times New Roman"/>
              </a:rPr>
              <a:t>href</a:t>
            </a:r>
            <a:r>
              <a:rPr lang="en" sz="1200">
                <a:solidFill>
                  <a:srgbClr val="3E4349"/>
                </a:solidFill>
                <a:highlight>
                  <a:srgbClr val="EEEEEE"/>
                </a:highlight>
                <a:latin typeface="Times New Roman"/>
                <a:ea typeface="Times New Roman"/>
                <a:cs typeface="Times New Roman"/>
                <a:sym typeface="Times New Roman"/>
              </a:rPr>
              <a:t>=</a:t>
            </a:r>
            <a:r>
              <a:rPr lang="en" sz="1200">
                <a:solidFill>
                  <a:srgbClr val="AA891C"/>
                </a:solidFill>
                <a:highlight>
                  <a:srgbClr val="EEEEEE"/>
                </a:highlight>
                <a:latin typeface="Times New Roman"/>
                <a:ea typeface="Times New Roman"/>
                <a:cs typeface="Times New Roman"/>
                <a:sym typeface="Times New Roman"/>
              </a:rPr>
              <a:t>"</a:t>
            </a: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 user.url </a:t>
            </a: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AA891C"/>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&gt;</a:t>
            </a: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 user.username </a:t>
            </a: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&lt;/</a:t>
            </a:r>
            <a:r>
              <a:rPr b="1" lang="en" sz="1200">
                <a:solidFill>
                  <a:srgbClr val="686868"/>
                </a:solidFill>
                <a:highlight>
                  <a:srgbClr val="EEEEEE"/>
                </a:highlight>
                <a:latin typeface="Times New Roman"/>
                <a:ea typeface="Times New Roman"/>
                <a:cs typeface="Times New Roman"/>
                <a:sym typeface="Times New Roman"/>
              </a:rPr>
              <a:t>a</a:t>
            </a:r>
            <a:r>
              <a:rPr lang="en" sz="1200">
                <a:solidFill>
                  <a:srgbClr val="3E4349"/>
                </a:solidFill>
                <a:highlight>
                  <a:srgbClr val="EEEEEE"/>
                </a:highlight>
                <a:latin typeface="Times New Roman"/>
                <a:ea typeface="Times New Roman"/>
                <a:cs typeface="Times New Roman"/>
                <a:sym typeface="Times New Roman"/>
              </a:rPr>
              <a:t>&gt;&lt;/</a:t>
            </a:r>
            <a:r>
              <a:rPr b="1" lang="en" sz="1200">
                <a:solidFill>
                  <a:srgbClr val="686868"/>
                </a:solidFill>
                <a:highlight>
                  <a:srgbClr val="EEEEEE"/>
                </a:highlight>
                <a:latin typeface="Times New Roman"/>
                <a:ea typeface="Times New Roman"/>
                <a:cs typeface="Times New Roman"/>
                <a:sym typeface="Times New Roman"/>
              </a:rPr>
              <a:t>li</a:t>
            </a:r>
            <a:r>
              <a:rPr lang="en" sz="1200">
                <a:solidFill>
                  <a:srgbClr val="3E4349"/>
                </a:solidFill>
                <a:highlight>
                  <a:srgbClr val="EEEEEE"/>
                </a:highlight>
                <a:latin typeface="Times New Roman"/>
                <a:ea typeface="Times New Roman"/>
                <a:cs typeface="Times New Roman"/>
                <a:sym typeface="Times New Roman"/>
              </a:rPr>
              <a:t>&gt;</a:t>
            </a:r>
            <a:br>
              <a:rPr lang="en" sz="1200">
                <a:solidFill>
                  <a:srgbClr val="3E4349"/>
                </a:solidFill>
                <a:highlight>
                  <a:srgbClr val="EEEEEE"/>
                </a:highlight>
                <a:latin typeface="Times New Roman"/>
                <a:ea typeface="Times New Roman"/>
                <a:cs typeface="Times New Roman"/>
                <a:sym typeface="Times New Roman"/>
              </a:rPr>
            </a:br>
            <a:r>
              <a:rPr lang="en" sz="1200">
                <a:solidFill>
                  <a:srgbClr val="B11414"/>
                </a:solidFill>
                <a:highlight>
                  <a:srgbClr val="EEEEEE"/>
                </a:highlight>
                <a:latin typeface="Times New Roman"/>
                <a:ea typeface="Times New Roman"/>
                <a:cs typeface="Times New Roman"/>
                <a:sym typeface="Times New Roman"/>
              </a:rPr>
              <a:t>{%</a:t>
            </a:r>
            <a:r>
              <a:rPr lang="en" sz="1200">
                <a:solidFill>
                  <a:srgbClr val="3E4349"/>
                </a:solidFill>
                <a:highlight>
                  <a:srgbClr val="EEEEEE"/>
                </a:highlight>
                <a:latin typeface="Times New Roman"/>
                <a:ea typeface="Times New Roman"/>
                <a:cs typeface="Times New Roman"/>
                <a:sym typeface="Times New Roman"/>
              </a:rPr>
              <a:t> </a:t>
            </a:r>
            <a:r>
              <a:rPr b="1" lang="en" sz="1200">
                <a:solidFill>
                  <a:srgbClr val="B80000"/>
                </a:solidFill>
                <a:highlight>
                  <a:srgbClr val="EEEEEE"/>
                </a:highlight>
                <a:latin typeface="Times New Roman"/>
                <a:ea typeface="Times New Roman"/>
                <a:cs typeface="Times New Roman"/>
                <a:sym typeface="Times New Roman"/>
              </a:rPr>
              <a:t>endfor</a:t>
            </a:r>
            <a:r>
              <a:rPr lang="en" sz="1200">
                <a:solidFill>
                  <a:srgbClr val="3E4349"/>
                </a:solidFill>
                <a:highlight>
                  <a:srgbClr val="EEEEEE"/>
                </a:highlight>
                <a:latin typeface="Times New Roman"/>
                <a:ea typeface="Times New Roman"/>
                <a:cs typeface="Times New Roman"/>
                <a:sym typeface="Times New Roman"/>
              </a:rPr>
              <a:t> </a:t>
            </a:r>
            <a:r>
              <a:rPr lang="en" sz="1200">
                <a:solidFill>
                  <a:srgbClr val="B11414"/>
                </a:solidFill>
                <a:highlight>
                  <a:srgbClr val="EEEEEE"/>
                </a:highlight>
                <a:latin typeface="Times New Roman"/>
                <a:ea typeface="Times New Roman"/>
                <a:cs typeface="Times New Roman"/>
                <a:sym typeface="Times New Roman"/>
              </a:rPr>
              <a:t>%}</a:t>
            </a:r>
            <a:br>
              <a:rPr lang="en" sz="1200">
                <a:solidFill>
                  <a:srgbClr val="3E4349"/>
                </a:solidFill>
                <a:highlight>
                  <a:srgbClr val="EEEEEE"/>
                </a:highlight>
                <a:latin typeface="Times New Roman"/>
                <a:ea typeface="Times New Roman"/>
                <a:cs typeface="Times New Roman"/>
                <a:sym typeface="Times New Roman"/>
              </a:rPr>
            </a:br>
            <a:r>
              <a:rPr lang="en" sz="1200">
                <a:solidFill>
                  <a:srgbClr val="3E4349"/>
                </a:solidFill>
                <a:highlight>
                  <a:srgbClr val="EEEEEE"/>
                </a:highlight>
                <a:latin typeface="Times New Roman"/>
                <a:ea typeface="Times New Roman"/>
                <a:cs typeface="Times New Roman"/>
                <a:sym typeface="Times New Roman"/>
              </a:rPr>
              <a:t>&lt;/</a:t>
            </a:r>
            <a:r>
              <a:rPr b="1" lang="en" sz="1200">
                <a:solidFill>
                  <a:srgbClr val="686868"/>
                </a:solidFill>
                <a:highlight>
                  <a:srgbClr val="EEEEEE"/>
                </a:highlight>
                <a:latin typeface="Times New Roman"/>
                <a:ea typeface="Times New Roman"/>
                <a:cs typeface="Times New Roman"/>
                <a:sym typeface="Times New Roman"/>
              </a:rPr>
              <a:t>ul</a:t>
            </a:r>
            <a:r>
              <a:rPr lang="en" sz="1200">
                <a:solidFill>
                  <a:srgbClr val="3E4349"/>
                </a:solidFill>
                <a:highlight>
                  <a:srgbClr val="EEEEEE"/>
                </a:highlight>
                <a:latin typeface="Times New Roman"/>
                <a:ea typeface="Times New Roman"/>
                <a:cs typeface="Times New Roman"/>
                <a:sym typeface="Times New Roman"/>
              </a:rPr>
              <a:t>&gt;</a:t>
            </a:r>
            <a:br>
              <a:rPr lang="en" sz="1200">
                <a:solidFill>
                  <a:srgbClr val="3E4349"/>
                </a:solidFill>
                <a:highlight>
                  <a:srgbClr val="EEEEEE"/>
                </a:highlight>
                <a:latin typeface="Times New Roman"/>
                <a:ea typeface="Times New Roman"/>
                <a:cs typeface="Times New Roman"/>
                <a:sym typeface="Times New Roman"/>
              </a:rPr>
            </a:br>
            <a:endParaRPr sz="1200">
              <a:solidFill>
                <a:srgbClr val="3E4349"/>
              </a:solidFill>
              <a:highlight>
                <a:srgbClr val="EEEEEE"/>
              </a:highlight>
              <a:latin typeface="Times New Roman"/>
              <a:ea typeface="Times New Roman"/>
              <a:cs typeface="Times New Roman"/>
              <a:sym typeface="Times New Roman"/>
            </a:endParaRPr>
          </a:p>
          <a:p>
            <a:pPr indent="0" lvl="0" marL="0" rtl="0" algn="l">
              <a:lnSpc>
                <a:spcPct val="140000"/>
              </a:lnSpc>
              <a:spcBef>
                <a:spcPts val="1100"/>
              </a:spcBef>
              <a:spcAft>
                <a:spcPts val="0"/>
              </a:spcAft>
              <a:buClr>
                <a:schemeClr val="dk1"/>
              </a:buClr>
              <a:buSzPts val="1100"/>
              <a:buFont typeface="Arial"/>
              <a:buNone/>
            </a:pPr>
            <a:r>
              <a:rPr b="1" lang="en" sz="1200">
                <a:solidFill>
                  <a:srgbClr val="3E4349"/>
                </a:solidFill>
                <a:latin typeface="Times New Roman"/>
                <a:ea typeface="Times New Roman"/>
                <a:cs typeface="Times New Roman"/>
                <a:sym typeface="Times New Roman"/>
              </a:rPr>
              <a:t>Features:</a:t>
            </a:r>
            <a:endParaRPr b="1" sz="1200">
              <a:solidFill>
                <a:srgbClr val="3E4349"/>
              </a:solidFill>
              <a:latin typeface="Times New Roman"/>
              <a:ea typeface="Times New Roman"/>
              <a:cs typeface="Times New Roman"/>
              <a:sym typeface="Times New Roman"/>
            </a:endParaRPr>
          </a:p>
          <a:p>
            <a:pPr indent="-304800" lvl="0" marL="749300" rtl="0" algn="l">
              <a:lnSpc>
                <a:spcPct val="140000"/>
              </a:lnSpc>
              <a:spcBef>
                <a:spcPts val="800"/>
              </a:spcBef>
              <a:spcAft>
                <a:spcPts val="0"/>
              </a:spcAft>
              <a:buClr>
                <a:srgbClr val="3E4349"/>
              </a:buClr>
              <a:buSzPts val="1200"/>
              <a:buFont typeface="Times New Roman"/>
              <a:buChar char="●"/>
            </a:pPr>
            <a:r>
              <a:rPr lang="en" sz="1200">
                <a:solidFill>
                  <a:srgbClr val="3E4349"/>
                </a:solidFill>
                <a:latin typeface="Times New Roman"/>
                <a:ea typeface="Times New Roman"/>
                <a:cs typeface="Times New Roman"/>
                <a:sym typeface="Times New Roman"/>
              </a:rPr>
              <a:t>sandboxed execution</a:t>
            </a:r>
            <a:endParaRPr sz="1200">
              <a:solidFill>
                <a:srgbClr val="3E4349"/>
              </a:solidFill>
              <a:latin typeface="Times New Roman"/>
              <a:ea typeface="Times New Roman"/>
              <a:cs typeface="Times New Roman"/>
              <a:sym typeface="Times New Roman"/>
            </a:endParaRPr>
          </a:p>
          <a:p>
            <a:pPr indent="-304800" lvl="0" marL="749300" rtl="0" algn="l">
              <a:lnSpc>
                <a:spcPct val="140000"/>
              </a:lnSpc>
              <a:spcBef>
                <a:spcPts val="0"/>
              </a:spcBef>
              <a:spcAft>
                <a:spcPts val="0"/>
              </a:spcAft>
              <a:buClr>
                <a:srgbClr val="3E4349"/>
              </a:buClr>
              <a:buSzPts val="1200"/>
              <a:buFont typeface="Times New Roman"/>
              <a:buChar char="●"/>
            </a:pPr>
            <a:r>
              <a:rPr lang="en" sz="1200">
                <a:solidFill>
                  <a:srgbClr val="3E4349"/>
                </a:solidFill>
                <a:latin typeface="Times New Roman"/>
                <a:ea typeface="Times New Roman"/>
                <a:cs typeface="Times New Roman"/>
                <a:sym typeface="Times New Roman"/>
              </a:rPr>
              <a:t>powerful automatic HTML escaping system for XSS prevention</a:t>
            </a:r>
            <a:endParaRPr sz="1200">
              <a:solidFill>
                <a:srgbClr val="3E4349"/>
              </a:solidFill>
              <a:latin typeface="Times New Roman"/>
              <a:ea typeface="Times New Roman"/>
              <a:cs typeface="Times New Roman"/>
              <a:sym typeface="Times New Roman"/>
            </a:endParaRPr>
          </a:p>
          <a:p>
            <a:pPr indent="-304800" lvl="0" marL="749300" rtl="0" algn="l">
              <a:lnSpc>
                <a:spcPct val="140000"/>
              </a:lnSpc>
              <a:spcBef>
                <a:spcPts val="0"/>
              </a:spcBef>
              <a:spcAft>
                <a:spcPts val="0"/>
              </a:spcAft>
              <a:buClr>
                <a:srgbClr val="3E4349"/>
              </a:buClr>
              <a:buSzPts val="1200"/>
              <a:buFont typeface="Times New Roman"/>
              <a:buChar char="●"/>
            </a:pPr>
            <a:r>
              <a:rPr lang="en" sz="1200">
                <a:solidFill>
                  <a:srgbClr val="3E4349"/>
                </a:solidFill>
                <a:latin typeface="Times New Roman"/>
                <a:ea typeface="Times New Roman"/>
                <a:cs typeface="Times New Roman"/>
                <a:sym typeface="Times New Roman"/>
              </a:rPr>
              <a:t>template inheritance</a:t>
            </a:r>
            <a:endParaRPr sz="1200">
              <a:solidFill>
                <a:srgbClr val="3E4349"/>
              </a:solidFill>
              <a:latin typeface="Times New Roman"/>
              <a:ea typeface="Times New Roman"/>
              <a:cs typeface="Times New Roman"/>
              <a:sym typeface="Times New Roman"/>
            </a:endParaRPr>
          </a:p>
          <a:p>
            <a:pPr indent="-304800" lvl="0" marL="749300" rtl="0" algn="l">
              <a:lnSpc>
                <a:spcPct val="140000"/>
              </a:lnSpc>
              <a:spcBef>
                <a:spcPts val="0"/>
              </a:spcBef>
              <a:spcAft>
                <a:spcPts val="0"/>
              </a:spcAft>
              <a:buClr>
                <a:srgbClr val="3E4349"/>
              </a:buClr>
              <a:buSzPts val="1200"/>
              <a:buFont typeface="Times New Roman"/>
              <a:buChar char="●"/>
            </a:pPr>
            <a:r>
              <a:rPr lang="en" sz="1200">
                <a:solidFill>
                  <a:srgbClr val="3E4349"/>
                </a:solidFill>
                <a:latin typeface="Times New Roman"/>
                <a:ea typeface="Times New Roman"/>
                <a:cs typeface="Times New Roman"/>
                <a:sym typeface="Times New Roman"/>
              </a:rPr>
              <a:t>compiles down to the optimal python code just in time</a:t>
            </a:r>
            <a:endParaRPr sz="1200">
              <a:solidFill>
                <a:srgbClr val="3E4349"/>
              </a:solidFill>
              <a:latin typeface="Times New Roman"/>
              <a:ea typeface="Times New Roman"/>
              <a:cs typeface="Times New Roman"/>
              <a:sym typeface="Times New Roman"/>
            </a:endParaRPr>
          </a:p>
          <a:p>
            <a:pPr indent="-304800" lvl="0" marL="749300" rtl="0" algn="l">
              <a:lnSpc>
                <a:spcPct val="140000"/>
              </a:lnSpc>
              <a:spcBef>
                <a:spcPts val="0"/>
              </a:spcBef>
              <a:spcAft>
                <a:spcPts val="0"/>
              </a:spcAft>
              <a:buClr>
                <a:srgbClr val="3E4349"/>
              </a:buClr>
              <a:buSzPts val="1200"/>
              <a:buFont typeface="Times New Roman"/>
              <a:buChar char="●"/>
            </a:pPr>
            <a:r>
              <a:rPr lang="en" sz="1200">
                <a:solidFill>
                  <a:srgbClr val="3E4349"/>
                </a:solidFill>
                <a:latin typeface="Times New Roman"/>
                <a:ea typeface="Times New Roman"/>
                <a:cs typeface="Times New Roman"/>
                <a:sym typeface="Times New Roman"/>
              </a:rPr>
              <a:t>optional ahead-of-time template compilation</a:t>
            </a:r>
            <a:endParaRPr sz="1200">
              <a:solidFill>
                <a:srgbClr val="3E4349"/>
              </a:solidFill>
              <a:latin typeface="Times New Roman"/>
              <a:ea typeface="Times New Roman"/>
              <a:cs typeface="Times New Roman"/>
              <a:sym typeface="Times New Roman"/>
            </a:endParaRPr>
          </a:p>
          <a:p>
            <a:pPr indent="-304800" lvl="0" marL="749300" rtl="0" algn="l">
              <a:lnSpc>
                <a:spcPct val="140000"/>
              </a:lnSpc>
              <a:spcBef>
                <a:spcPts val="0"/>
              </a:spcBef>
              <a:spcAft>
                <a:spcPts val="0"/>
              </a:spcAft>
              <a:buClr>
                <a:srgbClr val="3E4349"/>
              </a:buClr>
              <a:buSzPts val="1200"/>
              <a:buFont typeface="Times New Roman"/>
              <a:buChar char="●"/>
            </a:pPr>
            <a:r>
              <a:rPr lang="en" sz="1200">
                <a:solidFill>
                  <a:srgbClr val="3E4349"/>
                </a:solidFill>
                <a:latin typeface="Times New Roman"/>
                <a:ea typeface="Times New Roman"/>
                <a:cs typeface="Times New Roman"/>
                <a:sym typeface="Times New Roman"/>
              </a:rPr>
              <a:t>easy to debug. Line numbers of exceptions directly point to the correct line in the template.</a:t>
            </a:r>
            <a:endParaRPr sz="1200">
              <a:solidFill>
                <a:srgbClr val="3E4349"/>
              </a:solidFill>
              <a:latin typeface="Times New Roman"/>
              <a:ea typeface="Times New Roman"/>
              <a:cs typeface="Times New Roman"/>
              <a:sym typeface="Times New Roman"/>
            </a:endParaRPr>
          </a:p>
          <a:p>
            <a:pPr indent="-304800" lvl="0" marL="749300" rtl="0" algn="l">
              <a:lnSpc>
                <a:spcPct val="140000"/>
              </a:lnSpc>
              <a:spcBef>
                <a:spcPts val="0"/>
              </a:spcBef>
              <a:spcAft>
                <a:spcPts val="0"/>
              </a:spcAft>
              <a:buClr>
                <a:srgbClr val="3E4349"/>
              </a:buClr>
              <a:buSzPts val="1200"/>
              <a:buFont typeface="Times New Roman"/>
              <a:buChar char="●"/>
            </a:pPr>
            <a:r>
              <a:rPr lang="en" sz="1200">
                <a:solidFill>
                  <a:srgbClr val="3E4349"/>
                </a:solidFill>
                <a:latin typeface="Times New Roman"/>
                <a:ea typeface="Times New Roman"/>
                <a:cs typeface="Times New Roman"/>
                <a:sym typeface="Times New Roman"/>
              </a:rPr>
              <a:t>configurable syntax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7"/>
          <p:cNvSpPr txBox="1"/>
          <p:nvPr>
            <p:ph idx="1" type="body"/>
          </p:nvPr>
        </p:nvSpPr>
        <p:spPr>
          <a:xfrm>
            <a:off x="311700" y="311425"/>
            <a:ext cx="8520600" cy="47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Privilege</a:t>
            </a:r>
            <a:r>
              <a:rPr b="1" lang="en">
                <a:solidFill>
                  <a:srgbClr val="000000"/>
                </a:solidFill>
                <a:latin typeface="Times New Roman"/>
                <a:ea typeface="Times New Roman"/>
                <a:cs typeface="Times New Roman"/>
                <a:sym typeface="Times New Roman"/>
              </a:rPr>
              <a:t> SUDO access to playbook:</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When you want to privilege the sudo access to your playbook use below command in either playbook or site.yml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Site.yml example:-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name: apply common configuration to all nodes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hosts: all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remote_user: vmadmin</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gather_facts: True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Become: true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roles: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 geerlingguy.php-mysql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Including other playbooks to main.yml</a:t>
            </a:r>
            <a:endParaRPr/>
          </a:p>
        </p:txBody>
      </p:sp>
      <p:sp>
        <p:nvSpPr>
          <p:cNvPr id="245" name="Google Shape;245;p48"/>
          <p:cNvSpPr txBox="1"/>
          <p:nvPr>
            <p:ph idx="1" type="body"/>
          </p:nvPr>
        </p:nvSpPr>
        <p:spPr>
          <a:xfrm>
            <a:off x="311700" y="667300"/>
            <a:ext cx="8520600" cy="4476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200">
                <a:solidFill>
                  <a:srgbClr val="000000"/>
                </a:solidFill>
                <a:latin typeface="Times New Roman"/>
                <a:ea typeface="Times New Roman"/>
                <a:cs typeface="Times New Roman"/>
                <a:sym typeface="Times New Roman"/>
              </a:rPr>
              <a:t># Setup/install tasks.</a:t>
            </a:r>
            <a:endParaRPr b="1"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include_tasks: setup-RedHat.yml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when: (php_install_from_source == false) and (ansible_os_family == 'RedHat')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include_tasks: setup-Debian.yml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when: (php_install_from_source == false) and (ansible_os_family == 'Debian')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Install PHP from source when php_install_from_source is true.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include_tasks: install-from-source.yml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when: php_install_from_source == true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Configure PHP.</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include_tasks: configure.yml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include_tasks: configure-apcu.yml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include_tasks: configure-opcache.yml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a:solidFill>
                  <a:srgbClr val="000000"/>
                </a:solidFill>
                <a:latin typeface="Times New Roman"/>
                <a:ea typeface="Times New Roman"/>
                <a:cs typeface="Times New Roman"/>
                <a:sym typeface="Times New Roman"/>
              </a:rPr>
              <a:t>- include_tasks: configure-fpm.yml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9"/>
          <p:cNvSpPr txBox="1"/>
          <p:nvPr>
            <p:ph type="title"/>
          </p:nvPr>
        </p:nvSpPr>
        <p:spPr>
          <a:xfrm>
            <a:off x="249650" y="18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Vault</a:t>
            </a:r>
            <a:endParaRPr/>
          </a:p>
        </p:txBody>
      </p:sp>
      <p:sp>
        <p:nvSpPr>
          <p:cNvPr id="251" name="Google Shape;251;p49"/>
          <p:cNvSpPr txBox="1"/>
          <p:nvPr>
            <p:ph idx="1" type="body"/>
          </p:nvPr>
        </p:nvSpPr>
        <p:spPr>
          <a:xfrm>
            <a:off x="187600" y="918050"/>
            <a:ext cx="8520600" cy="422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highlight>
                  <a:srgbClr val="FCFCFC"/>
                </a:highlight>
                <a:latin typeface="Times New Roman"/>
                <a:ea typeface="Times New Roman"/>
                <a:cs typeface="Times New Roman"/>
                <a:sym typeface="Times New Roman"/>
              </a:rPr>
              <a:t>Ansible Vault is a feature of ansible that allows you to keep sensitive data such as passwords or keys in encrypted files, rather than as plaintext in playbooks or roles. These vault files can then be distributed or placed in source control.</a:t>
            </a:r>
            <a:endParaRPr sz="1200">
              <a:solidFill>
                <a:srgbClr val="000000"/>
              </a:solidFill>
              <a:highlight>
                <a:srgbClr val="FCFCFC"/>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200">
                <a:solidFill>
                  <a:srgbClr val="000000"/>
                </a:solidFill>
                <a:latin typeface="Times New Roman"/>
                <a:ea typeface="Times New Roman"/>
                <a:cs typeface="Times New Roman"/>
                <a:sym typeface="Times New Roman"/>
              </a:rPr>
              <a:t>Creating Encrypted Files:</a:t>
            </a:r>
            <a:endParaRPr b="1" sz="1200">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200">
                <a:solidFill>
                  <a:srgbClr val="000000"/>
                </a:solidFill>
                <a:latin typeface="Times New Roman"/>
                <a:ea typeface="Times New Roman"/>
                <a:cs typeface="Times New Roman"/>
                <a:sym typeface="Times New Roman"/>
              </a:rPr>
              <a:t>To create a new encrypted data file, run the following command:</a:t>
            </a:r>
            <a:endParaRPr sz="1200">
              <a:solidFill>
                <a:srgbClr val="000000"/>
              </a:solidFill>
              <a:latin typeface="Times New Roman"/>
              <a:ea typeface="Times New Roman"/>
              <a:cs typeface="Times New Roman"/>
              <a:sym typeface="Times New Roman"/>
            </a:endParaRPr>
          </a:p>
          <a:p>
            <a:pPr indent="0" lvl="0" marL="114300" marR="114300" rtl="0" algn="l">
              <a:lnSpc>
                <a:spcPct val="115000"/>
              </a:lnSpc>
              <a:spcBef>
                <a:spcPts val="1800"/>
              </a:spcBef>
              <a:spcAft>
                <a:spcPts val="0"/>
              </a:spcAft>
              <a:buNone/>
            </a:pPr>
            <a:r>
              <a:rPr lang="en" sz="1200">
                <a:solidFill>
                  <a:srgbClr val="000000"/>
                </a:solidFill>
                <a:highlight>
                  <a:srgbClr val="EEFFCC"/>
                </a:highlight>
                <a:latin typeface="Times New Roman"/>
                <a:ea typeface="Times New Roman"/>
                <a:cs typeface="Times New Roman"/>
                <a:sym typeface="Times New Roman"/>
              </a:rPr>
              <a:t>$ ansible-vault create test.txt</a:t>
            </a:r>
            <a:endParaRPr sz="1200">
              <a:solidFill>
                <a:srgbClr val="000000"/>
              </a:solidFill>
              <a:highlight>
                <a:srgbClr val="EEFFCC"/>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b="1" lang="en" sz="1200">
                <a:solidFill>
                  <a:srgbClr val="000000"/>
                </a:solidFill>
                <a:latin typeface="Times New Roman"/>
                <a:ea typeface="Times New Roman"/>
                <a:cs typeface="Times New Roman"/>
                <a:sym typeface="Times New Roman"/>
              </a:rPr>
              <a:t>Editing Encrypted Files:</a:t>
            </a:r>
            <a:endParaRPr b="1" sz="1200">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200">
                <a:solidFill>
                  <a:srgbClr val="000000"/>
                </a:solidFill>
                <a:latin typeface="Times New Roman"/>
                <a:ea typeface="Times New Roman"/>
                <a:cs typeface="Times New Roman"/>
                <a:sym typeface="Times New Roman"/>
              </a:rPr>
              <a:t>To edit an encrypted file in place, use the </a:t>
            </a:r>
            <a:r>
              <a:rPr lang="en"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ansible-vault edit</a:t>
            </a:r>
            <a:r>
              <a:rPr lang="en" sz="1200">
                <a:solidFill>
                  <a:srgbClr val="000000"/>
                </a:solidFill>
                <a:latin typeface="Times New Roman"/>
                <a:ea typeface="Times New Roman"/>
                <a:cs typeface="Times New Roman"/>
                <a:sym typeface="Times New Roman"/>
              </a:rPr>
              <a:t> command. This command will decrypt the file to a temporary file and allow you to edit the file, saving it back when done and removing the temporary file:</a:t>
            </a:r>
            <a:endParaRPr sz="1200">
              <a:solidFill>
                <a:srgbClr val="000000"/>
              </a:solidFill>
              <a:latin typeface="Times New Roman"/>
              <a:ea typeface="Times New Roman"/>
              <a:cs typeface="Times New Roman"/>
              <a:sym typeface="Times New Roman"/>
            </a:endParaRPr>
          </a:p>
          <a:p>
            <a:pPr indent="0" lvl="0" marL="114300" marR="114300" rtl="0" algn="l">
              <a:lnSpc>
                <a:spcPct val="115000"/>
              </a:lnSpc>
              <a:spcBef>
                <a:spcPts val="1800"/>
              </a:spcBef>
              <a:spcAft>
                <a:spcPts val="0"/>
              </a:spcAft>
              <a:buNone/>
            </a:pPr>
            <a:r>
              <a:rPr lang="en" sz="1200">
                <a:solidFill>
                  <a:srgbClr val="000000"/>
                </a:solidFill>
                <a:highlight>
                  <a:srgbClr val="EEFFCC"/>
                </a:highlight>
                <a:latin typeface="Times New Roman"/>
                <a:ea typeface="Times New Roman"/>
                <a:cs typeface="Times New Roman"/>
                <a:sym typeface="Times New Roman"/>
              </a:rPr>
              <a:t>$ ansible-vault edit test.txt</a:t>
            </a:r>
            <a:endParaRPr sz="1200">
              <a:solidFill>
                <a:srgbClr val="000000"/>
              </a:solidFill>
              <a:highlight>
                <a:srgbClr val="EEFFCC"/>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b="1" lang="en" sz="12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Rekeying Encrypted Files</a:t>
            </a:r>
            <a:endParaRPr b="1" sz="1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endParaRPr>
          </a:p>
          <a:p>
            <a:pPr indent="0" lvl="0" marL="0" rtl="0" algn="l">
              <a:lnSpc>
                <a:spcPct val="115000"/>
              </a:lnSpc>
              <a:spcBef>
                <a:spcPts val="400"/>
              </a:spcBef>
              <a:spcAft>
                <a:spcPts val="0"/>
              </a:spcAft>
              <a:buNone/>
            </a:pPr>
            <a:r>
              <a:rPr lang="en" sz="1200">
                <a:solidFill>
                  <a:srgbClr val="000000"/>
                </a:solidFill>
                <a:latin typeface="Times New Roman"/>
                <a:ea typeface="Times New Roman"/>
                <a:cs typeface="Times New Roman"/>
                <a:sym typeface="Times New Roman"/>
              </a:rPr>
              <a:t>Should you wish to change your password on a vault-encrypted file or files, you can do so with the rekey command:</a:t>
            </a:r>
            <a:endParaRPr sz="1200">
              <a:solidFill>
                <a:srgbClr val="000000"/>
              </a:solidFill>
              <a:latin typeface="Times New Roman"/>
              <a:ea typeface="Times New Roman"/>
              <a:cs typeface="Times New Roman"/>
              <a:sym typeface="Times New Roman"/>
            </a:endParaRPr>
          </a:p>
          <a:p>
            <a:pPr indent="0" lvl="0" marL="114300" marR="114300" rtl="0" algn="l">
              <a:lnSpc>
                <a:spcPct val="115000"/>
              </a:lnSpc>
              <a:spcBef>
                <a:spcPts val="1800"/>
              </a:spcBef>
              <a:spcAft>
                <a:spcPts val="0"/>
              </a:spcAft>
              <a:buNone/>
            </a:pPr>
            <a:r>
              <a:rPr lang="en" sz="1200">
                <a:solidFill>
                  <a:srgbClr val="000000"/>
                </a:solidFill>
                <a:highlight>
                  <a:srgbClr val="EEFFCC"/>
                </a:highlight>
                <a:latin typeface="Times New Roman"/>
                <a:ea typeface="Times New Roman"/>
                <a:cs typeface="Times New Roman"/>
                <a:sym typeface="Times New Roman"/>
              </a:rPr>
              <a:t>$ ansible-vault rekey foo.yml bar.yml baz.yml</a:t>
            </a:r>
            <a:endParaRPr sz="1200">
              <a:solidFill>
                <a:srgbClr val="000000"/>
              </a:solidFill>
              <a:highlight>
                <a:srgbClr val="EEFFCC"/>
              </a:highlight>
              <a:latin typeface="Times New Roman"/>
              <a:ea typeface="Times New Roman"/>
              <a:cs typeface="Times New Roman"/>
              <a:sym typeface="Times New Roman"/>
            </a:endParaRPr>
          </a:p>
          <a:p>
            <a:pPr indent="0" lvl="0" marL="114300" marR="114300" rtl="0" algn="l">
              <a:lnSpc>
                <a:spcPct val="115000"/>
              </a:lnSpc>
              <a:spcBef>
                <a:spcPts val="1800"/>
              </a:spcBef>
              <a:spcAft>
                <a:spcPts val="0"/>
              </a:spcAft>
              <a:buNone/>
            </a:pPr>
            <a:r>
              <a:t/>
            </a:r>
            <a:endParaRPr sz="1200">
              <a:solidFill>
                <a:srgbClr val="000000"/>
              </a:solidFill>
              <a:highlight>
                <a:srgbClr val="EEFFCC"/>
              </a:highlight>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t/>
            </a:r>
            <a:endParaRPr b="1" sz="1200">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1600"/>
              </a:spcAft>
              <a:buNone/>
            </a:pPr>
            <a:r>
              <a:t/>
            </a:r>
            <a:endParaRPr sz="1200">
              <a:solidFill>
                <a:srgbClr val="000000"/>
              </a:solidFill>
              <a:highlight>
                <a:srgbClr val="FCFCFC"/>
              </a:highlight>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0"/>
          <p:cNvSpPr txBox="1"/>
          <p:nvPr>
            <p:ph idx="1" type="body"/>
          </p:nvPr>
        </p:nvSpPr>
        <p:spPr>
          <a:xfrm>
            <a:off x="311700" y="206850"/>
            <a:ext cx="8520600" cy="472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Encrypting Unencrypted Files:</a:t>
            </a:r>
            <a:endParaRPr b="1" sz="1200">
              <a:solidFill>
                <a:srgbClr val="000000"/>
              </a:solidFill>
              <a:latin typeface="Times New Roman"/>
              <a:ea typeface="Times New Roman"/>
              <a:cs typeface="Times New Roman"/>
              <a:sym typeface="Times New Roman"/>
            </a:endParaRPr>
          </a:p>
          <a:p>
            <a:pPr indent="0" lvl="0" marL="0" rtl="0" algn="l">
              <a:lnSpc>
                <a:spcPct val="150000"/>
              </a:lnSpc>
              <a:spcBef>
                <a:spcPts val="4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If you have existing files that you wish to encrypt, use the </a:t>
            </a:r>
            <a:r>
              <a:rPr lang="en"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ansible-vault encrypt</a:t>
            </a:r>
            <a:r>
              <a:rPr lang="en" sz="1200">
                <a:solidFill>
                  <a:srgbClr val="000000"/>
                </a:solidFill>
                <a:latin typeface="Times New Roman"/>
                <a:ea typeface="Times New Roman"/>
                <a:cs typeface="Times New Roman"/>
                <a:sym typeface="Times New Roman"/>
              </a:rPr>
              <a:t> command. This command can operate on multiple files at once:</a:t>
            </a:r>
            <a:endParaRPr sz="1200">
              <a:solidFill>
                <a:srgbClr val="000000"/>
              </a:solidFill>
              <a:latin typeface="Times New Roman"/>
              <a:ea typeface="Times New Roman"/>
              <a:cs typeface="Times New Roman"/>
              <a:sym typeface="Times New Roman"/>
            </a:endParaRPr>
          </a:p>
          <a:p>
            <a:pPr indent="0" lvl="0" marL="114300" marR="114300" rtl="0" algn="l">
              <a:spcBef>
                <a:spcPts val="1800"/>
              </a:spcBef>
              <a:spcAft>
                <a:spcPts val="0"/>
              </a:spcAft>
              <a:buClr>
                <a:schemeClr val="dk1"/>
              </a:buClr>
              <a:buSzPts val="1100"/>
              <a:buFont typeface="Arial"/>
              <a:buNone/>
            </a:pPr>
            <a:r>
              <a:rPr lang="en" sz="1200">
                <a:solidFill>
                  <a:srgbClr val="000000"/>
                </a:solidFill>
                <a:highlight>
                  <a:srgbClr val="EEFFCC"/>
                </a:highlight>
                <a:latin typeface="Times New Roman"/>
                <a:ea typeface="Times New Roman"/>
                <a:cs typeface="Times New Roman"/>
                <a:sym typeface="Times New Roman"/>
              </a:rPr>
              <a:t>ansible-vault encrypt foo.yml bar.yml baz.yml</a:t>
            </a:r>
            <a:br>
              <a:rPr lang="en" sz="1200">
                <a:solidFill>
                  <a:srgbClr val="000000"/>
                </a:solidFill>
                <a:highlight>
                  <a:srgbClr val="EEFFCC"/>
                </a:highlight>
                <a:latin typeface="Times New Roman"/>
                <a:ea typeface="Times New Roman"/>
                <a:cs typeface="Times New Roman"/>
                <a:sym typeface="Times New Roman"/>
              </a:rPr>
            </a:br>
            <a:endParaRPr sz="1200">
              <a:solidFill>
                <a:srgbClr val="000000"/>
              </a:solidFill>
              <a:highlight>
                <a:srgbClr val="EEFFCC"/>
              </a:highlight>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Decrypting Encrypted Files:</a:t>
            </a:r>
            <a:endParaRPr b="1" sz="1200">
              <a:solidFill>
                <a:srgbClr val="000000"/>
              </a:solidFill>
              <a:latin typeface="Times New Roman"/>
              <a:ea typeface="Times New Roman"/>
              <a:cs typeface="Times New Roman"/>
              <a:sym typeface="Times New Roman"/>
            </a:endParaRPr>
          </a:p>
          <a:p>
            <a:pPr indent="0" lvl="0" marL="0" rtl="0" algn="l">
              <a:lnSpc>
                <a:spcPct val="150000"/>
              </a:lnSpc>
              <a:spcBef>
                <a:spcPts val="4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If you have existing files that you no longer want to keep encrypted, you can permanently decrypt them by running the </a:t>
            </a:r>
            <a:r>
              <a:rPr lang="en" sz="12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ansible-vault decrypt</a:t>
            </a:r>
            <a:r>
              <a:rPr lang="en" sz="1200">
                <a:solidFill>
                  <a:srgbClr val="000000"/>
                </a:solidFill>
                <a:latin typeface="Times New Roman"/>
                <a:ea typeface="Times New Roman"/>
                <a:cs typeface="Times New Roman"/>
                <a:sym typeface="Times New Roman"/>
              </a:rPr>
              <a:t> command. This command will save them unencrypted to the disk, so be sure you do not want </a:t>
            </a:r>
            <a:r>
              <a:rPr lang="en" sz="1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ansible-vault edit</a:t>
            </a:r>
            <a:r>
              <a:rPr lang="en" sz="1200">
                <a:solidFill>
                  <a:srgbClr val="000000"/>
                </a:solidFill>
                <a:latin typeface="Times New Roman"/>
                <a:ea typeface="Times New Roman"/>
                <a:cs typeface="Times New Roman"/>
                <a:sym typeface="Times New Roman"/>
              </a:rPr>
              <a:t> instead:</a:t>
            </a:r>
            <a:endParaRPr sz="1200">
              <a:solidFill>
                <a:srgbClr val="000000"/>
              </a:solidFill>
              <a:latin typeface="Times New Roman"/>
              <a:ea typeface="Times New Roman"/>
              <a:cs typeface="Times New Roman"/>
              <a:sym typeface="Times New Roman"/>
            </a:endParaRPr>
          </a:p>
          <a:p>
            <a:pPr indent="0" lvl="0" marL="114300" marR="114300" rtl="0" algn="l">
              <a:spcBef>
                <a:spcPts val="1800"/>
              </a:spcBef>
              <a:spcAft>
                <a:spcPts val="0"/>
              </a:spcAft>
              <a:buClr>
                <a:schemeClr val="dk1"/>
              </a:buClr>
              <a:buSzPts val="1100"/>
              <a:buFont typeface="Arial"/>
              <a:buNone/>
            </a:pPr>
            <a:r>
              <a:rPr lang="en" sz="1200">
                <a:solidFill>
                  <a:srgbClr val="000000"/>
                </a:solidFill>
                <a:highlight>
                  <a:srgbClr val="EEFFCC"/>
                </a:highlight>
                <a:latin typeface="Times New Roman"/>
                <a:ea typeface="Times New Roman"/>
                <a:cs typeface="Times New Roman"/>
                <a:sym typeface="Times New Roman"/>
              </a:rPr>
              <a:t>ansible-vault decrypt foo.yml bar.yml baz.yml</a:t>
            </a:r>
            <a:br>
              <a:rPr lang="en" sz="1200">
                <a:solidFill>
                  <a:srgbClr val="000000"/>
                </a:solidFill>
                <a:highlight>
                  <a:srgbClr val="EEFFCC"/>
                </a:highlight>
                <a:latin typeface="Times New Roman"/>
                <a:ea typeface="Times New Roman"/>
                <a:cs typeface="Times New Roman"/>
                <a:sym typeface="Times New Roman"/>
              </a:rPr>
            </a:br>
            <a:endParaRPr sz="1200">
              <a:solidFill>
                <a:srgbClr val="000000"/>
              </a:solidFill>
              <a:highlight>
                <a:srgbClr val="EEFFCC"/>
              </a:highlight>
              <a:latin typeface="Times New Roman"/>
              <a:ea typeface="Times New Roman"/>
              <a:cs typeface="Times New Roman"/>
              <a:sym typeface="Times New Roman"/>
            </a:endParaRPr>
          </a:p>
          <a:p>
            <a:pPr indent="0" lvl="0" marL="0" rtl="0" algn="l">
              <a:lnSpc>
                <a:spcPct val="100000"/>
              </a:lnSpc>
              <a:spcBef>
                <a:spcPts val="1800"/>
              </a:spcBef>
              <a:spcAft>
                <a:spcPts val="0"/>
              </a:spcAft>
              <a:buClr>
                <a:schemeClr val="dk1"/>
              </a:buClr>
              <a:buSzPts val="1100"/>
              <a:buFont typeface="Arial"/>
              <a:buNone/>
            </a:pPr>
            <a:r>
              <a:rPr b="1" lang="en" sz="1200">
                <a:solidFill>
                  <a:srgbClr val="000000"/>
                </a:solidFill>
                <a:latin typeface="Times New Roman"/>
                <a:ea typeface="Times New Roman"/>
                <a:cs typeface="Times New Roman"/>
                <a:sym typeface="Times New Roman"/>
              </a:rPr>
              <a:t>Viewing Encrypted Files:</a:t>
            </a:r>
            <a:endParaRPr b="1" sz="1200">
              <a:solidFill>
                <a:srgbClr val="000000"/>
              </a:solidFill>
              <a:latin typeface="Times New Roman"/>
              <a:ea typeface="Times New Roman"/>
              <a:cs typeface="Times New Roman"/>
              <a:sym typeface="Times New Roman"/>
            </a:endParaRPr>
          </a:p>
          <a:p>
            <a:pPr indent="0" lvl="0" marL="0" rtl="0" algn="l">
              <a:lnSpc>
                <a:spcPct val="150000"/>
              </a:lnSpc>
              <a:spcBef>
                <a:spcPts val="4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If you want to view the contents of an encrypted file without editing it, you can use the </a:t>
            </a:r>
            <a:r>
              <a:rPr lang="en" sz="12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ansible-vault view</a:t>
            </a:r>
            <a:r>
              <a:rPr lang="en" sz="1200">
                <a:solidFill>
                  <a:srgbClr val="000000"/>
                </a:solidFill>
                <a:latin typeface="Times New Roman"/>
                <a:ea typeface="Times New Roman"/>
                <a:cs typeface="Times New Roman"/>
                <a:sym typeface="Times New Roman"/>
              </a:rPr>
              <a:t> command:</a:t>
            </a:r>
            <a:endParaRPr sz="1200">
              <a:solidFill>
                <a:srgbClr val="000000"/>
              </a:solidFill>
              <a:latin typeface="Times New Roman"/>
              <a:ea typeface="Times New Roman"/>
              <a:cs typeface="Times New Roman"/>
              <a:sym typeface="Times New Roman"/>
            </a:endParaRPr>
          </a:p>
          <a:p>
            <a:pPr indent="0" lvl="0" marL="114300" marR="114300" rtl="0" algn="l">
              <a:spcBef>
                <a:spcPts val="1800"/>
              </a:spcBef>
              <a:spcAft>
                <a:spcPts val="0"/>
              </a:spcAft>
              <a:buClr>
                <a:schemeClr val="dk1"/>
              </a:buClr>
              <a:buSzPts val="1100"/>
              <a:buFont typeface="Arial"/>
              <a:buNone/>
            </a:pPr>
            <a:r>
              <a:rPr lang="en" sz="1200">
                <a:solidFill>
                  <a:srgbClr val="000000"/>
                </a:solidFill>
                <a:highlight>
                  <a:srgbClr val="EEFFCC"/>
                </a:highlight>
                <a:latin typeface="Times New Roman"/>
                <a:ea typeface="Times New Roman"/>
                <a:cs typeface="Times New Roman"/>
                <a:sym typeface="Times New Roman"/>
              </a:rPr>
              <a:t>ansible-vault view foo.yml bar.yml baz.yml</a:t>
            </a:r>
            <a:endParaRPr sz="1200">
              <a:solidFill>
                <a:srgbClr val="000000"/>
              </a:solidFill>
              <a:highlight>
                <a:srgbClr val="EEFFCC"/>
              </a:highlight>
              <a:latin typeface="Times New Roman"/>
              <a:ea typeface="Times New Roman"/>
              <a:cs typeface="Times New Roman"/>
              <a:sym typeface="Times New Roman"/>
            </a:endParaRPr>
          </a:p>
          <a:p>
            <a:pPr indent="0" lvl="0" marL="0" rtl="0" algn="l">
              <a:spcBef>
                <a:spcPts val="18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1"/>
          <p:cNvSpPr txBox="1"/>
          <p:nvPr>
            <p:ph idx="1" type="body"/>
          </p:nvPr>
        </p:nvSpPr>
        <p:spPr>
          <a:xfrm>
            <a:off x="311700" y="268900"/>
            <a:ext cx="8520600" cy="43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Note: While running with </a:t>
            </a:r>
            <a:r>
              <a:rPr lang="en" sz="1200">
                <a:solidFill>
                  <a:srgbClr val="000000"/>
                </a:solidFill>
                <a:latin typeface="Times New Roman"/>
                <a:ea typeface="Times New Roman"/>
                <a:cs typeface="Times New Roman"/>
                <a:sym typeface="Times New Roman"/>
              </a:rPr>
              <a:t>Playbook</a:t>
            </a:r>
            <a:r>
              <a:rPr lang="en" sz="1200">
                <a:solidFill>
                  <a:srgbClr val="000000"/>
                </a:solidFill>
                <a:latin typeface="Times New Roman"/>
                <a:ea typeface="Times New Roman"/>
                <a:cs typeface="Times New Roman"/>
                <a:sym typeface="Times New Roman"/>
              </a:rPr>
              <a:t> you can use </a:t>
            </a:r>
            <a:r>
              <a:rPr lang="en" sz="1200">
                <a:solidFill>
                  <a:srgbClr val="000000"/>
                </a:solidFill>
                <a:highlight>
                  <a:srgbClr val="FCFCFC"/>
                </a:highlight>
                <a:latin typeface="Times New Roman"/>
                <a:ea typeface="Times New Roman"/>
                <a:cs typeface="Times New Roman"/>
                <a:sym typeface="Times New Roman"/>
              </a:rPr>
              <a:t> (</a:t>
            </a:r>
            <a:r>
              <a:rPr b="1" lang="en" sz="12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--ask-vault-pass</a:t>
            </a:r>
            <a:r>
              <a:rPr lang="en" sz="1200">
                <a:solidFill>
                  <a:srgbClr val="000000"/>
                </a:solidFill>
                <a:highlight>
                  <a:srgbClr val="FCFCFC"/>
                </a:highlight>
                <a:latin typeface="Times New Roman"/>
                <a:ea typeface="Times New Roman"/>
                <a:cs typeface="Times New Roman"/>
                <a:sym typeface="Times New Roman"/>
              </a:rPr>
              <a:t> or </a:t>
            </a:r>
            <a:r>
              <a:rPr b="1" lang="en" sz="120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--vault-password-file</a:t>
            </a:r>
            <a:r>
              <a:rPr lang="en" sz="1200">
                <a:solidFill>
                  <a:srgbClr val="000000"/>
                </a:solidFill>
                <a:highlight>
                  <a:srgbClr val="FCFCFC"/>
                </a:highlight>
                <a:latin typeface="Times New Roman"/>
                <a:ea typeface="Times New Roman"/>
                <a:cs typeface="Times New Roman"/>
                <a:sym typeface="Times New Roman"/>
              </a:rPr>
              <a:t>) </a:t>
            </a:r>
            <a:endParaRPr sz="1200">
              <a:solidFill>
                <a:srgbClr val="000000"/>
              </a:solidFill>
              <a:highlight>
                <a:srgbClr val="FCFCFC"/>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rgbClr val="FCFCFC"/>
                </a:highlight>
                <a:latin typeface="Times New Roman"/>
                <a:ea typeface="Times New Roman"/>
                <a:cs typeface="Times New Roman"/>
                <a:sym typeface="Times New Roman"/>
              </a:rPr>
              <a:t>Ex: ansible-playbook -i hosts -l &lt;your limit &gt; -b --become-user &lt;username&gt; site.yml --ask-vault-pass</a:t>
            </a:r>
            <a:endParaRPr sz="1200">
              <a:solidFill>
                <a:srgbClr val="000000"/>
              </a:solidFill>
              <a:highlight>
                <a:srgbClr val="FCFCFC"/>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rgbClr val="FCFCFC"/>
                </a:highlight>
                <a:latin typeface="Times New Roman"/>
                <a:ea typeface="Times New Roman"/>
                <a:cs typeface="Times New Roman"/>
                <a:sym typeface="Times New Roman"/>
              </a:rPr>
              <a:t>So this will ask you to enter the password </a:t>
            </a:r>
            <a:endParaRPr sz="1200">
              <a:solidFill>
                <a:srgbClr val="000000"/>
              </a:solidFill>
              <a:highlight>
                <a:srgbClr val="FCFCFC"/>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404040"/>
              </a:solidFill>
              <a:highlight>
                <a:srgbClr val="FCFCF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6"/>
          <p:cNvPicPr preferRelativeResize="0"/>
          <p:nvPr/>
        </p:nvPicPr>
        <p:blipFill>
          <a:blip r:embed="rId3">
            <a:alphaModFix/>
          </a:blip>
          <a:stretch>
            <a:fillRect/>
          </a:stretch>
        </p:blipFill>
        <p:spPr>
          <a:xfrm>
            <a:off x="285750" y="229888"/>
            <a:ext cx="8572500" cy="4162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become_user</a:t>
            </a:r>
            <a:r>
              <a:rPr lang="en" sz="1150">
                <a:solidFill>
                  <a:srgbClr val="242729"/>
                </a:solidFill>
              </a:rPr>
              <a:t> defines the user which is being used for </a:t>
            </a:r>
            <a:r>
              <a:rPr lang="en" sz="1150" u="sng">
                <a:solidFill>
                  <a:srgbClr val="005999"/>
                </a:solidFill>
                <a:hlinkClick r:id="rId3">
                  <a:extLst>
                    <a:ext uri="{A12FA001-AC4F-418D-AE19-62706E023703}">
                      <ahyp:hlinkClr val="tx"/>
                    </a:ext>
                  </a:extLst>
                </a:hlinkClick>
              </a:rPr>
              <a:t>privilege escalation</a:t>
            </a:r>
            <a:r>
              <a:rPr lang="en" sz="1150">
                <a:solidFill>
                  <a:srgbClr val="242729"/>
                </a:solidFill>
              </a:rPr>
              <a:t>.</a:t>
            </a:r>
            <a:endParaRPr sz="1150">
              <a:solidFill>
                <a:srgbClr val="242729"/>
              </a:solidFill>
            </a:endParaRPr>
          </a:p>
          <a:p>
            <a:pPr indent="0" lvl="0" marL="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become</a:t>
            </a:r>
            <a:r>
              <a:rPr lang="en" sz="1150">
                <a:solidFill>
                  <a:srgbClr val="242729"/>
                </a:solidFill>
              </a:rPr>
              <a:t> simply is a flag to either activate or deactivate the same.</a:t>
            </a:r>
            <a:endParaRPr sz="1150">
              <a:solidFill>
                <a:srgbClr val="242729"/>
              </a:solidFill>
            </a:endParaRPr>
          </a:p>
          <a:p>
            <a:pPr indent="0" lvl="0" marL="0" rtl="0" algn="l">
              <a:spcBef>
                <a:spcPts val="1100"/>
              </a:spcBef>
              <a:spcAft>
                <a:spcPts val="0"/>
              </a:spcAft>
              <a:buNone/>
            </a:pPr>
            <a:r>
              <a:rPr lang="en" sz="1150">
                <a:solidFill>
                  <a:srgbClr val="242729"/>
                </a:solidFill>
              </a:rPr>
              <a:t>Disabling ansible facts:</a:t>
            </a:r>
            <a:endParaRPr sz="1150">
              <a:solidFill>
                <a:srgbClr val="242729"/>
              </a:solidFill>
            </a:endParaRPr>
          </a:p>
          <a:p>
            <a:pPr indent="0" lvl="0" marL="76200" marR="7620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gather_facts: no</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1100"/>
              </a:spcAft>
              <a:buNone/>
            </a:pPr>
            <a:r>
              <a:t/>
            </a:r>
            <a:endParaRPr sz="1150">
              <a:solidFill>
                <a:srgbClr val="24272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a:t>
            </a:r>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Times New Roman"/>
                <a:ea typeface="Times New Roman"/>
                <a:cs typeface="Times New Roman"/>
                <a:sym typeface="Times New Roman"/>
              </a:rPr>
              <a:t>Mainly, there are two types of machines when we talk about deployment −</a:t>
            </a:r>
            <a:br>
              <a:rPr lang="en" sz="1200">
                <a:solidFill>
                  <a:srgbClr val="000000"/>
                </a:solidFill>
                <a:latin typeface="Times New Roman"/>
                <a:ea typeface="Times New Roman"/>
                <a:cs typeface="Times New Roman"/>
                <a:sym typeface="Times New Roman"/>
              </a:rPr>
            </a:br>
            <a:br>
              <a:rPr lang="en" sz="1200">
                <a:solidFill>
                  <a:srgbClr val="000000"/>
                </a:solidFill>
                <a:latin typeface="Times New Roman"/>
                <a:ea typeface="Times New Roman"/>
                <a:cs typeface="Times New Roman"/>
                <a:sym typeface="Times New Roman"/>
              </a:rPr>
            </a:br>
            <a:r>
              <a:rPr b="1" lang="en" sz="1200">
                <a:solidFill>
                  <a:srgbClr val="000000"/>
                </a:solidFill>
                <a:latin typeface="Times New Roman"/>
                <a:ea typeface="Times New Roman"/>
                <a:cs typeface="Times New Roman"/>
                <a:sym typeface="Times New Roman"/>
              </a:rPr>
              <a:t>Control machine</a:t>
            </a:r>
            <a:r>
              <a:rPr lang="en" sz="1200">
                <a:solidFill>
                  <a:srgbClr val="000000"/>
                </a:solidFill>
                <a:latin typeface="Times New Roman"/>
                <a:ea typeface="Times New Roman"/>
                <a:cs typeface="Times New Roman"/>
                <a:sym typeface="Times New Roman"/>
              </a:rPr>
              <a:t> − Machine from where we can manage other machines.</a:t>
            </a:r>
            <a:br>
              <a:rPr lang="en" sz="1200">
                <a:solidFill>
                  <a:srgbClr val="000000"/>
                </a:solidFill>
                <a:latin typeface="Times New Roman"/>
                <a:ea typeface="Times New Roman"/>
                <a:cs typeface="Times New Roman"/>
                <a:sym typeface="Times New Roman"/>
              </a:rPr>
            </a:br>
            <a:br>
              <a:rPr lang="en" sz="1200">
                <a:solidFill>
                  <a:srgbClr val="000000"/>
                </a:solidFill>
                <a:latin typeface="Times New Roman"/>
                <a:ea typeface="Times New Roman"/>
                <a:cs typeface="Times New Roman"/>
                <a:sym typeface="Times New Roman"/>
              </a:rPr>
            </a:br>
            <a:r>
              <a:rPr b="1" lang="en" sz="1200">
                <a:solidFill>
                  <a:srgbClr val="000000"/>
                </a:solidFill>
                <a:latin typeface="Times New Roman"/>
                <a:ea typeface="Times New Roman"/>
                <a:cs typeface="Times New Roman"/>
                <a:sym typeface="Times New Roman"/>
              </a:rPr>
              <a:t>Remote machine</a:t>
            </a:r>
            <a:r>
              <a:rPr lang="en" sz="1200">
                <a:solidFill>
                  <a:srgbClr val="000000"/>
                </a:solidFill>
                <a:latin typeface="Times New Roman"/>
                <a:ea typeface="Times New Roman"/>
                <a:cs typeface="Times New Roman"/>
                <a:sym typeface="Times New Roman"/>
              </a:rPr>
              <a:t> − Machines which are handled/controlled by control machine.</a:t>
            </a:r>
            <a:br>
              <a:rPr lang="en" sz="1200">
                <a:solidFill>
                  <a:srgbClr val="000000"/>
                </a:solidFill>
                <a:latin typeface="Times New Roman"/>
                <a:ea typeface="Times New Roman"/>
                <a:cs typeface="Times New Roman"/>
                <a:sym typeface="Times New Roman"/>
              </a:rPr>
            </a:b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There can be multiple remote machines which are handled by one control machine. So, for managing remote machines we have to install Ansible on control machine.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311700" y="224975"/>
            <a:ext cx="8714700" cy="48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Installing the Control Machine</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	We can install ansible in multiple ways here we are doing installation with github files</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40404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Running From Source</a:t>
            </a:r>
            <a:endParaRPr b="1" sz="1200">
              <a:solidFill>
                <a:srgbClr val="40404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endParaRPr>
          </a:p>
          <a:p>
            <a:pPr indent="0" lvl="0" marL="0" rtl="0" algn="l">
              <a:lnSpc>
                <a:spcPct val="163636"/>
              </a:lnSpc>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Ansible is easy to run from a checkout - root permissions are not required to use it and there is no software to actually install. No daemons or database setup are required. Because of this, many users in our community use the development version of Ansible all of the time so they can take advantage of new features when they are implemented and easily contribute to the project. Because there is nothing to install, following the development version is significantly easier than most open source projects.</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0"/>
              </a:spcBef>
              <a:spcAft>
                <a:spcPts val="0"/>
              </a:spcAft>
              <a:buNone/>
            </a:pPr>
            <a:r>
              <a:rPr b="1" lang="en" sz="1200">
                <a:solidFill>
                  <a:srgbClr val="404040"/>
                </a:solidFill>
                <a:highlight>
                  <a:srgbClr val="FFFFFF"/>
                </a:highlight>
                <a:latin typeface="Times New Roman"/>
                <a:ea typeface="Times New Roman"/>
                <a:cs typeface="Times New Roman"/>
                <a:sym typeface="Times New Roman"/>
              </a:rPr>
              <a:t>To install from source.</a:t>
            </a:r>
            <a:endParaRPr b="1"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 git clone git://github.com/ansible/ansible.git --recursive</a:t>
            </a:r>
            <a:br>
              <a:rPr lang="en" sz="1200">
                <a:solidFill>
                  <a:srgbClr val="404040"/>
                </a:solidFill>
                <a:highlight>
                  <a:srgbClr val="FFFFFF"/>
                </a:highlight>
                <a:latin typeface="Times New Roman"/>
                <a:ea typeface="Times New Roman"/>
                <a:cs typeface="Times New Roman"/>
                <a:sym typeface="Times New Roman"/>
              </a:rPr>
            </a:br>
            <a:r>
              <a:rPr lang="en" sz="1200">
                <a:solidFill>
                  <a:srgbClr val="404040"/>
                </a:solidFill>
                <a:highlight>
                  <a:srgbClr val="FFFFFF"/>
                </a:highlight>
                <a:latin typeface="Times New Roman"/>
                <a:ea typeface="Times New Roman"/>
                <a:cs typeface="Times New Roman"/>
                <a:sym typeface="Times New Roman"/>
              </a:rPr>
              <a:t>$ </a:t>
            </a:r>
            <a:r>
              <a:rPr lang="en" sz="1200">
                <a:solidFill>
                  <a:srgbClr val="0086B3"/>
                </a:solidFill>
                <a:highlight>
                  <a:srgbClr val="FFFFFF"/>
                </a:highlight>
                <a:latin typeface="Times New Roman"/>
                <a:ea typeface="Times New Roman"/>
                <a:cs typeface="Times New Roman"/>
                <a:sym typeface="Times New Roman"/>
              </a:rPr>
              <a:t>cd ansible</a:t>
            </a:r>
            <a:br>
              <a:rPr lang="en" sz="1200">
                <a:solidFill>
                  <a:srgbClr val="404040"/>
                </a:solidFill>
                <a:highlight>
                  <a:srgbClr val="FFFFFF"/>
                </a:highlight>
                <a:latin typeface="Times New Roman"/>
                <a:ea typeface="Times New Roman"/>
                <a:cs typeface="Times New Roman"/>
                <a:sym typeface="Times New Roman"/>
              </a:rPr>
            </a:b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Using Bash:</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50000"/>
              </a:lnSpc>
              <a:spcBef>
                <a:spcPts val="1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 </a:t>
            </a:r>
            <a:r>
              <a:rPr lang="en" sz="1200">
                <a:solidFill>
                  <a:srgbClr val="0086B3"/>
                </a:solidFill>
                <a:highlight>
                  <a:srgbClr val="FFFFFF"/>
                </a:highlight>
                <a:latin typeface="Times New Roman"/>
                <a:ea typeface="Times New Roman"/>
                <a:cs typeface="Times New Roman"/>
                <a:sym typeface="Times New Roman"/>
              </a:rPr>
              <a:t>source</a:t>
            </a:r>
            <a:r>
              <a:rPr lang="en" sz="1200">
                <a:solidFill>
                  <a:srgbClr val="404040"/>
                </a:solidFill>
                <a:highlight>
                  <a:srgbClr val="FFFFFF"/>
                </a:highlight>
                <a:latin typeface="Times New Roman"/>
                <a:ea typeface="Times New Roman"/>
                <a:cs typeface="Times New Roman"/>
                <a:sym typeface="Times New Roman"/>
              </a:rPr>
              <a:t> ./hacking/env-setup</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0"/>
              </a:spcBef>
              <a:spcAft>
                <a:spcPts val="0"/>
              </a:spcAft>
              <a:buNone/>
            </a:pPr>
            <a:r>
              <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63636"/>
              </a:lnSpc>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Note:</a:t>
            </a:r>
            <a:endParaRPr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FFFFFF"/>
                </a:solidFill>
                <a:highlight>
                  <a:srgbClr val="2980B9"/>
                </a:highlight>
              </a:rPr>
              <a:t>If you are intending to use Tower as the Control Machine, do not use a source install. Please use OS package manager (like </a:t>
            </a:r>
            <a:r>
              <a:rPr lang="en" sz="900">
                <a:solidFill>
                  <a:srgbClr val="E74C3C"/>
                </a:solidFill>
                <a:highlight>
                  <a:srgbClr val="FFFFFF"/>
                </a:highlight>
                <a:latin typeface="Verdana"/>
                <a:ea typeface="Verdana"/>
                <a:cs typeface="Verdana"/>
                <a:sym typeface="Verdana"/>
              </a:rPr>
              <a:t>apt/yum</a:t>
            </a:r>
            <a:r>
              <a:rPr lang="en" sz="1200">
                <a:solidFill>
                  <a:srgbClr val="FFFFFF"/>
                </a:solidFill>
                <a:highlight>
                  <a:srgbClr val="2980B9"/>
                </a:highlight>
              </a:rPr>
              <a:t>) or </a:t>
            </a:r>
            <a:r>
              <a:rPr lang="en" sz="900">
                <a:solidFill>
                  <a:srgbClr val="E74C3C"/>
                </a:solidFill>
                <a:highlight>
                  <a:srgbClr val="FFFFFF"/>
                </a:highlight>
                <a:latin typeface="Verdana"/>
                <a:ea typeface="Verdana"/>
                <a:cs typeface="Verdana"/>
                <a:sym typeface="Verdana"/>
              </a:rPr>
              <a:t>pip</a:t>
            </a:r>
            <a:r>
              <a:rPr lang="en" sz="1200">
                <a:solidFill>
                  <a:srgbClr val="FFFFFF"/>
                </a:solidFill>
                <a:highlight>
                  <a:srgbClr val="2980B9"/>
                </a:highlight>
              </a:rPr>
              <a:t> to install a stable version.</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through Python</a:t>
            </a:r>
            <a:endParaRPr/>
          </a:p>
        </p:txBody>
      </p:sp>
      <p:sp>
        <p:nvSpPr>
          <p:cNvPr id="87" name="Google Shape;8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Ansible can be installed via “pip”, the Python package manager. If ‘pip’ isn’t already available in your version of Python, you can get pip by:</a:t>
            </a:r>
            <a:endParaRPr sz="1200">
              <a:solidFill>
                <a:srgbClr val="404040"/>
              </a:solidFill>
              <a:highlight>
                <a:srgbClr val="FCFCFC"/>
              </a:highlight>
              <a:latin typeface="Times New Roman"/>
              <a:ea typeface="Times New Roman"/>
              <a:cs typeface="Times New Roman"/>
              <a:sym typeface="Times New Roman"/>
            </a:endParaRPr>
          </a:p>
          <a:p>
            <a:pPr indent="0" lvl="0" marL="114300" marR="114300" rtl="0" algn="l">
              <a:spcBef>
                <a:spcPts val="1600"/>
              </a:spcBef>
              <a:spcAft>
                <a:spcPts val="0"/>
              </a:spcAft>
              <a:buNone/>
            </a:pPr>
            <a:r>
              <a:rPr lang="en" sz="1200">
                <a:solidFill>
                  <a:srgbClr val="404040"/>
                </a:solidFill>
                <a:latin typeface="Times New Roman"/>
                <a:ea typeface="Times New Roman"/>
                <a:cs typeface="Times New Roman"/>
                <a:sym typeface="Times New Roman"/>
              </a:rPr>
              <a:t>$ sudo easy_install pip</a:t>
            </a:r>
            <a:endParaRPr sz="1200">
              <a:solidFill>
                <a:srgbClr val="404040"/>
              </a:solidFill>
              <a:highlight>
                <a:srgbClr val="FCFCFC"/>
              </a:highlight>
              <a:latin typeface="Times New Roman"/>
              <a:ea typeface="Times New Roman"/>
              <a:cs typeface="Times New Roman"/>
              <a:sym typeface="Times New Roman"/>
            </a:endParaRPr>
          </a:p>
          <a:p>
            <a:pPr indent="0" lvl="0" marL="114300" marR="114300" rtl="0" algn="l">
              <a:spcBef>
                <a:spcPts val="0"/>
              </a:spcBef>
              <a:spcAft>
                <a:spcPts val="0"/>
              </a:spcAft>
              <a:buNone/>
            </a:pPr>
            <a:r>
              <a:rPr lang="en" sz="1200">
                <a:solidFill>
                  <a:srgbClr val="404040"/>
                </a:solidFill>
                <a:latin typeface="Times New Roman"/>
                <a:ea typeface="Times New Roman"/>
                <a:cs typeface="Times New Roman"/>
                <a:sym typeface="Times New Roman"/>
              </a:rPr>
              <a:t>$ sudo pip install ansible</a:t>
            </a:r>
            <a:endParaRPr sz="1200">
              <a:solidFill>
                <a:srgbClr val="404040"/>
              </a:solidFill>
              <a:latin typeface="Times New Roman"/>
              <a:ea typeface="Times New Roman"/>
              <a:cs typeface="Times New Roman"/>
              <a:sym typeface="Times New Roman"/>
            </a:endParaRPr>
          </a:p>
          <a:p>
            <a:pPr indent="0" lvl="0" marL="114300" marR="114300" rtl="0" algn="l">
              <a:spcBef>
                <a:spcPts val="0"/>
              </a:spcBef>
              <a:spcAft>
                <a:spcPts val="0"/>
              </a:spcAft>
              <a:buClr>
                <a:schemeClr val="dk1"/>
              </a:buClr>
              <a:buSzPts val="1100"/>
              <a:buFont typeface="Arial"/>
              <a:buNone/>
            </a:pPr>
            <a:r>
              <a:t/>
            </a:r>
            <a:endParaRPr sz="1200">
              <a:solidFill>
                <a:srgbClr val="40404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04040"/>
                </a:solidFill>
                <a:highlight>
                  <a:srgbClr val="FCFCFC"/>
                </a:highlight>
                <a:latin typeface="Times New Roman"/>
                <a:ea typeface="Times New Roman"/>
                <a:cs typeface="Times New Roman"/>
                <a:sym typeface="Times New Roman"/>
              </a:rPr>
              <a:t> if you are looking for the latest development version:</a:t>
            </a:r>
            <a:endParaRPr sz="1200">
              <a:solidFill>
                <a:srgbClr val="404040"/>
              </a:solidFill>
              <a:highlight>
                <a:srgbClr val="FCFCFC"/>
              </a:highlight>
              <a:latin typeface="Times New Roman"/>
              <a:ea typeface="Times New Roman"/>
              <a:cs typeface="Times New Roman"/>
              <a:sym typeface="Times New Roman"/>
            </a:endParaRPr>
          </a:p>
          <a:p>
            <a:pPr indent="0" lvl="0" marL="0" marR="114300" rtl="0" algn="l">
              <a:spcBef>
                <a:spcPts val="160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pip install git+https://github.com/ansible/ansible.git@devel</a:t>
            </a:r>
            <a:endParaRPr sz="1200">
              <a:solidFill>
                <a:srgbClr val="40404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solidFill>
                <a:srgbClr val="404040"/>
              </a:solidFill>
              <a:highlight>
                <a:srgbClr val="FCFCFC"/>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Clr>
                <a:schemeClr val="dk1"/>
              </a:buClr>
              <a:buSzPts val="1100"/>
              <a:buFont typeface="Arial"/>
              <a:buNone/>
            </a:pPr>
            <a:r>
              <a:rPr lang="en" sz="2900">
                <a:solidFill>
                  <a:srgbClr val="121214"/>
                </a:solidFill>
                <a:latin typeface="Verdana"/>
                <a:ea typeface="Verdana"/>
                <a:cs typeface="Verdana"/>
                <a:sym typeface="Verdana"/>
              </a:rPr>
              <a:t>Some common words related to Ansible.</a:t>
            </a:r>
            <a:endParaRPr/>
          </a:p>
        </p:txBody>
      </p:sp>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5400" rtl="0" algn="just">
              <a:lnSpc>
                <a:spcPct val="163636"/>
              </a:lnSpc>
              <a:spcBef>
                <a:spcPts val="0"/>
              </a:spcBef>
              <a:spcAft>
                <a:spcPts val="0"/>
              </a:spcAft>
              <a:buNone/>
            </a:pPr>
            <a:r>
              <a:t/>
            </a:r>
            <a:endParaRPr sz="2900">
              <a:solidFill>
                <a:srgbClr val="121214"/>
              </a:solidFill>
              <a:latin typeface="Verdana"/>
              <a:ea typeface="Verdana"/>
              <a:cs typeface="Verdana"/>
              <a:sym typeface="Verdana"/>
            </a:endParaRPr>
          </a:p>
          <a:p>
            <a:pPr indent="0" lvl="0" marL="0" marR="25400" rtl="0" algn="just">
              <a:lnSpc>
                <a:spcPct val="163636"/>
              </a:lnSpc>
              <a:spcBef>
                <a:spcPts val="700"/>
              </a:spcBef>
              <a:spcAft>
                <a:spcPts val="0"/>
              </a:spcAft>
              <a:buClr>
                <a:schemeClr val="dk1"/>
              </a:buClr>
              <a:buSzPts val="1100"/>
              <a:buFont typeface="Arial"/>
              <a:buNone/>
            </a:pPr>
            <a:r>
              <a:rPr b="1" lang="en" sz="1100">
                <a:solidFill>
                  <a:schemeClr val="dk1"/>
                </a:solidFill>
                <a:latin typeface="Verdana"/>
                <a:ea typeface="Verdana"/>
                <a:cs typeface="Verdana"/>
                <a:sym typeface="Verdana"/>
              </a:rPr>
              <a:t>Service/Server</a:t>
            </a:r>
            <a:r>
              <a:rPr lang="en" sz="1100">
                <a:solidFill>
                  <a:schemeClr val="dk1"/>
                </a:solidFill>
                <a:latin typeface="Verdana"/>
                <a:ea typeface="Verdana"/>
                <a:cs typeface="Verdana"/>
                <a:sym typeface="Verdana"/>
              </a:rPr>
              <a:t> − A process on the machine that provides the service.</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b="1" lang="en" sz="1100">
                <a:solidFill>
                  <a:schemeClr val="dk1"/>
                </a:solidFill>
                <a:latin typeface="Verdana"/>
                <a:ea typeface="Verdana"/>
                <a:cs typeface="Verdana"/>
                <a:sym typeface="Verdana"/>
              </a:rPr>
              <a:t>Machine</a:t>
            </a:r>
            <a:r>
              <a:rPr lang="en" sz="1100">
                <a:solidFill>
                  <a:schemeClr val="dk1"/>
                </a:solidFill>
                <a:latin typeface="Verdana"/>
                <a:ea typeface="Verdana"/>
                <a:cs typeface="Verdana"/>
                <a:sym typeface="Verdana"/>
              </a:rPr>
              <a:t> − A physical server, vm(virtual machine) or a container.</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b="1" lang="en" sz="1100">
                <a:solidFill>
                  <a:schemeClr val="dk1"/>
                </a:solidFill>
                <a:latin typeface="Verdana"/>
                <a:ea typeface="Verdana"/>
                <a:cs typeface="Verdana"/>
                <a:sym typeface="Verdana"/>
              </a:rPr>
              <a:t>Target machine</a:t>
            </a:r>
            <a:r>
              <a:rPr lang="en" sz="1100">
                <a:solidFill>
                  <a:schemeClr val="dk1"/>
                </a:solidFill>
                <a:latin typeface="Verdana"/>
                <a:ea typeface="Verdana"/>
                <a:cs typeface="Verdana"/>
                <a:sym typeface="Verdana"/>
              </a:rPr>
              <a:t> − A machine we are about to configure with Ansible.</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b="1" lang="en" sz="1100">
                <a:solidFill>
                  <a:schemeClr val="dk1"/>
                </a:solidFill>
                <a:latin typeface="Verdana"/>
                <a:ea typeface="Verdana"/>
                <a:cs typeface="Verdana"/>
                <a:sym typeface="Verdana"/>
              </a:rPr>
              <a:t>Task</a:t>
            </a:r>
            <a:r>
              <a:rPr lang="en" sz="1100">
                <a:solidFill>
                  <a:schemeClr val="dk1"/>
                </a:solidFill>
                <a:latin typeface="Verdana"/>
                <a:ea typeface="Verdana"/>
                <a:cs typeface="Verdana"/>
                <a:sym typeface="Verdana"/>
              </a:rPr>
              <a:t> − An action(run this, delete that) etc managed by Ansible.</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b="1" lang="en" sz="1100">
                <a:solidFill>
                  <a:schemeClr val="dk1"/>
                </a:solidFill>
                <a:latin typeface="Verdana"/>
                <a:ea typeface="Verdana"/>
                <a:cs typeface="Verdana"/>
                <a:sym typeface="Verdana"/>
              </a:rPr>
              <a:t>Playbook </a:t>
            </a:r>
            <a:r>
              <a:rPr lang="en" sz="1100">
                <a:solidFill>
                  <a:schemeClr val="dk1"/>
                </a:solidFill>
                <a:latin typeface="Verdana"/>
                <a:ea typeface="Verdana"/>
                <a:cs typeface="Verdana"/>
                <a:sym typeface="Verdana"/>
              </a:rPr>
              <a:t>− The yml file where Ansible commands are written and yml is executed on a machine.</a:t>
            </a:r>
            <a:endParaRPr sz="1100">
              <a:solidFill>
                <a:schemeClr val="dk1"/>
              </a:solidFill>
              <a:latin typeface="Verdana"/>
              <a:ea typeface="Verdana"/>
              <a:cs typeface="Verdana"/>
              <a:sym typeface="Verdana"/>
            </a:endParaRPr>
          </a:p>
          <a:p>
            <a:pPr indent="0" lvl="0" marL="0" rtl="0" algn="l">
              <a:spcBef>
                <a:spcPts val="7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130325"/>
            <a:ext cx="8520600" cy="48654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b="1" lang="en" sz="1900">
                <a:solidFill>
                  <a:srgbClr val="404040"/>
                </a:solidFill>
                <a:highlight>
                  <a:srgbClr val="FCFCFC"/>
                </a:highlight>
                <a:latin typeface="Times New Roman"/>
                <a:ea typeface="Times New Roman"/>
                <a:cs typeface="Times New Roman"/>
                <a:sym typeface="Times New Roman"/>
              </a:rPr>
              <a:t>Modules:</a:t>
            </a:r>
            <a:endParaRPr b="1" sz="19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CFCFC"/>
                </a:highlight>
                <a:latin typeface="Times New Roman"/>
                <a:ea typeface="Times New Roman"/>
                <a:cs typeface="Times New Roman"/>
                <a:sym typeface="Times New Roman"/>
              </a:rPr>
              <a:t>Modules (also referred to as “task plugins” or “library plugins”) are discrete units of code that can be used from the command line or in a playbook task. Ansible executes each module, usually on the remote target node, and collects return values.</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CFCFC"/>
                </a:highlight>
                <a:latin typeface="Times New Roman"/>
                <a:ea typeface="Times New Roman"/>
                <a:cs typeface="Times New Roman"/>
                <a:sym typeface="Times New Roman"/>
              </a:rPr>
              <a:t>You can execute modules from the command line:</a:t>
            </a:r>
            <a:endParaRPr sz="1200">
              <a:solidFill>
                <a:srgbClr val="404040"/>
              </a:solidFill>
              <a:highlight>
                <a:srgbClr val="FCFCFC"/>
              </a:highlight>
              <a:latin typeface="Times New Roman"/>
              <a:ea typeface="Times New Roman"/>
              <a:cs typeface="Times New Roman"/>
              <a:sym typeface="Times New Roman"/>
            </a:endParaRPr>
          </a:p>
          <a:p>
            <a:pPr indent="0" lvl="0" marL="0" rtl="0" algn="l">
              <a:spcBef>
                <a:spcPts val="1000"/>
              </a:spcBef>
              <a:spcAft>
                <a:spcPts val="0"/>
              </a:spcAft>
              <a:buNone/>
            </a:pPr>
            <a:r>
              <a:rPr lang="en" sz="1200">
                <a:solidFill>
                  <a:srgbClr val="032F62"/>
                </a:solidFill>
                <a:highlight>
                  <a:srgbClr val="F8F8F8"/>
                </a:highlight>
                <a:latin typeface="Courier New"/>
                <a:ea typeface="Courier New"/>
                <a:cs typeface="Courier New"/>
                <a:sym typeface="Courier New"/>
              </a:rPr>
              <a:t>$ansible webservers -m service -a "name=httpd state=started"</a:t>
            </a:r>
            <a:endParaRPr sz="1200">
              <a:solidFill>
                <a:srgbClr val="404040"/>
              </a:solidFill>
              <a:highlight>
                <a:srgbClr val="F8F8F8"/>
              </a:highlight>
              <a:latin typeface="Courier New"/>
              <a:ea typeface="Courier New"/>
              <a:cs typeface="Courier New"/>
              <a:sym typeface="Courier New"/>
            </a:endParaRPr>
          </a:p>
          <a:p>
            <a:pPr indent="0" lvl="0" marL="0" rtl="0" algn="l">
              <a:spcBef>
                <a:spcPts val="1000"/>
              </a:spcBef>
              <a:spcAft>
                <a:spcPts val="0"/>
              </a:spcAft>
              <a:buNone/>
            </a:pPr>
            <a:r>
              <a:rPr lang="en" sz="1200">
                <a:solidFill>
                  <a:srgbClr val="032F62"/>
                </a:solidFill>
                <a:highlight>
                  <a:srgbClr val="F8F8F8"/>
                </a:highlight>
                <a:latin typeface="Courier New"/>
                <a:ea typeface="Courier New"/>
                <a:cs typeface="Courier New"/>
                <a:sym typeface="Courier New"/>
              </a:rPr>
              <a:t>$ansible webservers -m ping</a:t>
            </a:r>
            <a:endParaRPr sz="1200">
              <a:solidFill>
                <a:srgbClr val="404040"/>
              </a:solidFill>
              <a:highlight>
                <a:srgbClr val="F8F8F8"/>
              </a:highlight>
              <a:latin typeface="Courier New"/>
              <a:ea typeface="Courier New"/>
              <a:cs typeface="Courier New"/>
              <a:sym typeface="Courier New"/>
            </a:endParaRPr>
          </a:p>
          <a:p>
            <a:pPr indent="0" lvl="0" marL="0" marR="114300" rtl="0" algn="l">
              <a:lnSpc>
                <a:spcPct val="140000"/>
              </a:lnSpc>
              <a:spcBef>
                <a:spcPts val="1000"/>
              </a:spcBef>
              <a:spcAft>
                <a:spcPts val="0"/>
              </a:spcAft>
              <a:buClr>
                <a:schemeClr val="dk1"/>
              </a:buClr>
              <a:buSzPts val="1100"/>
              <a:buFont typeface="Arial"/>
              <a:buNone/>
            </a:pPr>
            <a:r>
              <a:rPr lang="en" sz="1200">
                <a:solidFill>
                  <a:srgbClr val="032F62"/>
                </a:solidFill>
                <a:highlight>
                  <a:srgbClr val="F8F8F8"/>
                </a:highlight>
                <a:latin typeface="Courier New"/>
                <a:ea typeface="Courier New"/>
                <a:cs typeface="Courier New"/>
                <a:sym typeface="Courier New"/>
              </a:rPr>
              <a:t>$ansible webservers -m command -a "/sbin/reboot -t now"</a:t>
            </a:r>
            <a:endParaRPr sz="1200">
              <a:solidFill>
                <a:srgbClr val="032F62"/>
              </a:solidFill>
              <a:highlight>
                <a:srgbClr val="F8F8F8"/>
              </a:highlight>
              <a:latin typeface="Courier New"/>
              <a:ea typeface="Courier New"/>
              <a:cs typeface="Courier New"/>
              <a:sym typeface="Courier New"/>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CFCFC"/>
                </a:highlight>
                <a:latin typeface="Times New Roman"/>
                <a:ea typeface="Times New Roman"/>
                <a:cs typeface="Times New Roman"/>
                <a:sym typeface="Times New Roman"/>
              </a:rPr>
              <a:t>All modules return JSON format data. This means modules can be written in any programming language. Modules should be idempotent, and should avoid making any changes if they detect that the current state matches the desired final state. When used in an Ansible playbook, modules can trigger ‘change events’ in the form of notifying ‘handlers’ to run additional tasks.</a:t>
            </a:r>
            <a:endParaRPr sz="1200">
              <a:solidFill>
                <a:srgbClr val="404040"/>
              </a:solidFill>
              <a:highlight>
                <a:srgbClr val="FCFCFC"/>
              </a:highlight>
              <a:latin typeface="Times New Roman"/>
              <a:ea typeface="Times New Roman"/>
              <a:cs typeface="Times New Roman"/>
              <a:sym typeface="Times New Roman"/>
            </a:endParaRPr>
          </a:p>
          <a:p>
            <a:pPr indent="0" lvl="0" marL="0" rtl="0" algn="l">
              <a:lnSpc>
                <a:spcPct val="163636"/>
              </a:lnSpc>
              <a:spcBef>
                <a:spcPts val="1000"/>
              </a:spcBef>
              <a:spcAft>
                <a:spcPts val="0"/>
              </a:spcAft>
              <a:buClr>
                <a:schemeClr val="dk1"/>
              </a:buClr>
              <a:buSzPts val="1100"/>
              <a:buFont typeface="Arial"/>
              <a:buNone/>
            </a:pPr>
            <a:r>
              <a:rPr lang="en" sz="1200">
                <a:solidFill>
                  <a:srgbClr val="404040"/>
                </a:solidFill>
                <a:highlight>
                  <a:srgbClr val="FCFCFC"/>
                </a:highlight>
                <a:latin typeface="Times New Roman"/>
                <a:ea typeface="Times New Roman"/>
                <a:cs typeface="Times New Roman"/>
                <a:sym typeface="Times New Roman"/>
              </a:rPr>
              <a:t>Documentation for each module can be accessed from the command line with the ansible-doc tool:</a:t>
            </a:r>
            <a:endParaRPr sz="1200">
              <a:solidFill>
                <a:srgbClr val="404040"/>
              </a:solidFill>
              <a:highlight>
                <a:srgbClr val="FCFCFC"/>
              </a:highlight>
              <a:latin typeface="Times New Roman"/>
              <a:ea typeface="Times New Roman"/>
              <a:cs typeface="Times New Roman"/>
              <a:sym typeface="Times New Roman"/>
            </a:endParaRPr>
          </a:p>
          <a:p>
            <a:pPr indent="0" lvl="0" marL="0" marR="114300" rtl="0" algn="l">
              <a:lnSpc>
                <a:spcPct val="140000"/>
              </a:lnSpc>
              <a:spcBef>
                <a:spcPts val="1000"/>
              </a:spcBef>
              <a:spcAft>
                <a:spcPts val="0"/>
              </a:spcAft>
              <a:buNone/>
            </a:pPr>
            <a:r>
              <a:rPr lang="en" sz="1200">
                <a:solidFill>
                  <a:srgbClr val="032F62"/>
                </a:solidFill>
                <a:highlight>
                  <a:srgbClr val="F8F8F8"/>
                </a:highlight>
                <a:latin typeface="Courier New"/>
                <a:ea typeface="Courier New"/>
                <a:cs typeface="Courier New"/>
                <a:sym typeface="Courier New"/>
              </a:rPr>
              <a:t>$ansible-doc yum</a:t>
            </a:r>
            <a:endParaRPr sz="1200">
              <a:solidFill>
                <a:srgbClr val="032F62"/>
              </a:solidFill>
              <a:highlight>
                <a:srgbClr val="F8F8F8"/>
              </a:highlight>
              <a:latin typeface="Courier New"/>
              <a:ea typeface="Courier New"/>
              <a:cs typeface="Courier New"/>
              <a:sym typeface="Courier New"/>
            </a:endParaRPr>
          </a:p>
          <a:p>
            <a:pPr indent="0" lvl="0" marL="0" marR="114300" rtl="0" algn="l">
              <a:lnSpc>
                <a:spcPct val="140000"/>
              </a:lnSpc>
              <a:spcBef>
                <a:spcPts val="1000"/>
              </a:spcBef>
              <a:spcAft>
                <a:spcPts val="0"/>
              </a:spcAft>
              <a:buNone/>
            </a:pPr>
            <a:r>
              <a:rPr lang="en" sz="900">
                <a:solidFill>
                  <a:srgbClr val="032F62"/>
                </a:solidFill>
                <a:latin typeface="Courier New"/>
                <a:ea typeface="Courier New"/>
                <a:cs typeface="Courier New"/>
                <a:sym typeface="Courier New"/>
              </a:rPr>
              <a:t>$ansible-doc -l #getting modules list</a:t>
            </a:r>
            <a:endParaRPr sz="900">
              <a:solidFill>
                <a:srgbClr val="032F62"/>
              </a:solidFill>
              <a:latin typeface="Courier New"/>
              <a:ea typeface="Courier New"/>
              <a:cs typeface="Courier New"/>
              <a:sym typeface="Courier New"/>
            </a:endParaRPr>
          </a:p>
          <a:p>
            <a:pPr indent="0" lvl="0" marL="0" marR="114300" rtl="0" algn="l">
              <a:lnSpc>
                <a:spcPct val="140000"/>
              </a:lnSpc>
              <a:spcBef>
                <a:spcPts val="100"/>
              </a:spcBef>
              <a:spcAft>
                <a:spcPts val="0"/>
              </a:spcAft>
              <a:buClr>
                <a:schemeClr val="dk1"/>
              </a:buClr>
              <a:buSzPts val="1100"/>
              <a:buFont typeface="Arial"/>
              <a:buNone/>
            </a:pPr>
            <a:r>
              <a:t/>
            </a:r>
            <a:endParaRPr sz="1200">
              <a:solidFill>
                <a:srgbClr val="032F62"/>
              </a:solidFill>
              <a:highlight>
                <a:srgbClr val="F8F8F8"/>
              </a:highlight>
              <a:latin typeface="Courier New"/>
              <a:ea typeface="Courier New"/>
              <a:cs typeface="Courier New"/>
              <a:sym typeface="Courier New"/>
            </a:endParaRPr>
          </a:p>
          <a:p>
            <a:pPr indent="0" lvl="0" marL="0" rtl="0" algn="l">
              <a:spcBef>
                <a:spcPts val="1000"/>
              </a:spcBef>
              <a:spcAft>
                <a:spcPts val="1000"/>
              </a:spcAft>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