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4c694823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4c694823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74c694823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4c694823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505ae833a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05ae833a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74c69482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4c69482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505ae833a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05ae833a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4e67c086e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e67c086e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4e67c086e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e67c086e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74c694823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4c694823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4e67c086e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e67c086e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74c694823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4c694823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4c694823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4c694823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75685558b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5685558b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74c694823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4c694823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75685558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5685558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74c694823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4c694823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74c694823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4c694823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4c694823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4c694823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74c694823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4c694823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83bdbf71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3bdbf71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505ae833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05ae833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4e67c086e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e67c086e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74c694823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4c694823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hyperlink" Target="https://docs.aws.amazon.com/AWSCloudFormation/latest/UserGuide/mappings-section-structure.html" TargetMode="External"/><Relationship Id="rId10" Type="http://schemas.openxmlformats.org/officeDocument/2006/relationships/hyperlink" Target="https://docs.aws.amazon.com/AWSCloudFormation/latest/UserGuide/parameters-section-structure.html" TargetMode="External"/><Relationship Id="rId13" Type="http://schemas.openxmlformats.org/officeDocument/2006/relationships/hyperlink" Target="https://docs.aws.amazon.com/AWSCloudFormation/latest/UserGuide/intrinsic-function-reference-findinmap.html" TargetMode="External"/><Relationship Id="rId12" Type="http://schemas.openxmlformats.org/officeDocument/2006/relationships/hyperlink" Target="https://docs.aws.amazon.com/AWSCloudFormation/latest/UserGuide/mappings-section-structure.html" TargetMode="External"/><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ocs.aws.amazon.com/AWSCloudFormation/latest/UserGuide/format-version-structure.html" TargetMode="External"/><Relationship Id="rId4" Type="http://schemas.openxmlformats.org/officeDocument/2006/relationships/hyperlink" Target="https://docs.aws.amazon.com/AWSCloudFormation/latest/UserGuide/format-version-structure.html" TargetMode="External"/><Relationship Id="rId9" Type="http://schemas.openxmlformats.org/officeDocument/2006/relationships/hyperlink" Target="https://docs.aws.amazon.com/AWSCloudFormation/latest/UserGuide/parameters-section-structure.html" TargetMode="External"/><Relationship Id="rId5" Type="http://schemas.openxmlformats.org/officeDocument/2006/relationships/hyperlink" Target="https://docs.aws.amazon.com/AWSCloudFormation/latest/UserGuide/template-description-structure.html" TargetMode="External"/><Relationship Id="rId6" Type="http://schemas.openxmlformats.org/officeDocument/2006/relationships/hyperlink" Target="https://docs.aws.amazon.com/AWSCloudFormation/latest/UserGuide/template-description-structure.html" TargetMode="External"/><Relationship Id="rId7" Type="http://schemas.openxmlformats.org/officeDocument/2006/relationships/hyperlink" Target="https://docs.aws.amazon.com/AWSCloudFormation/latest/UserGuide/metadata-section-structure.html" TargetMode="External"/><Relationship Id="rId8" Type="http://schemas.openxmlformats.org/officeDocument/2006/relationships/hyperlink" Target="https://docs.aws.amazon.com/AWSCloudFormation/latest/UserGuide/metadata-section-structure.html" TargetMode="External"/></Relationships>
</file>

<file path=ppt/slides/_rels/slide11.xml.rels><?xml version="1.0" encoding="UTF-8" standalone="yes"?><Relationships xmlns="http://schemas.openxmlformats.org/package/2006/relationships"><Relationship Id="rId11" Type="http://schemas.openxmlformats.org/officeDocument/2006/relationships/hyperlink" Target="https://docs.aws.amazon.com/AWSCloudFormation/latest/UserGuide/outputs-section-structure.html" TargetMode="External"/><Relationship Id="rId10" Type="http://schemas.openxmlformats.org/officeDocument/2006/relationships/hyperlink" Target="https://docs.aws.amazon.com/AWSCloudFormation/latest/UserGuide/resources-section-structure.html" TargetMode="External"/><Relationship Id="rId12" Type="http://schemas.openxmlformats.org/officeDocument/2006/relationships/hyperlink" Target="https://docs.aws.amazon.com/AWSCloudFormation/latest/UserGuide/outputs-section-structure.html" TargetMode="External"/><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ocs.aws.amazon.com/AWSCloudFormation/latest/UserGuide/conditions-section-structure.html" TargetMode="External"/><Relationship Id="rId4" Type="http://schemas.openxmlformats.org/officeDocument/2006/relationships/hyperlink" Target="https://docs.aws.amazon.com/AWSCloudFormation/latest/UserGuide/conditions-section-structure.html" TargetMode="External"/><Relationship Id="rId9" Type="http://schemas.openxmlformats.org/officeDocument/2006/relationships/hyperlink" Target="https://docs.aws.amazon.com/AWSCloudFormation/latest/UserGuide/resources-section-structure.html" TargetMode="External"/><Relationship Id="rId5" Type="http://schemas.openxmlformats.org/officeDocument/2006/relationships/hyperlink" Target="https://docs.aws.amazon.com/AWSCloudFormation/latest/UserGuide/transform-section-structure.html" TargetMode="External"/><Relationship Id="rId6" Type="http://schemas.openxmlformats.org/officeDocument/2006/relationships/hyperlink" Target="https://docs.aws.amazon.com/AWSCloudFormation/latest/UserGuide/transform-section-structure.html" TargetMode="External"/><Relationship Id="rId7" Type="http://schemas.openxmlformats.org/officeDocument/2006/relationships/hyperlink" Target="https://docs.aws.amazon.com/lambda/latest/dg/deploying-lambda-apps.html" TargetMode="External"/><Relationship Id="rId8" Type="http://schemas.openxmlformats.org/officeDocument/2006/relationships/hyperlink" Target="https://github.com/awslabs/serverless-application-specificati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ocs.aws.amazon.com/AWSCloudFormation/latest/UserGuide/parameters-section-structure.html#parameters-section-structure-properties-typ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ocs.aws.amazon.com/AWSCloudFormation/latest/UserGuide/intrinsic-function-reference-ref.html" TargetMode="External"/><Relationship Id="rId4" Type="http://schemas.openxmlformats.org/officeDocument/2006/relationships/hyperlink" Target="https://docs.aws.amazon.com/AWSCloudFormation/latest/UserGuide/aws-properties-ec2-eip.html" TargetMode="External"/><Relationship Id="rId5" Type="http://schemas.openxmlformats.org/officeDocument/2006/relationships/hyperlink" Target="https://docs.aws.amazon.com/AWSCloudFormation/latest/UserGuide/intrinsic-function-reference-ref.html" TargetMode="External"/><Relationship Id="rId6" Type="http://schemas.openxmlformats.org/officeDocument/2006/relationships/hyperlink" Target="https://docs.aws.amazon.com/AWSCloudFormation/latest/UserGuide/aws-properties-ec2-instance.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ocs.aws.amazon.com/AWSCloudFormation/latest/UserGuide/intrinsic-function-reference-getatt.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docs.aws.amazon.com/AWSCloudFormation/latest/UserGuide/intrinsic-function-reference-importvalue.html" TargetMode="External"/><Relationship Id="rId4" Type="http://schemas.openxmlformats.org/officeDocument/2006/relationships/hyperlink" Target="https://docs.aws.amazon.com/AWSCloudFormation/latest/UserGuide/walkthrough-crossstackref.html" TargetMode="External"/><Relationship Id="rId5" Type="http://schemas.openxmlformats.org/officeDocument/2006/relationships/hyperlink" Target="https://docs.aws.amazon.com/AWSCloudFormation/latest/UserGuide/cfn-console-view-stack-data-resources.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1" Type="http://schemas.openxmlformats.org/officeDocument/2006/relationships/hyperlink" Target="https://docs.aws.amazon.com/AWSCloudFormation/latest/UserGuide/intrinsic-function-reference-join.html" TargetMode="External"/><Relationship Id="rId10" Type="http://schemas.openxmlformats.org/officeDocument/2006/relationships/hyperlink" Target="https://docs.aws.amazon.com/AWSCloudFormation/latest/UserGuide/intrinsic-function-reference-importvalue.html" TargetMode="External"/><Relationship Id="rId13" Type="http://schemas.openxmlformats.org/officeDocument/2006/relationships/hyperlink" Target="https://docs.aws.amazon.com/AWSCloudFormation/latest/UserGuide/intrinsic-function-reference-split.html" TargetMode="External"/><Relationship Id="rId12" Type="http://schemas.openxmlformats.org/officeDocument/2006/relationships/hyperlink" Target="https://docs.aws.amazon.com/AWSCloudFormation/latest/UserGuide/intrinsic-function-reference-select.html" TargetMode="External"/><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docs.aws.amazon.com/AWSCloudFormation/latest/UserGuide/intrinsic-function-reference-sub.html" TargetMode="External"/><Relationship Id="rId4" Type="http://schemas.openxmlformats.org/officeDocument/2006/relationships/hyperlink" Target="https://docs.aws.amazon.com/AWSCloudFormation/latest/UserGuide/intrinsic-function-reference-base64.html" TargetMode="External"/><Relationship Id="rId9" Type="http://schemas.openxmlformats.org/officeDocument/2006/relationships/hyperlink" Target="https://docs.aws.amazon.com/AWSCloudFormation/latest/UserGuide/intrinsic-function-reference-getavailabilityzones.html" TargetMode="External"/><Relationship Id="rId15" Type="http://schemas.openxmlformats.org/officeDocument/2006/relationships/hyperlink" Target="https://docs.aws.amazon.com/AWSCloudFormation/latest/UserGuide/intrinsic-function-reference-transform.html" TargetMode="External"/><Relationship Id="rId14" Type="http://schemas.openxmlformats.org/officeDocument/2006/relationships/hyperlink" Target="https://docs.aws.amazon.com/AWSCloudFormation/latest/UserGuide/intrinsic-function-reference-sub.html" TargetMode="External"/><Relationship Id="rId16" Type="http://schemas.openxmlformats.org/officeDocument/2006/relationships/hyperlink" Target="https://docs.aws.amazon.com/AWSCloudFormation/latest/UserGuide/intrinsic-function-reference-ref.html" TargetMode="External"/><Relationship Id="rId5" Type="http://schemas.openxmlformats.org/officeDocument/2006/relationships/hyperlink" Target="https://docs.aws.amazon.com/AWSCloudFormation/latest/UserGuide/intrinsic-function-reference-cidr.html" TargetMode="External"/><Relationship Id="rId6" Type="http://schemas.openxmlformats.org/officeDocument/2006/relationships/hyperlink" Target="https://docs.aws.amazon.com/AWSCloudFormation/latest/UserGuide/intrinsic-function-reference-conditions.html" TargetMode="External"/><Relationship Id="rId7" Type="http://schemas.openxmlformats.org/officeDocument/2006/relationships/hyperlink" Target="https://docs.aws.amazon.com/AWSCloudFormation/latest/UserGuide/intrinsic-function-reference-findinmap.html" TargetMode="External"/><Relationship Id="rId8" Type="http://schemas.openxmlformats.org/officeDocument/2006/relationships/hyperlink" Target="https://docs.aws.amazon.com/AWSCloudFormation/latest/UserGuide/intrinsic-function-reference-getatt.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docs.aws.amazon.com/IAM/latest/UserGuide/"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docs.aws.amazon.com/AWSCloudFormation/latest/UserGuide/aws-template-resource-type-ref.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ocs.aws.amazon.com/AWSCloudFormation/latest/UserGuide/intrinsic-function-reference-ref.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cs.aws.amazon.com/AWSCloudFormation/latest/UserGuide/template-anatomy.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02975" y="378800"/>
            <a:ext cx="8520600" cy="123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Cloud Formation</a:t>
            </a:r>
            <a:endParaRPr/>
          </a:p>
        </p:txBody>
      </p:sp>
      <p:sp>
        <p:nvSpPr>
          <p:cNvPr id="55" name="Google Shape;55;p13"/>
          <p:cNvSpPr txBox="1"/>
          <p:nvPr>
            <p:ph idx="1" type="subTitle"/>
          </p:nvPr>
        </p:nvSpPr>
        <p:spPr>
          <a:xfrm>
            <a:off x="371000" y="2290425"/>
            <a:ext cx="8520600" cy="7926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400">
                <a:solidFill>
                  <a:srgbClr val="444444"/>
                </a:solidFill>
                <a:highlight>
                  <a:srgbClr val="FFFFFF"/>
                </a:highlight>
                <a:latin typeface="Times New Roman"/>
                <a:ea typeface="Times New Roman"/>
                <a:cs typeface="Times New Roman"/>
                <a:sym typeface="Times New Roman"/>
              </a:rPr>
              <a:t>A template is a JSON- or YAML-formatted text file that describes your AWS infrastructure. The following examples show an AWS CloudFormation template structure and its sections.</a:t>
            </a:r>
            <a:endParaRPr sz="1400">
              <a:solidFill>
                <a:srgbClr val="444444"/>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idx="1" type="body"/>
          </p:nvPr>
        </p:nvSpPr>
        <p:spPr>
          <a:xfrm>
            <a:off x="623405" y="68248"/>
            <a:ext cx="8520600" cy="50070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350">
                <a:solidFill>
                  <a:srgbClr val="CC6600"/>
                </a:solidFill>
              </a:rPr>
              <a:t>Template Sections</a:t>
            </a:r>
            <a:endParaRPr b="1" sz="1350">
              <a:solidFill>
                <a:srgbClr val="CC6600"/>
              </a:solidFill>
            </a:endParaRPr>
          </a:p>
          <a:p>
            <a:pPr indent="0" lvl="0" marL="0" rtl="0" algn="l">
              <a:lnSpc>
                <a:spcPct val="150000"/>
              </a:lnSpc>
              <a:spcBef>
                <a:spcPts val="1400"/>
              </a:spcBef>
              <a:spcAft>
                <a:spcPts val="0"/>
              </a:spcAft>
              <a:buClr>
                <a:schemeClr val="dk1"/>
              </a:buClr>
              <a:buSzPts val="1100"/>
              <a:buFont typeface="Arial"/>
              <a:buNone/>
            </a:pPr>
            <a:r>
              <a:rPr lang="en" sz="1200">
                <a:solidFill>
                  <a:srgbClr val="444444"/>
                </a:solidFill>
              </a:rPr>
              <a:t>Templates include several major sections. The Resources section is the only required section. Some sections in a template can be in any order. However, as you build your template, it can be helpful to use the logical order shown in the following list because values in one section might refer to values from a previous section.</a:t>
            </a:r>
            <a:endParaRPr sz="1200">
              <a:solidFill>
                <a:srgbClr val="444444"/>
              </a:solidFill>
            </a:endParaRPr>
          </a:p>
          <a:p>
            <a:pPr indent="0" lvl="0" marL="0" rtl="0" algn="l">
              <a:spcBef>
                <a:spcPts val="0"/>
              </a:spcBef>
              <a:spcAft>
                <a:spcPts val="0"/>
              </a:spcAft>
              <a:buClr>
                <a:schemeClr val="dk1"/>
              </a:buClr>
              <a:buSzPts val="1100"/>
              <a:buFont typeface="Arial"/>
              <a:buNone/>
            </a:pPr>
            <a:r>
              <a:rPr b="1" lang="en" sz="1200" u="sng">
                <a:solidFill>
                  <a:srgbClr val="E48700"/>
                </a:solidFill>
                <a:hlinkClick r:id="rId3">
                  <a:extLst>
                    <a:ext uri="{A12FA001-AC4F-418D-AE19-62706E023703}">
                      <ahyp:hlinkClr val="tx"/>
                    </a:ext>
                  </a:extLst>
                </a:hlinkClick>
              </a:rPr>
              <a:t>Format Version (optional)</a:t>
            </a:r>
            <a:endParaRPr b="1" sz="1200" u="sng">
              <a:solidFill>
                <a:srgbClr val="E48700"/>
              </a:solidFill>
              <a:hlinkClick r:id="rId4">
                <a:extLst>
                  <a:ext uri="{A12FA001-AC4F-418D-AE19-62706E023703}">
                    <ahyp:hlinkClr val="tx"/>
                  </a:ext>
                </a:extLst>
              </a:hlinkClick>
            </a:endParaRPr>
          </a:p>
          <a:p>
            <a:pPr indent="0" lvl="0" marL="0" rtl="0" algn="l">
              <a:lnSpc>
                <a:spcPct val="150000"/>
              </a:lnSpc>
              <a:spcBef>
                <a:spcPts val="0"/>
              </a:spcBef>
              <a:spcAft>
                <a:spcPts val="0"/>
              </a:spcAft>
              <a:buClr>
                <a:schemeClr val="dk1"/>
              </a:buClr>
              <a:buSzPts val="1100"/>
              <a:buFont typeface="Arial"/>
              <a:buNone/>
            </a:pPr>
            <a:r>
              <a:rPr lang="en" sz="1200">
                <a:solidFill>
                  <a:srgbClr val="444444"/>
                </a:solidFill>
              </a:rPr>
              <a:t>The AWS CloudFormation template version that the template conforms to. The template format version is not the same as the API or WSDL version. The template format version can change independently of the API and WSDL versions.</a:t>
            </a:r>
            <a:endParaRPr sz="1200">
              <a:solidFill>
                <a:srgbClr val="444444"/>
              </a:solidFill>
            </a:endParaRPr>
          </a:p>
          <a:p>
            <a:pPr indent="0" lvl="0" marL="0" rtl="0" algn="l">
              <a:spcBef>
                <a:spcPts val="0"/>
              </a:spcBef>
              <a:spcAft>
                <a:spcPts val="0"/>
              </a:spcAft>
              <a:buClr>
                <a:schemeClr val="dk1"/>
              </a:buClr>
              <a:buSzPts val="1100"/>
              <a:buFont typeface="Arial"/>
              <a:buNone/>
            </a:pPr>
            <a:r>
              <a:rPr b="1" lang="en" sz="1200" u="sng">
                <a:solidFill>
                  <a:srgbClr val="E48700"/>
                </a:solidFill>
                <a:hlinkClick r:id="rId5">
                  <a:extLst>
                    <a:ext uri="{A12FA001-AC4F-418D-AE19-62706E023703}">
                      <ahyp:hlinkClr val="tx"/>
                    </a:ext>
                  </a:extLst>
                </a:hlinkClick>
              </a:rPr>
              <a:t>Description (optional)</a:t>
            </a:r>
            <a:endParaRPr b="1" sz="1200" u="sng">
              <a:solidFill>
                <a:srgbClr val="E48700"/>
              </a:solidFill>
              <a:hlinkClick r:id="rId6">
                <a:extLst>
                  <a:ext uri="{A12FA001-AC4F-418D-AE19-62706E023703}">
                    <ahyp:hlinkClr val="tx"/>
                  </a:ext>
                </a:extLst>
              </a:hlinkClick>
            </a:endParaRPr>
          </a:p>
          <a:p>
            <a:pPr indent="0" lvl="0" marL="0" rtl="0" algn="l">
              <a:lnSpc>
                <a:spcPct val="150000"/>
              </a:lnSpc>
              <a:spcBef>
                <a:spcPts val="0"/>
              </a:spcBef>
              <a:spcAft>
                <a:spcPts val="0"/>
              </a:spcAft>
              <a:buClr>
                <a:schemeClr val="dk1"/>
              </a:buClr>
              <a:buSzPts val="1100"/>
              <a:buFont typeface="Arial"/>
              <a:buNone/>
            </a:pPr>
            <a:r>
              <a:rPr lang="en" sz="1200">
                <a:solidFill>
                  <a:srgbClr val="444444"/>
                </a:solidFill>
              </a:rPr>
              <a:t>A text string that describes the template. This section must always follow the template format version section.</a:t>
            </a:r>
            <a:endParaRPr sz="1200">
              <a:solidFill>
                <a:srgbClr val="444444"/>
              </a:solidFill>
            </a:endParaRPr>
          </a:p>
          <a:p>
            <a:pPr indent="0" lvl="0" marL="0" rtl="0" algn="l">
              <a:spcBef>
                <a:spcPts val="0"/>
              </a:spcBef>
              <a:spcAft>
                <a:spcPts val="0"/>
              </a:spcAft>
              <a:buClr>
                <a:schemeClr val="dk1"/>
              </a:buClr>
              <a:buSzPts val="1100"/>
              <a:buFont typeface="Arial"/>
              <a:buNone/>
            </a:pPr>
            <a:r>
              <a:rPr b="1" lang="en" sz="1200" u="sng">
                <a:solidFill>
                  <a:srgbClr val="E48700"/>
                </a:solidFill>
                <a:hlinkClick r:id="rId7">
                  <a:extLst>
                    <a:ext uri="{A12FA001-AC4F-418D-AE19-62706E023703}">
                      <ahyp:hlinkClr val="tx"/>
                    </a:ext>
                  </a:extLst>
                </a:hlinkClick>
              </a:rPr>
              <a:t>Metadata (optional)</a:t>
            </a:r>
            <a:endParaRPr b="1" sz="1200" u="sng">
              <a:solidFill>
                <a:srgbClr val="E48700"/>
              </a:solidFill>
              <a:hlinkClick r:id="rId8">
                <a:extLst>
                  <a:ext uri="{A12FA001-AC4F-418D-AE19-62706E023703}">
                    <ahyp:hlinkClr val="tx"/>
                  </a:ext>
                </a:extLst>
              </a:hlinkClick>
            </a:endParaRPr>
          </a:p>
          <a:p>
            <a:pPr indent="0" lvl="0" marL="0" rtl="0" algn="l">
              <a:lnSpc>
                <a:spcPct val="150000"/>
              </a:lnSpc>
              <a:spcBef>
                <a:spcPts val="0"/>
              </a:spcBef>
              <a:spcAft>
                <a:spcPts val="0"/>
              </a:spcAft>
              <a:buClr>
                <a:schemeClr val="dk1"/>
              </a:buClr>
              <a:buSzPts val="1100"/>
              <a:buFont typeface="Arial"/>
              <a:buNone/>
            </a:pPr>
            <a:r>
              <a:rPr lang="en" sz="1200">
                <a:solidFill>
                  <a:srgbClr val="444444"/>
                </a:solidFill>
              </a:rPr>
              <a:t>Objects that provide additional information about the template.</a:t>
            </a:r>
            <a:endParaRPr sz="1200">
              <a:solidFill>
                <a:srgbClr val="444444"/>
              </a:solidFill>
            </a:endParaRPr>
          </a:p>
          <a:p>
            <a:pPr indent="0" lvl="0" marL="0" rtl="0" algn="l">
              <a:spcBef>
                <a:spcPts val="0"/>
              </a:spcBef>
              <a:spcAft>
                <a:spcPts val="0"/>
              </a:spcAft>
              <a:buClr>
                <a:schemeClr val="dk1"/>
              </a:buClr>
              <a:buSzPts val="1100"/>
              <a:buFont typeface="Arial"/>
              <a:buNone/>
            </a:pPr>
            <a:r>
              <a:rPr b="1" lang="en" sz="1200" u="sng">
                <a:solidFill>
                  <a:srgbClr val="E48700"/>
                </a:solidFill>
                <a:hlinkClick r:id="rId9">
                  <a:extLst>
                    <a:ext uri="{A12FA001-AC4F-418D-AE19-62706E023703}">
                      <ahyp:hlinkClr val="tx"/>
                    </a:ext>
                  </a:extLst>
                </a:hlinkClick>
              </a:rPr>
              <a:t>Parameters (optional)</a:t>
            </a:r>
            <a:endParaRPr b="1" sz="1200" u="sng">
              <a:solidFill>
                <a:srgbClr val="E48700"/>
              </a:solidFill>
              <a:hlinkClick r:id="rId10">
                <a:extLst>
                  <a:ext uri="{A12FA001-AC4F-418D-AE19-62706E023703}">
                    <ahyp:hlinkClr val="tx"/>
                  </a:ext>
                </a:extLst>
              </a:hlinkClick>
            </a:endParaRPr>
          </a:p>
          <a:p>
            <a:pPr indent="0" lvl="0" marL="0" rtl="0" algn="l">
              <a:lnSpc>
                <a:spcPct val="150000"/>
              </a:lnSpc>
              <a:spcBef>
                <a:spcPts val="0"/>
              </a:spcBef>
              <a:spcAft>
                <a:spcPts val="0"/>
              </a:spcAft>
              <a:buClr>
                <a:schemeClr val="dk1"/>
              </a:buClr>
              <a:buSzPts val="1100"/>
              <a:buFont typeface="Arial"/>
              <a:buNone/>
            </a:pPr>
            <a:r>
              <a:rPr lang="en" sz="1200">
                <a:solidFill>
                  <a:srgbClr val="444444"/>
                </a:solidFill>
              </a:rPr>
              <a:t>Values to pass to your template at runtime (when you create or update a stack). You can refer to parameters from the Resources and Outputs sections of the template.</a:t>
            </a:r>
            <a:endParaRPr sz="1200">
              <a:solidFill>
                <a:srgbClr val="444444"/>
              </a:solidFill>
            </a:endParaRPr>
          </a:p>
          <a:p>
            <a:pPr indent="0" lvl="0" marL="0" rtl="0" algn="l">
              <a:spcBef>
                <a:spcPts val="0"/>
              </a:spcBef>
              <a:spcAft>
                <a:spcPts val="0"/>
              </a:spcAft>
              <a:buClr>
                <a:schemeClr val="dk1"/>
              </a:buClr>
              <a:buSzPts val="1100"/>
              <a:buFont typeface="Arial"/>
              <a:buNone/>
            </a:pPr>
            <a:r>
              <a:rPr b="1" lang="en" sz="1200" u="sng">
                <a:solidFill>
                  <a:srgbClr val="E48700"/>
                </a:solidFill>
                <a:hlinkClick r:id="rId11">
                  <a:extLst>
                    <a:ext uri="{A12FA001-AC4F-418D-AE19-62706E023703}">
                      <ahyp:hlinkClr val="tx"/>
                    </a:ext>
                  </a:extLst>
                </a:hlinkClick>
              </a:rPr>
              <a:t>Mappings (optional)</a:t>
            </a:r>
            <a:endParaRPr b="1" sz="1200" u="sng">
              <a:solidFill>
                <a:srgbClr val="E48700"/>
              </a:solidFill>
              <a:hlinkClick r:id="rId12">
                <a:extLst>
                  <a:ext uri="{A12FA001-AC4F-418D-AE19-62706E023703}">
                    <ahyp:hlinkClr val="tx"/>
                  </a:ext>
                </a:extLst>
              </a:hlinkClick>
            </a:endParaRPr>
          </a:p>
          <a:p>
            <a:pPr indent="0" lvl="0" marL="0" rtl="0" algn="l">
              <a:lnSpc>
                <a:spcPct val="150000"/>
              </a:lnSpc>
              <a:spcBef>
                <a:spcPts val="0"/>
              </a:spcBef>
              <a:spcAft>
                <a:spcPts val="0"/>
              </a:spcAft>
              <a:buClr>
                <a:schemeClr val="dk1"/>
              </a:buClr>
              <a:buSzPts val="1100"/>
              <a:buFont typeface="Arial"/>
              <a:buNone/>
            </a:pPr>
            <a:r>
              <a:rPr lang="en" sz="1200">
                <a:solidFill>
                  <a:srgbClr val="444444"/>
                </a:solidFill>
              </a:rPr>
              <a:t>A mapping of keys and associated values that you can use to specify conditional parameter values, similar to a lookup table. You can match a key to a corresponding value by using the </a:t>
            </a:r>
            <a:r>
              <a:rPr lang="en" sz="1200" u="sng">
                <a:solidFill>
                  <a:srgbClr val="E48700"/>
                </a:solidFill>
                <a:hlinkClick r:id="rId13">
                  <a:extLst>
                    <a:ext uri="{A12FA001-AC4F-418D-AE19-62706E023703}">
                      <ahyp:hlinkClr val="tx"/>
                    </a:ext>
                  </a:extLst>
                </a:hlinkClick>
              </a:rPr>
              <a:t>Fn::FindInMap</a:t>
            </a:r>
            <a:r>
              <a:rPr lang="en" sz="1200">
                <a:solidFill>
                  <a:srgbClr val="444444"/>
                </a:solidFill>
              </a:rPr>
              <a:t> intrinsic function in the Resources and Outputs sections.</a:t>
            </a:r>
            <a:endParaRPr sz="1200">
              <a:solidFill>
                <a:srgbClr val="444444"/>
              </a:solidFill>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idx="1" type="body"/>
          </p:nvPr>
        </p:nvSpPr>
        <p:spPr>
          <a:xfrm>
            <a:off x="311700" y="0"/>
            <a:ext cx="8520600" cy="5039700"/>
          </a:xfrm>
          <a:prstGeom prst="rect">
            <a:avLst/>
          </a:prstGeom>
        </p:spPr>
        <p:txBody>
          <a:bodyPr anchorCtr="0" anchor="t" bIns="91425" lIns="91425" spcFirstLastPara="1" rIns="91425" wrap="square" tIns="91425">
            <a:noAutofit/>
          </a:bodyPr>
          <a:lstStyle/>
          <a:p>
            <a:pPr indent="0" lvl="0" marL="292100" marR="292100" rtl="0" algn="l">
              <a:spcBef>
                <a:spcPts val="0"/>
              </a:spcBef>
              <a:spcAft>
                <a:spcPts val="0"/>
              </a:spcAft>
              <a:buClr>
                <a:schemeClr val="dk1"/>
              </a:buClr>
              <a:buSzPts val="1100"/>
              <a:buFont typeface="Arial"/>
              <a:buNone/>
            </a:pPr>
            <a:r>
              <a:rPr b="1" lang="en" sz="1200" u="sng">
                <a:solidFill>
                  <a:srgbClr val="E48700"/>
                </a:solidFill>
                <a:hlinkClick r:id="rId3">
                  <a:extLst>
                    <a:ext uri="{A12FA001-AC4F-418D-AE19-62706E023703}">
                      <ahyp:hlinkClr val="tx"/>
                    </a:ext>
                  </a:extLst>
                </a:hlinkClick>
              </a:rPr>
              <a:t>Conditions (optional)</a:t>
            </a:r>
            <a:endParaRPr b="1" sz="1200" u="sng">
              <a:solidFill>
                <a:srgbClr val="E48700"/>
              </a:solidFill>
              <a:hlinkClick r:id="rId4">
                <a:extLst>
                  <a:ext uri="{A12FA001-AC4F-418D-AE19-62706E023703}">
                    <ahyp:hlinkClr val="tx"/>
                  </a:ext>
                </a:extLst>
              </a:hlinkClick>
            </a:endParaRPr>
          </a:p>
          <a:p>
            <a:pPr indent="0" lvl="0" marL="292100" marR="292100" rtl="0" algn="l">
              <a:lnSpc>
                <a:spcPct val="150000"/>
              </a:lnSpc>
              <a:spcBef>
                <a:spcPts val="0"/>
              </a:spcBef>
              <a:spcAft>
                <a:spcPts val="0"/>
              </a:spcAft>
              <a:buClr>
                <a:schemeClr val="dk1"/>
              </a:buClr>
              <a:buSzPts val="1100"/>
              <a:buFont typeface="Arial"/>
              <a:buNone/>
            </a:pPr>
            <a:r>
              <a:rPr lang="en" sz="1200">
                <a:solidFill>
                  <a:srgbClr val="444444"/>
                </a:solidFill>
              </a:rPr>
              <a:t>Conditions that control whether certain resources are created or whether certain resource properties are assigned a value during stack creation or update. For example, you could conditionally create a resource that depends on whether the stack is for a production or test environment.</a:t>
            </a:r>
            <a:endParaRPr sz="1200">
              <a:solidFill>
                <a:srgbClr val="444444"/>
              </a:solidFill>
            </a:endParaRPr>
          </a:p>
          <a:p>
            <a:pPr indent="0" lvl="0" marL="292100" marR="292100" rtl="0" algn="l">
              <a:spcBef>
                <a:spcPts val="0"/>
              </a:spcBef>
              <a:spcAft>
                <a:spcPts val="0"/>
              </a:spcAft>
              <a:buClr>
                <a:schemeClr val="dk1"/>
              </a:buClr>
              <a:buSzPts val="1100"/>
              <a:buFont typeface="Arial"/>
              <a:buNone/>
            </a:pPr>
            <a:r>
              <a:rPr b="1" lang="en" sz="1200" u="sng">
                <a:solidFill>
                  <a:srgbClr val="E48700"/>
                </a:solidFill>
                <a:hlinkClick r:id="rId5">
                  <a:extLst>
                    <a:ext uri="{A12FA001-AC4F-418D-AE19-62706E023703}">
                      <ahyp:hlinkClr val="tx"/>
                    </a:ext>
                  </a:extLst>
                </a:hlinkClick>
              </a:rPr>
              <a:t>Transform (optional)</a:t>
            </a:r>
            <a:endParaRPr b="1" sz="1200" u="sng">
              <a:solidFill>
                <a:srgbClr val="E48700"/>
              </a:solidFill>
              <a:hlinkClick r:id="rId6">
                <a:extLst>
                  <a:ext uri="{A12FA001-AC4F-418D-AE19-62706E023703}">
                    <ahyp:hlinkClr val="tx"/>
                  </a:ext>
                </a:extLst>
              </a:hlinkClick>
            </a:endParaRPr>
          </a:p>
          <a:p>
            <a:pPr indent="0" lvl="0" marL="292100" marR="292100" rtl="0" algn="l">
              <a:lnSpc>
                <a:spcPct val="150000"/>
              </a:lnSpc>
              <a:spcBef>
                <a:spcPts val="0"/>
              </a:spcBef>
              <a:spcAft>
                <a:spcPts val="0"/>
              </a:spcAft>
              <a:buClr>
                <a:schemeClr val="dk1"/>
              </a:buClr>
              <a:buSzPts val="1100"/>
              <a:buFont typeface="Arial"/>
              <a:buNone/>
            </a:pPr>
            <a:r>
              <a:rPr lang="en" sz="1200">
                <a:solidFill>
                  <a:srgbClr val="444444"/>
                </a:solidFill>
              </a:rPr>
              <a:t>For </a:t>
            </a:r>
            <a:r>
              <a:rPr lang="en" sz="1200" u="sng">
                <a:solidFill>
                  <a:srgbClr val="E48700"/>
                </a:solidFill>
                <a:hlinkClick r:id="rId7">
                  <a:extLst>
                    <a:ext uri="{A12FA001-AC4F-418D-AE19-62706E023703}">
                      <ahyp:hlinkClr val="tx"/>
                    </a:ext>
                  </a:extLst>
                </a:hlinkClick>
              </a:rPr>
              <a:t>serverless applications</a:t>
            </a:r>
            <a:r>
              <a:rPr lang="en" sz="1200">
                <a:solidFill>
                  <a:srgbClr val="444444"/>
                </a:solidFill>
              </a:rPr>
              <a:t> (also referred to as Lambda-based applications), specifies the version of the </a:t>
            </a:r>
            <a:r>
              <a:rPr lang="en" sz="1200" u="sng">
                <a:solidFill>
                  <a:srgbClr val="E48700"/>
                </a:solidFill>
                <a:hlinkClick r:id="rId8">
                  <a:extLst>
                    <a:ext uri="{A12FA001-AC4F-418D-AE19-62706E023703}">
                      <ahyp:hlinkClr val="tx"/>
                    </a:ext>
                  </a:extLst>
                </a:hlinkClick>
              </a:rPr>
              <a:t>AWS Serverless Application Model (AWS SAM)</a:t>
            </a:r>
            <a:r>
              <a:rPr lang="en" sz="1200">
                <a:solidFill>
                  <a:srgbClr val="444444"/>
                </a:solidFill>
              </a:rPr>
              <a:t> to use. When you specify a transform, you can use AWS SAM syntax to declare resources in your template. The model defines the syntax that you can use and how it is processed.</a:t>
            </a:r>
            <a:endParaRPr sz="1200">
              <a:solidFill>
                <a:srgbClr val="444444"/>
              </a:solidFill>
            </a:endParaRPr>
          </a:p>
          <a:p>
            <a:pPr indent="0" lvl="0" marL="292100" marR="292100" rtl="0" algn="l">
              <a:lnSpc>
                <a:spcPct val="150000"/>
              </a:lnSpc>
              <a:spcBef>
                <a:spcPts val="0"/>
              </a:spcBef>
              <a:spcAft>
                <a:spcPts val="0"/>
              </a:spcAft>
              <a:buClr>
                <a:schemeClr val="dk1"/>
              </a:buClr>
              <a:buSzPts val="1100"/>
              <a:buFont typeface="Arial"/>
              <a:buNone/>
            </a:pPr>
            <a:r>
              <a:rPr lang="en" sz="1200">
                <a:solidFill>
                  <a:srgbClr val="444444"/>
                </a:solidFill>
              </a:rPr>
              <a:t>You can also use AWS::Include transforms to work with template snippets that are stored separately from the main AWS CloudFormation template. You can store your snippet files in an Amazon S3 bucket and then reuse the functions across multiple templates.</a:t>
            </a:r>
            <a:endParaRPr sz="1200">
              <a:solidFill>
                <a:srgbClr val="444444"/>
              </a:solidFill>
            </a:endParaRPr>
          </a:p>
          <a:p>
            <a:pPr indent="0" lvl="0" marL="292100" marR="292100" rtl="0" algn="l">
              <a:spcBef>
                <a:spcPts val="0"/>
              </a:spcBef>
              <a:spcAft>
                <a:spcPts val="0"/>
              </a:spcAft>
              <a:buClr>
                <a:schemeClr val="dk1"/>
              </a:buClr>
              <a:buSzPts val="1100"/>
              <a:buFont typeface="Arial"/>
              <a:buNone/>
            </a:pPr>
            <a:r>
              <a:rPr b="1" lang="en" sz="1200" u="sng">
                <a:solidFill>
                  <a:srgbClr val="E48700"/>
                </a:solidFill>
                <a:hlinkClick r:id="rId9">
                  <a:extLst>
                    <a:ext uri="{A12FA001-AC4F-418D-AE19-62706E023703}">
                      <ahyp:hlinkClr val="tx"/>
                    </a:ext>
                  </a:extLst>
                </a:hlinkClick>
              </a:rPr>
              <a:t>Resources (required)</a:t>
            </a:r>
            <a:endParaRPr b="1" sz="1200" u="sng">
              <a:solidFill>
                <a:srgbClr val="E48700"/>
              </a:solidFill>
              <a:hlinkClick r:id="rId10">
                <a:extLst>
                  <a:ext uri="{A12FA001-AC4F-418D-AE19-62706E023703}">
                    <ahyp:hlinkClr val="tx"/>
                  </a:ext>
                </a:extLst>
              </a:hlinkClick>
            </a:endParaRPr>
          </a:p>
          <a:p>
            <a:pPr indent="0" lvl="0" marL="292100" marR="292100" rtl="0" algn="l">
              <a:lnSpc>
                <a:spcPct val="150000"/>
              </a:lnSpc>
              <a:spcBef>
                <a:spcPts val="0"/>
              </a:spcBef>
              <a:spcAft>
                <a:spcPts val="0"/>
              </a:spcAft>
              <a:buClr>
                <a:schemeClr val="dk1"/>
              </a:buClr>
              <a:buSzPts val="1100"/>
              <a:buFont typeface="Arial"/>
              <a:buNone/>
            </a:pPr>
            <a:r>
              <a:rPr lang="en" sz="1200">
                <a:solidFill>
                  <a:srgbClr val="444444"/>
                </a:solidFill>
              </a:rPr>
              <a:t>Specifies the stack resources and their properties, such as an Amazon Elastic Compute Cloud instance or an Amazon Simple Storage Service bucket. You can refer to resources in the Resources and Outputs sections of the template.</a:t>
            </a:r>
            <a:endParaRPr sz="1200">
              <a:solidFill>
                <a:srgbClr val="444444"/>
              </a:solidFill>
            </a:endParaRPr>
          </a:p>
          <a:p>
            <a:pPr indent="0" lvl="0" marL="292100" marR="292100" rtl="0" algn="l">
              <a:spcBef>
                <a:spcPts val="0"/>
              </a:spcBef>
              <a:spcAft>
                <a:spcPts val="0"/>
              </a:spcAft>
              <a:buClr>
                <a:schemeClr val="dk1"/>
              </a:buClr>
              <a:buSzPts val="1100"/>
              <a:buFont typeface="Arial"/>
              <a:buNone/>
            </a:pPr>
            <a:r>
              <a:rPr b="1" lang="en" sz="1200" u="sng">
                <a:solidFill>
                  <a:srgbClr val="E48700"/>
                </a:solidFill>
                <a:hlinkClick r:id="rId11">
                  <a:extLst>
                    <a:ext uri="{A12FA001-AC4F-418D-AE19-62706E023703}">
                      <ahyp:hlinkClr val="tx"/>
                    </a:ext>
                  </a:extLst>
                </a:hlinkClick>
              </a:rPr>
              <a:t>Outputs (optional)</a:t>
            </a:r>
            <a:endParaRPr b="1" sz="1200" u="sng">
              <a:solidFill>
                <a:srgbClr val="E48700"/>
              </a:solidFill>
              <a:hlinkClick r:id="rId12">
                <a:extLst>
                  <a:ext uri="{A12FA001-AC4F-418D-AE19-62706E023703}">
                    <ahyp:hlinkClr val="tx"/>
                  </a:ext>
                </a:extLst>
              </a:hlinkClick>
            </a:endParaRPr>
          </a:p>
          <a:p>
            <a:pPr indent="0" lvl="0" marL="292100" marR="292100" rtl="0" algn="l">
              <a:lnSpc>
                <a:spcPct val="150000"/>
              </a:lnSpc>
              <a:spcBef>
                <a:spcPts val="0"/>
              </a:spcBef>
              <a:spcAft>
                <a:spcPts val="0"/>
              </a:spcAft>
              <a:buNone/>
            </a:pPr>
            <a:r>
              <a:rPr lang="en" sz="1200">
                <a:solidFill>
                  <a:srgbClr val="444444"/>
                </a:solidFill>
              </a:rPr>
              <a:t>Describes the values that are returned whenever you view your stack's properties. For example, you can declare an output for an S3 bucket name and then call the aws cloudformation describe-stacks AWS CLI command to view the name.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properties:</a:t>
            </a:r>
            <a:endParaRPr/>
          </a:p>
        </p:txBody>
      </p:sp>
      <p:sp>
        <p:nvSpPr>
          <p:cNvPr id="116" name="Google Shape;11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83A42"/>
                </a:solidFill>
                <a:highlight>
                  <a:srgbClr val="FAFAFA"/>
                </a:highlight>
                <a:latin typeface="Courier New"/>
                <a:ea typeface="Courier New"/>
                <a:cs typeface="Courier New"/>
                <a:sym typeface="Courier New"/>
              </a:rPr>
              <a:t>{</a:t>
            </a:r>
            <a:br>
              <a:rPr lang="en" sz="1050">
                <a:solidFill>
                  <a:srgbClr val="383A42"/>
                </a:solidFill>
                <a:highlight>
                  <a:srgbClr val="FAFAFA"/>
                </a:highlight>
                <a:latin typeface="Courier New"/>
                <a:ea typeface="Courier New"/>
                <a:cs typeface="Courier New"/>
                <a:sym typeface="Courier New"/>
              </a:rPr>
            </a:br>
            <a:r>
              <a:rPr lang="en" sz="1050">
                <a:solidFill>
                  <a:srgbClr val="383A42"/>
                </a:solidFill>
                <a:highlight>
                  <a:srgbClr val="FAFAFA"/>
                </a:highlight>
                <a:latin typeface="Courier New"/>
                <a:ea typeface="Courier New"/>
                <a:cs typeface="Courier New"/>
                <a:sym typeface="Courier New"/>
              </a:rPr>
              <a:t>    "Resources" : {</a:t>
            </a:r>
            <a:br>
              <a:rPr lang="en" sz="1050">
                <a:solidFill>
                  <a:srgbClr val="383A42"/>
                </a:solidFill>
                <a:highlight>
                  <a:srgbClr val="FAFAFA"/>
                </a:highlight>
                <a:latin typeface="Courier New"/>
                <a:ea typeface="Courier New"/>
                <a:cs typeface="Courier New"/>
                <a:sym typeface="Courier New"/>
              </a:rPr>
            </a:br>
            <a:r>
              <a:rPr lang="en" sz="1050">
                <a:solidFill>
                  <a:srgbClr val="383A42"/>
                </a:solidFill>
                <a:highlight>
                  <a:srgbClr val="FAFAFA"/>
                </a:highlight>
                <a:latin typeface="Courier New"/>
                <a:ea typeface="Courier New"/>
                <a:cs typeface="Courier New"/>
                <a:sym typeface="Courier New"/>
              </a:rPr>
              <a:t>        "HelloBucket" : {</a:t>
            </a:r>
            <a:br>
              <a:rPr lang="en" sz="1050">
                <a:solidFill>
                  <a:srgbClr val="383A42"/>
                </a:solidFill>
                <a:highlight>
                  <a:srgbClr val="FAFAFA"/>
                </a:highlight>
                <a:latin typeface="Courier New"/>
                <a:ea typeface="Courier New"/>
                <a:cs typeface="Courier New"/>
                <a:sym typeface="Courier New"/>
              </a:rPr>
            </a:br>
            <a:r>
              <a:rPr lang="en" sz="1050">
                <a:solidFill>
                  <a:srgbClr val="383A42"/>
                </a:solidFill>
                <a:highlight>
                  <a:srgbClr val="FAFAFA"/>
                </a:highlight>
                <a:latin typeface="Courier New"/>
                <a:ea typeface="Courier New"/>
                <a:cs typeface="Courier New"/>
                <a:sym typeface="Courier New"/>
              </a:rPr>
              <a:t>            "Type" : "AWS::S3::Bucket",</a:t>
            </a:r>
            <a:br>
              <a:rPr lang="en" sz="1050">
                <a:solidFill>
                  <a:srgbClr val="383A42"/>
                </a:solidFill>
                <a:highlight>
                  <a:srgbClr val="FAFAFA"/>
                </a:highlight>
                <a:latin typeface="Courier New"/>
                <a:ea typeface="Courier New"/>
                <a:cs typeface="Courier New"/>
                <a:sym typeface="Courier New"/>
              </a:rPr>
            </a:br>
            <a:r>
              <a:rPr lang="en" sz="1050">
                <a:solidFill>
                  <a:srgbClr val="383A42"/>
                </a:solidFill>
                <a:highlight>
                  <a:srgbClr val="FAFAFA"/>
                </a:highlight>
                <a:latin typeface="Courier New"/>
                <a:ea typeface="Courier New"/>
                <a:cs typeface="Courier New"/>
                <a:sym typeface="Courier New"/>
              </a:rPr>
              <a:t>            "Properties" : {</a:t>
            </a:r>
            <a:br>
              <a:rPr lang="en" sz="1050">
                <a:solidFill>
                  <a:srgbClr val="383A42"/>
                </a:solidFill>
                <a:highlight>
                  <a:srgbClr val="FAFAFA"/>
                </a:highlight>
                <a:latin typeface="Courier New"/>
                <a:ea typeface="Courier New"/>
                <a:cs typeface="Courier New"/>
                <a:sym typeface="Courier New"/>
              </a:rPr>
            </a:br>
            <a:r>
              <a:rPr lang="en" sz="1050">
                <a:solidFill>
                  <a:srgbClr val="383A42"/>
                </a:solidFill>
                <a:highlight>
                  <a:srgbClr val="FAFAFA"/>
                </a:highlight>
                <a:latin typeface="Courier New"/>
                <a:ea typeface="Courier New"/>
                <a:cs typeface="Courier New"/>
                <a:sym typeface="Courier New"/>
              </a:rPr>
              <a:t>               "AccessControl" : "PublicRead",</a:t>
            </a:r>
            <a:br>
              <a:rPr lang="en" sz="1050">
                <a:solidFill>
                  <a:srgbClr val="383A42"/>
                </a:solidFill>
                <a:highlight>
                  <a:srgbClr val="FAFAFA"/>
                </a:highlight>
                <a:latin typeface="Courier New"/>
                <a:ea typeface="Courier New"/>
                <a:cs typeface="Courier New"/>
                <a:sym typeface="Courier New"/>
              </a:rPr>
            </a:br>
            <a:r>
              <a:rPr lang="en" sz="1050">
                <a:solidFill>
                  <a:srgbClr val="383A42"/>
                </a:solidFill>
                <a:highlight>
                  <a:srgbClr val="FAFAFA"/>
                </a:highlight>
                <a:latin typeface="Courier New"/>
                <a:ea typeface="Courier New"/>
                <a:cs typeface="Courier New"/>
                <a:sym typeface="Courier New"/>
              </a:rPr>
              <a:t>               "WebsiteConfiguration" : {</a:t>
            </a:r>
            <a:br>
              <a:rPr lang="en" sz="1050">
                <a:solidFill>
                  <a:srgbClr val="383A42"/>
                </a:solidFill>
                <a:highlight>
                  <a:srgbClr val="FAFAFA"/>
                </a:highlight>
                <a:latin typeface="Courier New"/>
                <a:ea typeface="Courier New"/>
                <a:cs typeface="Courier New"/>
                <a:sym typeface="Courier New"/>
              </a:rPr>
            </a:br>
            <a:r>
              <a:rPr lang="en" sz="1050">
                <a:solidFill>
                  <a:srgbClr val="383A42"/>
                </a:solidFill>
                <a:highlight>
                  <a:srgbClr val="FAFAFA"/>
                </a:highlight>
                <a:latin typeface="Courier New"/>
                <a:ea typeface="Courier New"/>
                <a:cs typeface="Courier New"/>
                <a:sym typeface="Courier New"/>
              </a:rPr>
              <a:t>                    "IndexDocument" : "index.html",</a:t>
            </a:r>
            <a:br>
              <a:rPr lang="en" sz="1050">
                <a:solidFill>
                  <a:srgbClr val="383A42"/>
                </a:solidFill>
                <a:highlight>
                  <a:srgbClr val="FAFAFA"/>
                </a:highlight>
                <a:latin typeface="Courier New"/>
                <a:ea typeface="Courier New"/>
                <a:cs typeface="Courier New"/>
                <a:sym typeface="Courier New"/>
              </a:rPr>
            </a:br>
            <a:r>
              <a:rPr lang="en" sz="1050">
                <a:solidFill>
                  <a:srgbClr val="383A42"/>
                </a:solidFill>
                <a:highlight>
                  <a:srgbClr val="FAFAFA"/>
                </a:highlight>
                <a:latin typeface="Courier New"/>
                <a:ea typeface="Courier New"/>
                <a:cs typeface="Courier New"/>
                <a:sym typeface="Courier New"/>
              </a:rPr>
              <a:t>                    "ErrorDocument" : "error.html"            </a:t>
            </a:r>
            <a:br>
              <a:rPr lang="en" sz="1050">
                <a:solidFill>
                  <a:srgbClr val="383A42"/>
                </a:solidFill>
                <a:highlight>
                  <a:srgbClr val="FAFAFA"/>
                </a:highlight>
                <a:latin typeface="Courier New"/>
                <a:ea typeface="Courier New"/>
                <a:cs typeface="Courier New"/>
                <a:sym typeface="Courier New"/>
              </a:rPr>
            </a:br>
            <a:r>
              <a:rPr lang="en" sz="1050">
                <a:solidFill>
                  <a:srgbClr val="383A42"/>
                </a:solidFill>
                <a:highlight>
                  <a:srgbClr val="FAFAFA"/>
                </a:highlight>
                <a:latin typeface="Courier New"/>
                <a:ea typeface="Courier New"/>
                <a:cs typeface="Courier New"/>
                <a:sym typeface="Courier New"/>
              </a:rPr>
              <a:t>               }               </a:t>
            </a:r>
            <a:br>
              <a:rPr lang="en" sz="1050">
                <a:solidFill>
                  <a:srgbClr val="383A42"/>
                </a:solidFill>
                <a:highlight>
                  <a:srgbClr val="FAFAFA"/>
                </a:highlight>
                <a:latin typeface="Courier New"/>
                <a:ea typeface="Courier New"/>
                <a:cs typeface="Courier New"/>
                <a:sym typeface="Courier New"/>
              </a:rPr>
            </a:br>
            <a:r>
              <a:rPr lang="en" sz="1050">
                <a:solidFill>
                  <a:srgbClr val="383A42"/>
                </a:solidFill>
                <a:highlight>
                  <a:srgbClr val="FAFAFA"/>
                </a:highlight>
                <a:latin typeface="Courier New"/>
                <a:ea typeface="Courier New"/>
                <a:cs typeface="Courier New"/>
                <a:sym typeface="Courier New"/>
              </a:rPr>
              <a:t>            }</a:t>
            </a:r>
            <a:br>
              <a:rPr lang="en" sz="1050">
                <a:solidFill>
                  <a:srgbClr val="383A42"/>
                </a:solidFill>
                <a:highlight>
                  <a:srgbClr val="FAFAFA"/>
                </a:highlight>
                <a:latin typeface="Courier New"/>
                <a:ea typeface="Courier New"/>
                <a:cs typeface="Courier New"/>
                <a:sym typeface="Courier New"/>
              </a:rPr>
            </a:br>
            <a:r>
              <a:rPr lang="en" sz="1050">
                <a:solidFill>
                  <a:srgbClr val="383A42"/>
                </a:solidFill>
                <a:highlight>
                  <a:srgbClr val="FAFAFA"/>
                </a:highlight>
                <a:latin typeface="Courier New"/>
                <a:ea typeface="Courier New"/>
                <a:cs typeface="Courier New"/>
                <a:sym typeface="Courier New"/>
              </a:rPr>
              <a:t>        }</a:t>
            </a:r>
            <a:br>
              <a:rPr lang="en" sz="1050">
                <a:solidFill>
                  <a:srgbClr val="383A42"/>
                </a:solidFill>
                <a:highlight>
                  <a:srgbClr val="FAFAFA"/>
                </a:highlight>
                <a:latin typeface="Courier New"/>
                <a:ea typeface="Courier New"/>
                <a:cs typeface="Courier New"/>
                <a:sym typeface="Courier New"/>
              </a:rPr>
            </a:br>
            <a:r>
              <a:rPr lang="en" sz="1050">
                <a:solidFill>
                  <a:srgbClr val="383A42"/>
                </a:solidFill>
                <a:highlight>
                  <a:srgbClr val="FAFAFA"/>
                </a:highlight>
                <a:latin typeface="Courier New"/>
                <a:ea typeface="Courier New"/>
                <a:cs typeface="Courier New"/>
                <a:sym typeface="Courier New"/>
              </a:rPr>
              <a:t>    }</a:t>
            </a:r>
            <a:br>
              <a:rPr lang="en" sz="1050">
                <a:solidFill>
                  <a:srgbClr val="383A42"/>
                </a:solidFill>
                <a:highlight>
                  <a:srgbClr val="FAFAFA"/>
                </a:highlight>
                <a:latin typeface="Courier New"/>
                <a:ea typeface="Courier New"/>
                <a:cs typeface="Courier New"/>
                <a:sym typeface="Courier New"/>
              </a:rPr>
            </a:br>
            <a:r>
              <a:rPr lang="en" sz="1050">
                <a:solidFill>
                  <a:srgbClr val="383A42"/>
                </a:solidFill>
                <a:highlight>
                  <a:srgbClr val="FAFAFA"/>
                </a:highlight>
                <a:latin typeface="Courier New"/>
                <a:ea typeface="Courier New"/>
                <a:cs typeface="Courier New"/>
                <a:sym typeface="Courier New"/>
              </a:rPr>
              <a:t>}</a:t>
            </a:r>
            <a:endParaRPr sz="1050">
              <a:solidFill>
                <a:srgbClr val="383A42"/>
              </a:solidFill>
              <a:highlight>
                <a:srgbClr val="FAFAFA"/>
              </a:highlight>
              <a:latin typeface="Courier New"/>
              <a:ea typeface="Courier New"/>
              <a:cs typeface="Courier New"/>
              <a:sym typeface="Courier New"/>
            </a:endParaRPr>
          </a:p>
          <a:p>
            <a:pPr indent="0" lvl="0" marL="0" rtl="0" algn="l">
              <a:spcBef>
                <a:spcPts val="1600"/>
              </a:spcBef>
              <a:spcAft>
                <a:spcPts val="1600"/>
              </a:spcAft>
              <a:buNone/>
            </a:pPr>
            <a:r>
              <a:rPr b="1" lang="en" sz="1250">
                <a:solidFill>
                  <a:srgbClr val="383A42"/>
                </a:solidFill>
                <a:highlight>
                  <a:srgbClr val="FAFAFA"/>
                </a:highlight>
                <a:latin typeface="Courier New"/>
                <a:ea typeface="Courier New"/>
                <a:cs typeface="Courier New"/>
                <a:sym typeface="Courier New"/>
              </a:rPr>
              <a:t>Note:</a:t>
            </a:r>
            <a:r>
              <a:rPr lang="en" sz="1050">
                <a:solidFill>
                  <a:srgbClr val="383A42"/>
                </a:solidFill>
                <a:highlight>
                  <a:srgbClr val="FAFAFA"/>
                </a:highlight>
                <a:latin typeface="Courier New"/>
                <a:ea typeface="Courier New"/>
                <a:cs typeface="Courier New"/>
                <a:sym typeface="Courier New"/>
              </a:rPr>
              <a:t> </a:t>
            </a:r>
            <a:r>
              <a:rPr lang="en" sz="1200">
                <a:solidFill>
                  <a:srgbClr val="444444"/>
                </a:solidFill>
                <a:highlight>
                  <a:srgbClr val="FFFFFF"/>
                </a:highlight>
              </a:rPr>
              <a:t>The name used for a resource within the template is a logical name. When AWS CloudFormation creates the resource, it generates a physical name that is based on the combination of the logical name, the stack name, and a unique ID.</a:t>
            </a:r>
            <a:endParaRPr sz="1050">
              <a:solidFill>
                <a:srgbClr val="383A42"/>
              </a:solidFill>
              <a:highlight>
                <a:srgbClr val="FAFAFA"/>
              </a:highlight>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5"/>
          <p:cNvSpPr txBox="1"/>
          <p:nvPr>
            <p:ph idx="1" type="body"/>
          </p:nvPr>
        </p:nvSpPr>
        <p:spPr>
          <a:xfrm>
            <a:off x="311700" y="179650"/>
            <a:ext cx="8520600" cy="4963800"/>
          </a:xfrm>
          <a:prstGeom prst="rect">
            <a:avLst/>
          </a:prstGeom>
        </p:spPr>
        <p:txBody>
          <a:bodyPr anchorCtr="0" anchor="t" bIns="91425" lIns="91425" spcFirstLastPara="1" rIns="91425" wrap="square" tIns="91425">
            <a:noAutofit/>
          </a:bodyPr>
          <a:lstStyle/>
          <a:p>
            <a:pPr indent="0" lvl="0" marL="0" rtl="0" algn="l">
              <a:lnSpc>
                <a:spcPct val="122600"/>
              </a:lnSpc>
              <a:spcBef>
                <a:spcPts val="1700"/>
              </a:spcBef>
              <a:spcAft>
                <a:spcPts val="0"/>
              </a:spcAft>
              <a:buClr>
                <a:schemeClr val="dk1"/>
              </a:buClr>
              <a:buSzPts val="1100"/>
              <a:buFont typeface="Arial"/>
              <a:buNone/>
            </a:pPr>
            <a:r>
              <a:rPr b="1" lang="en" sz="2250">
                <a:solidFill>
                  <a:srgbClr val="16191F"/>
                </a:solidFill>
                <a:highlight>
                  <a:srgbClr val="FFFFFF"/>
                </a:highlight>
                <a:latin typeface="Times New Roman"/>
                <a:ea typeface="Times New Roman"/>
                <a:cs typeface="Times New Roman"/>
                <a:sym typeface="Times New Roman"/>
              </a:rPr>
              <a:t>General Requirements for Parameters</a:t>
            </a:r>
            <a:endParaRPr b="1" sz="2250">
              <a:solidFill>
                <a:srgbClr val="16191F"/>
              </a:solidFill>
              <a:highlight>
                <a:srgbClr val="FFFFFF"/>
              </a:highlight>
              <a:latin typeface="Times New Roman"/>
              <a:ea typeface="Times New Roman"/>
              <a:cs typeface="Times New Roman"/>
              <a:sym typeface="Times New Roman"/>
            </a:endParaRPr>
          </a:p>
          <a:p>
            <a:pPr indent="0" lvl="0" marL="0" rtl="0" algn="l">
              <a:lnSpc>
                <a:spcPct val="150000"/>
              </a:lnSpc>
              <a:spcBef>
                <a:spcPts val="1300"/>
              </a:spcBef>
              <a:spcAft>
                <a:spcPts val="0"/>
              </a:spcAft>
              <a:buClr>
                <a:schemeClr val="dk1"/>
              </a:buClr>
              <a:buSzPts val="1100"/>
              <a:buFont typeface="Arial"/>
              <a:buNone/>
            </a:pPr>
            <a:r>
              <a:rPr lang="en" sz="1200">
                <a:solidFill>
                  <a:srgbClr val="16191F"/>
                </a:solidFill>
                <a:highlight>
                  <a:srgbClr val="FFFFFF"/>
                </a:highlight>
                <a:latin typeface="Times New Roman"/>
                <a:ea typeface="Times New Roman"/>
                <a:cs typeface="Times New Roman"/>
                <a:sym typeface="Times New Roman"/>
              </a:rPr>
              <a:t>The following requirements apply when using parameters:</a:t>
            </a:r>
            <a:endParaRPr sz="1200">
              <a:solidFill>
                <a:srgbClr val="16191F"/>
              </a:solidFill>
              <a:highlight>
                <a:srgbClr val="FFFFFF"/>
              </a:highlight>
              <a:latin typeface="Times New Roman"/>
              <a:ea typeface="Times New Roman"/>
              <a:cs typeface="Times New Roman"/>
              <a:sym typeface="Times New Roman"/>
            </a:endParaRPr>
          </a:p>
          <a:p>
            <a:pPr indent="-304800" lvl="0" marL="457200" rtl="0" algn="l">
              <a:lnSpc>
                <a:spcPct val="150000"/>
              </a:lnSpc>
              <a:spcBef>
                <a:spcPts val="1200"/>
              </a:spcBef>
              <a:spcAft>
                <a:spcPts val="0"/>
              </a:spcAft>
              <a:buClr>
                <a:srgbClr val="16191F"/>
              </a:buClr>
              <a:buSzPts val="1200"/>
              <a:buFont typeface="Times New Roman"/>
              <a:buChar char="●"/>
            </a:pPr>
            <a:r>
              <a:rPr lang="en" sz="1200">
                <a:solidFill>
                  <a:srgbClr val="16191F"/>
                </a:solidFill>
                <a:highlight>
                  <a:srgbClr val="FFFFFF"/>
                </a:highlight>
                <a:latin typeface="Times New Roman"/>
                <a:ea typeface="Times New Roman"/>
                <a:cs typeface="Times New Roman"/>
                <a:sym typeface="Times New Roman"/>
              </a:rPr>
              <a:t>You can have a maximum of 60 parameters in an AWS CloudFormation template.</a:t>
            </a:r>
            <a:endParaRPr sz="1200">
              <a:solidFill>
                <a:srgbClr val="16191F"/>
              </a:solidFill>
              <a:highlight>
                <a:srgbClr val="FFFFFF"/>
              </a:highlight>
              <a:latin typeface="Times New Roman"/>
              <a:ea typeface="Times New Roman"/>
              <a:cs typeface="Times New Roman"/>
              <a:sym typeface="Times New Roman"/>
            </a:endParaRPr>
          </a:p>
          <a:p>
            <a:pPr indent="-304800" lvl="0" marL="457200" rtl="0" algn="l">
              <a:lnSpc>
                <a:spcPct val="150000"/>
              </a:lnSpc>
              <a:spcBef>
                <a:spcPts val="0"/>
              </a:spcBef>
              <a:spcAft>
                <a:spcPts val="0"/>
              </a:spcAft>
              <a:buClr>
                <a:srgbClr val="16191F"/>
              </a:buClr>
              <a:buSzPts val="1200"/>
              <a:buFont typeface="Times New Roman"/>
              <a:buChar char="●"/>
            </a:pPr>
            <a:r>
              <a:rPr lang="en" sz="1200">
                <a:solidFill>
                  <a:srgbClr val="16191F"/>
                </a:solidFill>
                <a:highlight>
                  <a:srgbClr val="FFFFFF"/>
                </a:highlight>
                <a:latin typeface="Times New Roman"/>
                <a:ea typeface="Times New Roman"/>
                <a:cs typeface="Times New Roman"/>
                <a:sym typeface="Times New Roman"/>
              </a:rPr>
              <a:t>Each parameter must be given a logical name (also called logical ID), which must be alphanumeric and unique among all logical names within the template.</a:t>
            </a:r>
            <a:endParaRPr sz="1200">
              <a:solidFill>
                <a:srgbClr val="16191F"/>
              </a:solidFill>
              <a:highlight>
                <a:srgbClr val="FFFFFF"/>
              </a:highlight>
              <a:latin typeface="Times New Roman"/>
              <a:ea typeface="Times New Roman"/>
              <a:cs typeface="Times New Roman"/>
              <a:sym typeface="Times New Roman"/>
            </a:endParaRPr>
          </a:p>
          <a:p>
            <a:pPr indent="-304800" lvl="0" marL="457200" rtl="0" algn="l">
              <a:lnSpc>
                <a:spcPct val="150000"/>
              </a:lnSpc>
              <a:spcBef>
                <a:spcPts val="0"/>
              </a:spcBef>
              <a:spcAft>
                <a:spcPts val="0"/>
              </a:spcAft>
              <a:buClr>
                <a:srgbClr val="16191F"/>
              </a:buClr>
              <a:buSzPts val="1200"/>
              <a:buFont typeface="Times New Roman"/>
              <a:buChar char="●"/>
            </a:pPr>
            <a:r>
              <a:rPr lang="en" sz="1200">
                <a:solidFill>
                  <a:srgbClr val="16191F"/>
                </a:solidFill>
                <a:highlight>
                  <a:srgbClr val="FFFFFF"/>
                </a:highlight>
                <a:latin typeface="Times New Roman"/>
                <a:ea typeface="Times New Roman"/>
                <a:cs typeface="Times New Roman"/>
                <a:sym typeface="Times New Roman"/>
              </a:rPr>
              <a:t>Each parameter must be assigned a parameter type that is supported by AWS CloudFormation. For more information, see </a:t>
            </a:r>
            <a:r>
              <a:rPr lang="en" sz="1200">
                <a:solidFill>
                  <a:schemeClr val="hlink"/>
                </a:solidFill>
                <a:highlight>
                  <a:srgbClr val="FFFFFF"/>
                </a:highlight>
                <a:uFill>
                  <a:noFill/>
                </a:uFill>
                <a:latin typeface="Times New Roman"/>
                <a:ea typeface="Times New Roman"/>
                <a:cs typeface="Times New Roman"/>
                <a:sym typeface="Times New Roman"/>
                <a:hlinkClick r:id="rId3"/>
              </a:rPr>
              <a:t>Type</a:t>
            </a:r>
            <a:r>
              <a:rPr lang="en" sz="1200">
                <a:solidFill>
                  <a:srgbClr val="16191F"/>
                </a:solidFill>
                <a:highlight>
                  <a:srgbClr val="FFFFFF"/>
                </a:highlight>
                <a:latin typeface="Times New Roman"/>
                <a:ea typeface="Times New Roman"/>
                <a:cs typeface="Times New Roman"/>
                <a:sym typeface="Times New Roman"/>
              </a:rPr>
              <a:t>.</a:t>
            </a:r>
            <a:endParaRPr sz="1200">
              <a:solidFill>
                <a:srgbClr val="16191F"/>
              </a:solidFill>
              <a:highlight>
                <a:srgbClr val="FFFFFF"/>
              </a:highlight>
              <a:latin typeface="Times New Roman"/>
              <a:ea typeface="Times New Roman"/>
              <a:cs typeface="Times New Roman"/>
              <a:sym typeface="Times New Roman"/>
            </a:endParaRPr>
          </a:p>
          <a:p>
            <a:pPr indent="-304800" lvl="0" marL="457200" rtl="0" algn="l">
              <a:lnSpc>
                <a:spcPct val="150000"/>
              </a:lnSpc>
              <a:spcBef>
                <a:spcPts val="0"/>
              </a:spcBef>
              <a:spcAft>
                <a:spcPts val="0"/>
              </a:spcAft>
              <a:buClr>
                <a:srgbClr val="16191F"/>
              </a:buClr>
              <a:buSzPts val="1200"/>
              <a:buFont typeface="Times New Roman"/>
              <a:buChar char="●"/>
            </a:pPr>
            <a:r>
              <a:rPr lang="en" sz="1200">
                <a:solidFill>
                  <a:srgbClr val="16191F"/>
                </a:solidFill>
                <a:highlight>
                  <a:srgbClr val="FFFFFF"/>
                </a:highlight>
                <a:latin typeface="Times New Roman"/>
                <a:ea typeface="Times New Roman"/>
                <a:cs typeface="Times New Roman"/>
                <a:sym typeface="Times New Roman"/>
              </a:rPr>
              <a:t>Each parameter must be assigned a value at runtime for AWS CloudFormation to successfully provision the stack. You can optionally specify a default value for AWS CloudFormation to use unless another value is provided.</a:t>
            </a:r>
            <a:endParaRPr sz="1200">
              <a:solidFill>
                <a:srgbClr val="16191F"/>
              </a:solidFill>
              <a:highlight>
                <a:srgbClr val="FFFFFF"/>
              </a:highlight>
              <a:latin typeface="Times New Roman"/>
              <a:ea typeface="Times New Roman"/>
              <a:cs typeface="Times New Roman"/>
              <a:sym typeface="Times New Roman"/>
            </a:endParaRPr>
          </a:p>
          <a:p>
            <a:pPr indent="-304800" lvl="0" marL="457200" rtl="0" algn="l">
              <a:lnSpc>
                <a:spcPct val="150000"/>
              </a:lnSpc>
              <a:spcBef>
                <a:spcPts val="0"/>
              </a:spcBef>
              <a:spcAft>
                <a:spcPts val="0"/>
              </a:spcAft>
              <a:buClr>
                <a:srgbClr val="16191F"/>
              </a:buClr>
              <a:buSzPts val="1200"/>
              <a:buFont typeface="Roboto"/>
              <a:buChar char="●"/>
            </a:pPr>
            <a:r>
              <a:rPr lang="en" sz="1200">
                <a:solidFill>
                  <a:srgbClr val="16191F"/>
                </a:solidFill>
                <a:highlight>
                  <a:srgbClr val="FFFFFF"/>
                </a:highlight>
                <a:latin typeface="Times New Roman"/>
                <a:ea typeface="Times New Roman"/>
                <a:cs typeface="Times New Roman"/>
                <a:sym typeface="Times New Roman"/>
              </a:rPr>
              <a:t>Parameters must be declared and referenced from within the same template. You can reference parameters from the </a:t>
            </a:r>
            <a:r>
              <a:rPr lang="en" sz="1200">
                <a:solidFill>
                  <a:srgbClr val="16191F"/>
                </a:solidFill>
                <a:highlight>
                  <a:srgbClr val="F2F3F3"/>
                </a:highlight>
                <a:latin typeface="Times New Roman"/>
                <a:ea typeface="Times New Roman"/>
                <a:cs typeface="Times New Roman"/>
                <a:sym typeface="Times New Roman"/>
              </a:rPr>
              <a:t>Resources</a:t>
            </a:r>
            <a:r>
              <a:rPr lang="en" sz="1200">
                <a:solidFill>
                  <a:srgbClr val="16191F"/>
                </a:solidFill>
                <a:highlight>
                  <a:srgbClr val="FFFFFF"/>
                </a:highlight>
                <a:latin typeface="Times New Roman"/>
                <a:ea typeface="Times New Roman"/>
                <a:cs typeface="Times New Roman"/>
                <a:sym typeface="Times New Roman"/>
              </a:rPr>
              <a:t> and </a:t>
            </a:r>
            <a:r>
              <a:rPr lang="en" sz="1200">
                <a:solidFill>
                  <a:srgbClr val="16191F"/>
                </a:solidFill>
                <a:highlight>
                  <a:srgbClr val="F2F3F3"/>
                </a:highlight>
                <a:latin typeface="Times New Roman"/>
                <a:ea typeface="Times New Roman"/>
                <a:cs typeface="Times New Roman"/>
                <a:sym typeface="Times New Roman"/>
              </a:rPr>
              <a:t>Outputs</a:t>
            </a:r>
            <a:r>
              <a:rPr lang="en" sz="1200">
                <a:solidFill>
                  <a:srgbClr val="16191F"/>
                </a:solidFill>
                <a:highlight>
                  <a:srgbClr val="FFFFFF"/>
                </a:highlight>
                <a:latin typeface="Times New Roman"/>
                <a:ea typeface="Times New Roman"/>
                <a:cs typeface="Times New Roman"/>
                <a:sym typeface="Times New Roman"/>
              </a:rPr>
              <a:t> sections of the template.</a:t>
            </a:r>
            <a:endParaRPr sz="1200">
              <a:solidFill>
                <a:srgbClr val="16191F"/>
              </a:solidFill>
              <a:highlight>
                <a:srgbClr val="FFFFFF"/>
              </a:highlight>
              <a:latin typeface="Times New Roman"/>
              <a:ea typeface="Times New Roman"/>
              <a:cs typeface="Times New Roman"/>
              <a:sym typeface="Times New Roman"/>
            </a:endParaRPr>
          </a:p>
          <a:p>
            <a:pPr indent="0" lvl="0" marL="0" rtl="0" algn="l">
              <a:lnSpc>
                <a:spcPct val="115000"/>
              </a:lnSpc>
              <a:spcBef>
                <a:spcPts val="1100"/>
              </a:spcBef>
              <a:spcAft>
                <a:spcPts val="0"/>
              </a:spcAft>
              <a:buNone/>
            </a:pPr>
            <a:r>
              <a:rPr lang="en" sz="1200">
                <a:solidFill>
                  <a:srgbClr val="16191F"/>
                </a:solidFill>
                <a:highlight>
                  <a:srgbClr val="FFFFFF"/>
                </a:highlight>
                <a:latin typeface="Times New Roman"/>
                <a:ea typeface="Times New Roman"/>
                <a:cs typeface="Times New Roman"/>
                <a:sym typeface="Times New Roman"/>
              </a:rPr>
              <a:t>ConstraintDescription</a:t>
            </a:r>
            <a:endParaRPr sz="1200">
              <a:solidFill>
                <a:srgbClr val="16191F"/>
              </a:solidFill>
              <a:highlight>
                <a:srgbClr val="FFFFFF"/>
              </a:highlight>
              <a:latin typeface="Times New Roman"/>
              <a:ea typeface="Times New Roman"/>
              <a:cs typeface="Times New Roman"/>
              <a:sym typeface="Times New Roman"/>
            </a:endParaRPr>
          </a:p>
          <a:p>
            <a:pPr indent="0" lvl="0" marL="292100" marR="152400" rtl="0" algn="l">
              <a:lnSpc>
                <a:spcPct val="115000"/>
              </a:lnSpc>
              <a:spcBef>
                <a:spcPts val="1000"/>
              </a:spcBef>
              <a:spcAft>
                <a:spcPts val="0"/>
              </a:spcAft>
              <a:buNone/>
            </a:pPr>
            <a:r>
              <a:rPr lang="en" sz="1200">
                <a:solidFill>
                  <a:srgbClr val="16191F"/>
                </a:solidFill>
                <a:highlight>
                  <a:srgbClr val="FFFFFF"/>
                </a:highlight>
                <a:latin typeface="Times New Roman"/>
                <a:ea typeface="Times New Roman"/>
                <a:cs typeface="Times New Roman"/>
                <a:sym typeface="Times New Roman"/>
              </a:rPr>
              <a:t>A string that explains a constraint when the constraint is violated. For example, without a constraint description, a parameter that has an allowed pattern of </a:t>
            </a:r>
            <a:r>
              <a:rPr lang="en" sz="1200">
                <a:solidFill>
                  <a:srgbClr val="16191F"/>
                </a:solidFill>
                <a:highlight>
                  <a:srgbClr val="F2F3F3"/>
                </a:highlight>
                <a:latin typeface="Times New Roman"/>
                <a:ea typeface="Times New Roman"/>
                <a:cs typeface="Times New Roman"/>
                <a:sym typeface="Times New Roman"/>
              </a:rPr>
              <a:t>[A-Za-z0-9]+</a:t>
            </a:r>
            <a:r>
              <a:rPr lang="en" sz="1200">
                <a:solidFill>
                  <a:srgbClr val="16191F"/>
                </a:solidFill>
                <a:highlight>
                  <a:srgbClr val="FFFFFF"/>
                </a:highlight>
                <a:latin typeface="Times New Roman"/>
                <a:ea typeface="Times New Roman"/>
                <a:cs typeface="Times New Roman"/>
                <a:sym typeface="Times New Roman"/>
              </a:rPr>
              <a:t> displays the following error message when the user specifies an invalid value:</a:t>
            </a:r>
            <a:endParaRPr sz="1200">
              <a:solidFill>
                <a:srgbClr val="16191F"/>
              </a:solidFill>
              <a:highlight>
                <a:srgbClr val="FFFFFF"/>
              </a:highlight>
              <a:latin typeface="Times New Roman"/>
              <a:ea typeface="Times New Roman"/>
              <a:cs typeface="Times New Roman"/>
              <a:sym typeface="Times New Roman"/>
            </a:endParaRPr>
          </a:p>
          <a:p>
            <a:pPr indent="0" lvl="0" marL="292100" marR="152400" rtl="0" algn="l">
              <a:lnSpc>
                <a:spcPct val="115000"/>
              </a:lnSpc>
              <a:spcBef>
                <a:spcPts val="1200"/>
              </a:spcBef>
              <a:spcAft>
                <a:spcPts val="0"/>
              </a:spcAft>
              <a:buNone/>
            </a:pPr>
            <a:r>
              <a:rPr lang="en" sz="1200">
                <a:solidFill>
                  <a:srgbClr val="16191F"/>
                </a:solidFill>
                <a:highlight>
                  <a:srgbClr val="F2F3F3"/>
                </a:highlight>
                <a:latin typeface="Times New Roman"/>
                <a:ea typeface="Times New Roman"/>
                <a:cs typeface="Times New Roman"/>
                <a:sym typeface="Times New Roman"/>
              </a:rPr>
              <a:t>Malformed input-Parameter MyParameter must match pattern [A-Za-z0-9]+</a:t>
            </a:r>
            <a:endParaRPr sz="1200">
              <a:solidFill>
                <a:srgbClr val="16191F"/>
              </a:solidFill>
              <a:highlight>
                <a:srgbClr val="F2F3F3"/>
              </a:highlight>
              <a:latin typeface="Times New Roman"/>
              <a:ea typeface="Times New Roman"/>
              <a:cs typeface="Times New Roman"/>
              <a:sym typeface="Times New Roman"/>
            </a:endParaRPr>
          </a:p>
          <a:p>
            <a:pPr indent="0" lvl="0" marL="0" rtl="0" algn="l">
              <a:spcBef>
                <a:spcPts val="100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6"/>
          <p:cNvSpPr txBox="1"/>
          <p:nvPr>
            <p:ph type="title"/>
          </p:nvPr>
        </p:nvSpPr>
        <p:spPr>
          <a:xfrm>
            <a:off x="311700" y="-40900"/>
            <a:ext cx="85206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Parameters</a:t>
            </a:r>
            <a:endParaRPr/>
          </a:p>
        </p:txBody>
      </p:sp>
      <p:sp>
        <p:nvSpPr>
          <p:cNvPr id="127" name="Google Shape;127;p26"/>
          <p:cNvSpPr txBox="1"/>
          <p:nvPr>
            <p:ph idx="1" type="body"/>
          </p:nvPr>
        </p:nvSpPr>
        <p:spPr>
          <a:xfrm>
            <a:off x="275025" y="639025"/>
            <a:ext cx="8520600" cy="4268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a:solidFill>
                  <a:srgbClr val="986801"/>
                </a:solidFill>
                <a:latin typeface="Courier New"/>
                <a:ea typeface="Courier New"/>
                <a:cs typeface="Courier New"/>
                <a:sym typeface="Courier New"/>
              </a:rPr>
              <a:t>Parameters:</a:t>
            </a:r>
            <a:endParaRPr sz="1100">
              <a:solidFill>
                <a:srgbClr val="16191F"/>
              </a:solidFill>
              <a:highlight>
                <a:srgbClr val="F9F9F9"/>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16191F"/>
                </a:solidFill>
                <a:highlight>
                  <a:srgbClr val="F9F9F9"/>
                </a:highlight>
                <a:latin typeface="Courier New"/>
                <a:ea typeface="Courier New"/>
                <a:cs typeface="Courier New"/>
                <a:sym typeface="Courier New"/>
              </a:rPr>
              <a:t>  </a:t>
            </a:r>
            <a:r>
              <a:rPr lang="en" sz="1100">
                <a:solidFill>
                  <a:srgbClr val="986801"/>
                </a:solidFill>
                <a:latin typeface="Courier New"/>
                <a:ea typeface="Courier New"/>
                <a:cs typeface="Courier New"/>
                <a:sym typeface="Courier New"/>
              </a:rPr>
              <a:t>KeyName:</a:t>
            </a:r>
            <a:endParaRPr sz="1100">
              <a:solidFill>
                <a:srgbClr val="16191F"/>
              </a:solidFill>
              <a:highlight>
                <a:srgbClr val="F9F9F9"/>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16191F"/>
                </a:solidFill>
                <a:highlight>
                  <a:srgbClr val="F9F9F9"/>
                </a:highlight>
                <a:latin typeface="Courier New"/>
                <a:ea typeface="Courier New"/>
                <a:cs typeface="Courier New"/>
                <a:sym typeface="Courier New"/>
              </a:rPr>
              <a:t>    </a:t>
            </a:r>
            <a:r>
              <a:rPr lang="en" sz="1100">
                <a:solidFill>
                  <a:srgbClr val="986801"/>
                </a:solidFill>
                <a:latin typeface="Courier New"/>
                <a:ea typeface="Courier New"/>
                <a:cs typeface="Courier New"/>
                <a:sym typeface="Courier New"/>
              </a:rPr>
              <a:t>Description:</a:t>
            </a:r>
            <a:r>
              <a:rPr lang="en" sz="1100">
                <a:solidFill>
                  <a:srgbClr val="16191F"/>
                </a:solidFill>
                <a:highlight>
                  <a:srgbClr val="F9F9F9"/>
                </a:highlight>
                <a:latin typeface="Courier New"/>
                <a:ea typeface="Courier New"/>
                <a:cs typeface="Courier New"/>
                <a:sym typeface="Courier New"/>
              </a:rPr>
              <a:t> </a:t>
            </a:r>
            <a:r>
              <a:rPr lang="en" sz="1100">
                <a:solidFill>
                  <a:srgbClr val="0B6125"/>
                </a:solidFill>
                <a:latin typeface="Courier New"/>
                <a:ea typeface="Courier New"/>
                <a:cs typeface="Courier New"/>
                <a:sym typeface="Courier New"/>
              </a:rPr>
              <a:t>The</a:t>
            </a:r>
            <a:r>
              <a:rPr lang="en" sz="1100">
                <a:solidFill>
                  <a:srgbClr val="16191F"/>
                </a:solidFill>
                <a:highlight>
                  <a:srgbClr val="F9F9F9"/>
                </a:highlight>
                <a:latin typeface="Courier New"/>
                <a:ea typeface="Courier New"/>
                <a:cs typeface="Courier New"/>
                <a:sym typeface="Courier New"/>
              </a:rPr>
              <a:t> </a:t>
            </a:r>
            <a:r>
              <a:rPr lang="en" sz="1100">
                <a:solidFill>
                  <a:srgbClr val="0B6125"/>
                </a:solidFill>
                <a:latin typeface="Courier New"/>
                <a:ea typeface="Courier New"/>
                <a:cs typeface="Courier New"/>
                <a:sym typeface="Courier New"/>
              </a:rPr>
              <a:t>EC2</a:t>
            </a:r>
            <a:r>
              <a:rPr lang="en" sz="1100">
                <a:solidFill>
                  <a:srgbClr val="16191F"/>
                </a:solidFill>
                <a:highlight>
                  <a:srgbClr val="F9F9F9"/>
                </a:highlight>
                <a:latin typeface="Courier New"/>
                <a:ea typeface="Courier New"/>
                <a:cs typeface="Courier New"/>
                <a:sym typeface="Courier New"/>
              </a:rPr>
              <a:t> </a:t>
            </a:r>
            <a:r>
              <a:rPr lang="en" sz="1100">
                <a:solidFill>
                  <a:srgbClr val="0B6125"/>
                </a:solidFill>
                <a:latin typeface="Courier New"/>
                <a:ea typeface="Courier New"/>
                <a:cs typeface="Courier New"/>
                <a:sym typeface="Courier New"/>
              </a:rPr>
              <a:t>Key</a:t>
            </a:r>
            <a:r>
              <a:rPr lang="en" sz="1100">
                <a:solidFill>
                  <a:srgbClr val="16191F"/>
                </a:solidFill>
                <a:highlight>
                  <a:srgbClr val="F9F9F9"/>
                </a:highlight>
                <a:latin typeface="Courier New"/>
                <a:ea typeface="Courier New"/>
                <a:cs typeface="Courier New"/>
                <a:sym typeface="Courier New"/>
              </a:rPr>
              <a:t> </a:t>
            </a:r>
            <a:r>
              <a:rPr lang="en" sz="1100">
                <a:solidFill>
                  <a:srgbClr val="0B6125"/>
                </a:solidFill>
                <a:latin typeface="Courier New"/>
                <a:ea typeface="Courier New"/>
                <a:cs typeface="Courier New"/>
                <a:sym typeface="Courier New"/>
              </a:rPr>
              <a:t>Pair</a:t>
            </a:r>
            <a:r>
              <a:rPr lang="en" sz="1100">
                <a:solidFill>
                  <a:srgbClr val="16191F"/>
                </a:solidFill>
                <a:highlight>
                  <a:srgbClr val="F9F9F9"/>
                </a:highlight>
                <a:latin typeface="Courier New"/>
                <a:ea typeface="Courier New"/>
                <a:cs typeface="Courier New"/>
                <a:sym typeface="Courier New"/>
              </a:rPr>
              <a:t> </a:t>
            </a:r>
            <a:r>
              <a:rPr lang="en" sz="1100">
                <a:solidFill>
                  <a:srgbClr val="0B6125"/>
                </a:solidFill>
                <a:latin typeface="Courier New"/>
                <a:ea typeface="Courier New"/>
                <a:cs typeface="Courier New"/>
                <a:sym typeface="Courier New"/>
              </a:rPr>
              <a:t>to</a:t>
            </a:r>
            <a:r>
              <a:rPr lang="en" sz="1100">
                <a:solidFill>
                  <a:srgbClr val="16191F"/>
                </a:solidFill>
                <a:highlight>
                  <a:srgbClr val="F9F9F9"/>
                </a:highlight>
                <a:latin typeface="Courier New"/>
                <a:ea typeface="Courier New"/>
                <a:cs typeface="Courier New"/>
                <a:sym typeface="Courier New"/>
              </a:rPr>
              <a:t> </a:t>
            </a:r>
            <a:r>
              <a:rPr lang="en" sz="1100">
                <a:solidFill>
                  <a:srgbClr val="0B6125"/>
                </a:solidFill>
                <a:latin typeface="Courier New"/>
                <a:ea typeface="Courier New"/>
                <a:cs typeface="Courier New"/>
                <a:sym typeface="Courier New"/>
              </a:rPr>
              <a:t>allow</a:t>
            </a:r>
            <a:r>
              <a:rPr lang="en" sz="1100">
                <a:solidFill>
                  <a:srgbClr val="16191F"/>
                </a:solidFill>
                <a:highlight>
                  <a:srgbClr val="F9F9F9"/>
                </a:highlight>
                <a:latin typeface="Courier New"/>
                <a:ea typeface="Courier New"/>
                <a:cs typeface="Courier New"/>
                <a:sym typeface="Courier New"/>
              </a:rPr>
              <a:t> </a:t>
            </a:r>
            <a:r>
              <a:rPr lang="en" sz="1100">
                <a:solidFill>
                  <a:srgbClr val="0B6125"/>
                </a:solidFill>
                <a:latin typeface="Courier New"/>
                <a:ea typeface="Courier New"/>
                <a:cs typeface="Courier New"/>
                <a:sym typeface="Courier New"/>
              </a:rPr>
              <a:t>SSH</a:t>
            </a:r>
            <a:r>
              <a:rPr lang="en" sz="1100">
                <a:solidFill>
                  <a:srgbClr val="16191F"/>
                </a:solidFill>
                <a:highlight>
                  <a:srgbClr val="F9F9F9"/>
                </a:highlight>
                <a:latin typeface="Courier New"/>
                <a:ea typeface="Courier New"/>
                <a:cs typeface="Courier New"/>
                <a:sym typeface="Courier New"/>
              </a:rPr>
              <a:t> </a:t>
            </a:r>
            <a:r>
              <a:rPr lang="en" sz="1100">
                <a:solidFill>
                  <a:srgbClr val="0B6125"/>
                </a:solidFill>
                <a:latin typeface="Courier New"/>
                <a:ea typeface="Courier New"/>
                <a:cs typeface="Courier New"/>
                <a:sym typeface="Courier New"/>
              </a:rPr>
              <a:t>access</a:t>
            </a:r>
            <a:r>
              <a:rPr lang="en" sz="1100">
                <a:solidFill>
                  <a:srgbClr val="16191F"/>
                </a:solidFill>
                <a:highlight>
                  <a:srgbClr val="F9F9F9"/>
                </a:highlight>
                <a:latin typeface="Courier New"/>
                <a:ea typeface="Courier New"/>
                <a:cs typeface="Courier New"/>
                <a:sym typeface="Courier New"/>
              </a:rPr>
              <a:t> </a:t>
            </a:r>
            <a:r>
              <a:rPr lang="en" sz="1100">
                <a:solidFill>
                  <a:srgbClr val="0B6125"/>
                </a:solidFill>
                <a:latin typeface="Courier New"/>
                <a:ea typeface="Courier New"/>
                <a:cs typeface="Courier New"/>
                <a:sym typeface="Courier New"/>
              </a:rPr>
              <a:t>to</a:t>
            </a:r>
            <a:r>
              <a:rPr lang="en" sz="1100">
                <a:solidFill>
                  <a:srgbClr val="16191F"/>
                </a:solidFill>
                <a:highlight>
                  <a:srgbClr val="F9F9F9"/>
                </a:highlight>
                <a:latin typeface="Courier New"/>
                <a:ea typeface="Courier New"/>
                <a:cs typeface="Courier New"/>
                <a:sym typeface="Courier New"/>
              </a:rPr>
              <a:t> </a:t>
            </a:r>
            <a:r>
              <a:rPr lang="en" sz="1100">
                <a:solidFill>
                  <a:srgbClr val="0B6125"/>
                </a:solidFill>
                <a:latin typeface="Courier New"/>
                <a:ea typeface="Courier New"/>
                <a:cs typeface="Courier New"/>
                <a:sym typeface="Courier New"/>
              </a:rPr>
              <a:t>the</a:t>
            </a:r>
            <a:r>
              <a:rPr lang="en" sz="1100">
                <a:solidFill>
                  <a:srgbClr val="16191F"/>
                </a:solidFill>
                <a:highlight>
                  <a:srgbClr val="F9F9F9"/>
                </a:highlight>
                <a:latin typeface="Courier New"/>
                <a:ea typeface="Courier New"/>
                <a:cs typeface="Courier New"/>
                <a:sym typeface="Courier New"/>
              </a:rPr>
              <a:t> </a:t>
            </a:r>
            <a:r>
              <a:rPr lang="en" sz="1100">
                <a:solidFill>
                  <a:srgbClr val="0B6125"/>
                </a:solidFill>
                <a:latin typeface="Courier New"/>
                <a:ea typeface="Courier New"/>
                <a:cs typeface="Courier New"/>
                <a:sym typeface="Courier New"/>
              </a:rPr>
              <a:t>instance</a:t>
            </a:r>
            <a:endParaRPr sz="1100">
              <a:solidFill>
                <a:srgbClr val="16191F"/>
              </a:solidFill>
              <a:highlight>
                <a:srgbClr val="F9F9F9"/>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16191F"/>
                </a:solidFill>
                <a:highlight>
                  <a:srgbClr val="F9F9F9"/>
                </a:highlight>
                <a:latin typeface="Courier New"/>
                <a:ea typeface="Courier New"/>
                <a:cs typeface="Courier New"/>
                <a:sym typeface="Courier New"/>
              </a:rPr>
              <a:t>    </a:t>
            </a:r>
            <a:r>
              <a:rPr lang="en" sz="1100">
                <a:solidFill>
                  <a:srgbClr val="986801"/>
                </a:solidFill>
                <a:latin typeface="Courier New"/>
                <a:ea typeface="Courier New"/>
                <a:cs typeface="Courier New"/>
                <a:sym typeface="Courier New"/>
              </a:rPr>
              <a:t>Type:</a:t>
            </a:r>
            <a:r>
              <a:rPr lang="en" sz="1100">
                <a:solidFill>
                  <a:srgbClr val="16191F"/>
                </a:solidFill>
                <a:highlight>
                  <a:srgbClr val="F9F9F9"/>
                </a:highlight>
                <a:latin typeface="Courier New"/>
                <a:ea typeface="Courier New"/>
                <a:cs typeface="Courier New"/>
                <a:sym typeface="Courier New"/>
              </a:rPr>
              <a:t> </a:t>
            </a:r>
            <a:r>
              <a:rPr lang="en" sz="1100">
                <a:solidFill>
                  <a:srgbClr val="0B6125"/>
                </a:solidFill>
                <a:latin typeface="Courier New"/>
                <a:ea typeface="Courier New"/>
                <a:cs typeface="Courier New"/>
                <a:sym typeface="Courier New"/>
              </a:rPr>
              <a:t>'AWS::EC2::KeyPair::KeyName'  </a:t>
            </a:r>
            <a:r>
              <a:rPr b="1" lang="en" sz="1100">
                <a:solidFill>
                  <a:srgbClr val="0B6125"/>
                </a:solidFill>
                <a:latin typeface="Courier New"/>
                <a:ea typeface="Courier New"/>
                <a:cs typeface="Courier New"/>
                <a:sym typeface="Courier New"/>
              </a:rPr>
              <a:t>#it will display </a:t>
            </a:r>
            <a:r>
              <a:rPr b="1" lang="en" sz="1100">
                <a:solidFill>
                  <a:srgbClr val="0B6125"/>
                </a:solidFill>
                <a:latin typeface="Courier New"/>
                <a:ea typeface="Courier New"/>
                <a:cs typeface="Courier New"/>
                <a:sym typeface="Courier New"/>
              </a:rPr>
              <a:t>available</a:t>
            </a:r>
            <a:r>
              <a:rPr b="1" lang="en" sz="1100">
                <a:solidFill>
                  <a:srgbClr val="0B6125"/>
                </a:solidFill>
                <a:latin typeface="Courier New"/>
                <a:ea typeface="Courier New"/>
                <a:cs typeface="Courier New"/>
                <a:sym typeface="Courier New"/>
              </a:rPr>
              <a:t> keys in that region while creating stack</a:t>
            </a:r>
            <a:endParaRPr b="1" sz="1100">
              <a:solidFill>
                <a:srgbClr val="0B6125"/>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100">
                <a:solidFill>
                  <a:srgbClr val="0B6125"/>
                </a:solidFill>
                <a:latin typeface="Courier New"/>
                <a:ea typeface="Courier New"/>
                <a:cs typeface="Courier New"/>
                <a:sym typeface="Courier New"/>
              </a:rPr>
              <a:t>#Type: String # this keyword will allows us to enter our existing key manually </a:t>
            </a:r>
            <a:endParaRPr b="1" sz="1100">
              <a:solidFill>
                <a:srgbClr val="0B6125"/>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986801"/>
                </a:solidFill>
                <a:latin typeface="Courier New"/>
                <a:ea typeface="Courier New"/>
                <a:cs typeface="Courier New"/>
                <a:sym typeface="Courier New"/>
              </a:rPr>
              <a:t>Resources:</a:t>
            </a:r>
            <a:endParaRPr sz="1100">
              <a:solidFill>
                <a:srgbClr val="16191F"/>
              </a:solidFill>
              <a:highlight>
                <a:srgbClr val="F9F9F9"/>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16191F"/>
                </a:solidFill>
                <a:highlight>
                  <a:srgbClr val="F9F9F9"/>
                </a:highlight>
                <a:latin typeface="Courier New"/>
                <a:ea typeface="Courier New"/>
                <a:cs typeface="Courier New"/>
                <a:sym typeface="Courier New"/>
              </a:rPr>
              <a:t>  </a:t>
            </a:r>
            <a:r>
              <a:rPr lang="en" sz="1100">
                <a:solidFill>
                  <a:srgbClr val="986801"/>
                </a:solidFill>
                <a:latin typeface="Courier New"/>
                <a:ea typeface="Courier New"/>
                <a:cs typeface="Courier New"/>
                <a:sym typeface="Courier New"/>
              </a:rPr>
              <a:t>Ec2Instance:</a:t>
            </a:r>
            <a:endParaRPr sz="1100">
              <a:solidFill>
                <a:srgbClr val="16191F"/>
              </a:solidFill>
              <a:highlight>
                <a:srgbClr val="F9F9F9"/>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16191F"/>
                </a:solidFill>
                <a:highlight>
                  <a:srgbClr val="F9F9F9"/>
                </a:highlight>
                <a:latin typeface="Courier New"/>
                <a:ea typeface="Courier New"/>
                <a:cs typeface="Courier New"/>
                <a:sym typeface="Courier New"/>
              </a:rPr>
              <a:t>    </a:t>
            </a:r>
            <a:r>
              <a:rPr lang="en" sz="1100">
                <a:solidFill>
                  <a:srgbClr val="986801"/>
                </a:solidFill>
                <a:latin typeface="Courier New"/>
                <a:ea typeface="Courier New"/>
                <a:cs typeface="Courier New"/>
                <a:sym typeface="Courier New"/>
              </a:rPr>
              <a:t>Type:</a:t>
            </a:r>
            <a:r>
              <a:rPr lang="en" sz="1100">
                <a:solidFill>
                  <a:srgbClr val="16191F"/>
                </a:solidFill>
                <a:highlight>
                  <a:srgbClr val="F9F9F9"/>
                </a:highlight>
                <a:latin typeface="Courier New"/>
                <a:ea typeface="Courier New"/>
                <a:cs typeface="Courier New"/>
                <a:sym typeface="Courier New"/>
              </a:rPr>
              <a:t> </a:t>
            </a:r>
            <a:r>
              <a:rPr lang="en" sz="1100">
                <a:solidFill>
                  <a:srgbClr val="0B6125"/>
                </a:solidFill>
                <a:latin typeface="Courier New"/>
                <a:ea typeface="Courier New"/>
                <a:cs typeface="Courier New"/>
                <a:sym typeface="Courier New"/>
              </a:rPr>
              <a:t>'AWS::EC2::Instance'</a:t>
            </a:r>
            <a:endParaRPr sz="1100">
              <a:solidFill>
                <a:srgbClr val="16191F"/>
              </a:solidFill>
              <a:highlight>
                <a:srgbClr val="F9F9F9"/>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16191F"/>
                </a:solidFill>
                <a:highlight>
                  <a:srgbClr val="F9F9F9"/>
                </a:highlight>
                <a:latin typeface="Courier New"/>
                <a:ea typeface="Courier New"/>
                <a:cs typeface="Courier New"/>
                <a:sym typeface="Courier New"/>
              </a:rPr>
              <a:t>    </a:t>
            </a:r>
            <a:r>
              <a:rPr lang="en" sz="1100">
                <a:solidFill>
                  <a:srgbClr val="986801"/>
                </a:solidFill>
                <a:latin typeface="Courier New"/>
                <a:ea typeface="Courier New"/>
                <a:cs typeface="Courier New"/>
                <a:sym typeface="Courier New"/>
              </a:rPr>
              <a:t>Properties:</a:t>
            </a:r>
            <a:endParaRPr sz="1100">
              <a:solidFill>
                <a:srgbClr val="16191F"/>
              </a:solidFill>
              <a:highlight>
                <a:srgbClr val="F9F9F9"/>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16191F"/>
                </a:solidFill>
                <a:highlight>
                  <a:srgbClr val="F9F9F9"/>
                </a:highlight>
                <a:latin typeface="Courier New"/>
                <a:ea typeface="Courier New"/>
                <a:cs typeface="Courier New"/>
                <a:sym typeface="Courier New"/>
              </a:rPr>
              <a:t>      </a:t>
            </a:r>
            <a:r>
              <a:rPr lang="en" sz="1100">
                <a:solidFill>
                  <a:srgbClr val="986801"/>
                </a:solidFill>
                <a:latin typeface="Courier New"/>
                <a:ea typeface="Courier New"/>
                <a:cs typeface="Courier New"/>
                <a:sym typeface="Courier New"/>
              </a:rPr>
              <a:t>SecurityGroups:</a:t>
            </a:r>
            <a:endParaRPr sz="1100">
              <a:solidFill>
                <a:srgbClr val="16191F"/>
              </a:solidFill>
              <a:highlight>
                <a:srgbClr val="F9F9F9"/>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16191F"/>
                </a:solidFill>
                <a:highlight>
                  <a:srgbClr val="F9F9F9"/>
                </a:highlight>
                <a:latin typeface="Courier New"/>
                <a:ea typeface="Courier New"/>
                <a:cs typeface="Courier New"/>
                <a:sym typeface="Courier New"/>
              </a:rPr>
              <a:t>        </a:t>
            </a:r>
            <a:r>
              <a:rPr lang="en" sz="1100">
                <a:solidFill>
                  <a:srgbClr val="4078F2"/>
                </a:solidFill>
                <a:latin typeface="Courier New"/>
                <a:ea typeface="Courier New"/>
                <a:cs typeface="Courier New"/>
                <a:sym typeface="Courier New"/>
              </a:rPr>
              <a:t>-</a:t>
            </a:r>
            <a:r>
              <a:rPr lang="en" sz="1100">
                <a:solidFill>
                  <a:srgbClr val="16191F"/>
                </a:solidFill>
                <a:highlight>
                  <a:srgbClr val="F9F9F9"/>
                </a:highlight>
                <a:latin typeface="Courier New"/>
                <a:ea typeface="Courier New"/>
                <a:cs typeface="Courier New"/>
                <a:sym typeface="Courier New"/>
              </a:rPr>
              <a:t> </a:t>
            </a:r>
            <a:r>
              <a:rPr lang="en" sz="1100">
                <a:solidFill>
                  <a:srgbClr val="986801"/>
                </a:solidFill>
                <a:latin typeface="Courier New"/>
                <a:ea typeface="Courier New"/>
                <a:cs typeface="Courier New"/>
                <a:sym typeface="Courier New"/>
              </a:rPr>
              <a:t>!Ref</a:t>
            </a:r>
            <a:r>
              <a:rPr lang="en" sz="1100">
                <a:solidFill>
                  <a:srgbClr val="16191F"/>
                </a:solidFill>
                <a:highlight>
                  <a:srgbClr val="F9F9F9"/>
                </a:highlight>
                <a:latin typeface="Courier New"/>
                <a:ea typeface="Courier New"/>
                <a:cs typeface="Courier New"/>
                <a:sym typeface="Courier New"/>
              </a:rPr>
              <a:t> </a:t>
            </a:r>
            <a:r>
              <a:rPr lang="en" sz="1100">
                <a:solidFill>
                  <a:srgbClr val="0B6125"/>
                </a:solidFill>
                <a:latin typeface="Courier New"/>
                <a:ea typeface="Courier New"/>
                <a:cs typeface="Courier New"/>
                <a:sym typeface="Courier New"/>
              </a:rPr>
              <a:t>InstanceSecurityGroup</a:t>
            </a:r>
            <a:endParaRPr sz="1100">
              <a:solidFill>
                <a:srgbClr val="16191F"/>
              </a:solidFill>
              <a:highlight>
                <a:srgbClr val="F9F9F9"/>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16191F"/>
                </a:solidFill>
                <a:highlight>
                  <a:srgbClr val="F9F9F9"/>
                </a:highlight>
                <a:latin typeface="Courier New"/>
                <a:ea typeface="Courier New"/>
                <a:cs typeface="Courier New"/>
                <a:sym typeface="Courier New"/>
              </a:rPr>
              <a:t>        </a:t>
            </a:r>
            <a:r>
              <a:rPr lang="en" sz="1100">
                <a:solidFill>
                  <a:srgbClr val="4078F2"/>
                </a:solidFill>
                <a:latin typeface="Courier New"/>
                <a:ea typeface="Courier New"/>
                <a:cs typeface="Courier New"/>
                <a:sym typeface="Courier New"/>
              </a:rPr>
              <a:t>-</a:t>
            </a:r>
            <a:r>
              <a:rPr lang="en" sz="1100">
                <a:solidFill>
                  <a:srgbClr val="16191F"/>
                </a:solidFill>
                <a:highlight>
                  <a:srgbClr val="F9F9F9"/>
                </a:highlight>
                <a:latin typeface="Courier New"/>
                <a:ea typeface="Courier New"/>
                <a:cs typeface="Courier New"/>
                <a:sym typeface="Courier New"/>
              </a:rPr>
              <a:t> </a:t>
            </a:r>
            <a:r>
              <a:rPr lang="en" sz="1100">
                <a:solidFill>
                  <a:srgbClr val="0B6125"/>
                </a:solidFill>
                <a:latin typeface="Courier New"/>
                <a:ea typeface="Courier New"/>
                <a:cs typeface="Courier New"/>
                <a:sym typeface="Courier New"/>
              </a:rPr>
              <a:t>MyExistingSecurityGroup</a:t>
            </a:r>
            <a:endParaRPr sz="1100">
              <a:solidFill>
                <a:srgbClr val="16191F"/>
              </a:solidFill>
              <a:highlight>
                <a:srgbClr val="F9F9F9"/>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16191F"/>
                </a:solidFill>
                <a:highlight>
                  <a:srgbClr val="F9F9F9"/>
                </a:highlight>
                <a:latin typeface="Courier New"/>
                <a:ea typeface="Courier New"/>
                <a:cs typeface="Courier New"/>
                <a:sym typeface="Courier New"/>
              </a:rPr>
              <a:t>      </a:t>
            </a:r>
            <a:r>
              <a:rPr lang="en" sz="1100">
                <a:solidFill>
                  <a:srgbClr val="986801"/>
                </a:solidFill>
                <a:latin typeface="Courier New"/>
                <a:ea typeface="Courier New"/>
                <a:cs typeface="Courier New"/>
                <a:sym typeface="Courier New"/>
              </a:rPr>
              <a:t>KeyName:</a:t>
            </a:r>
            <a:r>
              <a:rPr lang="en" sz="1100">
                <a:solidFill>
                  <a:srgbClr val="16191F"/>
                </a:solidFill>
                <a:highlight>
                  <a:srgbClr val="F9F9F9"/>
                </a:highlight>
                <a:latin typeface="Courier New"/>
                <a:ea typeface="Courier New"/>
                <a:cs typeface="Courier New"/>
                <a:sym typeface="Courier New"/>
              </a:rPr>
              <a:t> </a:t>
            </a:r>
            <a:r>
              <a:rPr lang="en" sz="1100">
                <a:solidFill>
                  <a:srgbClr val="986801"/>
                </a:solidFill>
                <a:latin typeface="Courier New"/>
                <a:ea typeface="Courier New"/>
                <a:cs typeface="Courier New"/>
                <a:sym typeface="Courier New"/>
              </a:rPr>
              <a:t>!Ref</a:t>
            </a:r>
            <a:r>
              <a:rPr lang="en" sz="1100">
                <a:solidFill>
                  <a:srgbClr val="16191F"/>
                </a:solidFill>
                <a:highlight>
                  <a:srgbClr val="F9F9F9"/>
                </a:highlight>
                <a:latin typeface="Courier New"/>
                <a:ea typeface="Courier New"/>
                <a:cs typeface="Courier New"/>
                <a:sym typeface="Courier New"/>
              </a:rPr>
              <a:t> </a:t>
            </a:r>
            <a:r>
              <a:rPr lang="en" sz="1100">
                <a:solidFill>
                  <a:srgbClr val="0B6125"/>
                </a:solidFill>
                <a:latin typeface="Courier New"/>
                <a:ea typeface="Courier New"/>
                <a:cs typeface="Courier New"/>
                <a:sym typeface="Courier New"/>
              </a:rPr>
              <a:t>KeyName</a:t>
            </a:r>
            <a:endParaRPr sz="1100">
              <a:solidFill>
                <a:srgbClr val="16191F"/>
              </a:solidFill>
              <a:highlight>
                <a:srgbClr val="F9F9F9"/>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16191F"/>
                </a:solidFill>
                <a:highlight>
                  <a:srgbClr val="F9F9F9"/>
                </a:highlight>
                <a:latin typeface="Courier New"/>
                <a:ea typeface="Courier New"/>
                <a:cs typeface="Courier New"/>
                <a:sym typeface="Courier New"/>
              </a:rPr>
              <a:t>      </a:t>
            </a:r>
            <a:r>
              <a:rPr lang="en" sz="1100">
                <a:solidFill>
                  <a:srgbClr val="986801"/>
                </a:solidFill>
                <a:latin typeface="Courier New"/>
                <a:ea typeface="Courier New"/>
                <a:cs typeface="Courier New"/>
                <a:sym typeface="Courier New"/>
              </a:rPr>
              <a:t>ImageId:</a:t>
            </a:r>
            <a:r>
              <a:rPr lang="en" sz="1100">
                <a:solidFill>
                  <a:srgbClr val="16191F"/>
                </a:solidFill>
                <a:highlight>
                  <a:srgbClr val="F9F9F9"/>
                </a:highlight>
                <a:latin typeface="Courier New"/>
                <a:ea typeface="Courier New"/>
                <a:cs typeface="Courier New"/>
                <a:sym typeface="Courier New"/>
              </a:rPr>
              <a:t> </a:t>
            </a:r>
            <a:r>
              <a:rPr lang="en" sz="1100">
                <a:solidFill>
                  <a:srgbClr val="0B6125"/>
                </a:solidFill>
                <a:latin typeface="Courier New"/>
                <a:ea typeface="Courier New"/>
                <a:cs typeface="Courier New"/>
                <a:sym typeface="Courier New"/>
              </a:rPr>
              <a:t>ami-7a11e213</a:t>
            </a:r>
            <a:endParaRPr sz="1100">
              <a:solidFill>
                <a:srgbClr val="16191F"/>
              </a:solidFill>
              <a:highlight>
                <a:srgbClr val="F9F9F9"/>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16191F"/>
                </a:solidFill>
                <a:highlight>
                  <a:srgbClr val="F9F9F9"/>
                </a:highlight>
                <a:latin typeface="Courier New"/>
                <a:ea typeface="Courier New"/>
                <a:cs typeface="Courier New"/>
                <a:sym typeface="Courier New"/>
              </a:rPr>
              <a:t>  </a:t>
            </a:r>
            <a:r>
              <a:rPr lang="en" sz="1100">
                <a:solidFill>
                  <a:srgbClr val="986801"/>
                </a:solidFill>
                <a:latin typeface="Courier New"/>
                <a:ea typeface="Courier New"/>
                <a:cs typeface="Courier New"/>
                <a:sym typeface="Courier New"/>
              </a:rPr>
              <a:t>InstanceSecurityGroup:</a:t>
            </a:r>
            <a:endParaRPr sz="1100">
              <a:solidFill>
                <a:srgbClr val="16191F"/>
              </a:solidFill>
              <a:highlight>
                <a:srgbClr val="F9F9F9"/>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16191F"/>
                </a:solidFill>
                <a:highlight>
                  <a:srgbClr val="F9F9F9"/>
                </a:highlight>
                <a:latin typeface="Courier New"/>
                <a:ea typeface="Courier New"/>
                <a:cs typeface="Courier New"/>
                <a:sym typeface="Courier New"/>
              </a:rPr>
              <a:t>    </a:t>
            </a:r>
            <a:r>
              <a:rPr lang="en" sz="1100">
                <a:solidFill>
                  <a:srgbClr val="986801"/>
                </a:solidFill>
                <a:latin typeface="Courier New"/>
                <a:ea typeface="Courier New"/>
                <a:cs typeface="Courier New"/>
                <a:sym typeface="Courier New"/>
              </a:rPr>
              <a:t>Type:</a:t>
            </a:r>
            <a:r>
              <a:rPr lang="en" sz="1100">
                <a:solidFill>
                  <a:srgbClr val="16191F"/>
                </a:solidFill>
                <a:highlight>
                  <a:srgbClr val="F9F9F9"/>
                </a:highlight>
                <a:latin typeface="Courier New"/>
                <a:ea typeface="Courier New"/>
                <a:cs typeface="Courier New"/>
                <a:sym typeface="Courier New"/>
              </a:rPr>
              <a:t> </a:t>
            </a:r>
            <a:r>
              <a:rPr lang="en" sz="1100">
                <a:solidFill>
                  <a:srgbClr val="0B6125"/>
                </a:solidFill>
                <a:latin typeface="Courier New"/>
                <a:ea typeface="Courier New"/>
                <a:cs typeface="Courier New"/>
                <a:sym typeface="Courier New"/>
              </a:rPr>
              <a:t>'AWS::EC2::SecurityGroup'</a:t>
            </a:r>
            <a:endParaRPr sz="1100">
              <a:solidFill>
                <a:srgbClr val="16191F"/>
              </a:solidFill>
              <a:highlight>
                <a:srgbClr val="F9F9F9"/>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16191F"/>
                </a:solidFill>
                <a:highlight>
                  <a:srgbClr val="F9F9F9"/>
                </a:highlight>
                <a:latin typeface="Courier New"/>
                <a:ea typeface="Courier New"/>
                <a:cs typeface="Courier New"/>
                <a:sym typeface="Courier New"/>
              </a:rPr>
              <a:t>    </a:t>
            </a:r>
            <a:r>
              <a:rPr lang="en" sz="1100">
                <a:solidFill>
                  <a:srgbClr val="986801"/>
                </a:solidFill>
                <a:latin typeface="Courier New"/>
                <a:ea typeface="Courier New"/>
                <a:cs typeface="Courier New"/>
                <a:sym typeface="Courier New"/>
              </a:rPr>
              <a:t>Properties:</a:t>
            </a:r>
            <a:endParaRPr sz="1100">
              <a:solidFill>
                <a:srgbClr val="16191F"/>
              </a:solidFill>
              <a:highlight>
                <a:srgbClr val="F9F9F9"/>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16191F"/>
                </a:solidFill>
                <a:highlight>
                  <a:srgbClr val="F9F9F9"/>
                </a:highlight>
                <a:latin typeface="Courier New"/>
                <a:ea typeface="Courier New"/>
                <a:cs typeface="Courier New"/>
                <a:sym typeface="Courier New"/>
              </a:rPr>
              <a:t>      </a:t>
            </a:r>
            <a:r>
              <a:rPr lang="en" sz="1100">
                <a:solidFill>
                  <a:srgbClr val="986801"/>
                </a:solidFill>
                <a:latin typeface="Courier New"/>
                <a:ea typeface="Courier New"/>
                <a:cs typeface="Courier New"/>
                <a:sym typeface="Courier New"/>
              </a:rPr>
              <a:t>GroupDescription:</a:t>
            </a:r>
            <a:r>
              <a:rPr lang="en" sz="1100">
                <a:solidFill>
                  <a:srgbClr val="16191F"/>
                </a:solidFill>
                <a:highlight>
                  <a:srgbClr val="F9F9F9"/>
                </a:highlight>
                <a:latin typeface="Courier New"/>
                <a:ea typeface="Courier New"/>
                <a:cs typeface="Courier New"/>
                <a:sym typeface="Courier New"/>
              </a:rPr>
              <a:t> </a:t>
            </a:r>
            <a:r>
              <a:rPr lang="en" sz="1100">
                <a:solidFill>
                  <a:srgbClr val="0B6125"/>
                </a:solidFill>
                <a:latin typeface="Courier New"/>
                <a:ea typeface="Courier New"/>
                <a:cs typeface="Courier New"/>
                <a:sym typeface="Courier New"/>
              </a:rPr>
              <a:t>Enable</a:t>
            </a:r>
            <a:r>
              <a:rPr lang="en" sz="1100">
                <a:solidFill>
                  <a:srgbClr val="16191F"/>
                </a:solidFill>
                <a:highlight>
                  <a:srgbClr val="F9F9F9"/>
                </a:highlight>
                <a:latin typeface="Courier New"/>
                <a:ea typeface="Courier New"/>
                <a:cs typeface="Courier New"/>
                <a:sym typeface="Courier New"/>
              </a:rPr>
              <a:t> </a:t>
            </a:r>
            <a:r>
              <a:rPr lang="en" sz="1100">
                <a:solidFill>
                  <a:srgbClr val="0B6125"/>
                </a:solidFill>
                <a:latin typeface="Courier New"/>
                <a:ea typeface="Courier New"/>
                <a:cs typeface="Courier New"/>
                <a:sym typeface="Courier New"/>
              </a:rPr>
              <a:t>SSH</a:t>
            </a:r>
            <a:r>
              <a:rPr lang="en" sz="1100">
                <a:solidFill>
                  <a:srgbClr val="16191F"/>
                </a:solidFill>
                <a:highlight>
                  <a:srgbClr val="F9F9F9"/>
                </a:highlight>
                <a:latin typeface="Courier New"/>
                <a:ea typeface="Courier New"/>
                <a:cs typeface="Courier New"/>
                <a:sym typeface="Courier New"/>
              </a:rPr>
              <a:t> </a:t>
            </a:r>
            <a:r>
              <a:rPr lang="en" sz="1100">
                <a:solidFill>
                  <a:srgbClr val="0B6125"/>
                </a:solidFill>
                <a:latin typeface="Courier New"/>
                <a:ea typeface="Courier New"/>
                <a:cs typeface="Courier New"/>
                <a:sym typeface="Courier New"/>
              </a:rPr>
              <a:t>access</a:t>
            </a:r>
            <a:r>
              <a:rPr lang="en" sz="1100">
                <a:solidFill>
                  <a:srgbClr val="16191F"/>
                </a:solidFill>
                <a:highlight>
                  <a:srgbClr val="F9F9F9"/>
                </a:highlight>
                <a:latin typeface="Courier New"/>
                <a:ea typeface="Courier New"/>
                <a:cs typeface="Courier New"/>
                <a:sym typeface="Courier New"/>
              </a:rPr>
              <a:t> </a:t>
            </a:r>
            <a:r>
              <a:rPr lang="en" sz="1100">
                <a:solidFill>
                  <a:srgbClr val="0B6125"/>
                </a:solidFill>
                <a:latin typeface="Courier New"/>
                <a:ea typeface="Courier New"/>
                <a:cs typeface="Courier New"/>
                <a:sym typeface="Courier New"/>
              </a:rPr>
              <a:t>via</a:t>
            </a:r>
            <a:r>
              <a:rPr lang="en" sz="1100">
                <a:solidFill>
                  <a:srgbClr val="16191F"/>
                </a:solidFill>
                <a:highlight>
                  <a:srgbClr val="F9F9F9"/>
                </a:highlight>
                <a:latin typeface="Courier New"/>
                <a:ea typeface="Courier New"/>
                <a:cs typeface="Courier New"/>
                <a:sym typeface="Courier New"/>
              </a:rPr>
              <a:t> </a:t>
            </a:r>
            <a:r>
              <a:rPr lang="en" sz="1100">
                <a:solidFill>
                  <a:srgbClr val="0B6125"/>
                </a:solidFill>
                <a:latin typeface="Courier New"/>
                <a:ea typeface="Courier New"/>
                <a:cs typeface="Courier New"/>
                <a:sym typeface="Courier New"/>
              </a:rPr>
              <a:t>port</a:t>
            </a:r>
            <a:r>
              <a:rPr lang="en" sz="1100">
                <a:solidFill>
                  <a:srgbClr val="16191F"/>
                </a:solidFill>
                <a:highlight>
                  <a:srgbClr val="F9F9F9"/>
                </a:highlight>
                <a:latin typeface="Courier New"/>
                <a:ea typeface="Courier New"/>
                <a:cs typeface="Courier New"/>
                <a:sym typeface="Courier New"/>
              </a:rPr>
              <a:t> </a:t>
            </a:r>
            <a:r>
              <a:rPr lang="en" sz="1100">
                <a:solidFill>
                  <a:srgbClr val="986801"/>
                </a:solidFill>
                <a:latin typeface="Courier New"/>
                <a:ea typeface="Courier New"/>
                <a:cs typeface="Courier New"/>
                <a:sym typeface="Courier New"/>
              </a:rPr>
              <a:t>22</a:t>
            </a:r>
            <a:endParaRPr sz="1100">
              <a:solidFill>
                <a:srgbClr val="16191F"/>
              </a:solidFill>
              <a:highlight>
                <a:srgbClr val="F9F9F9"/>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16191F"/>
                </a:solidFill>
                <a:highlight>
                  <a:srgbClr val="F9F9F9"/>
                </a:highlight>
                <a:latin typeface="Courier New"/>
                <a:ea typeface="Courier New"/>
                <a:cs typeface="Courier New"/>
                <a:sym typeface="Courier New"/>
              </a:rPr>
              <a:t>      </a:t>
            </a:r>
            <a:r>
              <a:rPr lang="en" sz="1100">
                <a:solidFill>
                  <a:srgbClr val="986801"/>
                </a:solidFill>
                <a:latin typeface="Courier New"/>
                <a:ea typeface="Courier New"/>
                <a:cs typeface="Courier New"/>
                <a:sym typeface="Courier New"/>
              </a:rPr>
              <a:t>SecurityGroupIngress:</a:t>
            </a:r>
            <a:endParaRPr sz="1100">
              <a:solidFill>
                <a:srgbClr val="16191F"/>
              </a:solidFill>
              <a:highlight>
                <a:srgbClr val="F9F9F9"/>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16191F"/>
                </a:solidFill>
                <a:highlight>
                  <a:srgbClr val="F9F9F9"/>
                </a:highlight>
                <a:latin typeface="Courier New"/>
                <a:ea typeface="Courier New"/>
                <a:cs typeface="Courier New"/>
                <a:sym typeface="Courier New"/>
              </a:rPr>
              <a:t>        </a:t>
            </a:r>
            <a:r>
              <a:rPr lang="en" sz="1100">
                <a:solidFill>
                  <a:srgbClr val="4078F2"/>
                </a:solidFill>
                <a:latin typeface="Courier New"/>
                <a:ea typeface="Courier New"/>
                <a:cs typeface="Courier New"/>
                <a:sym typeface="Courier New"/>
              </a:rPr>
              <a:t>-</a:t>
            </a:r>
            <a:r>
              <a:rPr lang="en" sz="1100">
                <a:solidFill>
                  <a:srgbClr val="16191F"/>
                </a:solidFill>
                <a:highlight>
                  <a:srgbClr val="F9F9F9"/>
                </a:highlight>
                <a:latin typeface="Courier New"/>
                <a:ea typeface="Courier New"/>
                <a:cs typeface="Courier New"/>
                <a:sym typeface="Courier New"/>
              </a:rPr>
              <a:t> </a:t>
            </a:r>
            <a:r>
              <a:rPr lang="en" sz="1100">
                <a:solidFill>
                  <a:srgbClr val="986801"/>
                </a:solidFill>
                <a:latin typeface="Courier New"/>
                <a:ea typeface="Courier New"/>
                <a:cs typeface="Courier New"/>
                <a:sym typeface="Courier New"/>
              </a:rPr>
              <a:t>IpProtocol:</a:t>
            </a:r>
            <a:r>
              <a:rPr lang="en" sz="1100">
                <a:solidFill>
                  <a:srgbClr val="16191F"/>
                </a:solidFill>
                <a:highlight>
                  <a:srgbClr val="F9F9F9"/>
                </a:highlight>
                <a:latin typeface="Courier New"/>
                <a:ea typeface="Courier New"/>
                <a:cs typeface="Courier New"/>
                <a:sym typeface="Courier New"/>
              </a:rPr>
              <a:t> </a:t>
            </a:r>
            <a:r>
              <a:rPr lang="en" sz="1100">
                <a:solidFill>
                  <a:srgbClr val="0B6125"/>
                </a:solidFill>
                <a:latin typeface="Courier New"/>
                <a:ea typeface="Courier New"/>
                <a:cs typeface="Courier New"/>
                <a:sym typeface="Courier New"/>
              </a:rPr>
              <a:t>tcp</a:t>
            </a:r>
            <a:endParaRPr sz="1100">
              <a:solidFill>
                <a:srgbClr val="16191F"/>
              </a:solidFill>
              <a:highlight>
                <a:srgbClr val="F9F9F9"/>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16191F"/>
                </a:solidFill>
                <a:highlight>
                  <a:srgbClr val="F9F9F9"/>
                </a:highlight>
                <a:latin typeface="Courier New"/>
                <a:ea typeface="Courier New"/>
                <a:cs typeface="Courier New"/>
                <a:sym typeface="Courier New"/>
              </a:rPr>
              <a:t>          </a:t>
            </a:r>
            <a:r>
              <a:rPr lang="en" sz="1100">
                <a:solidFill>
                  <a:srgbClr val="986801"/>
                </a:solidFill>
                <a:latin typeface="Courier New"/>
                <a:ea typeface="Courier New"/>
                <a:cs typeface="Courier New"/>
                <a:sym typeface="Courier New"/>
              </a:rPr>
              <a:t>FromPort:</a:t>
            </a:r>
            <a:r>
              <a:rPr lang="en" sz="1100">
                <a:solidFill>
                  <a:srgbClr val="16191F"/>
                </a:solidFill>
                <a:highlight>
                  <a:srgbClr val="F9F9F9"/>
                </a:highlight>
                <a:latin typeface="Courier New"/>
                <a:ea typeface="Courier New"/>
                <a:cs typeface="Courier New"/>
                <a:sym typeface="Courier New"/>
              </a:rPr>
              <a:t> </a:t>
            </a:r>
            <a:r>
              <a:rPr lang="en" sz="1100">
                <a:solidFill>
                  <a:srgbClr val="0B6125"/>
                </a:solidFill>
                <a:latin typeface="Courier New"/>
                <a:ea typeface="Courier New"/>
                <a:cs typeface="Courier New"/>
                <a:sym typeface="Courier New"/>
              </a:rPr>
              <a:t>'22'</a:t>
            </a:r>
            <a:endParaRPr sz="1100">
              <a:solidFill>
                <a:srgbClr val="16191F"/>
              </a:solidFill>
              <a:highlight>
                <a:srgbClr val="F9F9F9"/>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16191F"/>
                </a:solidFill>
                <a:highlight>
                  <a:srgbClr val="F9F9F9"/>
                </a:highlight>
                <a:latin typeface="Courier New"/>
                <a:ea typeface="Courier New"/>
                <a:cs typeface="Courier New"/>
                <a:sym typeface="Courier New"/>
              </a:rPr>
              <a:t>          </a:t>
            </a:r>
            <a:r>
              <a:rPr lang="en" sz="1100">
                <a:solidFill>
                  <a:srgbClr val="986801"/>
                </a:solidFill>
                <a:latin typeface="Courier New"/>
                <a:ea typeface="Courier New"/>
                <a:cs typeface="Courier New"/>
                <a:sym typeface="Courier New"/>
              </a:rPr>
              <a:t>ToPort:</a:t>
            </a:r>
            <a:r>
              <a:rPr lang="en" sz="1100">
                <a:solidFill>
                  <a:srgbClr val="16191F"/>
                </a:solidFill>
                <a:highlight>
                  <a:srgbClr val="F9F9F9"/>
                </a:highlight>
                <a:latin typeface="Courier New"/>
                <a:ea typeface="Courier New"/>
                <a:cs typeface="Courier New"/>
                <a:sym typeface="Courier New"/>
              </a:rPr>
              <a:t> </a:t>
            </a:r>
            <a:r>
              <a:rPr lang="en" sz="1100">
                <a:solidFill>
                  <a:srgbClr val="0B6125"/>
                </a:solidFill>
                <a:latin typeface="Courier New"/>
                <a:ea typeface="Courier New"/>
                <a:cs typeface="Courier New"/>
                <a:sym typeface="Courier New"/>
              </a:rPr>
              <a:t>'22'</a:t>
            </a:r>
            <a:endParaRPr sz="1100">
              <a:solidFill>
                <a:srgbClr val="16191F"/>
              </a:solidFill>
              <a:highlight>
                <a:srgbClr val="F9F9F9"/>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16191F"/>
                </a:solidFill>
                <a:highlight>
                  <a:srgbClr val="F9F9F9"/>
                </a:highlight>
                <a:latin typeface="Courier New"/>
                <a:ea typeface="Courier New"/>
                <a:cs typeface="Courier New"/>
                <a:sym typeface="Courier New"/>
              </a:rPr>
              <a:t>          </a:t>
            </a:r>
            <a:r>
              <a:rPr lang="en" sz="1100">
                <a:solidFill>
                  <a:srgbClr val="986801"/>
                </a:solidFill>
                <a:latin typeface="Courier New"/>
                <a:ea typeface="Courier New"/>
                <a:cs typeface="Courier New"/>
                <a:sym typeface="Courier New"/>
              </a:rPr>
              <a:t>CidrIp:</a:t>
            </a:r>
            <a:r>
              <a:rPr lang="en" sz="1100">
                <a:solidFill>
                  <a:srgbClr val="16191F"/>
                </a:solidFill>
                <a:highlight>
                  <a:srgbClr val="F9F9F9"/>
                </a:highlight>
                <a:latin typeface="Courier New"/>
                <a:ea typeface="Courier New"/>
                <a:cs typeface="Courier New"/>
                <a:sym typeface="Courier New"/>
              </a:rPr>
              <a:t> </a:t>
            </a:r>
            <a:r>
              <a:rPr lang="en" sz="1100">
                <a:solidFill>
                  <a:srgbClr val="986801"/>
                </a:solidFill>
                <a:latin typeface="Courier New"/>
                <a:ea typeface="Courier New"/>
                <a:cs typeface="Courier New"/>
                <a:sym typeface="Courier New"/>
              </a:rPr>
              <a:t>0.0.0.0</a:t>
            </a:r>
            <a:r>
              <a:rPr lang="en" sz="1100">
                <a:solidFill>
                  <a:srgbClr val="0B6125"/>
                </a:solidFill>
                <a:latin typeface="Courier New"/>
                <a:ea typeface="Courier New"/>
                <a:cs typeface="Courier New"/>
                <a:sym typeface="Courier New"/>
              </a:rPr>
              <a:t>/0</a:t>
            </a:r>
            <a:endParaRPr sz="800">
              <a:solidFill>
                <a:srgbClr val="383A42"/>
              </a:solidFill>
              <a:highlight>
                <a:srgbClr val="FAFAFA"/>
              </a:highlight>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  or Fn::Ref function</a:t>
            </a:r>
            <a:endParaRPr/>
          </a:p>
        </p:txBody>
      </p:sp>
      <p:sp>
        <p:nvSpPr>
          <p:cNvPr id="133" name="Google Shape;13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44444"/>
                </a:solidFill>
                <a:highlight>
                  <a:srgbClr val="FFFFFF"/>
                </a:highlight>
              </a:rPr>
              <a:t>You're probably wondering how you set properties on one resource based on the name or property of another resource. For example, you can create a CloudFront distribution backed by an S3 bucket or an EC2 instance that uses EC2 security groups, and all of these resources can be created in the same template. AWS CloudFormation has a number of intrinsic functions that you can use to refer to other resources and their properties. You can use the </a:t>
            </a:r>
            <a:r>
              <a:rPr lang="en" sz="1200" u="sng">
                <a:solidFill>
                  <a:srgbClr val="E48700"/>
                </a:solidFill>
                <a:highlight>
                  <a:srgbClr val="FFFFFF"/>
                </a:highlight>
                <a:hlinkClick r:id="rId3">
                  <a:extLst>
                    <a:ext uri="{A12FA001-AC4F-418D-AE19-62706E023703}">
                      <ahyp:hlinkClr val="tx"/>
                    </a:ext>
                  </a:extLst>
                </a:hlinkClick>
              </a:rPr>
              <a:t>Ref function</a:t>
            </a:r>
            <a:r>
              <a:rPr lang="en" sz="1200">
                <a:solidFill>
                  <a:srgbClr val="444444"/>
                </a:solidFill>
                <a:highlight>
                  <a:srgbClr val="FFFFFF"/>
                </a:highlight>
              </a:rPr>
              <a:t> to refer to an identifying property of a resource. Frequently, this is the physical name of the resource; however, sometimes it can be an identifier, such as the IP address for an </a:t>
            </a:r>
            <a:r>
              <a:rPr lang="en" sz="1200" u="sng">
                <a:solidFill>
                  <a:srgbClr val="E48700"/>
                </a:solidFill>
                <a:highlight>
                  <a:srgbClr val="FFFFFF"/>
                </a:highlight>
                <a:hlinkClick r:id="rId4">
                  <a:extLst>
                    <a:ext uri="{A12FA001-AC4F-418D-AE19-62706E023703}">
                      <ahyp:hlinkClr val="tx"/>
                    </a:ext>
                  </a:extLst>
                </a:hlinkClick>
              </a:rPr>
              <a:t>AWS::EC2::EIP</a:t>
            </a:r>
            <a:r>
              <a:rPr lang="en" sz="1200">
                <a:solidFill>
                  <a:srgbClr val="444444"/>
                </a:solidFill>
                <a:highlight>
                  <a:srgbClr val="FFFFFF"/>
                </a:highlight>
              </a:rPr>
              <a:t> resource or an Amazon Resource Name (ARN) for an Amazon SNS topic. For a list of values returned by the Ref function, see </a:t>
            </a:r>
            <a:r>
              <a:rPr lang="en" sz="1200" u="sng">
                <a:solidFill>
                  <a:srgbClr val="E48700"/>
                </a:solidFill>
                <a:highlight>
                  <a:srgbClr val="FFFFFF"/>
                </a:highlight>
                <a:hlinkClick r:id="rId5">
                  <a:extLst>
                    <a:ext uri="{A12FA001-AC4F-418D-AE19-62706E023703}">
                      <ahyp:hlinkClr val="tx"/>
                    </a:ext>
                  </a:extLst>
                </a:hlinkClick>
              </a:rPr>
              <a:t>Ref function</a:t>
            </a:r>
            <a:r>
              <a:rPr lang="en" sz="1200">
                <a:solidFill>
                  <a:srgbClr val="444444"/>
                </a:solidFill>
                <a:highlight>
                  <a:srgbClr val="FFFFFF"/>
                </a:highlight>
              </a:rPr>
              <a:t>. The following template contains an </a:t>
            </a:r>
            <a:r>
              <a:rPr lang="en" sz="1200" u="sng">
                <a:solidFill>
                  <a:srgbClr val="E48700"/>
                </a:solidFill>
                <a:highlight>
                  <a:srgbClr val="FFFFFF"/>
                </a:highlight>
                <a:hlinkClick r:id="rId6">
                  <a:extLst>
                    <a:ext uri="{A12FA001-AC4F-418D-AE19-62706E023703}">
                      <ahyp:hlinkClr val="tx"/>
                    </a:ext>
                  </a:extLst>
                </a:hlinkClick>
              </a:rPr>
              <a:t>AWS::EC2::Instance</a:t>
            </a:r>
            <a:r>
              <a:rPr lang="en" sz="1200">
                <a:solidFill>
                  <a:srgbClr val="444444"/>
                </a:solidFill>
                <a:highlight>
                  <a:srgbClr val="FFFFFF"/>
                </a:highlight>
              </a:rPr>
              <a:t> resource. The resource's SecurityGroups property calls the Ref function to refer to the AWS::EC2::SecurityGroup resource InstanceSecurityGroup.</a:t>
            </a:r>
            <a:endParaRPr sz="1200">
              <a:solidFill>
                <a:srgbClr val="444444"/>
              </a:solidFill>
              <a:highlight>
                <a:srgbClr val="FFFFFF"/>
              </a:highlight>
            </a:endParaRPr>
          </a:p>
          <a:p>
            <a:pPr indent="0" lvl="0" marL="0" rtl="0" algn="l">
              <a:spcBef>
                <a:spcPts val="1600"/>
              </a:spcBef>
              <a:spcAft>
                <a:spcPts val="0"/>
              </a:spcAft>
              <a:buNone/>
            </a:pPr>
            <a:r>
              <a:t/>
            </a:r>
            <a:endParaRPr sz="1200">
              <a:solidFill>
                <a:srgbClr val="444444"/>
              </a:solidFill>
              <a:highlight>
                <a:srgbClr val="FFFFFF"/>
              </a:highlight>
            </a:endParaRPr>
          </a:p>
          <a:p>
            <a:pPr indent="0" lvl="0" marL="0" rtl="0" algn="l">
              <a:spcBef>
                <a:spcPts val="1600"/>
              </a:spcBef>
              <a:spcAft>
                <a:spcPts val="0"/>
              </a:spcAft>
              <a:buNone/>
            </a:pPr>
            <a:r>
              <a:rPr b="1" lang="en" sz="1200">
                <a:solidFill>
                  <a:srgbClr val="444444"/>
                </a:solidFill>
                <a:highlight>
                  <a:srgbClr val="FFFFFF"/>
                </a:highlight>
              </a:rPr>
              <a:t>Notes</a:t>
            </a:r>
            <a:r>
              <a:rPr lang="en" sz="1200">
                <a:solidFill>
                  <a:srgbClr val="444444"/>
                </a:solidFill>
                <a:highlight>
                  <a:srgbClr val="FFFFFF"/>
                </a:highlight>
              </a:rPr>
              <a:t>: Ref </a:t>
            </a:r>
            <a:r>
              <a:rPr lang="en" sz="1200">
                <a:solidFill>
                  <a:srgbClr val="444444"/>
                </a:solidFill>
                <a:highlight>
                  <a:srgbClr val="FFFFFF"/>
                </a:highlight>
              </a:rPr>
              <a:t>usually</a:t>
            </a:r>
            <a:r>
              <a:rPr lang="en" sz="1200">
                <a:solidFill>
                  <a:srgbClr val="444444"/>
                </a:solidFill>
                <a:highlight>
                  <a:srgbClr val="FFFFFF"/>
                </a:highlight>
              </a:rPr>
              <a:t> used when you kept any </a:t>
            </a:r>
            <a:r>
              <a:rPr lang="en" sz="1200">
                <a:solidFill>
                  <a:srgbClr val="444444"/>
                </a:solidFill>
                <a:highlight>
                  <a:srgbClr val="FFFFFF"/>
                </a:highlight>
              </a:rPr>
              <a:t>parameters</a:t>
            </a:r>
            <a:r>
              <a:rPr lang="en" sz="1200">
                <a:solidFill>
                  <a:srgbClr val="444444"/>
                </a:solidFill>
                <a:highlight>
                  <a:srgbClr val="FFFFFF"/>
                </a:highlight>
              </a:rPr>
              <a:t> either to call the output value of other resource</a:t>
            </a:r>
            <a:endParaRPr sz="1200">
              <a:solidFill>
                <a:srgbClr val="444444"/>
              </a:solidFill>
              <a:highlight>
                <a:srgbClr val="FFFFFF"/>
              </a:highlight>
            </a:endParaRPr>
          </a:p>
          <a:p>
            <a:pPr indent="0" lvl="0" marL="0" rtl="0" algn="l">
              <a:spcBef>
                <a:spcPts val="1600"/>
              </a:spcBef>
              <a:spcAft>
                <a:spcPts val="0"/>
              </a:spcAft>
              <a:buNone/>
            </a:pPr>
            <a:r>
              <a:rPr lang="en" sz="1200">
                <a:solidFill>
                  <a:srgbClr val="444444"/>
                </a:solidFill>
                <a:highlight>
                  <a:srgbClr val="FFFFFF"/>
                </a:highlight>
              </a:rPr>
              <a:t>Ex: when you create VPC and the same VPC id is required to create the subnet so in this scenario we can use the ref function to call the value of the VPC to provide to Subnet</a:t>
            </a:r>
            <a:endParaRPr sz="1200">
              <a:solidFill>
                <a:srgbClr val="444444"/>
              </a:solidFill>
              <a:highlight>
                <a:srgbClr val="FFFFFF"/>
              </a:highlight>
            </a:endParaRPr>
          </a:p>
          <a:p>
            <a:pPr indent="0" lvl="0" marL="0" rtl="0" algn="l">
              <a:spcBef>
                <a:spcPts val="1600"/>
              </a:spcBef>
              <a:spcAft>
                <a:spcPts val="1600"/>
              </a:spcAft>
              <a:buNone/>
            </a:pPr>
            <a:r>
              <a:t/>
            </a:r>
            <a:endParaRPr sz="1200">
              <a:solidFill>
                <a:srgbClr val="444444"/>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180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JSON: Fn::GetAtt  YAML: !</a:t>
            </a:r>
            <a:r>
              <a:rPr lang="en"/>
              <a:t>GetAtt</a:t>
            </a:r>
            <a:endParaRPr/>
          </a:p>
        </p:txBody>
      </p:sp>
      <p:sp>
        <p:nvSpPr>
          <p:cNvPr id="139" name="Google Shape;139;p28"/>
          <p:cNvSpPr txBox="1"/>
          <p:nvPr>
            <p:ph idx="1" type="body"/>
          </p:nvPr>
        </p:nvSpPr>
        <p:spPr>
          <a:xfrm>
            <a:off x="311700" y="813125"/>
            <a:ext cx="8520600" cy="421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44444"/>
                </a:solidFill>
                <a:highlight>
                  <a:srgbClr val="FFFFFF"/>
                </a:highlight>
              </a:rPr>
              <a:t>The Ref function is handy if the parameter or the value returned for a resource is exactly what you want; however, you may need other attributes of a resource. For example, if you want to create a CloudFront distribution with an S3 origin, you need to specify the bucket location by using a DNS-style address. A number of resources have additional attributes whose values you can use in your template. To get these attributes, you use the </a:t>
            </a:r>
            <a:r>
              <a:rPr lang="en" sz="1200" u="sng">
                <a:solidFill>
                  <a:srgbClr val="E48700"/>
                </a:solidFill>
                <a:highlight>
                  <a:srgbClr val="FFFFFF"/>
                </a:highlight>
                <a:hlinkClick r:id="rId3">
                  <a:extLst>
                    <a:ext uri="{A12FA001-AC4F-418D-AE19-62706E023703}">
                      <ahyp:hlinkClr val="tx"/>
                    </a:ext>
                  </a:extLst>
                </a:hlinkClick>
              </a:rPr>
              <a:t>Fn::GetAtt</a:t>
            </a:r>
            <a:r>
              <a:rPr lang="en" sz="1200">
                <a:solidFill>
                  <a:srgbClr val="444444"/>
                </a:solidFill>
                <a:highlight>
                  <a:srgbClr val="FFFFFF"/>
                </a:highlight>
              </a:rPr>
              <a:t> function. The following template creates a CloudFront distribution resource that specifies the DNS name of an S3 bucket resource using Fn::GetAtt function to get the bucket's DomainName attribute.</a:t>
            </a:r>
            <a:endParaRPr sz="1100">
              <a:solidFill>
                <a:srgbClr val="16191F"/>
              </a:solidFill>
              <a:highlight>
                <a:srgbClr val="F9F9F9"/>
              </a:highlight>
              <a:latin typeface="Courier New"/>
              <a:ea typeface="Courier New"/>
              <a:cs typeface="Courier New"/>
              <a:sym typeface="Courier New"/>
            </a:endParaRPr>
          </a:p>
          <a:p>
            <a:pPr indent="0" lvl="0" marL="0" rtl="0" algn="l">
              <a:spcBef>
                <a:spcPts val="1600"/>
              </a:spcBef>
              <a:spcAft>
                <a:spcPts val="0"/>
              </a:spcAft>
              <a:buNone/>
            </a:pPr>
            <a:r>
              <a:rPr lang="en" sz="1100">
                <a:solidFill>
                  <a:srgbClr val="16191F"/>
                </a:solidFill>
                <a:highlight>
                  <a:srgbClr val="F9F9F9"/>
                </a:highlight>
                <a:latin typeface="Courier New"/>
                <a:ea typeface="Courier New"/>
                <a:cs typeface="Courier New"/>
                <a:sym typeface="Courier New"/>
              </a:rPr>
              <a:t>!GetAtt </a:t>
            </a:r>
            <a:r>
              <a:rPr i="1" lang="en" sz="1100">
                <a:solidFill>
                  <a:srgbClr val="F5001D"/>
                </a:solidFill>
                <a:latin typeface="Courier New"/>
                <a:ea typeface="Courier New"/>
                <a:cs typeface="Courier New"/>
                <a:sym typeface="Courier New"/>
              </a:rPr>
              <a:t>logicalNameOfResource</a:t>
            </a:r>
            <a:r>
              <a:rPr lang="en" sz="1100">
                <a:solidFill>
                  <a:srgbClr val="16191F"/>
                </a:solidFill>
                <a:highlight>
                  <a:srgbClr val="F9F9F9"/>
                </a:highlight>
                <a:latin typeface="Courier New"/>
                <a:ea typeface="Courier New"/>
                <a:cs typeface="Courier New"/>
                <a:sym typeface="Courier New"/>
              </a:rPr>
              <a:t>.</a:t>
            </a:r>
            <a:r>
              <a:rPr i="1" lang="en" sz="1100">
                <a:solidFill>
                  <a:srgbClr val="F5001D"/>
                </a:solidFill>
                <a:latin typeface="Courier New"/>
                <a:ea typeface="Courier New"/>
                <a:cs typeface="Courier New"/>
                <a:sym typeface="Courier New"/>
              </a:rPr>
              <a:t>attributeName</a:t>
            </a:r>
            <a:endParaRPr sz="1200">
              <a:solidFill>
                <a:srgbClr val="444444"/>
              </a:solidFill>
              <a:highlight>
                <a:srgbClr val="FFFFFF"/>
              </a:highlight>
            </a:endParaRPr>
          </a:p>
          <a:p>
            <a:pPr indent="0" lvl="0" marL="0" rtl="0" algn="l">
              <a:spcBef>
                <a:spcPts val="1600"/>
              </a:spcBef>
              <a:spcAft>
                <a:spcPts val="0"/>
              </a:spcAft>
              <a:buNone/>
            </a:pPr>
            <a:r>
              <a:rPr lang="en" sz="1100">
                <a:solidFill>
                  <a:srgbClr val="16191F"/>
                </a:solidFill>
                <a:highlight>
                  <a:srgbClr val="F9F9F9"/>
                </a:highlight>
                <a:latin typeface="Courier New"/>
                <a:ea typeface="Courier New"/>
                <a:cs typeface="Courier New"/>
                <a:sym typeface="Courier New"/>
              </a:rPr>
              <a:t>Fn::GetAtt: [ </a:t>
            </a:r>
            <a:r>
              <a:rPr i="1" lang="en" sz="1100">
                <a:solidFill>
                  <a:srgbClr val="F5001D"/>
                </a:solidFill>
                <a:latin typeface="Courier New"/>
                <a:ea typeface="Courier New"/>
                <a:cs typeface="Courier New"/>
                <a:sym typeface="Courier New"/>
              </a:rPr>
              <a:t>logicalNameOfResource</a:t>
            </a:r>
            <a:r>
              <a:rPr lang="en" sz="1100">
                <a:solidFill>
                  <a:srgbClr val="16191F"/>
                </a:solidFill>
                <a:highlight>
                  <a:srgbClr val="F9F9F9"/>
                </a:highlight>
                <a:latin typeface="Courier New"/>
                <a:ea typeface="Courier New"/>
                <a:cs typeface="Courier New"/>
                <a:sym typeface="Courier New"/>
              </a:rPr>
              <a:t>, </a:t>
            </a:r>
            <a:r>
              <a:rPr i="1" lang="en" sz="1100">
                <a:solidFill>
                  <a:srgbClr val="F5001D"/>
                </a:solidFill>
                <a:latin typeface="Courier New"/>
                <a:ea typeface="Courier New"/>
                <a:cs typeface="Courier New"/>
                <a:sym typeface="Courier New"/>
              </a:rPr>
              <a:t>attributeName</a:t>
            </a:r>
            <a:r>
              <a:rPr lang="en" sz="1100">
                <a:solidFill>
                  <a:srgbClr val="16191F"/>
                </a:solidFill>
                <a:highlight>
                  <a:srgbClr val="F9F9F9"/>
                </a:highlight>
                <a:latin typeface="Courier New"/>
                <a:ea typeface="Courier New"/>
                <a:cs typeface="Courier New"/>
                <a:sym typeface="Courier New"/>
              </a:rPr>
              <a:t> ]</a:t>
            </a:r>
            <a:endParaRPr sz="1100">
              <a:solidFill>
                <a:srgbClr val="16191F"/>
              </a:solidFill>
              <a:highlight>
                <a:srgbClr val="F9F9F9"/>
              </a:highlight>
              <a:latin typeface="Courier New"/>
              <a:ea typeface="Courier New"/>
              <a:cs typeface="Courier New"/>
              <a:sym typeface="Courier New"/>
            </a:endParaRPr>
          </a:p>
          <a:p>
            <a:pPr indent="0" lvl="0" marL="0" rtl="0" algn="l">
              <a:lnSpc>
                <a:spcPct val="122600"/>
              </a:lnSpc>
              <a:spcBef>
                <a:spcPts val="1700"/>
              </a:spcBef>
              <a:spcAft>
                <a:spcPts val="0"/>
              </a:spcAft>
              <a:buNone/>
            </a:pPr>
            <a:r>
              <a:rPr lang="en" sz="1200">
                <a:solidFill>
                  <a:srgbClr val="16191F"/>
                </a:solidFill>
                <a:highlight>
                  <a:srgbClr val="FFFFFF"/>
                </a:highlight>
                <a:latin typeface="Times New Roman"/>
                <a:ea typeface="Times New Roman"/>
                <a:cs typeface="Times New Roman"/>
                <a:sym typeface="Times New Roman"/>
              </a:rPr>
              <a:t>Parameters</a:t>
            </a:r>
            <a:endParaRPr sz="1200">
              <a:solidFill>
                <a:srgbClr val="16191F"/>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200">
                <a:solidFill>
                  <a:srgbClr val="16191F"/>
                </a:solidFill>
                <a:highlight>
                  <a:srgbClr val="FFFFFF"/>
                </a:highlight>
                <a:latin typeface="Times New Roman"/>
                <a:ea typeface="Times New Roman"/>
                <a:cs typeface="Times New Roman"/>
                <a:sym typeface="Times New Roman"/>
              </a:rPr>
              <a:t>logicalNameOfResource</a:t>
            </a:r>
            <a:endParaRPr sz="1200">
              <a:solidFill>
                <a:srgbClr val="16191F"/>
              </a:solidFill>
              <a:highlight>
                <a:srgbClr val="FFFFFF"/>
              </a:highlight>
              <a:latin typeface="Times New Roman"/>
              <a:ea typeface="Times New Roman"/>
              <a:cs typeface="Times New Roman"/>
              <a:sym typeface="Times New Roman"/>
            </a:endParaRPr>
          </a:p>
          <a:p>
            <a:pPr indent="0" lvl="0" marL="292100" marR="152400" rtl="0" algn="l">
              <a:lnSpc>
                <a:spcPct val="150000"/>
              </a:lnSpc>
              <a:spcBef>
                <a:spcPts val="0"/>
              </a:spcBef>
              <a:spcAft>
                <a:spcPts val="0"/>
              </a:spcAft>
              <a:buNone/>
            </a:pPr>
            <a:r>
              <a:rPr lang="en" sz="1200">
                <a:solidFill>
                  <a:srgbClr val="16191F"/>
                </a:solidFill>
                <a:highlight>
                  <a:srgbClr val="FFFFFF"/>
                </a:highlight>
                <a:latin typeface="Times New Roman"/>
                <a:ea typeface="Times New Roman"/>
                <a:cs typeface="Times New Roman"/>
                <a:sym typeface="Times New Roman"/>
              </a:rPr>
              <a:t>The logical name (also called </a:t>
            </a:r>
            <a:r>
              <a:rPr i="1" lang="en" sz="1200">
                <a:solidFill>
                  <a:srgbClr val="16191F"/>
                </a:solidFill>
                <a:highlight>
                  <a:srgbClr val="FFFFFF"/>
                </a:highlight>
                <a:latin typeface="Times New Roman"/>
                <a:ea typeface="Times New Roman"/>
                <a:cs typeface="Times New Roman"/>
                <a:sym typeface="Times New Roman"/>
              </a:rPr>
              <a:t>logical ID</a:t>
            </a:r>
            <a:r>
              <a:rPr lang="en" sz="1200">
                <a:solidFill>
                  <a:srgbClr val="16191F"/>
                </a:solidFill>
                <a:highlight>
                  <a:srgbClr val="FFFFFF"/>
                </a:highlight>
                <a:latin typeface="Times New Roman"/>
                <a:ea typeface="Times New Roman"/>
                <a:cs typeface="Times New Roman"/>
                <a:sym typeface="Times New Roman"/>
              </a:rPr>
              <a:t>) of the resource that contains the attribute that you want.</a:t>
            </a:r>
            <a:endParaRPr sz="1200">
              <a:solidFill>
                <a:srgbClr val="16191F"/>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200">
                <a:solidFill>
                  <a:srgbClr val="16191F"/>
                </a:solidFill>
                <a:highlight>
                  <a:srgbClr val="FFFFFF"/>
                </a:highlight>
                <a:latin typeface="Times New Roman"/>
                <a:ea typeface="Times New Roman"/>
                <a:cs typeface="Times New Roman"/>
                <a:sym typeface="Times New Roman"/>
              </a:rPr>
              <a:t>attributeName</a:t>
            </a:r>
            <a:endParaRPr sz="1200">
              <a:solidFill>
                <a:srgbClr val="16191F"/>
              </a:solidFill>
              <a:highlight>
                <a:srgbClr val="FFFFFF"/>
              </a:highlight>
              <a:latin typeface="Times New Roman"/>
              <a:ea typeface="Times New Roman"/>
              <a:cs typeface="Times New Roman"/>
              <a:sym typeface="Times New Roman"/>
            </a:endParaRPr>
          </a:p>
          <a:p>
            <a:pPr indent="0" lvl="0" marL="292100" marR="152400" rtl="0" algn="l">
              <a:lnSpc>
                <a:spcPct val="150000"/>
              </a:lnSpc>
              <a:spcBef>
                <a:spcPts val="0"/>
              </a:spcBef>
              <a:spcAft>
                <a:spcPts val="0"/>
              </a:spcAft>
              <a:buNone/>
            </a:pPr>
            <a:r>
              <a:rPr lang="en" sz="1200">
                <a:solidFill>
                  <a:srgbClr val="16191F"/>
                </a:solidFill>
                <a:highlight>
                  <a:srgbClr val="FFFFFF"/>
                </a:highlight>
                <a:latin typeface="Times New Roman"/>
                <a:ea typeface="Times New Roman"/>
                <a:cs typeface="Times New Roman"/>
                <a:sym typeface="Times New Roman"/>
              </a:rPr>
              <a:t>The name of the resource-specific attribute whose value you want. See the resource's reference page for details about the attributes available for that resource type.</a:t>
            </a:r>
            <a:endParaRPr sz="1200">
              <a:solidFill>
                <a:srgbClr val="16191F"/>
              </a:solidFill>
              <a:highlight>
                <a:srgbClr val="FFFFFF"/>
              </a:highlight>
              <a:latin typeface="Times New Roman"/>
              <a:ea typeface="Times New Roman"/>
              <a:cs typeface="Times New Roman"/>
              <a:sym typeface="Times New Roman"/>
            </a:endParaRPr>
          </a:p>
          <a:p>
            <a:pPr indent="0" lvl="0" marL="0" rtl="0" algn="l">
              <a:spcBef>
                <a:spcPts val="0"/>
              </a:spcBef>
              <a:spcAft>
                <a:spcPts val="1600"/>
              </a:spcAft>
              <a:buClr>
                <a:schemeClr val="dk1"/>
              </a:buClr>
              <a:buSzPts val="1100"/>
              <a:buFont typeface="Arial"/>
              <a:buNone/>
            </a:pPr>
            <a:r>
              <a:t/>
            </a:r>
            <a:endParaRPr i="1" sz="1200">
              <a:solidFill>
                <a:srgbClr val="F5001D"/>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9"/>
          <p:cNvSpPr txBox="1"/>
          <p:nvPr>
            <p:ph idx="1" type="body"/>
          </p:nvPr>
        </p:nvSpPr>
        <p:spPr>
          <a:xfrm>
            <a:off x="311700" y="170200"/>
            <a:ext cx="8520600" cy="477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000">
                <a:solidFill>
                  <a:srgbClr val="000080"/>
                </a:solidFill>
                <a:highlight>
                  <a:srgbClr val="FFFFFF"/>
                </a:highlight>
                <a:latin typeface="Courier New"/>
                <a:ea typeface="Courier New"/>
                <a:cs typeface="Courier New"/>
                <a:sym typeface="Courier New"/>
              </a:rPr>
              <a:t>AWSTemplateFormatVersion</a:t>
            </a:r>
            <a:r>
              <a:rPr lang="en" sz="1000">
                <a:solidFill>
                  <a:schemeClr val="dk1"/>
                </a:solidFill>
                <a:highlight>
                  <a:srgbClr val="FFFFFF"/>
                </a:highlight>
                <a:latin typeface="Courier New"/>
                <a:ea typeface="Courier New"/>
                <a:cs typeface="Courier New"/>
                <a:sym typeface="Courier New"/>
              </a:rPr>
              <a:t>: 2010-09-09</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000">
                <a:solidFill>
                  <a:srgbClr val="000080"/>
                </a:solidFill>
                <a:highlight>
                  <a:srgbClr val="FFFFFF"/>
                </a:highlight>
                <a:latin typeface="Courier New"/>
                <a:ea typeface="Courier New"/>
                <a:cs typeface="Courier New"/>
                <a:sym typeface="Courier New"/>
              </a:rPr>
              <a:t>Resources</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b="1" lang="en" sz="1000">
                <a:solidFill>
                  <a:srgbClr val="000080"/>
                </a:solidFill>
                <a:highlight>
                  <a:srgbClr val="FFFFFF"/>
                </a:highlight>
                <a:latin typeface="Courier New"/>
                <a:ea typeface="Courier New"/>
                <a:cs typeface="Courier New"/>
                <a:sym typeface="Courier New"/>
              </a:rPr>
              <a:t>myELB</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b="1" lang="en" sz="1000">
                <a:solidFill>
                  <a:srgbClr val="000080"/>
                </a:solidFill>
                <a:highlight>
                  <a:srgbClr val="FFFFFF"/>
                </a:highlight>
                <a:latin typeface="Courier New"/>
                <a:ea typeface="Courier New"/>
                <a:cs typeface="Courier New"/>
                <a:sym typeface="Courier New"/>
              </a:rPr>
              <a:t>Type</a:t>
            </a:r>
            <a:r>
              <a:rPr lang="en" sz="1000">
                <a:solidFill>
                  <a:schemeClr val="dk1"/>
                </a:solidFill>
                <a:highlight>
                  <a:srgbClr val="FFFFFF"/>
                </a:highlight>
                <a:latin typeface="Courier New"/>
                <a:ea typeface="Courier New"/>
                <a:cs typeface="Courier New"/>
                <a:sym typeface="Courier New"/>
              </a:rPr>
              <a:t>: AWS::ElasticLoadBalancing::LoadBalancer</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b="1" lang="en" sz="1000">
                <a:solidFill>
                  <a:srgbClr val="000080"/>
                </a:solidFill>
                <a:highlight>
                  <a:srgbClr val="FFFFFF"/>
                </a:highlight>
                <a:latin typeface="Courier New"/>
                <a:ea typeface="Courier New"/>
                <a:cs typeface="Courier New"/>
                <a:sym typeface="Courier New"/>
              </a:rPr>
              <a:t>Properties</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b="1" lang="en" sz="1000">
                <a:solidFill>
                  <a:srgbClr val="000080"/>
                </a:solidFill>
                <a:highlight>
                  <a:srgbClr val="FFFFFF"/>
                </a:highlight>
                <a:latin typeface="Courier New"/>
                <a:ea typeface="Courier New"/>
                <a:cs typeface="Courier New"/>
                <a:sym typeface="Courier New"/>
              </a:rPr>
              <a:t>Subnets</a:t>
            </a:r>
            <a:r>
              <a:rPr lang="en" sz="1000">
                <a:solidFill>
                  <a:schemeClr val="dk1"/>
                </a:solidFill>
                <a:highlight>
                  <a:srgbClr val="FFFFFF"/>
                </a:highlight>
                <a:latin typeface="Courier New"/>
                <a:ea typeface="Courier New"/>
                <a:cs typeface="Courier New"/>
                <a:sym typeface="Courier New"/>
              </a:rPr>
              <a:t>: [</a:t>
            </a:r>
            <a:r>
              <a:rPr b="1" lang="en" sz="1000">
                <a:solidFill>
                  <a:srgbClr val="008000"/>
                </a:solidFill>
                <a:highlight>
                  <a:srgbClr val="FFFFFF"/>
                </a:highlight>
                <a:latin typeface="Courier New"/>
                <a:ea typeface="Courier New"/>
                <a:cs typeface="Courier New"/>
                <a:sym typeface="Courier New"/>
              </a:rPr>
              <a:t>'subnet-09ff3440e6b241b71'</a:t>
            </a:r>
            <a:r>
              <a:rPr lang="en" sz="1000">
                <a:solidFill>
                  <a:schemeClr val="dk1"/>
                </a:solidFill>
                <a:highlight>
                  <a:srgbClr val="FFFFFF"/>
                </a:highlight>
                <a:latin typeface="Courier New"/>
                <a:ea typeface="Courier New"/>
                <a:cs typeface="Courier New"/>
                <a:sym typeface="Courier New"/>
              </a:rPr>
              <a:t>, </a:t>
            </a:r>
            <a:r>
              <a:rPr b="1" lang="en" sz="1000">
                <a:solidFill>
                  <a:srgbClr val="008000"/>
                </a:solidFill>
                <a:highlight>
                  <a:srgbClr val="FFFFFF"/>
                </a:highlight>
                <a:latin typeface="Courier New"/>
                <a:ea typeface="Courier New"/>
                <a:cs typeface="Courier New"/>
                <a:sym typeface="Courier New"/>
              </a:rPr>
              <a:t>'subnet-09ff3440e6b241b71'</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b="1" lang="en" sz="1000">
                <a:solidFill>
                  <a:srgbClr val="000080"/>
                </a:solidFill>
                <a:highlight>
                  <a:srgbClr val="FFFFFF"/>
                </a:highlight>
                <a:latin typeface="Courier New"/>
                <a:ea typeface="Courier New"/>
                <a:cs typeface="Courier New"/>
                <a:sym typeface="Courier New"/>
              </a:rPr>
              <a:t>Listeners</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 </a:t>
            </a:r>
            <a:r>
              <a:rPr b="1" lang="en" sz="1000">
                <a:solidFill>
                  <a:srgbClr val="000080"/>
                </a:solidFill>
                <a:highlight>
                  <a:srgbClr val="FFFFFF"/>
                </a:highlight>
                <a:latin typeface="Courier New"/>
                <a:ea typeface="Courier New"/>
                <a:cs typeface="Courier New"/>
                <a:sym typeface="Courier New"/>
              </a:rPr>
              <a:t>LoadBalancerPort</a:t>
            </a:r>
            <a:r>
              <a:rPr lang="en" sz="1000">
                <a:solidFill>
                  <a:schemeClr val="dk1"/>
                </a:solidFill>
                <a:highlight>
                  <a:srgbClr val="FFFFFF"/>
                </a:highlight>
                <a:latin typeface="Courier New"/>
                <a:ea typeface="Courier New"/>
                <a:cs typeface="Courier New"/>
                <a:sym typeface="Courier New"/>
              </a:rPr>
              <a:t>: </a:t>
            </a:r>
            <a:r>
              <a:rPr b="1" lang="en" sz="1000">
                <a:solidFill>
                  <a:srgbClr val="008000"/>
                </a:solidFill>
                <a:highlight>
                  <a:srgbClr val="FFFFFF"/>
                </a:highlight>
                <a:latin typeface="Courier New"/>
                <a:ea typeface="Courier New"/>
                <a:cs typeface="Courier New"/>
                <a:sym typeface="Courier New"/>
              </a:rPr>
              <a:t>'80'</a:t>
            </a:r>
            <a:endParaRPr b="1" sz="100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000">
                <a:solidFill>
                  <a:srgbClr val="008000"/>
                </a:solidFill>
                <a:highlight>
                  <a:srgbClr val="FFFFFF"/>
                </a:highlight>
                <a:latin typeface="Courier New"/>
                <a:ea typeface="Courier New"/>
                <a:cs typeface="Courier New"/>
                <a:sym typeface="Courier New"/>
              </a:rPr>
              <a:t>         </a:t>
            </a:r>
            <a:r>
              <a:rPr b="1" lang="en" sz="1000">
                <a:solidFill>
                  <a:srgbClr val="000080"/>
                </a:solidFill>
                <a:highlight>
                  <a:srgbClr val="FFFFFF"/>
                </a:highlight>
                <a:latin typeface="Courier New"/>
                <a:ea typeface="Courier New"/>
                <a:cs typeface="Courier New"/>
                <a:sym typeface="Courier New"/>
              </a:rPr>
              <a:t>InstancePort</a:t>
            </a:r>
            <a:r>
              <a:rPr lang="en" sz="1000">
                <a:solidFill>
                  <a:schemeClr val="dk1"/>
                </a:solidFill>
                <a:highlight>
                  <a:srgbClr val="FFFFFF"/>
                </a:highlight>
                <a:latin typeface="Courier New"/>
                <a:ea typeface="Courier New"/>
                <a:cs typeface="Courier New"/>
                <a:sym typeface="Courier New"/>
              </a:rPr>
              <a:t>: </a:t>
            </a:r>
            <a:r>
              <a:rPr b="1" lang="en" sz="1000">
                <a:solidFill>
                  <a:srgbClr val="008000"/>
                </a:solidFill>
                <a:highlight>
                  <a:srgbClr val="FFFFFF"/>
                </a:highlight>
                <a:latin typeface="Courier New"/>
                <a:ea typeface="Courier New"/>
                <a:cs typeface="Courier New"/>
                <a:sym typeface="Courier New"/>
              </a:rPr>
              <a:t>'80'</a:t>
            </a:r>
            <a:endParaRPr b="1" sz="100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000">
                <a:solidFill>
                  <a:srgbClr val="008000"/>
                </a:solidFill>
                <a:highlight>
                  <a:srgbClr val="FFFFFF"/>
                </a:highlight>
                <a:latin typeface="Courier New"/>
                <a:ea typeface="Courier New"/>
                <a:cs typeface="Courier New"/>
                <a:sym typeface="Courier New"/>
              </a:rPr>
              <a:t>         </a:t>
            </a:r>
            <a:r>
              <a:rPr b="1" lang="en" sz="1000">
                <a:solidFill>
                  <a:srgbClr val="000080"/>
                </a:solidFill>
                <a:highlight>
                  <a:srgbClr val="FFFFFF"/>
                </a:highlight>
                <a:latin typeface="Courier New"/>
                <a:ea typeface="Courier New"/>
                <a:cs typeface="Courier New"/>
                <a:sym typeface="Courier New"/>
              </a:rPr>
              <a:t>Protocol</a:t>
            </a:r>
            <a:r>
              <a:rPr lang="en" sz="1000">
                <a:solidFill>
                  <a:schemeClr val="dk1"/>
                </a:solidFill>
                <a:highlight>
                  <a:srgbClr val="FFFFFF"/>
                </a:highlight>
                <a:latin typeface="Courier New"/>
                <a:ea typeface="Courier New"/>
                <a:cs typeface="Courier New"/>
                <a:sym typeface="Courier New"/>
              </a:rPr>
              <a:t>: HTTP</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b="1" lang="en" sz="1000">
                <a:solidFill>
                  <a:srgbClr val="000080"/>
                </a:solidFill>
                <a:highlight>
                  <a:srgbClr val="FFFFFF"/>
                </a:highlight>
                <a:latin typeface="Courier New"/>
                <a:ea typeface="Courier New"/>
                <a:cs typeface="Courier New"/>
                <a:sym typeface="Courier New"/>
              </a:rPr>
              <a:t>myELBIngressGroup</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b="1" lang="en" sz="1000">
                <a:solidFill>
                  <a:srgbClr val="000080"/>
                </a:solidFill>
                <a:highlight>
                  <a:srgbClr val="FFFFFF"/>
                </a:highlight>
                <a:latin typeface="Courier New"/>
                <a:ea typeface="Courier New"/>
                <a:cs typeface="Courier New"/>
                <a:sym typeface="Courier New"/>
              </a:rPr>
              <a:t>Type</a:t>
            </a:r>
            <a:r>
              <a:rPr lang="en" sz="1000">
                <a:solidFill>
                  <a:schemeClr val="dk1"/>
                </a:solidFill>
                <a:highlight>
                  <a:srgbClr val="FFFFFF"/>
                </a:highlight>
                <a:latin typeface="Courier New"/>
                <a:ea typeface="Courier New"/>
                <a:cs typeface="Courier New"/>
                <a:sym typeface="Courier New"/>
              </a:rPr>
              <a:t>: AWS::EC2::SecurityGroup</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b="1" lang="en" sz="1000">
                <a:solidFill>
                  <a:srgbClr val="000080"/>
                </a:solidFill>
                <a:highlight>
                  <a:srgbClr val="FFFFFF"/>
                </a:highlight>
                <a:latin typeface="Courier New"/>
                <a:ea typeface="Courier New"/>
                <a:cs typeface="Courier New"/>
                <a:sym typeface="Courier New"/>
              </a:rPr>
              <a:t>Properties</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b="1" lang="en" sz="1000">
                <a:solidFill>
                  <a:srgbClr val="000080"/>
                </a:solidFill>
                <a:highlight>
                  <a:srgbClr val="FFFFFF"/>
                </a:highlight>
                <a:latin typeface="Courier New"/>
                <a:ea typeface="Courier New"/>
                <a:cs typeface="Courier New"/>
                <a:sym typeface="Courier New"/>
              </a:rPr>
              <a:t>GroupDescription</a:t>
            </a:r>
            <a:r>
              <a:rPr lang="en" sz="1000">
                <a:solidFill>
                  <a:schemeClr val="dk1"/>
                </a:solidFill>
                <a:highlight>
                  <a:srgbClr val="FFFFFF"/>
                </a:highlight>
                <a:latin typeface="Courier New"/>
                <a:ea typeface="Courier New"/>
                <a:cs typeface="Courier New"/>
                <a:sym typeface="Courier New"/>
              </a:rPr>
              <a:t>: ELB ingress group</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b="1" lang="en" sz="1000">
                <a:solidFill>
                  <a:srgbClr val="000080"/>
                </a:solidFill>
                <a:highlight>
                  <a:srgbClr val="FFFFFF"/>
                </a:highlight>
                <a:latin typeface="Courier New"/>
                <a:ea typeface="Courier New"/>
                <a:cs typeface="Courier New"/>
                <a:sym typeface="Courier New"/>
              </a:rPr>
              <a:t>SecurityGroupIngress</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 </a:t>
            </a:r>
            <a:r>
              <a:rPr b="1" lang="en" sz="1000">
                <a:solidFill>
                  <a:srgbClr val="000080"/>
                </a:solidFill>
                <a:highlight>
                  <a:srgbClr val="FFFFFF"/>
                </a:highlight>
                <a:latin typeface="Courier New"/>
                <a:ea typeface="Courier New"/>
                <a:cs typeface="Courier New"/>
                <a:sym typeface="Courier New"/>
              </a:rPr>
              <a:t>IpProtocol</a:t>
            </a:r>
            <a:r>
              <a:rPr lang="en" sz="1000">
                <a:solidFill>
                  <a:schemeClr val="dk1"/>
                </a:solidFill>
                <a:highlight>
                  <a:srgbClr val="FFFFFF"/>
                </a:highlight>
                <a:latin typeface="Courier New"/>
                <a:ea typeface="Courier New"/>
                <a:cs typeface="Courier New"/>
                <a:sym typeface="Courier New"/>
              </a:rPr>
              <a:t>: tcp</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b="1" lang="en" sz="1000">
                <a:solidFill>
                  <a:srgbClr val="000080"/>
                </a:solidFill>
                <a:highlight>
                  <a:srgbClr val="FFFFFF"/>
                </a:highlight>
                <a:latin typeface="Courier New"/>
                <a:ea typeface="Courier New"/>
                <a:cs typeface="Courier New"/>
                <a:sym typeface="Courier New"/>
              </a:rPr>
              <a:t>FromPort</a:t>
            </a:r>
            <a:r>
              <a:rPr lang="en" sz="1000">
                <a:solidFill>
                  <a:schemeClr val="dk1"/>
                </a:solidFill>
                <a:highlight>
                  <a:srgbClr val="FFFFFF"/>
                </a:highlight>
                <a:latin typeface="Courier New"/>
                <a:ea typeface="Courier New"/>
                <a:cs typeface="Courier New"/>
                <a:sym typeface="Courier New"/>
              </a:rPr>
              <a:t>: </a:t>
            </a:r>
            <a:r>
              <a:rPr b="1" lang="en" sz="1000">
                <a:solidFill>
                  <a:srgbClr val="008000"/>
                </a:solidFill>
                <a:highlight>
                  <a:srgbClr val="FFFFFF"/>
                </a:highlight>
                <a:latin typeface="Courier New"/>
                <a:ea typeface="Courier New"/>
                <a:cs typeface="Courier New"/>
                <a:sym typeface="Courier New"/>
              </a:rPr>
              <a:t>'80'</a:t>
            </a:r>
            <a:endParaRPr b="1" sz="100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000">
                <a:solidFill>
                  <a:srgbClr val="008000"/>
                </a:solidFill>
                <a:highlight>
                  <a:srgbClr val="FFFFFF"/>
                </a:highlight>
                <a:latin typeface="Courier New"/>
                <a:ea typeface="Courier New"/>
                <a:cs typeface="Courier New"/>
                <a:sym typeface="Courier New"/>
              </a:rPr>
              <a:t>         </a:t>
            </a:r>
            <a:r>
              <a:rPr b="1" lang="en" sz="1000">
                <a:solidFill>
                  <a:srgbClr val="000080"/>
                </a:solidFill>
                <a:highlight>
                  <a:srgbClr val="FFFFFF"/>
                </a:highlight>
                <a:latin typeface="Courier New"/>
                <a:ea typeface="Courier New"/>
                <a:cs typeface="Courier New"/>
                <a:sym typeface="Courier New"/>
              </a:rPr>
              <a:t>ToPort</a:t>
            </a:r>
            <a:r>
              <a:rPr lang="en" sz="1000">
                <a:solidFill>
                  <a:schemeClr val="dk1"/>
                </a:solidFill>
                <a:highlight>
                  <a:srgbClr val="FFFFFF"/>
                </a:highlight>
                <a:latin typeface="Courier New"/>
                <a:ea typeface="Courier New"/>
                <a:cs typeface="Courier New"/>
                <a:sym typeface="Courier New"/>
              </a:rPr>
              <a:t>: </a:t>
            </a:r>
            <a:r>
              <a:rPr b="1" lang="en" sz="1000">
                <a:solidFill>
                  <a:srgbClr val="008000"/>
                </a:solidFill>
                <a:highlight>
                  <a:srgbClr val="FFFFFF"/>
                </a:highlight>
                <a:latin typeface="Courier New"/>
                <a:ea typeface="Courier New"/>
                <a:cs typeface="Courier New"/>
                <a:sym typeface="Courier New"/>
              </a:rPr>
              <a:t>'80'</a:t>
            </a:r>
            <a:endParaRPr b="1" sz="100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000">
                <a:solidFill>
                  <a:srgbClr val="008000"/>
                </a:solidFill>
                <a:highlight>
                  <a:srgbClr val="FFFFFF"/>
                </a:highlight>
                <a:latin typeface="Courier New"/>
                <a:ea typeface="Courier New"/>
                <a:cs typeface="Courier New"/>
                <a:sym typeface="Courier New"/>
              </a:rPr>
              <a:t>         </a:t>
            </a:r>
            <a:r>
              <a:rPr b="1" lang="en" sz="1000">
                <a:solidFill>
                  <a:srgbClr val="000080"/>
                </a:solidFill>
                <a:highlight>
                  <a:srgbClr val="FFFFFF"/>
                </a:highlight>
                <a:latin typeface="Courier New"/>
                <a:ea typeface="Courier New"/>
                <a:cs typeface="Courier New"/>
                <a:sym typeface="Courier New"/>
              </a:rPr>
              <a:t>SourceSecurityGroupOwnerId</a:t>
            </a:r>
            <a:r>
              <a:rPr lang="en" sz="1000">
                <a:solidFill>
                  <a:schemeClr val="dk1"/>
                </a:solidFill>
                <a:highlight>
                  <a:srgbClr val="FFFFFF"/>
                </a:highlight>
                <a:latin typeface="Courier New"/>
                <a:ea typeface="Courier New"/>
                <a:cs typeface="Courier New"/>
                <a:sym typeface="Courier New"/>
              </a:rPr>
              <a:t>: !GetAtt myELB.SourceSecurityGroup.OwnerAlias</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b="1" lang="en" sz="1000">
                <a:solidFill>
                  <a:srgbClr val="000080"/>
                </a:solidFill>
                <a:highlight>
                  <a:srgbClr val="FFFFFF"/>
                </a:highlight>
                <a:latin typeface="Courier New"/>
                <a:ea typeface="Courier New"/>
                <a:cs typeface="Courier New"/>
                <a:sym typeface="Courier New"/>
              </a:rPr>
              <a:t>SourceSecurityGroupName</a:t>
            </a:r>
            <a:r>
              <a:rPr lang="en" sz="1000">
                <a:solidFill>
                  <a:schemeClr val="dk1"/>
                </a:solidFill>
                <a:highlight>
                  <a:srgbClr val="FFFFFF"/>
                </a:highlight>
                <a:latin typeface="Courier New"/>
                <a:ea typeface="Courier New"/>
                <a:cs typeface="Courier New"/>
                <a:sym typeface="Courier New"/>
              </a:rPr>
              <a:t>: !GetAtt myELB.SourceSecurityGroup.GroupName</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986801"/>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0"/>
          <p:cNvSpPr txBox="1"/>
          <p:nvPr>
            <p:ph type="title"/>
          </p:nvPr>
        </p:nvSpPr>
        <p:spPr>
          <a:xfrm>
            <a:off x="226600" y="123550"/>
            <a:ext cx="8520600" cy="4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highlight>
                  <a:srgbClr val="FFFFFF"/>
                </a:highlight>
                <a:latin typeface="Times New Roman"/>
                <a:ea typeface="Times New Roman"/>
                <a:cs typeface="Times New Roman"/>
                <a:sym typeface="Times New Roman"/>
              </a:rPr>
              <a:t>Fn::FindInMap  or !</a:t>
            </a:r>
            <a:r>
              <a:rPr b="1" lang="en" sz="1800">
                <a:highlight>
                  <a:schemeClr val="lt1"/>
                </a:highlight>
                <a:latin typeface="Times New Roman"/>
                <a:ea typeface="Times New Roman"/>
                <a:cs typeface="Times New Roman"/>
                <a:sym typeface="Times New Roman"/>
              </a:rPr>
              <a:t>FindInMap</a:t>
            </a:r>
            <a:endParaRPr b="1" sz="1800">
              <a:solidFill>
                <a:srgbClr val="000000"/>
              </a:solidFill>
              <a:latin typeface="Times New Roman"/>
              <a:ea typeface="Times New Roman"/>
              <a:cs typeface="Times New Roman"/>
              <a:sym typeface="Times New Roman"/>
            </a:endParaRPr>
          </a:p>
        </p:txBody>
      </p:sp>
      <p:sp>
        <p:nvSpPr>
          <p:cNvPr id="150" name="Google Shape;150;p30"/>
          <p:cNvSpPr txBox="1"/>
          <p:nvPr>
            <p:ph idx="1" type="body"/>
          </p:nvPr>
        </p:nvSpPr>
        <p:spPr>
          <a:xfrm>
            <a:off x="94225" y="703450"/>
            <a:ext cx="8520600" cy="41922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en" sz="1100">
                <a:solidFill>
                  <a:srgbClr val="16191F"/>
                </a:solidFill>
                <a:highlight>
                  <a:srgbClr val="FFFFFF"/>
                </a:highlight>
                <a:latin typeface="Roboto"/>
                <a:ea typeface="Roboto"/>
                <a:cs typeface="Roboto"/>
                <a:sym typeface="Roboto"/>
              </a:rPr>
              <a:t>Parameters are a great way to enable users to specify unique or sensitive values for use in the properties of stack resources; however, there may be settings that are region dependent or are somewhat complex for users to figure out because of other conditions or dependencies. In these cases, you would want to put some logic in the template itself so that users can specify simpler values (or none at all) to get the results that they want. In an earlier example, we hardcoded the AMI ID for the ImageId property of our EC2 instance. This works fine in the US-East region, where it represents the AMI that we want. However, if the user tries to build the stack in a different region he or she will get the wrong AMI or no AMI at all. (AMI IDs are unique to a region, so the same AMI ID in a different region may not represent any AMI or a completely different one.)</a:t>
            </a:r>
            <a:endParaRPr sz="1100">
              <a:solidFill>
                <a:srgbClr val="16191F"/>
              </a:solidFill>
              <a:highlight>
                <a:srgbClr val="FFFFFF"/>
              </a:highlight>
              <a:latin typeface="Roboto"/>
              <a:ea typeface="Roboto"/>
              <a:cs typeface="Roboto"/>
              <a:sym typeface="Roboto"/>
            </a:endParaRPr>
          </a:p>
          <a:p>
            <a:pPr indent="0" lvl="0" marL="0" rtl="0" algn="l">
              <a:lnSpc>
                <a:spcPct val="150000"/>
              </a:lnSpc>
              <a:spcBef>
                <a:spcPts val="1600"/>
              </a:spcBef>
              <a:spcAft>
                <a:spcPts val="0"/>
              </a:spcAft>
              <a:buClr>
                <a:schemeClr val="dk1"/>
              </a:buClr>
              <a:buSzPts val="1100"/>
              <a:buFont typeface="Arial"/>
              <a:buNone/>
            </a:pPr>
            <a:r>
              <a:rPr lang="en" sz="1100">
                <a:solidFill>
                  <a:srgbClr val="16191F"/>
                </a:solidFill>
                <a:highlight>
                  <a:srgbClr val="FFFFFF"/>
                </a:highlight>
                <a:latin typeface="Roboto"/>
                <a:ea typeface="Roboto"/>
                <a:cs typeface="Roboto"/>
                <a:sym typeface="Roboto"/>
              </a:rPr>
              <a:t>To avoid this problem, you need a way to specify the right AMI ID based on a conditional input (in this example, the region where the stack is created). There are two template features that can help, the Mappings object and the AWS::Region pseudo parameter.</a:t>
            </a:r>
            <a:endParaRPr sz="1100">
              <a:solidFill>
                <a:srgbClr val="16191F"/>
              </a:solidFill>
              <a:highlight>
                <a:srgbClr val="FFFFFF"/>
              </a:highlight>
              <a:latin typeface="Roboto"/>
              <a:ea typeface="Roboto"/>
              <a:cs typeface="Roboto"/>
              <a:sym typeface="Roboto"/>
            </a:endParaRPr>
          </a:p>
          <a:p>
            <a:pPr indent="0" lvl="0" marL="0" rtl="0" algn="l">
              <a:lnSpc>
                <a:spcPct val="150000"/>
              </a:lnSpc>
              <a:spcBef>
                <a:spcPts val="1200"/>
              </a:spcBef>
              <a:spcAft>
                <a:spcPts val="0"/>
              </a:spcAft>
              <a:buClr>
                <a:schemeClr val="dk1"/>
              </a:buClr>
              <a:buSzPts val="1100"/>
              <a:buFont typeface="Arial"/>
              <a:buNone/>
            </a:pPr>
            <a:r>
              <a:rPr lang="en" sz="1100">
                <a:solidFill>
                  <a:srgbClr val="16191F"/>
                </a:solidFill>
                <a:highlight>
                  <a:srgbClr val="FFFFFF"/>
                </a:highlight>
                <a:latin typeface="Roboto"/>
                <a:ea typeface="Roboto"/>
                <a:cs typeface="Roboto"/>
                <a:sym typeface="Roboto"/>
              </a:rPr>
              <a:t>The AWS::Region pseudo parameter is a value that AWS CloudFormation resolves as the region where the stack is created. Pseudo parameters are resolved by AWS CloudFormation when you create the stack. Mappings enable you to use an input value as a condition that determines another value. Similar to a switch statement, a mapping associates one set of values with another. Using the AWS::Region parameter together with a mapping, you can ensure that an AMI ID appropriate to the region is specified. The following template contains a Mappings object with a mapping named RegionMap that is used to map an AMI ID to the appropriate region.</a:t>
            </a:r>
            <a:endParaRPr sz="1100">
              <a:solidFill>
                <a:srgbClr val="16191F"/>
              </a:solidFill>
              <a:highlight>
                <a:srgbClr val="FFFFFF"/>
              </a:highlight>
              <a:latin typeface="Roboto"/>
              <a:ea typeface="Roboto"/>
              <a:cs typeface="Roboto"/>
              <a:sym typeface="Roboto"/>
            </a:endParaRPr>
          </a:p>
          <a:p>
            <a:pPr indent="457200" lvl="0" marL="0" rtl="0" algn="l">
              <a:lnSpc>
                <a:spcPct val="150000"/>
              </a:lnSpc>
              <a:spcBef>
                <a:spcPts val="1200"/>
              </a:spcBef>
              <a:spcAft>
                <a:spcPts val="1600"/>
              </a:spcAft>
              <a:buNone/>
            </a:pPr>
            <a:r>
              <a:t/>
            </a:r>
            <a:endParaRPr sz="1100">
              <a:solidFill>
                <a:srgbClr val="16191F"/>
              </a:solidFill>
              <a:highlight>
                <a:srgbClr val="FFFFFF"/>
              </a:highlight>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ph idx="1" type="body"/>
          </p:nvPr>
        </p:nvSpPr>
        <p:spPr>
          <a:xfrm>
            <a:off x="311700" y="113450"/>
            <a:ext cx="8520600" cy="494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000">
                <a:solidFill>
                  <a:srgbClr val="000080"/>
                </a:solidFill>
                <a:highlight>
                  <a:srgbClr val="FFFFFF"/>
                </a:highlight>
                <a:latin typeface="Courier New"/>
                <a:ea typeface="Courier New"/>
                <a:cs typeface="Courier New"/>
                <a:sym typeface="Courier New"/>
              </a:rPr>
              <a:t>Parameters</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b="1" lang="en" sz="1000">
                <a:solidFill>
                  <a:srgbClr val="000080"/>
                </a:solidFill>
                <a:highlight>
                  <a:srgbClr val="FFFFFF"/>
                </a:highlight>
                <a:latin typeface="Courier New"/>
                <a:ea typeface="Courier New"/>
                <a:cs typeface="Courier New"/>
                <a:sym typeface="Courier New"/>
              </a:rPr>
              <a:t>KeyName</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b="1" lang="en" sz="1000">
                <a:solidFill>
                  <a:srgbClr val="000080"/>
                </a:solidFill>
                <a:highlight>
                  <a:srgbClr val="FFFFFF"/>
                </a:highlight>
                <a:latin typeface="Courier New"/>
                <a:ea typeface="Courier New"/>
                <a:cs typeface="Courier New"/>
                <a:sym typeface="Courier New"/>
              </a:rPr>
              <a:t>Description</a:t>
            </a:r>
            <a:r>
              <a:rPr lang="en" sz="1000">
                <a:solidFill>
                  <a:schemeClr val="dk1"/>
                </a:solidFill>
                <a:highlight>
                  <a:srgbClr val="FFFFFF"/>
                </a:highlight>
                <a:latin typeface="Courier New"/>
                <a:ea typeface="Courier New"/>
                <a:cs typeface="Courier New"/>
                <a:sym typeface="Courier New"/>
              </a:rPr>
              <a:t>: Name of an existing EC2 KeyPair to enable SSH access to the instance</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b="1" lang="en" sz="1000">
                <a:solidFill>
                  <a:srgbClr val="000080"/>
                </a:solidFill>
                <a:highlight>
                  <a:srgbClr val="FFFFFF"/>
                </a:highlight>
                <a:latin typeface="Courier New"/>
                <a:ea typeface="Courier New"/>
                <a:cs typeface="Courier New"/>
                <a:sym typeface="Courier New"/>
              </a:rPr>
              <a:t>Type</a:t>
            </a:r>
            <a:r>
              <a:rPr lang="en" sz="1000">
                <a:solidFill>
                  <a:schemeClr val="dk1"/>
                </a:solidFill>
                <a:highlight>
                  <a:srgbClr val="FFFFFF"/>
                </a:highlight>
                <a:latin typeface="Courier New"/>
                <a:ea typeface="Courier New"/>
                <a:cs typeface="Courier New"/>
                <a:sym typeface="Courier New"/>
              </a:rPr>
              <a:t>: String</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000">
                <a:solidFill>
                  <a:srgbClr val="000080"/>
                </a:solidFill>
                <a:highlight>
                  <a:srgbClr val="FFFFFF"/>
                </a:highlight>
                <a:latin typeface="Courier New"/>
                <a:ea typeface="Courier New"/>
                <a:cs typeface="Courier New"/>
                <a:sym typeface="Courier New"/>
              </a:rPr>
              <a:t>Mappings</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b="1" lang="en" sz="1000">
                <a:solidFill>
                  <a:srgbClr val="000080"/>
                </a:solidFill>
                <a:highlight>
                  <a:srgbClr val="FFFFFF"/>
                </a:highlight>
                <a:latin typeface="Courier New"/>
                <a:ea typeface="Courier New"/>
                <a:cs typeface="Courier New"/>
                <a:sym typeface="Courier New"/>
              </a:rPr>
              <a:t>RegionMap</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b="1" lang="en" sz="1000">
                <a:solidFill>
                  <a:srgbClr val="000080"/>
                </a:solidFill>
                <a:highlight>
                  <a:srgbClr val="FFFFFF"/>
                </a:highlight>
                <a:latin typeface="Courier New"/>
                <a:ea typeface="Courier New"/>
                <a:cs typeface="Courier New"/>
                <a:sym typeface="Courier New"/>
              </a:rPr>
              <a:t>us-east-1</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b="1" lang="en" sz="1000">
                <a:solidFill>
                  <a:srgbClr val="000080"/>
                </a:solidFill>
                <a:highlight>
                  <a:srgbClr val="FFFFFF"/>
                </a:highlight>
                <a:latin typeface="Courier New"/>
                <a:ea typeface="Courier New"/>
                <a:cs typeface="Courier New"/>
                <a:sym typeface="Courier New"/>
              </a:rPr>
              <a:t>AMI</a:t>
            </a:r>
            <a:r>
              <a:rPr lang="en" sz="1000">
                <a:solidFill>
                  <a:schemeClr val="dk1"/>
                </a:solidFill>
                <a:highlight>
                  <a:srgbClr val="FFFFFF"/>
                </a:highlight>
                <a:latin typeface="Courier New"/>
                <a:ea typeface="Courier New"/>
                <a:cs typeface="Courier New"/>
                <a:sym typeface="Courier New"/>
              </a:rPr>
              <a:t>: ami-0323c3dd2da7fb37d</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b="1" lang="en" sz="1000">
                <a:solidFill>
                  <a:srgbClr val="000080"/>
                </a:solidFill>
                <a:highlight>
                  <a:srgbClr val="FFFFFF"/>
                </a:highlight>
                <a:latin typeface="Courier New"/>
                <a:ea typeface="Courier New"/>
                <a:cs typeface="Courier New"/>
                <a:sym typeface="Courier New"/>
              </a:rPr>
              <a:t>ap-south-1</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b="1" lang="en" sz="1000">
                <a:solidFill>
                  <a:srgbClr val="000080"/>
                </a:solidFill>
                <a:highlight>
                  <a:srgbClr val="FFFFFF"/>
                </a:highlight>
                <a:latin typeface="Courier New"/>
                <a:ea typeface="Courier New"/>
                <a:cs typeface="Courier New"/>
                <a:sym typeface="Courier New"/>
              </a:rPr>
              <a:t>AMI</a:t>
            </a:r>
            <a:r>
              <a:rPr lang="en" sz="1000">
                <a:solidFill>
                  <a:schemeClr val="dk1"/>
                </a:solidFill>
                <a:highlight>
                  <a:srgbClr val="FFFFFF"/>
                </a:highlight>
                <a:latin typeface="Courier New"/>
                <a:ea typeface="Courier New"/>
                <a:cs typeface="Courier New"/>
                <a:sym typeface="Courier New"/>
              </a:rPr>
              <a:t>: ami-0470e33cd681b2476</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000">
                <a:solidFill>
                  <a:srgbClr val="000080"/>
                </a:solidFill>
                <a:highlight>
                  <a:srgbClr val="FFFFFF"/>
                </a:highlight>
                <a:latin typeface="Courier New"/>
                <a:ea typeface="Courier New"/>
                <a:cs typeface="Courier New"/>
                <a:sym typeface="Courier New"/>
              </a:rPr>
              <a:t>Resources</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b="1" lang="en" sz="1000">
                <a:solidFill>
                  <a:srgbClr val="000080"/>
                </a:solidFill>
                <a:highlight>
                  <a:srgbClr val="FFFFFF"/>
                </a:highlight>
                <a:latin typeface="Courier New"/>
                <a:ea typeface="Courier New"/>
                <a:cs typeface="Courier New"/>
                <a:sym typeface="Courier New"/>
              </a:rPr>
              <a:t>Ec2Instance</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b="1" lang="en" sz="1000">
                <a:solidFill>
                  <a:srgbClr val="000080"/>
                </a:solidFill>
                <a:highlight>
                  <a:srgbClr val="FFFFFF"/>
                </a:highlight>
                <a:latin typeface="Courier New"/>
                <a:ea typeface="Courier New"/>
                <a:cs typeface="Courier New"/>
                <a:sym typeface="Courier New"/>
              </a:rPr>
              <a:t>Type</a:t>
            </a:r>
            <a:r>
              <a:rPr lang="en" sz="1000">
                <a:solidFill>
                  <a:schemeClr val="dk1"/>
                </a:solidFill>
                <a:highlight>
                  <a:srgbClr val="FFFFFF"/>
                </a:highlight>
                <a:latin typeface="Courier New"/>
                <a:ea typeface="Courier New"/>
                <a:cs typeface="Courier New"/>
                <a:sym typeface="Courier New"/>
              </a:rPr>
              <a:t>: </a:t>
            </a:r>
            <a:r>
              <a:rPr b="1" lang="en" sz="1000">
                <a:solidFill>
                  <a:srgbClr val="008000"/>
                </a:solidFill>
                <a:highlight>
                  <a:srgbClr val="FFFFFF"/>
                </a:highlight>
                <a:latin typeface="Courier New"/>
                <a:ea typeface="Courier New"/>
                <a:cs typeface="Courier New"/>
                <a:sym typeface="Courier New"/>
              </a:rPr>
              <a:t>'AWS::EC2::Instance'</a:t>
            </a:r>
            <a:endParaRPr b="1" sz="100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000">
                <a:solidFill>
                  <a:srgbClr val="008000"/>
                </a:solidFill>
                <a:highlight>
                  <a:srgbClr val="FFFFFF"/>
                </a:highlight>
                <a:latin typeface="Courier New"/>
                <a:ea typeface="Courier New"/>
                <a:cs typeface="Courier New"/>
                <a:sym typeface="Courier New"/>
              </a:rPr>
              <a:t>   </a:t>
            </a:r>
            <a:r>
              <a:rPr b="1" lang="en" sz="1000">
                <a:solidFill>
                  <a:srgbClr val="000080"/>
                </a:solidFill>
                <a:highlight>
                  <a:srgbClr val="FFFFFF"/>
                </a:highlight>
                <a:latin typeface="Courier New"/>
                <a:ea typeface="Courier New"/>
                <a:cs typeface="Courier New"/>
                <a:sym typeface="Courier New"/>
              </a:rPr>
              <a:t>Properties</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b="1" lang="en" sz="1000">
                <a:solidFill>
                  <a:srgbClr val="000080"/>
                </a:solidFill>
                <a:highlight>
                  <a:srgbClr val="FFFFFF"/>
                </a:highlight>
                <a:latin typeface="Courier New"/>
                <a:ea typeface="Courier New"/>
                <a:cs typeface="Courier New"/>
                <a:sym typeface="Courier New"/>
              </a:rPr>
              <a:t>KeyName</a:t>
            </a:r>
            <a:r>
              <a:rPr lang="en" sz="1000">
                <a:solidFill>
                  <a:schemeClr val="dk1"/>
                </a:solidFill>
                <a:highlight>
                  <a:srgbClr val="FFFFFF"/>
                </a:highlight>
                <a:latin typeface="Courier New"/>
                <a:ea typeface="Courier New"/>
                <a:cs typeface="Courier New"/>
                <a:sym typeface="Courier New"/>
              </a:rPr>
              <a:t>: !Ref KeyName</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b="1" lang="en" sz="1000">
                <a:solidFill>
                  <a:srgbClr val="000080"/>
                </a:solidFill>
                <a:highlight>
                  <a:srgbClr val="FFFFFF"/>
                </a:highlight>
                <a:latin typeface="Courier New"/>
                <a:ea typeface="Courier New"/>
                <a:cs typeface="Courier New"/>
                <a:sym typeface="Courier New"/>
              </a:rPr>
              <a:t>ImageId</a:t>
            </a:r>
            <a:r>
              <a:rPr lang="en" sz="1000">
                <a:solidFill>
                  <a:schemeClr val="dk1"/>
                </a:solidFill>
                <a:highlight>
                  <a:srgbClr val="FFFFFF"/>
                </a:highlight>
                <a:latin typeface="Courier New"/>
                <a:ea typeface="Courier New"/>
                <a:cs typeface="Courier New"/>
                <a:sym typeface="Courier New"/>
              </a:rPr>
              <a:t>: !FindInMap</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 RegionMap</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 !Ref </a:t>
            </a:r>
            <a:r>
              <a:rPr b="1" lang="en" sz="1000">
                <a:solidFill>
                  <a:srgbClr val="008000"/>
                </a:solidFill>
                <a:highlight>
                  <a:srgbClr val="FFFFFF"/>
                </a:highlight>
                <a:latin typeface="Courier New"/>
                <a:ea typeface="Courier New"/>
                <a:cs typeface="Courier New"/>
                <a:sym typeface="Courier New"/>
              </a:rPr>
              <a:t>'AWS::Region'</a:t>
            </a:r>
            <a:endParaRPr b="1" sz="100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000">
                <a:solidFill>
                  <a:srgbClr val="008000"/>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 AMI</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b="1" lang="en" sz="1000">
                <a:solidFill>
                  <a:srgbClr val="000080"/>
                </a:solidFill>
                <a:highlight>
                  <a:srgbClr val="FFFFFF"/>
                </a:highlight>
                <a:latin typeface="Courier New"/>
                <a:ea typeface="Courier New"/>
                <a:cs typeface="Courier New"/>
                <a:sym typeface="Courier New"/>
              </a:rPr>
              <a:t>UserData</a:t>
            </a:r>
            <a:r>
              <a:rPr lang="en" sz="1000">
                <a:solidFill>
                  <a:schemeClr val="dk1"/>
                </a:solidFill>
                <a:highlight>
                  <a:srgbClr val="FFFFFF"/>
                </a:highlight>
                <a:latin typeface="Courier New"/>
                <a:ea typeface="Courier New"/>
                <a:cs typeface="Courier New"/>
                <a:sym typeface="Courier New"/>
              </a:rPr>
              <a:t>: !Base64 </a:t>
            </a:r>
            <a:r>
              <a:rPr b="1" lang="en" sz="1000">
                <a:solidFill>
                  <a:srgbClr val="008000"/>
                </a:solidFill>
                <a:highlight>
                  <a:srgbClr val="FFFFFF"/>
                </a:highlight>
                <a:latin typeface="Courier New"/>
                <a:ea typeface="Courier New"/>
                <a:cs typeface="Courier New"/>
                <a:sym typeface="Courier New"/>
              </a:rPr>
              <a:t>'80'</a:t>
            </a:r>
            <a:endParaRPr b="1" sz="100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986801"/>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0" y="0"/>
            <a:ext cx="8670300" cy="4888200"/>
          </a:xfrm>
          <a:prstGeom prst="rect">
            <a:avLst/>
          </a:prstGeom>
          <a:noFill/>
          <a:ln>
            <a:noFill/>
          </a:ln>
        </p:spPr>
        <p:txBody>
          <a:bodyPr anchorCtr="0" anchor="t" bIns="91425" lIns="91425" spcFirstLastPara="1" rIns="91425" wrap="square" tIns="91425">
            <a:noAutofit/>
          </a:bodyPr>
          <a:lstStyle/>
          <a:p>
            <a:pPr indent="0" lvl="0" marL="0" rtl="0" algn="l">
              <a:lnSpc>
                <a:spcPct val="122600"/>
              </a:lnSpc>
              <a:spcBef>
                <a:spcPts val="1700"/>
              </a:spcBef>
              <a:spcAft>
                <a:spcPts val="0"/>
              </a:spcAft>
              <a:buNone/>
            </a:pPr>
            <a:r>
              <a:rPr lang="en" sz="2750">
                <a:solidFill>
                  <a:srgbClr val="16191F"/>
                </a:solidFill>
                <a:highlight>
                  <a:srgbClr val="FFFFFF"/>
                </a:highlight>
                <a:latin typeface="Roboto"/>
                <a:ea typeface="Roboto"/>
                <a:cs typeface="Roboto"/>
                <a:sym typeface="Roboto"/>
              </a:rPr>
              <a:t>Templates</a:t>
            </a:r>
            <a:endParaRPr sz="2750">
              <a:solidFill>
                <a:srgbClr val="16191F"/>
              </a:solidFill>
              <a:highlight>
                <a:srgbClr val="FFFFFF"/>
              </a:highlight>
              <a:latin typeface="Roboto"/>
              <a:ea typeface="Roboto"/>
              <a:cs typeface="Roboto"/>
              <a:sym typeface="Roboto"/>
            </a:endParaRPr>
          </a:p>
          <a:p>
            <a:pPr indent="0" lvl="0" marL="0" rtl="0" algn="l">
              <a:lnSpc>
                <a:spcPct val="150000"/>
              </a:lnSpc>
              <a:spcBef>
                <a:spcPts val="1300"/>
              </a:spcBef>
              <a:spcAft>
                <a:spcPts val="0"/>
              </a:spcAft>
              <a:buNone/>
            </a:pPr>
            <a:r>
              <a:rPr lang="en" sz="1200">
                <a:solidFill>
                  <a:srgbClr val="16191F"/>
                </a:solidFill>
                <a:highlight>
                  <a:srgbClr val="FFFFFF"/>
                </a:highlight>
                <a:latin typeface="Roboto"/>
                <a:ea typeface="Roboto"/>
                <a:cs typeface="Roboto"/>
                <a:sym typeface="Roboto"/>
              </a:rPr>
              <a:t>An AWS CloudFormation template is a JSON or YAML formatted text file. You can save these files with any extension, such as </a:t>
            </a:r>
            <a:r>
              <a:rPr lang="en" sz="1200">
                <a:solidFill>
                  <a:srgbClr val="16191F"/>
                </a:solidFill>
                <a:highlight>
                  <a:srgbClr val="F2F3F3"/>
                </a:highlight>
                <a:latin typeface="Courier New"/>
                <a:ea typeface="Courier New"/>
                <a:cs typeface="Courier New"/>
                <a:sym typeface="Courier New"/>
              </a:rPr>
              <a:t>.json</a:t>
            </a:r>
            <a:r>
              <a:rPr lang="en" sz="1200">
                <a:solidFill>
                  <a:srgbClr val="16191F"/>
                </a:solidFill>
                <a:highlight>
                  <a:srgbClr val="FFFFFF"/>
                </a:highlight>
                <a:latin typeface="Roboto"/>
                <a:ea typeface="Roboto"/>
                <a:cs typeface="Roboto"/>
                <a:sym typeface="Roboto"/>
              </a:rPr>
              <a:t>, </a:t>
            </a:r>
            <a:r>
              <a:rPr lang="en" sz="1200">
                <a:solidFill>
                  <a:srgbClr val="16191F"/>
                </a:solidFill>
                <a:highlight>
                  <a:srgbClr val="F2F3F3"/>
                </a:highlight>
                <a:latin typeface="Courier New"/>
                <a:ea typeface="Courier New"/>
                <a:cs typeface="Courier New"/>
                <a:sym typeface="Courier New"/>
              </a:rPr>
              <a:t>.yaml</a:t>
            </a:r>
            <a:r>
              <a:rPr lang="en" sz="1200">
                <a:solidFill>
                  <a:srgbClr val="16191F"/>
                </a:solidFill>
                <a:highlight>
                  <a:srgbClr val="FFFFFF"/>
                </a:highlight>
                <a:latin typeface="Roboto"/>
                <a:ea typeface="Roboto"/>
                <a:cs typeface="Roboto"/>
                <a:sym typeface="Roboto"/>
              </a:rPr>
              <a:t>, </a:t>
            </a:r>
            <a:r>
              <a:rPr lang="en" sz="1200">
                <a:solidFill>
                  <a:srgbClr val="16191F"/>
                </a:solidFill>
                <a:highlight>
                  <a:srgbClr val="F2F3F3"/>
                </a:highlight>
                <a:latin typeface="Courier New"/>
                <a:ea typeface="Courier New"/>
                <a:cs typeface="Courier New"/>
                <a:sym typeface="Courier New"/>
              </a:rPr>
              <a:t>.template</a:t>
            </a:r>
            <a:r>
              <a:rPr lang="en" sz="1200">
                <a:solidFill>
                  <a:srgbClr val="16191F"/>
                </a:solidFill>
                <a:highlight>
                  <a:srgbClr val="FFFFFF"/>
                </a:highlight>
                <a:latin typeface="Roboto"/>
                <a:ea typeface="Roboto"/>
                <a:cs typeface="Roboto"/>
                <a:sym typeface="Roboto"/>
              </a:rPr>
              <a:t>, or </a:t>
            </a:r>
            <a:r>
              <a:rPr lang="en" sz="1200">
                <a:solidFill>
                  <a:srgbClr val="16191F"/>
                </a:solidFill>
                <a:highlight>
                  <a:srgbClr val="F2F3F3"/>
                </a:highlight>
                <a:latin typeface="Courier New"/>
                <a:ea typeface="Courier New"/>
                <a:cs typeface="Courier New"/>
                <a:sym typeface="Courier New"/>
              </a:rPr>
              <a:t>.txt</a:t>
            </a:r>
            <a:r>
              <a:rPr lang="en" sz="1200">
                <a:solidFill>
                  <a:srgbClr val="16191F"/>
                </a:solidFill>
                <a:highlight>
                  <a:srgbClr val="FFFFFF"/>
                </a:highlight>
                <a:latin typeface="Roboto"/>
                <a:ea typeface="Roboto"/>
                <a:cs typeface="Roboto"/>
                <a:sym typeface="Roboto"/>
              </a:rPr>
              <a:t>. AWS CloudFormation uses these templates as blueprints for building your AWS resources. For example, in a template, you can describe an Amazon EC2 instance, such as the instance type, the AMI ID, block device mappings, and its Amazon EC2 key pair name. Whenever you create a stack, you also specify a template that AWS CloudFormation uses to create whatever you described in the template.</a:t>
            </a:r>
            <a:endParaRPr sz="1200">
              <a:solidFill>
                <a:srgbClr val="16191F"/>
              </a:solidFill>
              <a:highlight>
                <a:srgbClr val="FFFFFF"/>
              </a:highlight>
              <a:latin typeface="Roboto"/>
              <a:ea typeface="Roboto"/>
              <a:cs typeface="Roboto"/>
              <a:sym typeface="Roboto"/>
            </a:endParaRPr>
          </a:p>
          <a:p>
            <a:pPr indent="0" lvl="0" marL="0" rtl="0" algn="l">
              <a:lnSpc>
                <a:spcPct val="122600"/>
              </a:lnSpc>
              <a:spcBef>
                <a:spcPts val="1700"/>
              </a:spcBef>
              <a:spcAft>
                <a:spcPts val="0"/>
              </a:spcAft>
              <a:buNone/>
            </a:pPr>
            <a:r>
              <a:rPr lang="en" sz="2750">
                <a:solidFill>
                  <a:srgbClr val="16191F"/>
                </a:solidFill>
                <a:highlight>
                  <a:srgbClr val="FFFFFF"/>
                </a:highlight>
                <a:latin typeface="Roboto"/>
                <a:ea typeface="Roboto"/>
                <a:cs typeface="Roboto"/>
                <a:sym typeface="Roboto"/>
              </a:rPr>
              <a:t>Stacks</a:t>
            </a:r>
            <a:endParaRPr sz="2750">
              <a:solidFill>
                <a:srgbClr val="16191F"/>
              </a:solidFill>
              <a:highlight>
                <a:srgbClr val="FFFFFF"/>
              </a:highlight>
              <a:latin typeface="Roboto"/>
              <a:ea typeface="Roboto"/>
              <a:cs typeface="Roboto"/>
              <a:sym typeface="Roboto"/>
            </a:endParaRPr>
          </a:p>
          <a:p>
            <a:pPr indent="0" lvl="0" marL="0" rtl="0" algn="l">
              <a:lnSpc>
                <a:spcPct val="150000"/>
              </a:lnSpc>
              <a:spcBef>
                <a:spcPts val="1300"/>
              </a:spcBef>
              <a:spcAft>
                <a:spcPts val="0"/>
              </a:spcAft>
              <a:buNone/>
            </a:pPr>
            <a:r>
              <a:rPr lang="en" sz="1200">
                <a:solidFill>
                  <a:srgbClr val="16191F"/>
                </a:solidFill>
                <a:highlight>
                  <a:srgbClr val="FFFFFF"/>
                </a:highlight>
                <a:latin typeface="Roboto"/>
                <a:ea typeface="Roboto"/>
                <a:cs typeface="Roboto"/>
                <a:sym typeface="Roboto"/>
              </a:rPr>
              <a:t>When you use AWS CloudFormation, you manage related resources as a single unit called a stack. You create, update, and delete a collection of resources by creating, updating, and deleting stacks. All the resources in a stack are defined by the stack's AWS CloudFormation template. Suppose you created a template that includes an Auto Scaling group, Elastic Load Balancing load balancer, and an Amazon Relational Database Service (Amazon RDS) database instance. To create those resources, you create a stack by submitting the template that you created, and AWS CloudFormation provisions all those resources for you. You can work with stacks by using the AWS CloudFormation</a:t>
            </a:r>
            <a:endParaRPr sz="1200">
              <a:solidFill>
                <a:srgbClr val="16191F"/>
              </a:solidFill>
              <a:highlight>
                <a:srgbClr val="FFFFFF"/>
              </a:highlight>
              <a:latin typeface="Roboto"/>
              <a:ea typeface="Roboto"/>
              <a:cs typeface="Roboto"/>
              <a:sym typeface="Roboto"/>
            </a:endParaRPr>
          </a:p>
          <a:p>
            <a:pPr indent="0" lvl="0" marL="0" rtl="0" algn="l">
              <a:lnSpc>
                <a:spcPct val="150000"/>
              </a:lnSpc>
              <a:spcBef>
                <a:spcPts val="1200"/>
              </a:spcBef>
              <a:spcAft>
                <a:spcPts val="1200"/>
              </a:spcAft>
              <a:buNone/>
            </a:pPr>
            <a:r>
              <a:t/>
            </a:r>
            <a:endParaRPr sz="1200">
              <a:solidFill>
                <a:srgbClr val="16191F"/>
              </a:solidFill>
              <a:highlight>
                <a:srgbClr val="FFFFFF"/>
              </a:highlight>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2"/>
          <p:cNvSpPr txBox="1"/>
          <p:nvPr>
            <p:ph type="title"/>
          </p:nvPr>
        </p:nvSpPr>
        <p:spPr>
          <a:xfrm>
            <a:off x="311700" y="122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Outputs:</a:t>
            </a:r>
            <a:endParaRPr/>
          </a:p>
        </p:txBody>
      </p:sp>
      <p:sp>
        <p:nvSpPr>
          <p:cNvPr id="161" name="Google Shape;161;p32"/>
          <p:cNvSpPr txBox="1"/>
          <p:nvPr>
            <p:ph idx="1" type="body"/>
          </p:nvPr>
        </p:nvSpPr>
        <p:spPr>
          <a:xfrm>
            <a:off x="311700" y="772950"/>
            <a:ext cx="8520600" cy="42477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t/>
            </a:r>
            <a:endParaRPr sz="1200">
              <a:solidFill>
                <a:srgbClr val="16191F"/>
              </a:solidFill>
              <a:highlight>
                <a:srgbClr val="FFFFFF"/>
              </a:highlight>
              <a:latin typeface="Roboto"/>
              <a:ea typeface="Roboto"/>
              <a:cs typeface="Roboto"/>
              <a:sym typeface="Roboto"/>
            </a:endParaRPr>
          </a:p>
          <a:p>
            <a:pPr indent="457200" lvl="0" marL="0" rtl="0" algn="l">
              <a:spcBef>
                <a:spcPts val="1600"/>
              </a:spcBef>
              <a:spcAft>
                <a:spcPts val="0"/>
              </a:spcAft>
              <a:buNone/>
            </a:pPr>
            <a:r>
              <a:rPr lang="en" sz="1200">
                <a:solidFill>
                  <a:srgbClr val="16191F"/>
                </a:solidFill>
                <a:highlight>
                  <a:srgbClr val="FFFFFF"/>
                </a:highlight>
                <a:latin typeface="Roboto"/>
                <a:ea typeface="Roboto"/>
                <a:cs typeface="Roboto"/>
                <a:sym typeface="Roboto"/>
              </a:rPr>
              <a:t>The optional </a:t>
            </a:r>
            <a:r>
              <a:rPr lang="en" sz="1200">
                <a:solidFill>
                  <a:srgbClr val="16191F"/>
                </a:solidFill>
                <a:highlight>
                  <a:srgbClr val="F2F3F3"/>
                </a:highlight>
                <a:latin typeface="Courier New"/>
                <a:ea typeface="Courier New"/>
                <a:cs typeface="Courier New"/>
                <a:sym typeface="Courier New"/>
              </a:rPr>
              <a:t>Outputs</a:t>
            </a:r>
            <a:r>
              <a:rPr lang="en" sz="1200">
                <a:solidFill>
                  <a:srgbClr val="16191F"/>
                </a:solidFill>
                <a:highlight>
                  <a:srgbClr val="FFFFFF"/>
                </a:highlight>
                <a:latin typeface="Roboto"/>
                <a:ea typeface="Roboto"/>
                <a:cs typeface="Roboto"/>
                <a:sym typeface="Roboto"/>
              </a:rPr>
              <a:t> section declares output values that you can </a:t>
            </a:r>
            <a:r>
              <a:rPr lang="en" sz="1200">
                <a:solidFill>
                  <a:schemeClr val="hlink"/>
                </a:solidFill>
                <a:highlight>
                  <a:srgbClr val="FFFFFF"/>
                </a:highlight>
                <a:uFill>
                  <a:noFill/>
                </a:uFill>
                <a:latin typeface="Roboto"/>
                <a:ea typeface="Roboto"/>
                <a:cs typeface="Roboto"/>
                <a:sym typeface="Roboto"/>
                <a:hlinkClick r:id="rId3"/>
              </a:rPr>
              <a:t>import into other stacks</a:t>
            </a:r>
            <a:r>
              <a:rPr lang="en" sz="1200">
                <a:solidFill>
                  <a:srgbClr val="16191F"/>
                </a:solidFill>
                <a:highlight>
                  <a:srgbClr val="FFFFFF"/>
                </a:highlight>
                <a:latin typeface="Roboto"/>
                <a:ea typeface="Roboto"/>
                <a:cs typeface="Roboto"/>
                <a:sym typeface="Roboto"/>
              </a:rPr>
              <a:t> (to </a:t>
            </a:r>
            <a:r>
              <a:rPr lang="en" sz="1200">
                <a:solidFill>
                  <a:schemeClr val="hlink"/>
                </a:solidFill>
                <a:highlight>
                  <a:srgbClr val="FFFFFF"/>
                </a:highlight>
                <a:uFill>
                  <a:noFill/>
                </a:uFill>
                <a:latin typeface="Roboto"/>
                <a:ea typeface="Roboto"/>
                <a:cs typeface="Roboto"/>
                <a:sym typeface="Roboto"/>
                <a:hlinkClick r:id="rId4"/>
              </a:rPr>
              <a:t>create cross-stack references</a:t>
            </a:r>
            <a:r>
              <a:rPr lang="en" sz="1200">
                <a:solidFill>
                  <a:srgbClr val="16191F"/>
                </a:solidFill>
                <a:highlight>
                  <a:srgbClr val="FFFFFF"/>
                </a:highlight>
                <a:latin typeface="Roboto"/>
                <a:ea typeface="Roboto"/>
                <a:cs typeface="Roboto"/>
                <a:sym typeface="Roboto"/>
              </a:rPr>
              <a:t>), return in response (to describe stack calls), or </a:t>
            </a:r>
            <a:r>
              <a:rPr lang="en" sz="1200" u="sng">
                <a:solidFill>
                  <a:schemeClr val="hlink"/>
                </a:solidFill>
                <a:highlight>
                  <a:srgbClr val="FFFFFF"/>
                </a:highlight>
                <a:latin typeface="Roboto"/>
                <a:ea typeface="Roboto"/>
                <a:cs typeface="Roboto"/>
                <a:sym typeface="Roboto"/>
                <a:hlinkClick r:id="rId5"/>
              </a:rPr>
              <a:t>view on the AWS CloudFormation console</a:t>
            </a:r>
            <a:r>
              <a:rPr lang="en" sz="1200">
                <a:solidFill>
                  <a:srgbClr val="16191F"/>
                </a:solidFill>
                <a:highlight>
                  <a:srgbClr val="FFFFFF"/>
                </a:highlight>
                <a:latin typeface="Roboto"/>
                <a:ea typeface="Roboto"/>
                <a:cs typeface="Roboto"/>
                <a:sym typeface="Roboto"/>
              </a:rPr>
              <a:t>. For example, you can output the S3 bucket name for a stack to make the bucket easier to find.</a:t>
            </a:r>
            <a:endParaRPr sz="1100">
              <a:solidFill>
                <a:srgbClr val="444444"/>
              </a:solidFill>
              <a:highlight>
                <a:srgbClr val="FFFFFF"/>
              </a:highlight>
              <a:latin typeface="Times New Roman"/>
              <a:ea typeface="Times New Roman"/>
              <a:cs typeface="Times New Roman"/>
              <a:sym typeface="Times New Roman"/>
            </a:endParaRPr>
          </a:p>
          <a:p>
            <a:pPr indent="0" lvl="0" marL="0" rtl="0" algn="l">
              <a:lnSpc>
                <a:spcPct val="122600"/>
              </a:lnSpc>
              <a:spcBef>
                <a:spcPts val="1600"/>
              </a:spcBef>
              <a:spcAft>
                <a:spcPts val="0"/>
              </a:spcAft>
              <a:buNone/>
            </a:pPr>
            <a:r>
              <a:t/>
            </a:r>
            <a:endParaRPr b="1">
              <a:solidFill>
                <a:srgbClr val="16191F"/>
              </a:solidFill>
              <a:highlight>
                <a:srgbClr val="FFFFFF"/>
              </a:highlight>
              <a:latin typeface="Roboto"/>
              <a:ea typeface="Roboto"/>
              <a:cs typeface="Roboto"/>
              <a:sym typeface="Roboto"/>
            </a:endParaRPr>
          </a:p>
          <a:p>
            <a:pPr indent="0" lvl="0" marL="0" rtl="0" algn="l">
              <a:lnSpc>
                <a:spcPct val="122600"/>
              </a:lnSpc>
              <a:spcBef>
                <a:spcPts val="1600"/>
              </a:spcBef>
              <a:spcAft>
                <a:spcPts val="0"/>
              </a:spcAft>
              <a:buClr>
                <a:schemeClr val="dk1"/>
              </a:buClr>
              <a:buSzPts val="1100"/>
              <a:buFont typeface="Arial"/>
              <a:buNone/>
            </a:pPr>
            <a:r>
              <a:rPr b="1" lang="en">
                <a:solidFill>
                  <a:srgbClr val="16191F"/>
                </a:solidFill>
                <a:highlight>
                  <a:srgbClr val="FFFFFF"/>
                </a:highlight>
                <a:latin typeface="Roboto"/>
                <a:ea typeface="Roboto"/>
                <a:cs typeface="Roboto"/>
                <a:sym typeface="Roboto"/>
              </a:rPr>
              <a:t>YAML</a:t>
            </a:r>
            <a:endParaRPr b="1">
              <a:solidFill>
                <a:srgbClr val="16191F"/>
              </a:solidFill>
              <a:highlight>
                <a:srgbClr val="FFFFFF"/>
              </a:highlight>
              <a:latin typeface="Roboto"/>
              <a:ea typeface="Roboto"/>
              <a:cs typeface="Roboto"/>
              <a:sym typeface="Roboto"/>
            </a:endParaRPr>
          </a:p>
          <a:p>
            <a:pPr indent="0" lvl="0" marL="0" rtl="0" algn="l">
              <a:lnSpc>
                <a:spcPct val="100000"/>
              </a:lnSpc>
              <a:spcBef>
                <a:spcPts val="1000"/>
              </a:spcBef>
              <a:spcAft>
                <a:spcPts val="0"/>
              </a:spcAft>
              <a:buNone/>
            </a:pPr>
            <a:r>
              <a:rPr lang="en" sz="1000">
                <a:solidFill>
                  <a:srgbClr val="986801"/>
                </a:solidFill>
                <a:highlight>
                  <a:srgbClr val="F9F9F9"/>
                </a:highlight>
                <a:latin typeface="Courier New"/>
                <a:ea typeface="Courier New"/>
                <a:cs typeface="Courier New"/>
                <a:sym typeface="Courier New"/>
              </a:rPr>
              <a:t>Outputs:</a:t>
            </a:r>
            <a:endParaRPr sz="1000">
              <a:solidFill>
                <a:srgbClr val="16191F"/>
              </a:solidFill>
              <a:highlight>
                <a:srgbClr val="F9F9F9"/>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16191F"/>
                </a:solidFill>
                <a:highlight>
                  <a:srgbClr val="F9F9F9"/>
                </a:highlight>
                <a:latin typeface="Courier New"/>
                <a:ea typeface="Courier New"/>
                <a:cs typeface="Courier New"/>
                <a:sym typeface="Courier New"/>
              </a:rPr>
              <a:t>  </a:t>
            </a:r>
            <a:r>
              <a:rPr i="1" lang="en" sz="1000">
                <a:solidFill>
                  <a:srgbClr val="F5001D"/>
                </a:solidFill>
                <a:highlight>
                  <a:srgbClr val="F9F9F9"/>
                </a:highlight>
                <a:latin typeface="Courier New"/>
                <a:ea typeface="Courier New"/>
                <a:cs typeface="Courier New"/>
                <a:sym typeface="Courier New"/>
              </a:rPr>
              <a:t>Logical ID</a:t>
            </a:r>
            <a:r>
              <a:rPr lang="en" sz="1000">
                <a:solidFill>
                  <a:srgbClr val="986801"/>
                </a:solidFill>
                <a:highlight>
                  <a:srgbClr val="F9F9F9"/>
                </a:highlight>
                <a:latin typeface="Courier New"/>
                <a:ea typeface="Courier New"/>
                <a:cs typeface="Courier New"/>
                <a:sym typeface="Courier New"/>
              </a:rPr>
              <a:t>:</a:t>
            </a:r>
            <a:endParaRPr sz="1000">
              <a:solidFill>
                <a:srgbClr val="16191F"/>
              </a:solidFill>
              <a:highlight>
                <a:srgbClr val="F9F9F9"/>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16191F"/>
                </a:solidFill>
                <a:highlight>
                  <a:srgbClr val="F9F9F9"/>
                </a:highlight>
                <a:latin typeface="Courier New"/>
                <a:ea typeface="Courier New"/>
                <a:cs typeface="Courier New"/>
                <a:sym typeface="Courier New"/>
              </a:rPr>
              <a:t>    </a:t>
            </a:r>
            <a:r>
              <a:rPr lang="en" sz="1000">
                <a:solidFill>
                  <a:srgbClr val="986801"/>
                </a:solidFill>
                <a:highlight>
                  <a:srgbClr val="F9F9F9"/>
                </a:highlight>
                <a:latin typeface="Courier New"/>
                <a:ea typeface="Courier New"/>
                <a:cs typeface="Courier New"/>
                <a:sym typeface="Courier New"/>
              </a:rPr>
              <a:t>Description:</a:t>
            </a:r>
            <a:r>
              <a:rPr lang="en" sz="1000">
                <a:solidFill>
                  <a:srgbClr val="16191F"/>
                </a:solidFill>
                <a:highlight>
                  <a:srgbClr val="F9F9F9"/>
                </a:highlight>
                <a:latin typeface="Courier New"/>
                <a:ea typeface="Courier New"/>
                <a:cs typeface="Courier New"/>
                <a:sym typeface="Courier New"/>
              </a:rPr>
              <a:t> </a:t>
            </a:r>
            <a:r>
              <a:rPr i="1" lang="en" sz="1000">
                <a:solidFill>
                  <a:srgbClr val="F5001D"/>
                </a:solidFill>
                <a:highlight>
                  <a:srgbClr val="F9F9F9"/>
                </a:highlight>
                <a:latin typeface="Courier New"/>
                <a:ea typeface="Courier New"/>
                <a:cs typeface="Courier New"/>
                <a:sym typeface="Courier New"/>
              </a:rPr>
              <a:t>Information about the value</a:t>
            </a:r>
            <a:endParaRPr sz="1000">
              <a:solidFill>
                <a:srgbClr val="16191F"/>
              </a:solidFill>
              <a:highlight>
                <a:srgbClr val="F9F9F9"/>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16191F"/>
                </a:solidFill>
                <a:highlight>
                  <a:srgbClr val="F9F9F9"/>
                </a:highlight>
                <a:latin typeface="Courier New"/>
                <a:ea typeface="Courier New"/>
                <a:cs typeface="Courier New"/>
                <a:sym typeface="Courier New"/>
              </a:rPr>
              <a:t>    </a:t>
            </a:r>
            <a:r>
              <a:rPr lang="en" sz="1000">
                <a:solidFill>
                  <a:srgbClr val="986801"/>
                </a:solidFill>
                <a:highlight>
                  <a:srgbClr val="F9F9F9"/>
                </a:highlight>
                <a:latin typeface="Courier New"/>
                <a:ea typeface="Courier New"/>
                <a:cs typeface="Courier New"/>
                <a:sym typeface="Courier New"/>
              </a:rPr>
              <a:t>Value:</a:t>
            </a:r>
            <a:r>
              <a:rPr lang="en" sz="1000">
                <a:solidFill>
                  <a:srgbClr val="16191F"/>
                </a:solidFill>
                <a:highlight>
                  <a:srgbClr val="F9F9F9"/>
                </a:highlight>
                <a:latin typeface="Courier New"/>
                <a:ea typeface="Courier New"/>
                <a:cs typeface="Courier New"/>
                <a:sym typeface="Courier New"/>
              </a:rPr>
              <a:t> </a:t>
            </a:r>
            <a:r>
              <a:rPr i="1" lang="en" sz="1000">
                <a:solidFill>
                  <a:srgbClr val="F5001D"/>
                </a:solidFill>
                <a:highlight>
                  <a:srgbClr val="F9F9F9"/>
                </a:highlight>
                <a:latin typeface="Courier New"/>
                <a:ea typeface="Courier New"/>
                <a:cs typeface="Courier New"/>
                <a:sym typeface="Courier New"/>
              </a:rPr>
              <a:t>Value to return</a:t>
            </a:r>
            <a:endParaRPr sz="1000">
              <a:solidFill>
                <a:srgbClr val="16191F"/>
              </a:solidFill>
              <a:highlight>
                <a:srgbClr val="F9F9F9"/>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16191F"/>
                </a:solidFill>
                <a:highlight>
                  <a:srgbClr val="F9F9F9"/>
                </a:highlight>
                <a:latin typeface="Courier New"/>
                <a:ea typeface="Courier New"/>
                <a:cs typeface="Courier New"/>
                <a:sym typeface="Courier New"/>
              </a:rPr>
              <a:t>    </a:t>
            </a:r>
            <a:r>
              <a:rPr lang="en" sz="1000">
                <a:solidFill>
                  <a:srgbClr val="986801"/>
                </a:solidFill>
                <a:highlight>
                  <a:srgbClr val="F9F9F9"/>
                </a:highlight>
                <a:latin typeface="Courier New"/>
                <a:ea typeface="Courier New"/>
                <a:cs typeface="Courier New"/>
                <a:sym typeface="Courier New"/>
              </a:rPr>
              <a:t>Export:</a:t>
            </a:r>
            <a:endParaRPr sz="1000">
              <a:solidFill>
                <a:srgbClr val="16191F"/>
              </a:solidFill>
              <a:highlight>
                <a:srgbClr val="F9F9F9"/>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000">
                <a:solidFill>
                  <a:srgbClr val="16191F"/>
                </a:solidFill>
                <a:highlight>
                  <a:srgbClr val="F9F9F9"/>
                </a:highlight>
                <a:latin typeface="Courier New"/>
                <a:ea typeface="Courier New"/>
                <a:cs typeface="Courier New"/>
                <a:sym typeface="Courier New"/>
              </a:rPr>
              <a:t>      </a:t>
            </a:r>
            <a:r>
              <a:rPr lang="en" sz="1000">
                <a:solidFill>
                  <a:srgbClr val="986801"/>
                </a:solidFill>
                <a:highlight>
                  <a:srgbClr val="F9F9F9"/>
                </a:highlight>
                <a:latin typeface="Courier New"/>
                <a:ea typeface="Courier New"/>
                <a:cs typeface="Courier New"/>
                <a:sym typeface="Courier New"/>
              </a:rPr>
              <a:t>Name:</a:t>
            </a:r>
            <a:r>
              <a:rPr lang="en" sz="1000">
                <a:solidFill>
                  <a:srgbClr val="16191F"/>
                </a:solidFill>
                <a:highlight>
                  <a:srgbClr val="F9F9F9"/>
                </a:highlight>
                <a:latin typeface="Courier New"/>
                <a:ea typeface="Courier New"/>
                <a:cs typeface="Courier New"/>
                <a:sym typeface="Courier New"/>
              </a:rPr>
              <a:t> </a:t>
            </a:r>
            <a:r>
              <a:rPr i="1" lang="en" sz="1000">
                <a:solidFill>
                  <a:srgbClr val="F5001D"/>
                </a:solidFill>
                <a:highlight>
                  <a:srgbClr val="F9F9F9"/>
                </a:highlight>
                <a:latin typeface="Courier New"/>
                <a:ea typeface="Courier New"/>
                <a:cs typeface="Courier New"/>
                <a:sym typeface="Courier New"/>
              </a:rPr>
              <a:t>Value to export</a:t>
            </a:r>
            <a:endParaRPr i="1" sz="1000">
              <a:solidFill>
                <a:srgbClr val="F5001D"/>
              </a:solidFill>
              <a:highlight>
                <a:srgbClr val="F9F9F9"/>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100">
              <a:solidFill>
                <a:srgbClr val="444444"/>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100">
              <a:solidFill>
                <a:srgbClr val="444444"/>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100">
              <a:solidFill>
                <a:srgbClr val="444444"/>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100">
                <a:solidFill>
                  <a:srgbClr val="000080"/>
                </a:solidFill>
                <a:highlight>
                  <a:srgbClr val="FFFFFF"/>
                </a:highlight>
                <a:latin typeface="Courier New"/>
                <a:ea typeface="Courier New"/>
                <a:cs typeface="Courier New"/>
                <a:sym typeface="Courier New"/>
              </a:rPr>
              <a:t>AWSTemplateFormatVersion</a:t>
            </a:r>
            <a:r>
              <a:rPr lang="en" sz="1100">
                <a:solidFill>
                  <a:schemeClr val="dk1"/>
                </a:solidFill>
                <a:highlight>
                  <a:srgbClr val="FFFFFF"/>
                </a:highlight>
                <a:latin typeface="Courier New"/>
                <a:ea typeface="Courier New"/>
                <a:cs typeface="Courier New"/>
                <a:sym typeface="Courier New"/>
              </a:rPr>
              <a:t>: 2010-09-09</a:t>
            </a:r>
            <a:endParaRPr sz="11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100">
                <a:solidFill>
                  <a:srgbClr val="000080"/>
                </a:solidFill>
                <a:highlight>
                  <a:srgbClr val="FFFFFF"/>
                </a:highlight>
                <a:latin typeface="Courier New"/>
                <a:ea typeface="Courier New"/>
                <a:cs typeface="Courier New"/>
                <a:sym typeface="Courier New"/>
              </a:rPr>
              <a:t>Description</a:t>
            </a:r>
            <a:r>
              <a:rPr lang="en" sz="1100">
                <a:solidFill>
                  <a:schemeClr val="dk1"/>
                </a:solidFill>
                <a:highlight>
                  <a:srgbClr val="FFFFFF"/>
                </a:highlight>
                <a:latin typeface="Courier New"/>
                <a:ea typeface="Courier New"/>
                <a:cs typeface="Courier New"/>
                <a:sym typeface="Courier New"/>
              </a:rPr>
              <a:t>: A sample template</a:t>
            </a:r>
            <a:endParaRPr sz="11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100">
                <a:solidFill>
                  <a:srgbClr val="000080"/>
                </a:solidFill>
                <a:highlight>
                  <a:srgbClr val="FFFFFF"/>
                </a:highlight>
                <a:latin typeface="Courier New"/>
                <a:ea typeface="Courier New"/>
                <a:cs typeface="Courier New"/>
                <a:sym typeface="Courier New"/>
              </a:rPr>
              <a:t>Resources</a:t>
            </a:r>
            <a:r>
              <a:rPr lang="en"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highlight>
                  <a:srgbClr val="FFFFFF"/>
                </a:highlight>
                <a:latin typeface="Courier New"/>
                <a:ea typeface="Courier New"/>
                <a:cs typeface="Courier New"/>
                <a:sym typeface="Courier New"/>
              </a:rPr>
              <a:t> </a:t>
            </a:r>
            <a:r>
              <a:rPr b="1" lang="en" sz="1100">
                <a:solidFill>
                  <a:srgbClr val="000080"/>
                </a:solidFill>
                <a:highlight>
                  <a:srgbClr val="FFFFFF"/>
                </a:highlight>
                <a:latin typeface="Courier New"/>
                <a:ea typeface="Courier New"/>
                <a:cs typeface="Courier New"/>
                <a:sym typeface="Courier New"/>
              </a:rPr>
              <a:t>rambucket</a:t>
            </a:r>
            <a:r>
              <a:rPr lang="en"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highlight>
                  <a:srgbClr val="FFFFFF"/>
                </a:highlight>
                <a:latin typeface="Courier New"/>
                <a:ea typeface="Courier New"/>
                <a:cs typeface="Courier New"/>
                <a:sym typeface="Courier New"/>
              </a:rPr>
              <a:t>   </a:t>
            </a:r>
            <a:r>
              <a:rPr b="1" lang="en" sz="1100">
                <a:solidFill>
                  <a:srgbClr val="000080"/>
                </a:solidFill>
                <a:highlight>
                  <a:srgbClr val="FFFFFF"/>
                </a:highlight>
                <a:latin typeface="Courier New"/>
                <a:ea typeface="Courier New"/>
                <a:cs typeface="Courier New"/>
                <a:sym typeface="Courier New"/>
              </a:rPr>
              <a:t>Type</a:t>
            </a:r>
            <a:r>
              <a:rPr lang="en" sz="1100">
                <a:solidFill>
                  <a:schemeClr val="dk1"/>
                </a:solidFill>
                <a:highlight>
                  <a:srgbClr val="FFFFFF"/>
                </a:highlight>
                <a:latin typeface="Courier New"/>
                <a:ea typeface="Courier New"/>
                <a:cs typeface="Courier New"/>
                <a:sym typeface="Courier New"/>
              </a:rPr>
              <a:t>: </a:t>
            </a:r>
            <a:r>
              <a:rPr b="1" lang="en" sz="1100">
                <a:solidFill>
                  <a:srgbClr val="008000"/>
                </a:solidFill>
                <a:highlight>
                  <a:srgbClr val="FFFFFF"/>
                </a:highlight>
                <a:latin typeface="Courier New"/>
                <a:ea typeface="Courier New"/>
                <a:cs typeface="Courier New"/>
                <a:sym typeface="Courier New"/>
              </a:rPr>
              <a:t>'AWS::S3::Bucket'</a:t>
            </a:r>
            <a:endParaRPr b="1" sz="11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100">
                <a:solidFill>
                  <a:srgbClr val="008000"/>
                </a:solidFill>
                <a:highlight>
                  <a:srgbClr val="FFFFFF"/>
                </a:highlight>
                <a:latin typeface="Courier New"/>
                <a:ea typeface="Courier New"/>
                <a:cs typeface="Courier New"/>
                <a:sym typeface="Courier New"/>
              </a:rPr>
              <a:t>   </a:t>
            </a:r>
            <a:r>
              <a:rPr b="1" lang="en" sz="1100">
                <a:solidFill>
                  <a:srgbClr val="000080"/>
                </a:solidFill>
                <a:highlight>
                  <a:srgbClr val="FFFFFF"/>
                </a:highlight>
                <a:latin typeface="Courier New"/>
                <a:ea typeface="Courier New"/>
                <a:cs typeface="Courier New"/>
                <a:sym typeface="Courier New"/>
              </a:rPr>
              <a:t>Properties</a:t>
            </a:r>
            <a:r>
              <a:rPr lang="en"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highlight>
                  <a:srgbClr val="FFFFFF"/>
                </a:highlight>
                <a:latin typeface="Courier New"/>
                <a:ea typeface="Courier New"/>
                <a:cs typeface="Courier New"/>
                <a:sym typeface="Courier New"/>
              </a:rPr>
              <a:t>     </a:t>
            </a:r>
            <a:r>
              <a:rPr b="1" lang="en" sz="1100">
                <a:solidFill>
                  <a:srgbClr val="000080"/>
                </a:solidFill>
                <a:highlight>
                  <a:srgbClr val="FFFFFF"/>
                </a:highlight>
                <a:latin typeface="Courier New"/>
                <a:ea typeface="Courier New"/>
                <a:cs typeface="Courier New"/>
                <a:sym typeface="Courier New"/>
              </a:rPr>
              <a:t>AccessControl</a:t>
            </a:r>
            <a:r>
              <a:rPr lang="en" sz="1100">
                <a:solidFill>
                  <a:schemeClr val="dk1"/>
                </a:solidFill>
                <a:highlight>
                  <a:srgbClr val="FFFFFF"/>
                </a:highlight>
                <a:latin typeface="Courier New"/>
                <a:ea typeface="Courier New"/>
                <a:cs typeface="Courier New"/>
                <a:sym typeface="Courier New"/>
              </a:rPr>
              <a:t>: PublicRead</a:t>
            </a:r>
            <a:endParaRPr sz="11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highlight>
                  <a:srgbClr val="FFFFFF"/>
                </a:highlight>
                <a:latin typeface="Courier New"/>
                <a:ea typeface="Courier New"/>
                <a:cs typeface="Courier New"/>
                <a:sym typeface="Courier New"/>
              </a:rPr>
              <a:t>     </a:t>
            </a:r>
            <a:r>
              <a:rPr b="1" lang="en" sz="1100">
                <a:solidFill>
                  <a:srgbClr val="000080"/>
                </a:solidFill>
                <a:highlight>
                  <a:srgbClr val="FFFFFF"/>
                </a:highlight>
                <a:latin typeface="Courier New"/>
                <a:ea typeface="Courier New"/>
                <a:cs typeface="Courier New"/>
                <a:sym typeface="Courier New"/>
              </a:rPr>
              <a:t>WebsiteConfiguration</a:t>
            </a:r>
            <a:r>
              <a:rPr lang="en"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highlight>
                  <a:srgbClr val="FFFFFF"/>
                </a:highlight>
                <a:latin typeface="Courier New"/>
                <a:ea typeface="Courier New"/>
                <a:cs typeface="Courier New"/>
                <a:sym typeface="Courier New"/>
              </a:rPr>
              <a:t>       </a:t>
            </a:r>
            <a:r>
              <a:rPr b="1" lang="en" sz="1100">
                <a:solidFill>
                  <a:srgbClr val="000080"/>
                </a:solidFill>
                <a:highlight>
                  <a:srgbClr val="FFFFFF"/>
                </a:highlight>
                <a:latin typeface="Courier New"/>
                <a:ea typeface="Courier New"/>
                <a:cs typeface="Courier New"/>
                <a:sym typeface="Courier New"/>
              </a:rPr>
              <a:t>IndexDocument</a:t>
            </a:r>
            <a:r>
              <a:rPr lang="en" sz="1100">
                <a:solidFill>
                  <a:schemeClr val="dk1"/>
                </a:solidFill>
                <a:highlight>
                  <a:srgbClr val="FFFFFF"/>
                </a:highlight>
                <a:latin typeface="Courier New"/>
                <a:ea typeface="Courier New"/>
                <a:cs typeface="Courier New"/>
                <a:sym typeface="Courier New"/>
              </a:rPr>
              <a:t>: index.html</a:t>
            </a:r>
            <a:endParaRPr sz="11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highlight>
                  <a:srgbClr val="FFFFFF"/>
                </a:highlight>
                <a:latin typeface="Courier New"/>
                <a:ea typeface="Courier New"/>
                <a:cs typeface="Courier New"/>
                <a:sym typeface="Courier New"/>
              </a:rPr>
              <a:t>       </a:t>
            </a:r>
            <a:r>
              <a:rPr b="1" lang="en" sz="1100">
                <a:solidFill>
                  <a:srgbClr val="000080"/>
                </a:solidFill>
                <a:highlight>
                  <a:srgbClr val="FFFFFF"/>
                </a:highlight>
                <a:latin typeface="Courier New"/>
                <a:ea typeface="Courier New"/>
                <a:cs typeface="Courier New"/>
                <a:sym typeface="Courier New"/>
              </a:rPr>
              <a:t>ErrorDocument</a:t>
            </a:r>
            <a:r>
              <a:rPr lang="en" sz="1100">
                <a:solidFill>
                  <a:schemeClr val="dk1"/>
                </a:solidFill>
                <a:highlight>
                  <a:srgbClr val="FFFFFF"/>
                </a:highlight>
                <a:latin typeface="Courier New"/>
                <a:ea typeface="Courier New"/>
                <a:cs typeface="Courier New"/>
                <a:sym typeface="Courier New"/>
              </a:rPr>
              <a:t>: error.html</a:t>
            </a:r>
            <a:endParaRPr sz="11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100">
                <a:solidFill>
                  <a:srgbClr val="000080"/>
                </a:solidFill>
                <a:highlight>
                  <a:srgbClr val="FFFFFF"/>
                </a:highlight>
                <a:latin typeface="Courier New"/>
                <a:ea typeface="Courier New"/>
                <a:cs typeface="Courier New"/>
                <a:sym typeface="Courier New"/>
              </a:rPr>
              <a:t>Outputs</a:t>
            </a:r>
            <a:r>
              <a:rPr lang="en"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highlight>
                  <a:srgbClr val="FFFFFF"/>
                </a:highlight>
                <a:latin typeface="Courier New"/>
                <a:ea typeface="Courier New"/>
                <a:cs typeface="Courier New"/>
                <a:sym typeface="Courier New"/>
              </a:rPr>
              <a:t> </a:t>
            </a:r>
            <a:r>
              <a:rPr b="1" lang="en" sz="1100">
                <a:solidFill>
                  <a:srgbClr val="000080"/>
                </a:solidFill>
                <a:highlight>
                  <a:srgbClr val="FFFFFF"/>
                </a:highlight>
                <a:latin typeface="Courier New"/>
                <a:ea typeface="Courier New"/>
                <a:cs typeface="Courier New"/>
                <a:sym typeface="Courier New"/>
              </a:rPr>
              <a:t>bucketname</a:t>
            </a:r>
            <a:r>
              <a:rPr lang="en"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highlight>
                  <a:srgbClr val="FFFFFF"/>
                </a:highlight>
                <a:latin typeface="Courier New"/>
                <a:ea typeface="Courier New"/>
                <a:cs typeface="Courier New"/>
                <a:sym typeface="Courier New"/>
              </a:rPr>
              <a:t>   </a:t>
            </a:r>
            <a:r>
              <a:rPr b="1" lang="en" sz="1100">
                <a:solidFill>
                  <a:srgbClr val="000080"/>
                </a:solidFill>
                <a:highlight>
                  <a:srgbClr val="FFFFFF"/>
                </a:highlight>
                <a:latin typeface="Courier New"/>
                <a:ea typeface="Courier New"/>
                <a:cs typeface="Courier New"/>
                <a:sym typeface="Courier New"/>
              </a:rPr>
              <a:t>Description</a:t>
            </a:r>
            <a:r>
              <a:rPr lang="en" sz="1100">
                <a:solidFill>
                  <a:schemeClr val="dk1"/>
                </a:solidFill>
                <a:highlight>
                  <a:srgbClr val="FFFFFF"/>
                </a:highlight>
                <a:latin typeface="Courier New"/>
                <a:ea typeface="Courier New"/>
                <a:cs typeface="Courier New"/>
                <a:sym typeface="Courier New"/>
              </a:rPr>
              <a:t>: Information about the value</a:t>
            </a:r>
            <a:endParaRPr sz="11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highlight>
                  <a:srgbClr val="FFFFFF"/>
                </a:highlight>
                <a:latin typeface="Courier New"/>
                <a:ea typeface="Courier New"/>
                <a:cs typeface="Courier New"/>
                <a:sym typeface="Courier New"/>
              </a:rPr>
              <a:t>   </a:t>
            </a:r>
            <a:r>
              <a:rPr b="1" lang="en" sz="1100">
                <a:solidFill>
                  <a:srgbClr val="000080"/>
                </a:solidFill>
                <a:highlight>
                  <a:srgbClr val="FFFFFF"/>
                </a:highlight>
                <a:latin typeface="Courier New"/>
                <a:ea typeface="Courier New"/>
                <a:cs typeface="Courier New"/>
                <a:sym typeface="Courier New"/>
              </a:rPr>
              <a:t>Value</a:t>
            </a:r>
            <a:r>
              <a:rPr lang="en" sz="1100">
                <a:solidFill>
                  <a:schemeClr val="dk1"/>
                </a:solidFill>
                <a:highlight>
                  <a:srgbClr val="FFFFFF"/>
                </a:highlight>
                <a:latin typeface="Courier New"/>
                <a:ea typeface="Courier New"/>
                <a:cs typeface="Courier New"/>
                <a:sym typeface="Courier New"/>
              </a:rPr>
              <a:t>: !GetAtt rambucket.Arn</a:t>
            </a:r>
            <a:endParaRPr sz="11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highlight>
                  <a:srgbClr val="FFFFFF"/>
                </a:highlight>
                <a:latin typeface="Courier New"/>
                <a:ea typeface="Courier New"/>
                <a:cs typeface="Courier New"/>
                <a:sym typeface="Courier New"/>
              </a:rPr>
              <a:t>   </a:t>
            </a:r>
            <a:r>
              <a:rPr b="1" lang="en" sz="1100">
                <a:solidFill>
                  <a:srgbClr val="000080"/>
                </a:solidFill>
                <a:highlight>
                  <a:srgbClr val="FFFFFF"/>
                </a:highlight>
                <a:latin typeface="Courier New"/>
                <a:ea typeface="Courier New"/>
                <a:cs typeface="Courier New"/>
                <a:sym typeface="Courier New"/>
              </a:rPr>
              <a:t>Export</a:t>
            </a:r>
            <a:r>
              <a:rPr lang="en"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highlight>
                  <a:srgbClr val="FFFFFF"/>
                </a:highlight>
                <a:latin typeface="Courier New"/>
                <a:ea typeface="Courier New"/>
                <a:cs typeface="Courier New"/>
                <a:sym typeface="Courier New"/>
              </a:rPr>
              <a:t>     </a:t>
            </a:r>
            <a:r>
              <a:rPr b="1" lang="en" sz="1100">
                <a:solidFill>
                  <a:srgbClr val="000080"/>
                </a:solidFill>
                <a:highlight>
                  <a:srgbClr val="FFFFFF"/>
                </a:highlight>
                <a:latin typeface="Courier New"/>
                <a:ea typeface="Courier New"/>
                <a:cs typeface="Courier New"/>
                <a:sym typeface="Courier New"/>
              </a:rPr>
              <a:t>Name</a:t>
            </a:r>
            <a:r>
              <a:rPr lang="en"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highlight>
                  <a:srgbClr val="FFFFFF"/>
                </a:highlight>
                <a:latin typeface="Courier New"/>
                <a:ea typeface="Courier New"/>
                <a:cs typeface="Courier New"/>
                <a:sym typeface="Courier New"/>
              </a:rPr>
              <a:t>       </a:t>
            </a:r>
            <a:r>
              <a:rPr b="1" lang="en" sz="1100">
                <a:solidFill>
                  <a:srgbClr val="000080"/>
                </a:solidFill>
                <a:highlight>
                  <a:srgbClr val="FFFFFF"/>
                </a:highlight>
                <a:latin typeface="Courier New"/>
                <a:ea typeface="Courier New"/>
                <a:cs typeface="Courier New"/>
                <a:sym typeface="Courier New"/>
              </a:rPr>
              <a:t>Fn::Sub</a:t>
            </a:r>
            <a:r>
              <a:rPr lang="en" sz="1100">
                <a:solidFill>
                  <a:schemeClr val="dk1"/>
                </a:solidFill>
                <a:highlight>
                  <a:srgbClr val="FFFFFF"/>
                </a:highlight>
                <a:latin typeface="Courier New"/>
                <a:ea typeface="Courier New"/>
                <a:cs typeface="Courier New"/>
                <a:sym typeface="Courier New"/>
              </a:rPr>
              <a:t>: </a:t>
            </a:r>
            <a:r>
              <a:rPr b="1" lang="en" sz="1100">
                <a:solidFill>
                  <a:srgbClr val="008000"/>
                </a:solidFill>
                <a:highlight>
                  <a:srgbClr val="FFFFFF"/>
                </a:highlight>
                <a:latin typeface="Courier New"/>
                <a:ea typeface="Courier New"/>
                <a:cs typeface="Courier New"/>
                <a:sym typeface="Courier New"/>
              </a:rPr>
              <a:t>"${AWS::StackName}-bucketARN"</a:t>
            </a:r>
            <a:endParaRPr b="1" sz="11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11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100">
                <a:solidFill>
                  <a:srgbClr val="008000"/>
                </a:solidFill>
                <a:highlight>
                  <a:srgbClr val="FFFFFF"/>
                </a:highlight>
                <a:latin typeface="Courier New"/>
                <a:ea typeface="Courier New"/>
                <a:cs typeface="Courier New"/>
                <a:sym typeface="Courier New"/>
              </a:rPr>
              <a:t>#Call with import function in another </a:t>
            </a:r>
            <a:r>
              <a:rPr b="1" lang="en" sz="1100">
                <a:solidFill>
                  <a:srgbClr val="008000"/>
                </a:solidFill>
                <a:highlight>
                  <a:srgbClr val="FFFFFF"/>
                </a:highlight>
                <a:latin typeface="Courier New"/>
                <a:ea typeface="Courier New"/>
                <a:cs typeface="Courier New"/>
                <a:sym typeface="Courier New"/>
              </a:rPr>
              <a:t>template</a:t>
            </a:r>
            <a:r>
              <a:rPr b="1" lang="en" sz="1100">
                <a:solidFill>
                  <a:srgbClr val="008000"/>
                </a:solidFill>
                <a:highlight>
                  <a:srgbClr val="FFFFFF"/>
                </a:highlight>
                <a:latin typeface="Courier New"/>
                <a:ea typeface="Courier New"/>
                <a:cs typeface="Courier New"/>
                <a:sym typeface="Courier New"/>
              </a:rPr>
              <a:t> to read this export variable </a:t>
            </a:r>
            <a:endParaRPr b="1" sz="11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100">
              <a:solidFill>
                <a:srgbClr val="16191F"/>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100">
              <a:solidFill>
                <a:srgbClr val="444444"/>
              </a:solidFill>
              <a:highlight>
                <a:schemeClr val="lt1"/>
              </a:highlight>
              <a:latin typeface="Courier New"/>
              <a:ea typeface="Courier New"/>
              <a:cs typeface="Courier New"/>
              <a:sym typeface="Courier New"/>
            </a:endParaRPr>
          </a:p>
          <a:p>
            <a:pPr indent="0" lvl="0" marL="0" rtl="0" algn="l">
              <a:spcBef>
                <a:spcPts val="0"/>
              </a:spcBef>
              <a:spcAft>
                <a:spcPts val="1600"/>
              </a:spcAft>
              <a:buNone/>
            </a:pPr>
            <a:r>
              <a:t/>
            </a:r>
            <a:endParaRPr sz="1100">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a:t>
            </a:r>
            <a:r>
              <a:rPr lang="en"/>
              <a:t>serdata log</a:t>
            </a:r>
            <a:endParaRPr/>
          </a:p>
        </p:txBody>
      </p:sp>
      <p:sp>
        <p:nvSpPr>
          <p:cNvPr id="172" name="Google Shape;172;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create log for userdata what is being executed in instance can be </a:t>
            </a:r>
            <a:r>
              <a:rPr lang="en"/>
              <a:t>viewed</a:t>
            </a:r>
            <a:r>
              <a:rPr lang="en"/>
              <a:t> by using below command </a:t>
            </a:r>
            <a:endParaRPr/>
          </a:p>
          <a:p>
            <a:pPr indent="0" lvl="0" marL="0" rtl="0" algn="l">
              <a:lnSpc>
                <a:spcPct val="135714"/>
              </a:lnSpc>
              <a:spcBef>
                <a:spcPts val="160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#!/bin/bash</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set -x</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exec &gt; &gt;(tee /var/log/user-data.log|logger -t user-data -s 2&gt;/dev/console) 2&gt;&amp;1</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echo BEGIN</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date '+%Y-%m-%d %H:%M:%S'</a:t>
            </a:r>
            <a:endParaRPr sz="1050">
              <a:solidFill>
                <a:srgbClr val="CE9178"/>
              </a:solidFill>
              <a:highlight>
                <a:srgbClr val="1E1E1E"/>
              </a:highlight>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5"/>
          <p:cNvSpPr txBox="1"/>
          <p:nvPr>
            <p:ph type="title"/>
          </p:nvPr>
        </p:nvSpPr>
        <p:spPr>
          <a:xfrm>
            <a:off x="311700" y="199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Intrinsic</a:t>
            </a:r>
            <a:r>
              <a:rPr lang="en"/>
              <a:t> Functions reference</a:t>
            </a:r>
            <a:endParaRPr/>
          </a:p>
        </p:txBody>
      </p:sp>
      <p:sp>
        <p:nvSpPr>
          <p:cNvPr id="178" name="Google Shape;178;p35"/>
          <p:cNvSpPr txBox="1"/>
          <p:nvPr>
            <p:ph idx="1" type="body"/>
          </p:nvPr>
        </p:nvSpPr>
        <p:spPr>
          <a:xfrm>
            <a:off x="311700" y="841500"/>
            <a:ext cx="8520600" cy="416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https://docs.aws.amazon.com/AWSCloudFormation/latest/UserGuide/intrinsic-function-reference-sub.html</a:t>
            </a:r>
            <a:endParaRPr/>
          </a:p>
          <a:p>
            <a:pPr indent="-304800" lvl="0" marL="457200" rtl="0" algn="l">
              <a:lnSpc>
                <a:spcPct val="150000"/>
              </a:lnSpc>
              <a:spcBef>
                <a:spcPts val="1600"/>
              </a:spcBef>
              <a:spcAft>
                <a:spcPts val="0"/>
              </a:spcAft>
              <a:buClr>
                <a:srgbClr val="16191F"/>
              </a:buClr>
              <a:buSzPts val="1200"/>
              <a:buFont typeface="Roboto"/>
              <a:buChar char="●"/>
            </a:pPr>
            <a:r>
              <a:rPr lang="en" sz="1200">
                <a:solidFill>
                  <a:schemeClr val="hlink"/>
                </a:solidFill>
                <a:highlight>
                  <a:srgbClr val="FFFFFF"/>
                </a:highlight>
                <a:uFill>
                  <a:noFill/>
                </a:uFill>
                <a:latin typeface="Roboto"/>
                <a:ea typeface="Roboto"/>
                <a:cs typeface="Roboto"/>
                <a:sym typeface="Roboto"/>
                <a:hlinkClick r:id="rId4"/>
              </a:rPr>
              <a:t>Fn::Base64</a:t>
            </a:r>
            <a:endParaRPr sz="1200">
              <a:solidFill>
                <a:schemeClr val="hlink"/>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rgbClr val="16191F"/>
              </a:buClr>
              <a:buSzPts val="1200"/>
              <a:buFont typeface="Roboto"/>
              <a:buChar char="●"/>
            </a:pPr>
            <a:r>
              <a:rPr lang="en" sz="1200">
                <a:solidFill>
                  <a:schemeClr val="hlink"/>
                </a:solidFill>
                <a:highlight>
                  <a:srgbClr val="FFFFFF"/>
                </a:highlight>
                <a:uFill>
                  <a:noFill/>
                </a:uFill>
                <a:latin typeface="Roboto"/>
                <a:ea typeface="Roboto"/>
                <a:cs typeface="Roboto"/>
                <a:sym typeface="Roboto"/>
                <a:hlinkClick r:id="rId5"/>
              </a:rPr>
              <a:t>Fn::Cidr</a:t>
            </a:r>
            <a:endParaRPr sz="1200">
              <a:solidFill>
                <a:schemeClr val="hlink"/>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rgbClr val="16191F"/>
              </a:buClr>
              <a:buSzPts val="1200"/>
              <a:buFont typeface="Roboto"/>
              <a:buChar char="●"/>
            </a:pPr>
            <a:r>
              <a:rPr lang="en" sz="1200">
                <a:solidFill>
                  <a:schemeClr val="hlink"/>
                </a:solidFill>
                <a:highlight>
                  <a:srgbClr val="FFFFFF"/>
                </a:highlight>
                <a:uFill>
                  <a:noFill/>
                </a:uFill>
                <a:latin typeface="Roboto"/>
                <a:ea typeface="Roboto"/>
                <a:cs typeface="Roboto"/>
                <a:sym typeface="Roboto"/>
                <a:hlinkClick r:id="rId6"/>
              </a:rPr>
              <a:t>Condition Functions</a:t>
            </a:r>
            <a:endParaRPr sz="1200">
              <a:solidFill>
                <a:schemeClr val="hlink"/>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rgbClr val="16191F"/>
              </a:buClr>
              <a:buSzPts val="1200"/>
              <a:buFont typeface="Roboto"/>
              <a:buChar char="●"/>
            </a:pPr>
            <a:r>
              <a:rPr lang="en" sz="1200">
                <a:solidFill>
                  <a:schemeClr val="hlink"/>
                </a:solidFill>
                <a:highlight>
                  <a:srgbClr val="FFFFFF"/>
                </a:highlight>
                <a:uFill>
                  <a:noFill/>
                </a:uFill>
                <a:latin typeface="Roboto"/>
                <a:ea typeface="Roboto"/>
                <a:cs typeface="Roboto"/>
                <a:sym typeface="Roboto"/>
                <a:hlinkClick r:id="rId7"/>
              </a:rPr>
              <a:t>Fn::FindInMap</a:t>
            </a:r>
            <a:endParaRPr sz="1200">
              <a:solidFill>
                <a:schemeClr val="hlink"/>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rgbClr val="16191F"/>
              </a:buClr>
              <a:buSzPts val="1200"/>
              <a:buFont typeface="Roboto"/>
              <a:buChar char="●"/>
            </a:pPr>
            <a:r>
              <a:rPr lang="en" sz="1200">
                <a:solidFill>
                  <a:schemeClr val="hlink"/>
                </a:solidFill>
                <a:highlight>
                  <a:srgbClr val="FFFFFF"/>
                </a:highlight>
                <a:uFill>
                  <a:noFill/>
                </a:uFill>
                <a:latin typeface="Roboto"/>
                <a:ea typeface="Roboto"/>
                <a:cs typeface="Roboto"/>
                <a:sym typeface="Roboto"/>
                <a:hlinkClick r:id="rId8"/>
              </a:rPr>
              <a:t>Fn::GetAtt</a:t>
            </a:r>
            <a:endParaRPr sz="1200">
              <a:solidFill>
                <a:schemeClr val="hlink"/>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rgbClr val="16191F"/>
              </a:buClr>
              <a:buSzPts val="1200"/>
              <a:buFont typeface="Roboto"/>
              <a:buChar char="●"/>
            </a:pPr>
            <a:r>
              <a:rPr lang="en" sz="1200">
                <a:solidFill>
                  <a:schemeClr val="hlink"/>
                </a:solidFill>
                <a:highlight>
                  <a:srgbClr val="FFFFFF"/>
                </a:highlight>
                <a:uFill>
                  <a:noFill/>
                </a:uFill>
                <a:latin typeface="Roboto"/>
                <a:ea typeface="Roboto"/>
                <a:cs typeface="Roboto"/>
                <a:sym typeface="Roboto"/>
                <a:hlinkClick r:id="rId9"/>
              </a:rPr>
              <a:t>Fn::GetAZs</a:t>
            </a:r>
            <a:endParaRPr sz="1200">
              <a:solidFill>
                <a:schemeClr val="hlink"/>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rgbClr val="16191F"/>
              </a:buClr>
              <a:buSzPts val="1200"/>
              <a:buFont typeface="Roboto"/>
              <a:buChar char="●"/>
            </a:pPr>
            <a:r>
              <a:rPr lang="en" sz="1200">
                <a:solidFill>
                  <a:schemeClr val="hlink"/>
                </a:solidFill>
                <a:highlight>
                  <a:srgbClr val="FFFFFF"/>
                </a:highlight>
                <a:uFill>
                  <a:noFill/>
                </a:uFill>
                <a:latin typeface="Roboto"/>
                <a:ea typeface="Roboto"/>
                <a:cs typeface="Roboto"/>
                <a:sym typeface="Roboto"/>
                <a:hlinkClick r:id="rId10"/>
              </a:rPr>
              <a:t>Fn::ImportValue</a:t>
            </a:r>
            <a:endParaRPr sz="1200">
              <a:solidFill>
                <a:schemeClr val="hlink"/>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rgbClr val="16191F"/>
              </a:buClr>
              <a:buSzPts val="1200"/>
              <a:buFont typeface="Roboto"/>
              <a:buChar char="●"/>
            </a:pPr>
            <a:r>
              <a:rPr lang="en" sz="1200">
                <a:solidFill>
                  <a:schemeClr val="hlink"/>
                </a:solidFill>
                <a:highlight>
                  <a:srgbClr val="FFFFFF"/>
                </a:highlight>
                <a:uFill>
                  <a:noFill/>
                </a:uFill>
                <a:latin typeface="Roboto"/>
                <a:ea typeface="Roboto"/>
                <a:cs typeface="Roboto"/>
                <a:sym typeface="Roboto"/>
                <a:hlinkClick r:id="rId11"/>
              </a:rPr>
              <a:t>Fn::Join</a:t>
            </a:r>
            <a:endParaRPr sz="1200">
              <a:solidFill>
                <a:schemeClr val="hlink"/>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rgbClr val="16191F"/>
              </a:buClr>
              <a:buSzPts val="1200"/>
              <a:buFont typeface="Roboto"/>
              <a:buChar char="●"/>
            </a:pPr>
            <a:r>
              <a:rPr lang="en" sz="1200">
                <a:solidFill>
                  <a:schemeClr val="hlink"/>
                </a:solidFill>
                <a:highlight>
                  <a:srgbClr val="FFFFFF"/>
                </a:highlight>
                <a:uFill>
                  <a:noFill/>
                </a:uFill>
                <a:latin typeface="Roboto"/>
                <a:ea typeface="Roboto"/>
                <a:cs typeface="Roboto"/>
                <a:sym typeface="Roboto"/>
                <a:hlinkClick r:id="rId12"/>
              </a:rPr>
              <a:t>Fn::Select</a:t>
            </a:r>
            <a:endParaRPr sz="1200">
              <a:solidFill>
                <a:schemeClr val="hlink"/>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rgbClr val="16191F"/>
              </a:buClr>
              <a:buSzPts val="1200"/>
              <a:buFont typeface="Roboto"/>
              <a:buChar char="●"/>
            </a:pPr>
            <a:r>
              <a:rPr lang="en" sz="1200">
                <a:solidFill>
                  <a:schemeClr val="hlink"/>
                </a:solidFill>
                <a:highlight>
                  <a:srgbClr val="FFFFFF"/>
                </a:highlight>
                <a:uFill>
                  <a:noFill/>
                </a:uFill>
                <a:latin typeface="Roboto"/>
                <a:ea typeface="Roboto"/>
                <a:cs typeface="Roboto"/>
                <a:sym typeface="Roboto"/>
                <a:hlinkClick r:id="rId13"/>
              </a:rPr>
              <a:t>Fn::Split</a:t>
            </a:r>
            <a:endParaRPr sz="1200">
              <a:solidFill>
                <a:schemeClr val="hlink"/>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rgbClr val="16191F"/>
              </a:buClr>
              <a:buSzPts val="1200"/>
              <a:buFont typeface="Roboto"/>
              <a:buChar char="●"/>
            </a:pPr>
            <a:r>
              <a:rPr lang="en" sz="1200">
                <a:solidFill>
                  <a:schemeClr val="hlink"/>
                </a:solidFill>
                <a:highlight>
                  <a:srgbClr val="FFFFFF"/>
                </a:highlight>
                <a:uFill>
                  <a:noFill/>
                </a:uFill>
                <a:latin typeface="Roboto"/>
                <a:ea typeface="Roboto"/>
                <a:cs typeface="Roboto"/>
                <a:sym typeface="Roboto"/>
                <a:hlinkClick r:id="rId14"/>
              </a:rPr>
              <a:t>Fn::Sub</a:t>
            </a:r>
            <a:endParaRPr sz="1200">
              <a:solidFill>
                <a:schemeClr val="hlink"/>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rgbClr val="16191F"/>
              </a:buClr>
              <a:buSzPts val="1200"/>
              <a:buFont typeface="Roboto"/>
              <a:buChar char="●"/>
            </a:pPr>
            <a:r>
              <a:rPr lang="en" sz="1200">
                <a:solidFill>
                  <a:schemeClr val="hlink"/>
                </a:solidFill>
                <a:highlight>
                  <a:srgbClr val="FFFFFF"/>
                </a:highlight>
                <a:uFill>
                  <a:noFill/>
                </a:uFill>
                <a:latin typeface="Roboto"/>
                <a:ea typeface="Roboto"/>
                <a:cs typeface="Roboto"/>
                <a:sym typeface="Roboto"/>
                <a:hlinkClick r:id="rId15"/>
              </a:rPr>
              <a:t>Fn::Transform</a:t>
            </a:r>
            <a:endParaRPr sz="1200">
              <a:solidFill>
                <a:schemeClr val="hlink"/>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rgbClr val="16191F"/>
              </a:buClr>
              <a:buSzPts val="1200"/>
              <a:buFont typeface="Roboto"/>
              <a:buChar char="●"/>
            </a:pPr>
            <a:r>
              <a:rPr lang="en" sz="1200">
                <a:solidFill>
                  <a:schemeClr val="hlink"/>
                </a:solidFill>
                <a:highlight>
                  <a:srgbClr val="FFFFFF"/>
                </a:highlight>
                <a:uFill>
                  <a:noFill/>
                </a:uFill>
                <a:latin typeface="Roboto"/>
                <a:ea typeface="Roboto"/>
                <a:cs typeface="Roboto"/>
                <a:sym typeface="Roboto"/>
                <a:hlinkClick r:id="rId16"/>
              </a:rPr>
              <a:t>Ref</a:t>
            </a:r>
            <a:endParaRPr sz="1200">
              <a:solidFill>
                <a:schemeClr val="hlink"/>
              </a:solidFill>
              <a:highlight>
                <a:srgbClr val="FFFFFF"/>
              </a:highlight>
              <a:latin typeface="Roboto"/>
              <a:ea typeface="Roboto"/>
              <a:cs typeface="Roboto"/>
              <a:sym typeface="Roboto"/>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nvSpPr>
        <p:spPr>
          <a:xfrm>
            <a:off x="0" y="274200"/>
            <a:ext cx="9105000" cy="4774800"/>
          </a:xfrm>
          <a:prstGeom prst="rect">
            <a:avLst/>
          </a:prstGeom>
          <a:noFill/>
          <a:ln>
            <a:noFill/>
          </a:ln>
        </p:spPr>
        <p:txBody>
          <a:bodyPr anchorCtr="0" anchor="t" bIns="91425" lIns="91425" spcFirstLastPara="1" rIns="91425" wrap="square" tIns="91425">
            <a:noAutofit/>
          </a:bodyPr>
          <a:lstStyle/>
          <a:p>
            <a:pPr indent="0" lvl="0" marL="0" rtl="0" algn="l">
              <a:lnSpc>
                <a:spcPct val="122600"/>
              </a:lnSpc>
              <a:spcBef>
                <a:spcPts val="1700"/>
              </a:spcBef>
              <a:spcAft>
                <a:spcPts val="0"/>
              </a:spcAft>
              <a:buNone/>
            </a:pPr>
            <a:r>
              <a:rPr lang="en" sz="2750">
                <a:solidFill>
                  <a:srgbClr val="16191F"/>
                </a:solidFill>
                <a:highlight>
                  <a:srgbClr val="FFFFFF"/>
                </a:highlight>
                <a:latin typeface="Roboto"/>
                <a:ea typeface="Roboto"/>
                <a:cs typeface="Roboto"/>
                <a:sym typeface="Roboto"/>
              </a:rPr>
              <a:t>Change Sets</a:t>
            </a:r>
            <a:endParaRPr sz="2750">
              <a:solidFill>
                <a:srgbClr val="16191F"/>
              </a:solidFill>
              <a:highlight>
                <a:srgbClr val="FFFFFF"/>
              </a:highlight>
              <a:latin typeface="Roboto"/>
              <a:ea typeface="Roboto"/>
              <a:cs typeface="Roboto"/>
              <a:sym typeface="Roboto"/>
            </a:endParaRPr>
          </a:p>
          <a:p>
            <a:pPr indent="0" lvl="0" marL="0" rtl="0" algn="l">
              <a:lnSpc>
                <a:spcPct val="150000"/>
              </a:lnSpc>
              <a:spcBef>
                <a:spcPts val="1300"/>
              </a:spcBef>
              <a:spcAft>
                <a:spcPts val="0"/>
              </a:spcAft>
              <a:buNone/>
            </a:pPr>
            <a:r>
              <a:rPr lang="en" sz="1200">
                <a:solidFill>
                  <a:srgbClr val="16191F"/>
                </a:solidFill>
                <a:highlight>
                  <a:srgbClr val="FFFFFF"/>
                </a:highlight>
                <a:latin typeface="Roboto"/>
                <a:ea typeface="Roboto"/>
                <a:cs typeface="Roboto"/>
                <a:sym typeface="Roboto"/>
              </a:rPr>
              <a:t>If you need to make changes to the running resources in a stack, you update the stack. Before making changes to your resources, you can generate a change set, which is a summary of your proposed changes. Change sets allow you to see how your changes might impact your running resources, especially for critical resources, before implementing them.</a:t>
            </a:r>
            <a:endParaRPr sz="1200">
              <a:solidFill>
                <a:srgbClr val="16191F"/>
              </a:solidFill>
              <a:highlight>
                <a:srgbClr val="FFFFFF"/>
              </a:highlight>
              <a:latin typeface="Roboto"/>
              <a:ea typeface="Roboto"/>
              <a:cs typeface="Roboto"/>
              <a:sym typeface="Roboto"/>
            </a:endParaRPr>
          </a:p>
          <a:p>
            <a:pPr indent="0" lvl="0" marL="0" rtl="0" algn="l">
              <a:lnSpc>
                <a:spcPct val="150000"/>
              </a:lnSpc>
              <a:spcBef>
                <a:spcPts val="1200"/>
              </a:spcBef>
              <a:spcAft>
                <a:spcPts val="1200"/>
              </a:spcAft>
              <a:buNone/>
            </a:pPr>
            <a:r>
              <a:rPr lang="en" sz="1200">
                <a:solidFill>
                  <a:srgbClr val="16191F"/>
                </a:solidFill>
                <a:highlight>
                  <a:srgbClr val="FFFFFF"/>
                </a:highlight>
                <a:latin typeface="Roboto"/>
                <a:ea typeface="Roboto"/>
                <a:cs typeface="Roboto"/>
                <a:sym typeface="Roboto"/>
              </a:rPr>
              <a:t>For example, if you change the name of an Amazon RDS database instance, AWS CloudFormation will create a new database and delete the old one. You will lose the data in the old database unless you've already backed it up. If you generate a change set, you will see that your change will cause your database to be replaced, and you will be able to plan accordingly before you update your stack.</a:t>
            </a:r>
            <a:endParaRPr sz="1200">
              <a:solidFill>
                <a:srgbClr val="16191F"/>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idx="1" type="subTitle"/>
          </p:nvPr>
        </p:nvSpPr>
        <p:spPr>
          <a:xfrm>
            <a:off x="141525" y="170200"/>
            <a:ext cx="8520600" cy="756300"/>
          </a:xfrm>
          <a:prstGeom prst="rect">
            <a:avLst/>
          </a:prstGeom>
        </p:spPr>
        <p:txBody>
          <a:bodyPr anchorCtr="0" anchor="b" bIns="91425" lIns="91425" spcFirstLastPara="1" rIns="91425" wrap="square" tIns="91425">
            <a:noAutofit/>
          </a:bodyPr>
          <a:lstStyle/>
          <a:p>
            <a:pPr indent="0" lvl="0" marL="0" rtl="0" algn="l">
              <a:lnSpc>
                <a:spcPct val="100000"/>
              </a:lnSpc>
              <a:spcBef>
                <a:spcPts val="2400"/>
              </a:spcBef>
              <a:spcAft>
                <a:spcPts val="0"/>
              </a:spcAft>
              <a:buClr>
                <a:schemeClr val="dk1"/>
              </a:buClr>
              <a:buSzPts val="1100"/>
              <a:buFont typeface="Arial"/>
              <a:buNone/>
            </a:pPr>
            <a:r>
              <a:rPr lang="en" sz="3300">
                <a:solidFill>
                  <a:srgbClr val="16191F"/>
                </a:solidFill>
                <a:highlight>
                  <a:srgbClr val="FFFFFF"/>
                </a:highlight>
                <a:latin typeface="Times New Roman"/>
                <a:ea typeface="Times New Roman"/>
                <a:cs typeface="Times New Roman"/>
                <a:sym typeface="Times New Roman"/>
              </a:rPr>
              <a:t>How Does AWS CloudFormation Work?</a:t>
            </a:r>
            <a:endParaRPr sz="3300">
              <a:solidFill>
                <a:srgbClr val="16191F"/>
              </a:solidFill>
              <a:highlight>
                <a:srgbClr val="FFFFFF"/>
              </a:highlight>
              <a:latin typeface="Times New Roman"/>
              <a:ea typeface="Times New Roman"/>
              <a:cs typeface="Times New Roman"/>
              <a:sym typeface="Times New Roman"/>
            </a:endParaRPr>
          </a:p>
          <a:p>
            <a:pPr indent="0" lvl="0" marL="0" rtl="0" algn="l">
              <a:lnSpc>
                <a:spcPct val="100000"/>
              </a:lnSpc>
              <a:spcBef>
                <a:spcPts val="600"/>
              </a:spcBef>
              <a:spcAft>
                <a:spcPts val="0"/>
              </a:spcAft>
              <a:buNone/>
            </a:pPr>
            <a:r>
              <a:t/>
            </a:r>
            <a:endParaRPr sz="900">
              <a:latin typeface="Times New Roman"/>
              <a:ea typeface="Times New Roman"/>
              <a:cs typeface="Times New Roman"/>
              <a:sym typeface="Times New Roman"/>
            </a:endParaRPr>
          </a:p>
        </p:txBody>
      </p:sp>
      <p:sp>
        <p:nvSpPr>
          <p:cNvPr id="71" name="Google Shape;71;p16"/>
          <p:cNvSpPr txBox="1"/>
          <p:nvPr/>
        </p:nvSpPr>
        <p:spPr>
          <a:xfrm>
            <a:off x="0" y="762075"/>
            <a:ext cx="8727000" cy="2997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200">
                <a:solidFill>
                  <a:srgbClr val="16191F"/>
                </a:solidFill>
                <a:highlight>
                  <a:srgbClr val="FFFFFF"/>
                </a:highlight>
                <a:latin typeface="Roboto"/>
                <a:ea typeface="Roboto"/>
                <a:cs typeface="Roboto"/>
                <a:sym typeface="Roboto"/>
              </a:rPr>
              <a:t>When you create a stack, AWS CloudFormation makes underlying service calls to AWS to provision and configure your resources. Note that AWS CloudFormation can perform only actions that you have permission to do. For example, to create EC2 instances by using AWS CloudFormation, you need permissions to create instances. You'll need similar permissions to terminate instances when you delete stacks with instances. You use </a:t>
            </a:r>
            <a:r>
              <a:rPr lang="en" sz="1200">
                <a:solidFill>
                  <a:schemeClr val="hlink"/>
                </a:solidFill>
                <a:highlight>
                  <a:srgbClr val="FFFFFF"/>
                </a:highlight>
                <a:uFill>
                  <a:noFill/>
                </a:uFill>
                <a:latin typeface="Roboto"/>
                <a:ea typeface="Roboto"/>
                <a:cs typeface="Roboto"/>
                <a:sym typeface="Roboto"/>
                <a:hlinkClick r:id="rId3"/>
              </a:rPr>
              <a:t>AWS Identity and Access Management</a:t>
            </a:r>
            <a:r>
              <a:rPr lang="en" sz="1200">
                <a:solidFill>
                  <a:srgbClr val="16191F"/>
                </a:solidFill>
                <a:highlight>
                  <a:srgbClr val="FFFFFF"/>
                </a:highlight>
                <a:latin typeface="Roboto"/>
                <a:ea typeface="Roboto"/>
                <a:cs typeface="Roboto"/>
                <a:sym typeface="Roboto"/>
              </a:rPr>
              <a:t> (IAM) to manage permissions.</a:t>
            </a:r>
            <a:endParaRPr sz="1200">
              <a:solidFill>
                <a:srgbClr val="16191F"/>
              </a:solidFill>
              <a:highlight>
                <a:srgbClr val="FFFFFF"/>
              </a:highlight>
              <a:latin typeface="Roboto"/>
              <a:ea typeface="Roboto"/>
              <a:cs typeface="Roboto"/>
              <a:sym typeface="Roboto"/>
            </a:endParaRPr>
          </a:p>
          <a:p>
            <a:pPr indent="0" lvl="0" marL="0" rtl="0" algn="l">
              <a:lnSpc>
                <a:spcPct val="150000"/>
              </a:lnSpc>
              <a:spcBef>
                <a:spcPts val="1200"/>
              </a:spcBef>
              <a:spcAft>
                <a:spcPts val="1200"/>
              </a:spcAft>
              <a:buNone/>
            </a:pPr>
            <a:r>
              <a:rPr lang="en" sz="1200">
                <a:solidFill>
                  <a:srgbClr val="16191F"/>
                </a:solidFill>
                <a:highlight>
                  <a:srgbClr val="FFFFFF"/>
                </a:highlight>
                <a:latin typeface="Roboto"/>
                <a:ea typeface="Roboto"/>
                <a:cs typeface="Roboto"/>
                <a:sym typeface="Roboto"/>
              </a:rPr>
              <a:t>The calls that AWS CloudFormation makes are all declared by your template. For example, suppose you have a template that describes an EC2 instance with a </a:t>
            </a:r>
            <a:r>
              <a:rPr lang="en" sz="1200">
                <a:solidFill>
                  <a:srgbClr val="16191F"/>
                </a:solidFill>
                <a:highlight>
                  <a:srgbClr val="F2F3F3"/>
                </a:highlight>
                <a:latin typeface="Courier New"/>
                <a:ea typeface="Courier New"/>
                <a:cs typeface="Courier New"/>
                <a:sym typeface="Courier New"/>
              </a:rPr>
              <a:t>t1.micro</a:t>
            </a:r>
            <a:r>
              <a:rPr lang="en" sz="1200">
                <a:solidFill>
                  <a:srgbClr val="16191F"/>
                </a:solidFill>
                <a:highlight>
                  <a:srgbClr val="FFFFFF"/>
                </a:highlight>
                <a:latin typeface="Roboto"/>
                <a:ea typeface="Roboto"/>
                <a:cs typeface="Roboto"/>
                <a:sym typeface="Roboto"/>
              </a:rPr>
              <a:t> instance type. When you use that template to create a stack, AWS CloudFormation calls the Amazon EC2 create instance API and specifies the instance type as </a:t>
            </a:r>
            <a:r>
              <a:rPr lang="en" sz="1200">
                <a:solidFill>
                  <a:srgbClr val="16191F"/>
                </a:solidFill>
                <a:highlight>
                  <a:srgbClr val="F2F3F3"/>
                </a:highlight>
                <a:latin typeface="Courier New"/>
                <a:ea typeface="Courier New"/>
                <a:cs typeface="Courier New"/>
                <a:sym typeface="Courier New"/>
              </a:rPr>
              <a:t>t1.micro</a:t>
            </a:r>
            <a:r>
              <a:rPr lang="en" sz="1200">
                <a:solidFill>
                  <a:srgbClr val="16191F"/>
                </a:solidFill>
                <a:highlight>
                  <a:srgbClr val="FFFFFF"/>
                </a:highlight>
                <a:latin typeface="Roboto"/>
                <a:ea typeface="Roboto"/>
                <a:cs typeface="Roboto"/>
                <a:sym typeface="Roboto"/>
              </a:rPr>
              <a:t>. The following diagram summarizes the AWS CloudFormation workflow for creating stacks.</a:t>
            </a:r>
            <a:endParaRPr sz="1200">
              <a:solidFill>
                <a:srgbClr val="16191F"/>
              </a:solidFill>
              <a:highlight>
                <a:srgbClr val="FFFFFF"/>
              </a:highlight>
              <a:latin typeface="Roboto"/>
              <a:ea typeface="Roboto"/>
              <a:cs typeface="Roboto"/>
              <a:sym typeface="Roboto"/>
            </a:endParaRPr>
          </a:p>
        </p:txBody>
      </p:sp>
      <p:pic>
        <p:nvPicPr>
          <p:cNvPr id="72" name="Google Shape;72;p16"/>
          <p:cNvPicPr preferRelativeResize="0"/>
          <p:nvPr/>
        </p:nvPicPr>
        <p:blipFill>
          <a:blip r:embed="rId4">
            <a:alphaModFix/>
          </a:blip>
          <a:stretch>
            <a:fillRect/>
          </a:stretch>
        </p:blipFill>
        <p:spPr>
          <a:xfrm>
            <a:off x="2109800" y="3570201"/>
            <a:ext cx="5229225" cy="1455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nvSpPr>
        <p:spPr>
          <a:xfrm>
            <a:off x="0" y="0"/>
            <a:ext cx="8764800" cy="4973400"/>
          </a:xfrm>
          <a:prstGeom prst="rect">
            <a:avLst/>
          </a:prstGeom>
          <a:noFill/>
          <a:ln>
            <a:noFill/>
          </a:ln>
        </p:spPr>
        <p:txBody>
          <a:bodyPr anchorCtr="0" anchor="t" bIns="91425" lIns="91425" spcFirstLastPara="1" rIns="91425" wrap="square" tIns="91425">
            <a:noAutofit/>
          </a:bodyPr>
          <a:lstStyle/>
          <a:p>
            <a:pPr indent="0" lvl="0" marL="0" rtl="0" algn="l">
              <a:lnSpc>
                <a:spcPct val="122600"/>
              </a:lnSpc>
              <a:spcBef>
                <a:spcPts val="1700"/>
              </a:spcBef>
              <a:spcAft>
                <a:spcPts val="0"/>
              </a:spcAft>
              <a:buNone/>
            </a:pPr>
            <a:r>
              <a:rPr lang="en" sz="2750">
                <a:solidFill>
                  <a:srgbClr val="16191F"/>
                </a:solidFill>
                <a:highlight>
                  <a:srgbClr val="FFFFFF"/>
                </a:highlight>
                <a:latin typeface="Roboto"/>
                <a:ea typeface="Roboto"/>
                <a:cs typeface="Roboto"/>
                <a:sym typeface="Roboto"/>
              </a:rPr>
              <a:t>Updating a Stack with Change Sets</a:t>
            </a:r>
            <a:endParaRPr sz="2750">
              <a:solidFill>
                <a:srgbClr val="16191F"/>
              </a:solidFill>
              <a:highlight>
                <a:srgbClr val="FFFFFF"/>
              </a:highlight>
              <a:latin typeface="Roboto"/>
              <a:ea typeface="Roboto"/>
              <a:cs typeface="Roboto"/>
              <a:sym typeface="Roboto"/>
            </a:endParaRPr>
          </a:p>
          <a:p>
            <a:pPr indent="0" lvl="0" marL="0" rtl="0" algn="l">
              <a:lnSpc>
                <a:spcPct val="150000"/>
              </a:lnSpc>
              <a:spcBef>
                <a:spcPts val="1300"/>
              </a:spcBef>
              <a:spcAft>
                <a:spcPts val="1200"/>
              </a:spcAft>
              <a:buNone/>
            </a:pPr>
            <a:r>
              <a:rPr lang="en" sz="1200">
                <a:solidFill>
                  <a:srgbClr val="16191F"/>
                </a:solidFill>
                <a:highlight>
                  <a:srgbClr val="FFFFFF"/>
                </a:highlight>
                <a:latin typeface="Roboto"/>
                <a:ea typeface="Roboto"/>
                <a:cs typeface="Roboto"/>
                <a:sym typeface="Roboto"/>
              </a:rPr>
              <a:t>When you need to update your stack's resources, you can modify the stack's template. You don't need to create a new stack and delete the old one. To update a stack, create a change set by submitting a modified version of the original stack template, different input parameter values, or both. AWS CloudFormation compares the modified template with the original template and generates a change set. The change set lists the proposed changes. After reviewing the changes, you can execute the change set to update your stack or you can create a new change set. The following diagram summarizes the workflow for updating a stack.</a:t>
            </a:r>
            <a:endParaRPr sz="1200">
              <a:solidFill>
                <a:srgbClr val="16191F"/>
              </a:solidFill>
              <a:highlight>
                <a:srgbClr val="FFFFFF"/>
              </a:highlight>
              <a:latin typeface="Roboto"/>
              <a:ea typeface="Roboto"/>
              <a:cs typeface="Roboto"/>
              <a:sym typeface="Roboto"/>
            </a:endParaRPr>
          </a:p>
        </p:txBody>
      </p:sp>
      <p:pic>
        <p:nvPicPr>
          <p:cNvPr id="78" name="Google Shape;78;p17"/>
          <p:cNvPicPr preferRelativeResize="0"/>
          <p:nvPr/>
        </p:nvPicPr>
        <p:blipFill>
          <a:blip r:embed="rId3">
            <a:alphaModFix/>
          </a:blip>
          <a:stretch>
            <a:fillRect/>
          </a:stretch>
        </p:blipFill>
        <p:spPr>
          <a:xfrm>
            <a:off x="171325" y="2653800"/>
            <a:ext cx="8678528" cy="2319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ctrTitle"/>
          </p:nvPr>
        </p:nvSpPr>
        <p:spPr>
          <a:xfrm>
            <a:off x="169875" y="359300"/>
            <a:ext cx="8662500" cy="468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latin typeface="Times New Roman"/>
                <a:ea typeface="Times New Roman"/>
                <a:cs typeface="Times New Roman"/>
                <a:sym typeface="Times New Roman"/>
              </a:rPr>
              <a:t>Available resource types:</a:t>
            </a:r>
            <a:endParaRPr b="1"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000000"/>
                </a:solidFill>
                <a:latin typeface="Times New Roman"/>
                <a:ea typeface="Times New Roman"/>
                <a:cs typeface="Times New Roman"/>
                <a:sym typeface="Times New Roman"/>
              </a:rPr>
              <a:t>We can get all </a:t>
            </a:r>
            <a:r>
              <a:rPr lang="en" sz="1400">
                <a:solidFill>
                  <a:srgbClr val="000000"/>
                </a:solidFill>
                <a:latin typeface="Times New Roman"/>
                <a:ea typeface="Times New Roman"/>
                <a:cs typeface="Times New Roman"/>
                <a:sym typeface="Times New Roman"/>
              </a:rPr>
              <a:t>available</a:t>
            </a:r>
            <a:r>
              <a:rPr lang="en" sz="1400">
                <a:solidFill>
                  <a:srgbClr val="000000"/>
                </a:solidFill>
                <a:latin typeface="Times New Roman"/>
                <a:ea typeface="Times New Roman"/>
                <a:cs typeface="Times New Roman"/>
                <a:sym typeface="Times New Roman"/>
              </a:rPr>
              <a:t> resource  which can create with cloud formation from below url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986801"/>
              </a:solidFill>
              <a:latin typeface="Courier New"/>
              <a:ea typeface="Courier New"/>
              <a:cs typeface="Courier New"/>
              <a:sym typeface="Courier New"/>
            </a:endParaRPr>
          </a:p>
          <a:p>
            <a:pPr indent="0" lvl="0" marL="0" rtl="0" algn="l">
              <a:spcBef>
                <a:spcPts val="0"/>
              </a:spcBef>
              <a:spcAft>
                <a:spcPts val="0"/>
              </a:spcAft>
              <a:buNone/>
            </a:pPr>
            <a:r>
              <a:rPr lang="en" sz="1100" u="sng">
                <a:solidFill>
                  <a:schemeClr val="hlink"/>
                </a:solidFill>
                <a:hlinkClick r:id="rId3"/>
              </a:rPr>
              <a:t>https://docs.aws.amazon.com/AWSCloudFormation/latest/UserGuide/aws-template-resource-type-ref.html</a:t>
            </a:r>
            <a:endParaRPr sz="1100">
              <a:solidFill>
                <a:srgbClr val="986801"/>
              </a:solidFill>
              <a:latin typeface="Courier New"/>
              <a:ea typeface="Courier New"/>
              <a:cs typeface="Courier New"/>
              <a:sym typeface="Courier New"/>
            </a:endParaRPr>
          </a:p>
          <a:p>
            <a:pPr indent="0" lvl="0" marL="0" rtl="0" algn="l">
              <a:spcBef>
                <a:spcPts val="0"/>
              </a:spcBef>
              <a:spcAft>
                <a:spcPts val="0"/>
              </a:spcAft>
              <a:buNone/>
            </a:pPr>
            <a:r>
              <a:t/>
            </a:r>
            <a:endParaRPr sz="1100">
              <a:solidFill>
                <a:srgbClr val="986801"/>
              </a:solidFill>
              <a:latin typeface="Courier New"/>
              <a:ea typeface="Courier New"/>
              <a:cs typeface="Courier New"/>
              <a:sym typeface="Courier New"/>
            </a:endParaRPr>
          </a:p>
          <a:p>
            <a:pPr indent="0" lvl="0" marL="0" rtl="0" algn="l">
              <a:spcBef>
                <a:spcPts val="0"/>
              </a:spcBef>
              <a:spcAft>
                <a:spcPts val="0"/>
              </a:spcAft>
              <a:buNone/>
            </a:pPr>
            <a:r>
              <a:t/>
            </a:r>
            <a:endParaRPr sz="1100">
              <a:solidFill>
                <a:srgbClr val="986801"/>
              </a:solidFill>
              <a:latin typeface="Courier New"/>
              <a:ea typeface="Courier New"/>
              <a:cs typeface="Courier New"/>
              <a:sym typeface="Courier New"/>
            </a:endParaRPr>
          </a:p>
          <a:p>
            <a:pPr indent="0" lvl="0" marL="0" rtl="0" algn="l">
              <a:spcBef>
                <a:spcPts val="0"/>
              </a:spcBef>
              <a:spcAft>
                <a:spcPts val="0"/>
              </a:spcAft>
              <a:buNone/>
            </a:pPr>
            <a:r>
              <a:t/>
            </a:r>
            <a:endParaRPr sz="1100">
              <a:solidFill>
                <a:srgbClr val="986801"/>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151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template to create s3 bucket </a:t>
            </a:r>
            <a:endParaRPr/>
          </a:p>
        </p:txBody>
      </p:sp>
      <p:sp>
        <p:nvSpPr>
          <p:cNvPr id="89" name="Google Shape;89;p19"/>
          <p:cNvSpPr txBox="1"/>
          <p:nvPr>
            <p:ph idx="1" type="body"/>
          </p:nvPr>
        </p:nvSpPr>
        <p:spPr>
          <a:xfrm>
            <a:off x="311700" y="829050"/>
            <a:ext cx="8520600" cy="416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JSON:</a:t>
            </a:r>
            <a:endParaRPr sz="12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    "Resources" : {</a:t>
            </a:r>
            <a:endParaRPr sz="12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        "HelloBucket" : {</a:t>
            </a:r>
            <a:endParaRPr sz="12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            "Type" : "AWS::S3::Bucket"</a:t>
            </a:r>
            <a:endParaRPr sz="12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YML:</a:t>
            </a:r>
            <a:endParaRPr sz="12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050">
                <a:solidFill>
                  <a:srgbClr val="383A42"/>
                </a:solidFill>
                <a:highlight>
                  <a:srgbClr val="FAFAFA"/>
                </a:highlight>
                <a:latin typeface="Courier New"/>
                <a:ea typeface="Courier New"/>
                <a:cs typeface="Courier New"/>
                <a:sym typeface="Courier New"/>
              </a:rPr>
              <a:t>Resources:</a:t>
            </a:r>
            <a:br>
              <a:rPr lang="en" sz="1050">
                <a:solidFill>
                  <a:srgbClr val="383A42"/>
                </a:solidFill>
                <a:highlight>
                  <a:srgbClr val="FAFAFA"/>
                </a:highlight>
                <a:latin typeface="Courier New"/>
                <a:ea typeface="Courier New"/>
                <a:cs typeface="Courier New"/>
                <a:sym typeface="Courier New"/>
              </a:rPr>
            </a:br>
            <a:r>
              <a:rPr lang="en" sz="1050">
                <a:solidFill>
                  <a:srgbClr val="383A42"/>
                </a:solidFill>
                <a:highlight>
                  <a:srgbClr val="FAFAFA"/>
                </a:highlight>
                <a:latin typeface="Courier New"/>
                <a:ea typeface="Courier New"/>
                <a:cs typeface="Courier New"/>
                <a:sym typeface="Courier New"/>
              </a:rPr>
              <a:t>  HelloBucket:</a:t>
            </a:r>
            <a:br>
              <a:rPr lang="en" sz="1050">
                <a:solidFill>
                  <a:srgbClr val="383A42"/>
                </a:solidFill>
                <a:highlight>
                  <a:srgbClr val="FAFAFA"/>
                </a:highlight>
                <a:latin typeface="Courier New"/>
                <a:ea typeface="Courier New"/>
                <a:cs typeface="Courier New"/>
                <a:sym typeface="Courier New"/>
              </a:rPr>
            </a:br>
            <a:r>
              <a:rPr lang="en" sz="1050">
                <a:solidFill>
                  <a:srgbClr val="383A42"/>
                </a:solidFill>
                <a:highlight>
                  <a:srgbClr val="FAFAFA"/>
                </a:highlight>
                <a:latin typeface="Courier New"/>
                <a:ea typeface="Courier New"/>
                <a:cs typeface="Courier New"/>
                <a:sym typeface="Courier New"/>
              </a:rPr>
              <a:t>    Type: AWS::S3::Bucket</a:t>
            </a:r>
            <a:endParaRPr sz="1200">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138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a:t>
            </a:r>
            <a:r>
              <a:rPr lang="en"/>
              <a:t>template</a:t>
            </a:r>
            <a:r>
              <a:rPr lang="en"/>
              <a:t> with Ref</a:t>
            </a:r>
            <a:endParaRPr/>
          </a:p>
        </p:txBody>
      </p:sp>
      <p:sp>
        <p:nvSpPr>
          <p:cNvPr id="95" name="Google Shape;95;p20"/>
          <p:cNvSpPr txBox="1"/>
          <p:nvPr>
            <p:ph idx="1" type="body"/>
          </p:nvPr>
        </p:nvSpPr>
        <p:spPr>
          <a:xfrm>
            <a:off x="311700" y="769075"/>
            <a:ext cx="8520600" cy="42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6191F"/>
                </a:solidFill>
                <a:highlight>
                  <a:srgbClr val="FFFFFF"/>
                </a:highlight>
                <a:latin typeface="Roboto"/>
                <a:ea typeface="Roboto"/>
                <a:cs typeface="Roboto"/>
                <a:sym typeface="Roboto"/>
              </a:rPr>
              <a:t>We can use the </a:t>
            </a:r>
            <a:r>
              <a:rPr lang="en" sz="1200">
                <a:solidFill>
                  <a:schemeClr val="hlink"/>
                </a:solidFill>
                <a:highlight>
                  <a:srgbClr val="FFFFFF"/>
                </a:highlight>
                <a:uFill>
                  <a:noFill/>
                </a:uFill>
                <a:latin typeface="Roboto"/>
                <a:ea typeface="Roboto"/>
                <a:cs typeface="Roboto"/>
                <a:sym typeface="Roboto"/>
                <a:hlinkClick r:id="rId3"/>
              </a:rPr>
              <a:t>Ref function</a:t>
            </a:r>
            <a:r>
              <a:rPr lang="en" sz="1200">
                <a:solidFill>
                  <a:srgbClr val="16191F"/>
                </a:solidFill>
                <a:highlight>
                  <a:srgbClr val="FFFFFF"/>
                </a:highlight>
                <a:latin typeface="Roboto"/>
                <a:ea typeface="Roboto"/>
                <a:cs typeface="Roboto"/>
                <a:sym typeface="Roboto"/>
              </a:rPr>
              <a:t> to refer to an identifying property of a resource.</a:t>
            </a:r>
            <a:endParaRPr sz="1100">
              <a:solidFill>
                <a:srgbClr val="986801"/>
              </a:solidFill>
              <a:latin typeface="Courier New"/>
              <a:ea typeface="Courier New"/>
              <a:cs typeface="Courier New"/>
              <a:sym typeface="Courier New"/>
            </a:endParaRPr>
          </a:p>
          <a:p>
            <a:pPr indent="0" lvl="0" marL="0" rtl="0" algn="l">
              <a:spcBef>
                <a:spcPts val="0"/>
              </a:spcBef>
              <a:spcAft>
                <a:spcPts val="0"/>
              </a:spcAft>
              <a:buNone/>
            </a:pPr>
            <a:r>
              <a:t/>
            </a:r>
            <a:endParaRPr sz="1100">
              <a:solidFill>
                <a:srgbClr val="986801"/>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986801"/>
                </a:solidFill>
                <a:latin typeface="Courier New"/>
                <a:ea typeface="Courier New"/>
                <a:cs typeface="Courier New"/>
                <a:sym typeface="Courier New"/>
              </a:rPr>
              <a:t>Resources:</a:t>
            </a:r>
            <a:endParaRPr sz="1100">
              <a:solidFill>
                <a:srgbClr val="16191F"/>
              </a:solidFill>
              <a:highlight>
                <a:srgbClr val="F9F9F9"/>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16191F"/>
                </a:solidFill>
                <a:highlight>
                  <a:srgbClr val="F9F9F9"/>
                </a:highlight>
                <a:latin typeface="Courier New"/>
                <a:ea typeface="Courier New"/>
                <a:cs typeface="Courier New"/>
                <a:sym typeface="Courier New"/>
              </a:rPr>
              <a:t>  </a:t>
            </a:r>
            <a:r>
              <a:rPr lang="en" sz="1100">
                <a:solidFill>
                  <a:srgbClr val="986801"/>
                </a:solidFill>
                <a:latin typeface="Courier New"/>
                <a:ea typeface="Courier New"/>
                <a:cs typeface="Courier New"/>
                <a:sym typeface="Courier New"/>
              </a:rPr>
              <a:t>Ec2Instance:</a:t>
            </a:r>
            <a:endParaRPr sz="1100">
              <a:solidFill>
                <a:srgbClr val="16191F"/>
              </a:solidFill>
              <a:highlight>
                <a:srgbClr val="F9F9F9"/>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16191F"/>
                </a:solidFill>
                <a:highlight>
                  <a:srgbClr val="F9F9F9"/>
                </a:highlight>
                <a:latin typeface="Courier New"/>
                <a:ea typeface="Courier New"/>
                <a:cs typeface="Courier New"/>
                <a:sym typeface="Courier New"/>
              </a:rPr>
              <a:t>    </a:t>
            </a:r>
            <a:r>
              <a:rPr lang="en" sz="1100">
                <a:solidFill>
                  <a:srgbClr val="986801"/>
                </a:solidFill>
                <a:latin typeface="Courier New"/>
                <a:ea typeface="Courier New"/>
                <a:cs typeface="Courier New"/>
                <a:sym typeface="Courier New"/>
              </a:rPr>
              <a:t>Type:</a:t>
            </a:r>
            <a:r>
              <a:rPr lang="en" sz="1100">
                <a:solidFill>
                  <a:srgbClr val="16191F"/>
                </a:solidFill>
                <a:highlight>
                  <a:srgbClr val="F9F9F9"/>
                </a:highlight>
                <a:latin typeface="Courier New"/>
                <a:ea typeface="Courier New"/>
                <a:cs typeface="Courier New"/>
                <a:sym typeface="Courier New"/>
              </a:rPr>
              <a:t> </a:t>
            </a:r>
            <a:r>
              <a:rPr lang="en" sz="1100">
                <a:solidFill>
                  <a:srgbClr val="0B6125"/>
                </a:solidFill>
                <a:latin typeface="Courier New"/>
                <a:ea typeface="Courier New"/>
                <a:cs typeface="Courier New"/>
                <a:sym typeface="Courier New"/>
              </a:rPr>
              <a:t>'AWS::EC2::Instance'</a:t>
            </a:r>
            <a:endParaRPr sz="1100">
              <a:solidFill>
                <a:srgbClr val="16191F"/>
              </a:solidFill>
              <a:highlight>
                <a:srgbClr val="F9F9F9"/>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16191F"/>
                </a:solidFill>
                <a:highlight>
                  <a:srgbClr val="F9F9F9"/>
                </a:highlight>
                <a:latin typeface="Courier New"/>
                <a:ea typeface="Courier New"/>
                <a:cs typeface="Courier New"/>
                <a:sym typeface="Courier New"/>
              </a:rPr>
              <a:t>    </a:t>
            </a:r>
            <a:r>
              <a:rPr lang="en" sz="1100">
                <a:solidFill>
                  <a:srgbClr val="986801"/>
                </a:solidFill>
                <a:latin typeface="Courier New"/>
                <a:ea typeface="Courier New"/>
                <a:cs typeface="Courier New"/>
                <a:sym typeface="Courier New"/>
              </a:rPr>
              <a:t>Properties:</a:t>
            </a:r>
            <a:endParaRPr sz="1100">
              <a:solidFill>
                <a:srgbClr val="16191F"/>
              </a:solidFill>
              <a:highlight>
                <a:srgbClr val="F9F9F9"/>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16191F"/>
                </a:solidFill>
                <a:highlight>
                  <a:srgbClr val="F9F9F9"/>
                </a:highlight>
                <a:latin typeface="Courier New"/>
                <a:ea typeface="Courier New"/>
                <a:cs typeface="Courier New"/>
                <a:sym typeface="Courier New"/>
              </a:rPr>
              <a:t>      </a:t>
            </a:r>
            <a:r>
              <a:rPr lang="en" sz="1100">
                <a:solidFill>
                  <a:srgbClr val="986801"/>
                </a:solidFill>
                <a:latin typeface="Courier New"/>
                <a:ea typeface="Courier New"/>
                <a:cs typeface="Courier New"/>
                <a:sym typeface="Courier New"/>
              </a:rPr>
              <a:t>SecurityGroups:</a:t>
            </a:r>
            <a:endParaRPr sz="1100">
              <a:solidFill>
                <a:srgbClr val="16191F"/>
              </a:solidFill>
              <a:highlight>
                <a:srgbClr val="F9F9F9"/>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16191F"/>
                </a:solidFill>
                <a:highlight>
                  <a:srgbClr val="F9F9F9"/>
                </a:highlight>
                <a:latin typeface="Courier New"/>
                <a:ea typeface="Courier New"/>
                <a:cs typeface="Courier New"/>
                <a:sym typeface="Courier New"/>
              </a:rPr>
              <a:t>        </a:t>
            </a:r>
            <a:r>
              <a:rPr lang="en" sz="1100">
                <a:solidFill>
                  <a:srgbClr val="4078F2"/>
                </a:solidFill>
                <a:latin typeface="Courier New"/>
                <a:ea typeface="Courier New"/>
                <a:cs typeface="Courier New"/>
                <a:sym typeface="Courier New"/>
              </a:rPr>
              <a:t>-</a:t>
            </a:r>
            <a:r>
              <a:rPr lang="en" sz="1100">
                <a:solidFill>
                  <a:srgbClr val="16191F"/>
                </a:solidFill>
                <a:highlight>
                  <a:srgbClr val="F9F9F9"/>
                </a:highlight>
                <a:latin typeface="Courier New"/>
                <a:ea typeface="Courier New"/>
                <a:cs typeface="Courier New"/>
                <a:sym typeface="Courier New"/>
              </a:rPr>
              <a:t> </a:t>
            </a:r>
            <a:r>
              <a:rPr lang="en" sz="1100">
                <a:solidFill>
                  <a:srgbClr val="986801"/>
                </a:solidFill>
                <a:latin typeface="Courier New"/>
                <a:ea typeface="Courier New"/>
                <a:cs typeface="Courier New"/>
                <a:sym typeface="Courier New"/>
              </a:rPr>
              <a:t>!Ref</a:t>
            </a:r>
            <a:r>
              <a:rPr lang="en" sz="1100">
                <a:solidFill>
                  <a:srgbClr val="16191F"/>
                </a:solidFill>
                <a:highlight>
                  <a:srgbClr val="F9F9F9"/>
                </a:highlight>
                <a:latin typeface="Courier New"/>
                <a:ea typeface="Courier New"/>
                <a:cs typeface="Courier New"/>
                <a:sym typeface="Courier New"/>
              </a:rPr>
              <a:t> </a:t>
            </a:r>
            <a:r>
              <a:rPr lang="en" sz="1100">
                <a:solidFill>
                  <a:srgbClr val="0B6125"/>
                </a:solidFill>
                <a:latin typeface="Courier New"/>
                <a:ea typeface="Courier New"/>
                <a:cs typeface="Courier New"/>
                <a:sym typeface="Courier New"/>
              </a:rPr>
              <a:t>InstanceSecurityGroup</a:t>
            </a:r>
            <a:endParaRPr sz="1100">
              <a:solidFill>
                <a:srgbClr val="16191F"/>
              </a:solidFill>
              <a:highlight>
                <a:srgbClr val="F9F9F9"/>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16191F"/>
                </a:solidFill>
                <a:highlight>
                  <a:srgbClr val="F9F9F9"/>
                </a:highlight>
                <a:latin typeface="Courier New"/>
                <a:ea typeface="Courier New"/>
                <a:cs typeface="Courier New"/>
                <a:sym typeface="Courier New"/>
              </a:rPr>
              <a:t>      </a:t>
            </a:r>
            <a:r>
              <a:rPr lang="en" sz="1100">
                <a:solidFill>
                  <a:srgbClr val="986801"/>
                </a:solidFill>
                <a:latin typeface="Courier New"/>
                <a:ea typeface="Courier New"/>
                <a:cs typeface="Courier New"/>
                <a:sym typeface="Courier New"/>
              </a:rPr>
              <a:t>KeyName:</a:t>
            </a:r>
            <a:r>
              <a:rPr lang="en" sz="1100">
                <a:solidFill>
                  <a:srgbClr val="16191F"/>
                </a:solidFill>
                <a:highlight>
                  <a:srgbClr val="F9F9F9"/>
                </a:highlight>
                <a:latin typeface="Courier New"/>
                <a:ea typeface="Courier New"/>
                <a:cs typeface="Courier New"/>
                <a:sym typeface="Courier New"/>
              </a:rPr>
              <a:t> </a:t>
            </a:r>
            <a:r>
              <a:rPr lang="en" sz="1100">
                <a:solidFill>
                  <a:srgbClr val="0B6125"/>
                </a:solidFill>
                <a:latin typeface="Courier New"/>
                <a:ea typeface="Courier New"/>
                <a:cs typeface="Courier New"/>
                <a:sym typeface="Courier New"/>
              </a:rPr>
              <a:t>mykey</a:t>
            </a:r>
            <a:endParaRPr sz="1100">
              <a:solidFill>
                <a:srgbClr val="16191F"/>
              </a:solidFill>
              <a:highlight>
                <a:srgbClr val="F9F9F9"/>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16191F"/>
                </a:solidFill>
                <a:highlight>
                  <a:srgbClr val="F9F9F9"/>
                </a:highlight>
                <a:latin typeface="Courier New"/>
                <a:ea typeface="Courier New"/>
                <a:cs typeface="Courier New"/>
                <a:sym typeface="Courier New"/>
              </a:rPr>
              <a:t>      </a:t>
            </a:r>
            <a:r>
              <a:rPr lang="en" sz="1100">
                <a:solidFill>
                  <a:srgbClr val="986801"/>
                </a:solidFill>
                <a:latin typeface="Courier New"/>
                <a:ea typeface="Courier New"/>
                <a:cs typeface="Courier New"/>
                <a:sym typeface="Courier New"/>
              </a:rPr>
              <a:t>ImageId:</a:t>
            </a:r>
            <a:r>
              <a:rPr lang="en" sz="1100">
                <a:solidFill>
                  <a:srgbClr val="16191F"/>
                </a:solidFill>
                <a:highlight>
                  <a:srgbClr val="F9F9F9"/>
                </a:highlight>
                <a:latin typeface="Courier New"/>
                <a:ea typeface="Courier New"/>
                <a:cs typeface="Courier New"/>
                <a:sym typeface="Courier New"/>
              </a:rPr>
              <a:t> </a:t>
            </a:r>
            <a:r>
              <a:rPr lang="en" sz="1100">
                <a:solidFill>
                  <a:srgbClr val="0B6125"/>
                </a:solidFill>
                <a:latin typeface="Courier New"/>
                <a:ea typeface="Courier New"/>
                <a:cs typeface="Courier New"/>
                <a:sym typeface="Courier New"/>
              </a:rPr>
              <a:t>''</a:t>
            </a:r>
            <a:endParaRPr sz="1100">
              <a:solidFill>
                <a:srgbClr val="16191F"/>
              </a:solidFill>
              <a:highlight>
                <a:srgbClr val="F9F9F9"/>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16191F"/>
                </a:solidFill>
                <a:highlight>
                  <a:srgbClr val="F9F9F9"/>
                </a:highlight>
                <a:latin typeface="Courier New"/>
                <a:ea typeface="Courier New"/>
                <a:cs typeface="Courier New"/>
                <a:sym typeface="Courier New"/>
              </a:rPr>
              <a:t>  </a:t>
            </a:r>
            <a:r>
              <a:rPr lang="en" sz="1100">
                <a:solidFill>
                  <a:srgbClr val="986801"/>
                </a:solidFill>
                <a:latin typeface="Courier New"/>
                <a:ea typeface="Courier New"/>
                <a:cs typeface="Courier New"/>
                <a:sym typeface="Courier New"/>
              </a:rPr>
              <a:t>InstanceSecurityGroup:</a:t>
            </a:r>
            <a:endParaRPr sz="1100">
              <a:solidFill>
                <a:srgbClr val="16191F"/>
              </a:solidFill>
              <a:highlight>
                <a:srgbClr val="F9F9F9"/>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16191F"/>
                </a:solidFill>
                <a:highlight>
                  <a:srgbClr val="F9F9F9"/>
                </a:highlight>
                <a:latin typeface="Courier New"/>
                <a:ea typeface="Courier New"/>
                <a:cs typeface="Courier New"/>
                <a:sym typeface="Courier New"/>
              </a:rPr>
              <a:t>    </a:t>
            </a:r>
            <a:r>
              <a:rPr lang="en" sz="1100">
                <a:solidFill>
                  <a:srgbClr val="986801"/>
                </a:solidFill>
                <a:latin typeface="Courier New"/>
                <a:ea typeface="Courier New"/>
                <a:cs typeface="Courier New"/>
                <a:sym typeface="Courier New"/>
              </a:rPr>
              <a:t>Type:</a:t>
            </a:r>
            <a:r>
              <a:rPr lang="en" sz="1100">
                <a:solidFill>
                  <a:srgbClr val="16191F"/>
                </a:solidFill>
                <a:highlight>
                  <a:srgbClr val="F9F9F9"/>
                </a:highlight>
                <a:latin typeface="Courier New"/>
                <a:ea typeface="Courier New"/>
                <a:cs typeface="Courier New"/>
                <a:sym typeface="Courier New"/>
              </a:rPr>
              <a:t> </a:t>
            </a:r>
            <a:r>
              <a:rPr lang="en" sz="1100">
                <a:solidFill>
                  <a:srgbClr val="0B6125"/>
                </a:solidFill>
                <a:latin typeface="Courier New"/>
                <a:ea typeface="Courier New"/>
                <a:cs typeface="Courier New"/>
                <a:sym typeface="Courier New"/>
              </a:rPr>
              <a:t>'AWS::EC2::SecurityGroup'</a:t>
            </a:r>
            <a:endParaRPr sz="1100">
              <a:solidFill>
                <a:srgbClr val="16191F"/>
              </a:solidFill>
              <a:highlight>
                <a:srgbClr val="F9F9F9"/>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16191F"/>
                </a:solidFill>
                <a:highlight>
                  <a:srgbClr val="F9F9F9"/>
                </a:highlight>
                <a:latin typeface="Courier New"/>
                <a:ea typeface="Courier New"/>
                <a:cs typeface="Courier New"/>
                <a:sym typeface="Courier New"/>
              </a:rPr>
              <a:t>    </a:t>
            </a:r>
            <a:r>
              <a:rPr lang="en" sz="1100">
                <a:solidFill>
                  <a:srgbClr val="986801"/>
                </a:solidFill>
                <a:latin typeface="Courier New"/>
                <a:ea typeface="Courier New"/>
                <a:cs typeface="Courier New"/>
                <a:sym typeface="Courier New"/>
              </a:rPr>
              <a:t>Properties:</a:t>
            </a:r>
            <a:endParaRPr sz="1100">
              <a:solidFill>
                <a:srgbClr val="16191F"/>
              </a:solidFill>
              <a:highlight>
                <a:srgbClr val="F9F9F9"/>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16191F"/>
                </a:solidFill>
                <a:highlight>
                  <a:srgbClr val="F9F9F9"/>
                </a:highlight>
                <a:latin typeface="Courier New"/>
                <a:ea typeface="Courier New"/>
                <a:cs typeface="Courier New"/>
                <a:sym typeface="Courier New"/>
              </a:rPr>
              <a:t>      </a:t>
            </a:r>
            <a:r>
              <a:rPr lang="en" sz="1100">
                <a:solidFill>
                  <a:srgbClr val="986801"/>
                </a:solidFill>
                <a:latin typeface="Courier New"/>
                <a:ea typeface="Courier New"/>
                <a:cs typeface="Courier New"/>
                <a:sym typeface="Courier New"/>
              </a:rPr>
              <a:t>GroupDescription:</a:t>
            </a:r>
            <a:r>
              <a:rPr lang="en" sz="1100">
                <a:solidFill>
                  <a:srgbClr val="16191F"/>
                </a:solidFill>
                <a:highlight>
                  <a:srgbClr val="F9F9F9"/>
                </a:highlight>
                <a:latin typeface="Courier New"/>
                <a:ea typeface="Courier New"/>
                <a:cs typeface="Courier New"/>
                <a:sym typeface="Courier New"/>
              </a:rPr>
              <a:t> </a:t>
            </a:r>
            <a:r>
              <a:rPr lang="en" sz="1100">
                <a:solidFill>
                  <a:srgbClr val="0B6125"/>
                </a:solidFill>
                <a:latin typeface="Courier New"/>
                <a:ea typeface="Courier New"/>
                <a:cs typeface="Courier New"/>
                <a:sym typeface="Courier New"/>
              </a:rPr>
              <a:t>Enable</a:t>
            </a:r>
            <a:r>
              <a:rPr lang="en" sz="1100">
                <a:solidFill>
                  <a:srgbClr val="16191F"/>
                </a:solidFill>
                <a:highlight>
                  <a:srgbClr val="F9F9F9"/>
                </a:highlight>
                <a:latin typeface="Courier New"/>
                <a:ea typeface="Courier New"/>
                <a:cs typeface="Courier New"/>
                <a:sym typeface="Courier New"/>
              </a:rPr>
              <a:t> </a:t>
            </a:r>
            <a:r>
              <a:rPr lang="en" sz="1100">
                <a:solidFill>
                  <a:srgbClr val="0B6125"/>
                </a:solidFill>
                <a:latin typeface="Courier New"/>
                <a:ea typeface="Courier New"/>
                <a:cs typeface="Courier New"/>
                <a:sym typeface="Courier New"/>
              </a:rPr>
              <a:t>SSH</a:t>
            </a:r>
            <a:r>
              <a:rPr lang="en" sz="1100">
                <a:solidFill>
                  <a:srgbClr val="16191F"/>
                </a:solidFill>
                <a:highlight>
                  <a:srgbClr val="F9F9F9"/>
                </a:highlight>
                <a:latin typeface="Courier New"/>
                <a:ea typeface="Courier New"/>
                <a:cs typeface="Courier New"/>
                <a:sym typeface="Courier New"/>
              </a:rPr>
              <a:t> </a:t>
            </a:r>
            <a:r>
              <a:rPr lang="en" sz="1100">
                <a:solidFill>
                  <a:srgbClr val="0B6125"/>
                </a:solidFill>
                <a:latin typeface="Courier New"/>
                <a:ea typeface="Courier New"/>
                <a:cs typeface="Courier New"/>
                <a:sym typeface="Courier New"/>
              </a:rPr>
              <a:t>access</a:t>
            </a:r>
            <a:r>
              <a:rPr lang="en" sz="1100">
                <a:solidFill>
                  <a:srgbClr val="16191F"/>
                </a:solidFill>
                <a:highlight>
                  <a:srgbClr val="F9F9F9"/>
                </a:highlight>
                <a:latin typeface="Courier New"/>
                <a:ea typeface="Courier New"/>
                <a:cs typeface="Courier New"/>
                <a:sym typeface="Courier New"/>
              </a:rPr>
              <a:t> </a:t>
            </a:r>
            <a:r>
              <a:rPr lang="en" sz="1100">
                <a:solidFill>
                  <a:srgbClr val="0B6125"/>
                </a:solidFill>
                <a:latin typeface="Courier New"/>
                <a:ea typeface="Courier New"/>
                <a:cs typeface="Courier New"/>
                <a:sym typeface="Courier New"/>
              </a:rPr>
              <a:t>via</a:t>
            </a:r>
            <a:r>
              <a:rPr lang="en" sz="1100">
                <a:solidFill>
                  <a:srgbClr val="16191F"/>
                </a:solidFill>
                <a:highlight>
                  <a:srgbClr val="F9F9F9"/>
                </a:highlight>
                <a:latin typeface="Courier New"/>
                <a:ea typeface="Courier New"/>
                <a:cs typeface="Courier New"/>
                <a:sym typeface="Courier New"/>
              </a:rPr>
              <a:t> </a:t>
            </a:r>
            <a:r>
              <a:rPr lang="en" sz="1100">
                <a:solidFill>
                  <a:srgbClr val="0B6125"/>
                </a:solidFill>
                <a:latin typeface="Courier New"/>
                <a:ea typeface="Courier New"/>
                <a:cs typeface="Courier New"/>
                <a:sym typeface="Courier New"/>
              </a:rPr>
              <a:t>port</a:t>
            </a:r>
            <a:r>
              <a:rPr lang="en" sz="1100">
                <a:solidFill>
                  <a:srgbClr val="16191F"/>
                </a:solidFill>
                <a:highlight>
                  <a:srgbClr val="F9F9F9"/>
                </a:highlight>
                <a:latin typeface="Courier New"/>
                <a:ea typeface="Courier New"/>
                <a:cs typeface="Courier New"/>
                <a:sym typeface="Courier New"/>
              </a:rPr>
              <a:t> </a:t>
            </a:r>
            <a:r>
              <a:rPr lang="en" sz="1100">
                <a:solidFill>
                  <a:srgbClr val="986801"/>
                </a:solidFill>
                <a:latin typeface="Courier New"/>
                <a:ea typeface="Courier New"/>
                <a:cs typeface="Courier New"/>
                <a:sym typeface="Courier New"/>
              </a:rPr>
              <a:t>22</a:t>
            </a:r>
            <a:endParaRPr sz="1100">
              <a:solidFill>
                <a:srgbClr val="16191F"/>
              </a:solidFill>
              <a:highlight>
                <a:srgbClr val="F9F9F9"/>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16191F"/>
                </a:solidFill>
                <a:highlight>
                  <a:srgbClr val="F9F9F9"/>
                </a:highlight>
                <a:latin typeface="Courier New"/>
                <a:ea typeface="Courier New"/>
                <a:cs typeface="Courier New"/>
                <a:sym typeface="Courier New"/>
              </a:rPr>
              <a:t>      </a:t>
            </a:r>
            <a:r>
              <a:rPr lang="en" sz="1100">
                <a:solidFill>
                  <a:srgbClr val="986801"/>
                </a:solidFill>
                <a:latin typeface="Courier New"/>
                <a:ea typeface="Courier New"/>
                <a:cs typeface="Courier New"/>
                <a:sym typeface="Courier New"/>
              </a:rPr>
              <a:t>SecurityGroupIngress:</a:t>
            </a:r>
            <a:endParaRPr sz="1100">
              <a:solidFill>
                <a:srgbClr val="16191F"/>
              </a:solidFill>
              <a:highlight>
                <a:srgbClr val="F9F9F9"/>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16191F"/>
                </a:solidFill>
                <a:highlight>
                  <a:srgbClr val="F9F9F9"/>
                </a:highlight>
                <a:latin typeface="Courier New"/>
                <a:ea typeface="Courier New"/>
                <a:cs typeface="Courier New"/>
                <a:sym typeface="Courier New"/>
              </a:rPr>
              <a:t>        </a:t>
            </a:r>
            <a:r>
              <a:rPr lang="en" sz="1100">
                <a:solidFill>
                  <a:srgbClr val="4078F2"/>
                </a:solidFill>
                <a:latin typeface="Courier New"/>
                <a:ea typeface="Courier New"/>
                <a:cs typeface="Courier New"/>
                <a:sym typeface="Courier New"/>
              </a:rPr>
              <a:t>-</a:t>
            </a:r>
            <a:r>
              <a:rPr lang="en" sz="1100">
                <a:solidFill>
                  <a:srgbClr val="16191F"/>
                </a:solidFill>
                <a:highlight>
                  <a:srgbClr val="F9F9F9"/>
                </a:highlight>
                <a:latin typeface="Courier New"/>
                <a:ea typeface="Courier New"/>
                <a:cs typeface="Courier New"/>
                <a:sym typeface="Courier New"/>
              </a:rPr>
              <a:t> </a:t>
            </a:r>
            <a:r>
              <a:rPr lang="en" sz="1100">
                <a:solidFill>
                  <a:srgbClr val="986801"/>
                </a:solidFill>
                <a:latin typeface="Courier New"/>
                <a:ea typeface="Courier New"/>
                <a:cs typeface="Courier New"/>
                <a:sym typeface="Courier New"/>
              </a:rPr>
              <a:t>IpProtocol:</a:t>
            </a:r>
            <a:r>
              <a:rPr lang="en" sz="1100">
                <a:solidFill>
                  <a:srgbClr val="16191F"/>
                </a:solidFill>
                <a:highlight>
                  <a:srgbClr val="F9F9F9"/>
                </a:highlight>
                <a:latin typeface="Courier New"/>
                <a:ea typeface="Courier New"/>
                <a:cs typeface="Courier New"/>
                <a:sym typeface="Courier New"/>
              </a:rPr>
              <a:t> </a:t>
            </a:r>
            <a:r>
              <a:rPr lang="en" sz="1100">
                <a:solidFill>
                  <a:srgbClr val="0B6125"/>
                </a:solidFill>
                <a:latin typeface="Courier New"/>
                <a:ea typeface="Courier New"/>
                <a:cs typeface="Courier New"/>
                <a:sym typeface="Courier New"/>
              </a:rPr>
              <a:t>tcp</a:t>
            </a:r>
            <a:endParaRPr sz="1100">
              <a:solidFill>
                <a:srgbClr val="16191F"/>
              </a:solidFill>
              <a:highlight>
                <a:srgbClr val="F9F9F9"/>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16191F"/>
                </a:solidFill>
                <a:highlight>
                  <a:srgbClr val="F9F9F9"/>
                </a:highlight>
                <a:latin typeface="Courier New"/>
                <a:ea typeface="Courier New"/>
                <a:cs typeface="Courier New"/>
                <a:sym typeface="Courier New"/>
              </a:rPr>
              <a:t>          </a:t>
            </a:r>
            <a:r>
              <a:rPr lang="en" sz="1100">
                <a:solidFill>
                  <a:srgbClr val="986801"/>
                </a:solidFill>
                <a:latin typeface="Courier New"/>
                <a:ea typeface="Courier New"/>
                <a:cs typeface="Courier New"/>
                <a:sym typeface="Courier New"/>
              </a:rPr>
              <a:t>FromPort:</a:t>
            </a:r>
            <a:r>
              <a:rPr lang="en" sz="1100">
                <a:solidFill>
                  <a:srgbClr val="16191F"/>
                </a:solidFill>
                <a:highlight>
                  <a:srgbClr val="F9F9F9"/>
                </a:highlight>
                <a:latin typeface="Courier New"/>
                <a:ea typeface="Courier New"/>
                <a:cs typeface="Courier New"/>
                <a:sym typeface="Courier New"/>
              </a:rPr>
              <a:t> </a:t>
            </a:r>
            <a:r>
              <a:rPr lang="en" sz="1100">
                <a:solidFill>
                  <a:srgbClr val="0B6125"/>
                </a:solidFill>
                <a:latin typeface="Courier New"/>
                <a:ea typeface="Courier New"/>
                <a:cs typeface="Courier New"/>
                <a:sym typeface="Courier New"/>
              </a:rPr>
              <a:t>'22'</a:t>
            </a:r>
            <a:endParaRPr sz="1100">
              <a:solidFill>
                <a:srgbClr val="16191F"/>
              </a:solidFill>
              <a:highlight>
                <a:srgbClr val="F9F9F9"/>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16191F"/>
                </a:solidFill>
                <a:highlight>
                  <a:srgbClr val="F9F9F9"/>
                </a:highlight>
                <a:latin typeface="Courier New"/>
                <a:ea typeface="Courier New"/>
                <a:cs typeface="Courier New"/>
                <a:sym typeface="Courier New"/>
              </a:rPr>
              <a:t>          </a:t>
            </a:r>
            <a:r>
              <a:rPr lang="en" sz="1100">
                <a:solidFill>
                  <a:srgbClr val="986801"/>
                </a:solidFill>
                <a:latin typeface="Courier New"/>
                <a:ea typeface="Courier New"/>
                <a:cs typeface="Courier New"/>
                <a:sym typeface="Courier New"/>
              </a:rPr>
              <a:t>ToPort:</a:t>
            </a:r>
            <a:r>
              <a:rPr lang="en" sz="1100">
                <a:solidFill>
                  <a:srgbClr val="16191F"/>
                </a:solidFill>
                <a:highlight>
                  <a:srgbClr val="F9F9F9"/>
                </a:highlight>
                <a:latin typeface="Courier New"/>
                <a:ea typeface="Courier New"/>
                <a:cs typeface="Courier New"/>
                <a:sym typeface="Courier New"/>
              </a:rPr>
              <a:t> </a:t>
            </a:r>
            <a:r>
              <a:rPr lang="en" sz="1100">
                <a:solidFill>
                  <a:srgbClr val="0B6125"/>
                </a:solidFill>
                <a:latin typeface="Courier New"/>
                <a:ea typeface="Courier New"/>
                <a:cs typeface="Courier New"/>
                <a:sym typeface="Courier New"/>
              </a:rPr>
              <a:t>'22'</a:t>
            </a:r>
            <a:endParaRPr sz="1100">
              <a:solidFill>
                <a:srgbClr val="16191F"/>
              </a:solidFill>
              <a:highlight>
                <a:srgbClr val="F9F9F9"/>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16191F"/>
                </a:solidFill>
                <a:highlight>
                  <a:srgbClr val="F9F9F9"/>
                </a:highlight>
                <a:latin typeface="Courier New"/>
                <a:ea typeface="Courier New"/>
                <a:cs typeface="Courier New"/>
                <a:sym typeface="Courier New"/>
              </a:rPr>
              <a:t>          </a:t>
            </a:r>
            <a:r>
              <a:rPr lang="en" sz="1100">
                <a:solidFill>
                  <a:srgbClr val="986801"/>
                </a:solidFill>
                <a:latin typeface="Courier New"/>
                <a:ea typeface="Courier New"/>
                <a:cs typeface="Courier New"/>
                <a:sym typeface="Courier New"/>
              </a:rPr>
              <a:t>CidrIp:</a:t>
            </a:r>
            <a:r>
              <a:rPr lang="en" sz="1100">
                <a:solidFill>
                  <a:srgbClr val="16191F"/>
                </a:solidFill>
                <a:highlight>
                  <a:srgbClr val="F9F9F9"/>
                </a:highlight>
                <a:latin typeface="Courier New"/>
                <a:ea typeface="Courier New"/>
                <a:cs typeface="Courier New"/>
                <a:sym typeface="Courier New"/>
              </a:rPr>
              <a:t> </a:t>
            </a:r>
            <a:r>
              <a:rPr lang="en" sz="1100">
                <a:solidFill>
                  <a:srgbClr val="986801"/>
                </a:solidFill>
                <a:latin typeface="Courier New"/>
                <a:ea typeface="Courier New"/>
                <a:cs typeface="Courier New"/>
                <a:sym typeface="Courier New"/>
              </a:rPr>
              <a:t>0.0.0.0</a:t>
            </a:r>
            <a:r>
              <a:rPr lang="en" sz="1100">
                <a:solidFill>
                  <a:srgbClr val="0B6125"/>
                </a:solidFill>
                <a:latin typeface="Courier New"/>
                <a:ea typeface="Courier New"/>
                <a:cs typeface="Courier New"/>
                <a:sym typeface="Courier New"/>
              </a:rPr>
              <a:t>/0</a:t>
            </a:r>
            <a:endParaRPr sz="1100">
              <a:solidFill>
                <a:srgbClr val="0B6125"/>
              </a:solidFill>
              <a:latin typeface="Courier New"/>
              <a:ea typeface="Courier New"/>
              <a:cs typeface="Courier New"/>
              <a:sym typeface="Courier New"/>
            </a:endParaRPr>
          </a:p>
          <a:p>
            <a:pPr indent="0" lvl="0" marL="0" rtl="0" algn="l">
              <a:spcBef>
                <a:spcPts val="0"/>
              </a:spcBef>
              <a:spcAft>
                <a:spcPts val="0"/>
              </a:spcAft>
              <a:buNone/>
            </a:pPr>
            <a:r>
              <a:t/>
            </a:r>
            <a:endParaRPr sz="1100">
              <a:solidFill>
                <a:srgbClr val="0B6125"/>
              </a:solidFill>
              <a:latin typeface="Courier New"/>
              <a:ea typeface="Courier New"/>
              <a:cs typeface="Courier New"/>
              <a:sym typeface="Courier New"/>
            </a:endParaRPr>
          </a:p>
          <a:p>
            <a:pPr indent="0" lvl="0" marL="0" rtl="0" algn="l">
              <a:spcBef>
                <a:spcPts val="0"/>
              </a:spcBef>
              <a:spcAft>
                <a:spcPts val="0"/>
              </a:spcAft>
              <a:buNone/>
            </a:pPr>
            <a:r>
              <a:rPr b="1" lang="en" sz="1300">
                <a:solidFill>
                  <a:srgbClr val="0B6125"/>
                </a:solidFill>
                <a:latin typeface="Courier New"/>
                <a:ea typeface="Courier New"/>
                <a:cs typeface="Courier New"/>
                <a:sym typeface="Courier New"/>
              </a:rPr>
              <a:t>Note:</a:t>
            </a:r>
            <a:r>
              <a:rPr lang="en" sz="1300">
                <a:solidFill>
                  <a:srgbClr val="0B6125"/>
                </a:solidFill>
                <a:latin typeface="Courier New"/>
                <a:ea typeface="Courier New"/>
                <a:cs typeface="Courier New"/>
                <a:sym typeface="Courier New"/>
              </a:rPr>
              <a:t> Fn::Ref used for JSON format and !Ref used for YAML format  </a:t>
            </a:r>
            <a:endParaRPr sz="1300">
              <a:solidFill>
                <a:srgbClr val="0B6125"/>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idx="1" type="body"/>
          </p:nvPr>
        </p:nvSpPr>
        <p:spPr>
          <a:xfrm>
            <a:off x="311700" y="58350"/>
            <a:ext cx="8520600" cy="502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E47911"/>
                </a:solidFill>
              </a:rPr>
              <a:t>Template Anatomy</a:t>
            </a:r>
            <a:endParaRPr b="1">
              <a:solidFill>
                <a:srgbClr val="E47911"/>
              </a:solidFill>
            </a:endParaRPr>
          </a:p>
          <a:p>
            <a:pPr indent="0" lvl="0" marL="0" rtl="0" algn="l">
              <a:lnSpc>
                <a:spcPct val="100000"/>
              </a:lnSpc>
              <a:spcBef>
                <a:spcPts val="600"/>
              </a:spcBef>
              <a:spcAft>
                <a:spcPts val="0"/>
              </a:spcAft>
              <a:buNone/>
            </a:pPr>
            <a:r>
              <a:rPr b="1" lang="en" sz="1000" u="sng">
                <a:solidFill>
                  <a:schemeClr val="hlink"/>
                </a:solidFill>
                <a:hlinkClick r:id="rId3"/>
              </a:rPr>
              <a:t>https://docs.aws.amazon.com/AWSCloudFormation/latest/UserGuide/template-anatomy.html</a:t>
            </a:r>
            <a:endParaRPr sz="1000">
              <a:solidFill>
                <a:srgbClr val="000000"/>
              </a:solidFill>
              <a:highlight>
                <a:srgbClr val="FAFAFA"/>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383A42"/>
                </a:solidFill>
                <a:highlight>
                  <a:srgbClr val="FAFAFA"/>
                </a:highlight>
                <a:latin typeface="Times New Roman"/>
                <a:ea typeface="Times New Roman"/>
                <a:cs typeface="Times New Roman"/>
                <a:sym typeface="Times New Roman"/>
              </a:rPr>
              <a:t>{</a:t>
            </a:r>
            <a:br>
              <a:rPr lang="en" sz="1200">
                <a:solidFill>
                  <a:srgbClr val="383A42"/>
                </a:solidFill>
                <a:highlight>
                  <a:srgbClr val="FAFAFA"/>
                </a:highlight>
                <a:latin typeface="Times New Roman"/>
                <a:ea typeface="Times New Roman"/>
                <a:cs typeface="Times New Roman"/>
                <a:sym typeface="Times New Roman"/>
              </a:rPr>
            </a:br>
            <a:r>
              <a:rPr lang="en" sz="1200">
                <a:solidFill>
                  <a:srgbClr val="383A42"/>
                </a:solidFill>
                <a:highlight>
                  <a:srgbClr val="FAFAFA"/>
                </a:highlight>
                <a:latin typeface="Times New Roman"/>
                <a:ea typeface="Times New Roman"/>
                <a:cs typeface="Times New Roman"/>
                <a:sym typeface="Times New Roman"/>
              </a:rPr>
              <a:t>  </a:t>
            </a:r>
            <a:r>
              <a:rPr lang="en" sz="1200">
                <a:solidFill>
                  <a:srgbClr val="986801"/>
                </a:solidFill>
                <a:latin typeface="Times New Roman"/>
                <a:ea typeface="Times New Roman"/>
                <a:cs typeface="Times New Roman"/>
                <a:sym typeface="Times New Roman"/>
              </a:rPr>
              <a:t>"AWSTemplateFormatVersion"</a:t>
            </a:r>
            <a:r>
              <a:rPr lang="en" sz="1200">
                <a:solidFill>
                  <a:srgbClr val="383A42"/>
                </a:solidFill>
                <a:highlight>
                  <a:srgbClr val="FAFAFA"/>
                </a:highlight>
                <a:latin typeface="Times New Roman"/>
                <a:ea typeface="Times New Roman"/>
                <a:cs typeface="Times New Roman"/>
                <a:sym typeface="Times New Roman"/>
              </a:rPr>
              <a:t> : </a:t>
            </a:r>
            <a:r>
              <a:rPr lang="en" sz="1200">
                <a:solidFill>
                  <a:srgbClr val="50A14F"/>
                </a:solidFill>
                <a:latin typeface="Times New Roman"/>
                <a:ea typeface="Times New Roman"/>
                <a:cs typeface="Times New Roman"/>
                <a:sym typeface="Times New Roman"/>
              </a:rPr>
              <a:t>"</a:t>
            </a:r>
            <a:r>
              <a:rPr i="1" lang="en" sz="1200">
                <a:solidFill>
                  <a:srgbClr val="FF0000"/>
                </a:solidFill>
                <a:latin typeface="Times New Roman"/>
                <a:ea typeface="Times New Roman"/>
                <a:cs typeface="Times New Roman"/>
                <a:sym typeface="Times New Roman"/>
              </a:rPr>
              <a:t>version date</a:t>
            </a:r>
            <a:r>
              <a:rPr lang="en" sz="1200">
                <a:solidFill>
                  <a:srgbClr val="50A14F"/>
                </a:solidFill>
                <a:latin typeface="Times New Roman"/>
                <a:ea typeface="Times New Roman"/>
                <a:cs typeface="Times New Roman"/>
                <a:sym typeface="Times New Roman"/>
              </a:rPr>
              <a:t>"</a:t>
            </a:r>
            <a:r>
              <a:rPr lang="en" sz="1200">
                <a:solidFill>
                  <a:srgbClr val="383A42"/>
                </a:solidFill>
                <a:highlight>
                  <a:srgbClr val="FAFAFA"/>
                </a:highlight>
                <a:latin typeface="Times New Roman"/>
                <a:ea typeface="Times New Roman"/>
                <a:cs typeface="Times New Roman"/>
                <a:sym typeface="Times New Roman"/>
              </a:rPr>
              <a:t>,</a:t>
            </a:r>
            <a:br>
              <a:rPr lang="en" sz="1200">
                <a:solidFill>
                  <a:srgbClr val="383A42"/>
                </a:solidFill>
                <a:highlight>
                  <a:srgbClr val="FAFAFA"/>
                </a:highlight>
                <a:latin typeface="Times New Roman"/>
                <a:ea typeface="Times New Roman"/>
                <a:cs typeface="Times New Roman"/>
                <a:sym typeface="Times New Roman"/>
              </a:rPr>
            </a:br>
            <a:r>
              <a:rPr lang="en" sz="1200">
                <a:solidFill>
                  <a:srgbClr val="383A42"/>
                </a:solidFill>
                <a:highlight>
                  <a:srgbClr val="FAFAFA"/>
                </a:highlight>
                <a:latin typeface="Times New Roman"/>
                <a:ea typeface="Times New Roman"/>
                <a:cs typeface="Times New Roman"/>
                <a:sym typeface="Times New Roman"/>
              </a:rPr>
              <a:t>  </a:t>
            </a:r>
            <a:r>
              <a:rPr lang="en" sz="1200">
                <a:solidFill>
                  <a:srgbClr val="986801"/>
                </a:solidFill>
                <a:latin typeface="Times New Roman"/>
                <a:ea typeface="Times New Roman"/>
                <a:cs typeface="Times New Roman"/>
                <a:sym typeface="Times New Roman"/>
              </a:rPr>
              <a:t>"Description"</a:t>
            </a:r>
            <a:r>
              <a:rPr lang="en" sz="1200">
                <a:solidFill>
                  <a:srgbClr val="383A42"/>
                </a:solidFill>
                <a:highlight>
                  <a:srgbClr val="FAFAFA"/>
                </a:highlight>
                <a:latin typeface="Times New Roman"/>
                <a:ea typeface="Times New Roman"/>
                <a:cs typeface="Times New Roman"/>
                <a:sym typeface="Times New Roman"/>
              </a:rPr>
              <a:t> : </a:t>
            </a:r>
            <a:r>
              <a:rPr lang="en" sz="1200">
                <a:solidFill>
                  <a:srgbClr val="50A14F"/>
                </a:solidFill>
                <a:latin typeface="Times New Roman"/>
                <a:ea typeface="Times New Roman"/>
                <a:cs typeface="Times New Roman"/>
                <a:sym typeface="Times New Roman"/>
              </a:rPr>
              <a:t>"</a:t>
            </a:r>
            <a:r>
              <a:rPr i="1" lang="en" sz="1200">
                <a:solidFill>
                  <a:srgbClr val="FF0000"/>
                </a:solidFill>
                <a:latin typeface="Times New Roman"/>
                <a:ea typeface="Times New Roman"/>
                <a:cs typeface="Times New Roman"/>
                <a:sym typeface="Times New Roman"/>
              </a:rPr>
              <a:t>JSON string</a:t>
            </a:r>
            <a:r>
              <a:rPr lang="en" sz="1200">
                <a:solidFill>
                  <a:srgbClr val="50A14F"/>
                </a:solidFill>
                <a:latin typeface="Times New Roman"/>
                <a:ea typeface="Times New Roman"/>
                <a:cs typeface="Times New Roman"/>
                <a:sym typeface="Times New Roman"/>
              </a:rPr>
              <a:t>"</a:t>
            </a:r>
            <a:r>
              <a:rPr lang="en" sz="1200">
                <a:solidFill>
                  <a:srgbClr val="383A42"/>
                </a:solidFill>
                <a:highlight>
                  <a:srgbClr val="FAFAFA"/>
                </a:highlight>
                <a:latin typeface="Times New Roman"/>
                <a:ea typeface="Times New Roman"/>
                <a:cs typeface="Times New Roman"/>
                <a:sym typeface="Times New Roman"/>
              </a:rPr>
              <a:t>,</a:t>
            </a:r>
            <a:br>
              <a:rPr lang="en" sz="1200">
                <a:solidFill>
                  <a:srgbClr val="383A42"/>
                </a:solidFill>
                <a:highlight>
                  <a:srgbClr val="FAFAFA"/>
                </a:highlight>
                <a:latin typeface="Times New Roman"/>
                <a:ea typeface="Times New Roman"/>
                <a:cs typeface="Times New Roman"/>
                <a:sym typeface="Times New Roman"/>
              </a:rPr>
            </a:br>
            <a:r>
              <a:rPr lang="en" sz="1200">
                <a:solidFill>
                  <a:srgbClr val="383A42"/>
                </a:solidFill>
                <a:highlight>
                  <a:srgbClr val="FAFAFA"/>
                </a:highlight>
                <a:latin typeface="Times New Roman"/>
                <a:ea typeface="Times New Roman"/>
                <a:cs typeface="Times New Roman"/>
                <a:sym typeface="Times New Roman"/>
              </a:rPr>
              <a:t>  </a:t>
            </a:r>
            <a:r>
              <a:rPr lang="en" sz="1200">
                <a:solidFill>
                  <a:srgbClr val="986801"/>
                </a:solidFill>
                <a:latin typeface="Times New Roman"/>
                <a:ea typeface="Times New Roman"/>
                <a:cs typeface="Times New Roman"/>
                <a:sym typeface="Times New Roman"/>
              </a:rPr>
              <a:t>"Metadata"</a:t>
            </a:r>
            <a:r>
              <a:rPr lang="en" sz="1200">
                <a:solidFill>
                  <a:srgbClr val="383A42"/>
                </a:solidFill>
                <a:highlight>
                  <a:srgbClr val="FAFAFA"/>
                </a:highlight>
                <a:latin typeface="Times New Roman"/>
                <a:ea typeface="Times New Roman"/>
                <a:cs typeface="Times New Roman"/>
                <a:sym typeface="Times New Roman"/>
              </a:rPr>
              <a:t> : {</a:t>
            </a:r>
            <a:br>
              <a:rPr lang="en" sz="1200">
                <a:solidFill>
                  <a:srgbClr val="383A42"/>
                </a:solidFill>
                <a:highlight>
                  <a:srgbClr val="FAFAFA"/>
                </a:highlight>
                <a:latin typeface="Times New Roman"/>
                <a:ea typeface="Times New Roman"/>
                <a:cs typeface="Times New Roman"/>
                <a:sym typeface="Times New Roman"/>
              </a:rPr>
            </a:br>
            <a:r>
              <a:rPr lang="en" sz="1200">
                <a:solidFill>
                  <a:srgbClr val="383A42"/>
                </a:solidFill>
                <a:highlight>
                  <a:srgbClr val="FAFAFA"/>
                </a:highlight>
                <a:latin typeface="Times New Roman"/>
                <a:ea typeface="Times New Roman"/>
                <a:cs typeface="Times New Roman"/>
                <a:sym typeface="Times New Roman"/>
              </a:rPr>
              <a:t>    </a:t>
            </a:r>
            <a:r>
              <a:rPr i="1" lang="en" sz="1200">
                <a:solidFill>
                  <a:srgbClr val="FF0000"/>
                </a:solidFill>
                <a:latin typeface="Times New Roman"/>
                <a:ea typeface="Times New Roman"/>
                <a:cs typeface="Times New Roman"/>
                <a:sym typeface="Times New Roman"/>
              </a:rPr>
              <a:t>template metadata</a:t>
            </a:r>
            <a:br>
              <a:rPr lang="en" sz="1200">
                <a:solidFill>
                  <a:srgbClr val="383A42"/>
                </a:solidFill>
                <a:highlight>
                  <a:srgbClr val="FAFAFA"/>
                </a:highlight>
                <a:latin typeface="Times New Roman"/>
                <a:ea typeface="Times New Roman"/>
                <a:cs typeface="Times New Roman"/>
                <a:sym typeface="Times New Roman"/>
              </a:rPr>
            </a:br>
            <a:r>
              <a:rPr lang="en" sz="1200">
                <a:solidFill>
                  <a:srgbClr val="383A42"/>
                </a:solidFill>
                <a:highlight>
                  <a:srgbClr val="FAFAFA"/>
                </a:highlight>
                <a:latin typeface="Times New Roman"/>
                <a:ea typeface="Times New Roman"/>
                <a:cs typeface="Times New Roman"/>
                <a:sym typeface="Times New Roman"/>
              </a:rPr>
              <a:t>  },</a:t>
            </a:r>
            <a:br>
              <a:rPr lang="en" sz="1200">
                <a:solidFill>
                  <a:srgbClr val="383A42"/>
                </a:solidFill>
                <a:highlight>
                  <a:srgbClr val="FAFAFA"/>
                </a:highlight>
                <a:latin typeface="Times New Roman"/>
                <a:ea typeface="Times New Roman"/>
                <a:cs typeface="Times New Roman"/>
                <a:sym typeface="Times New Roman"/>
              </a:rPr>
            </a:br>
            <a:r>
              <a:rPr lang="en" sz="1200">
                <a:solidFill>
                  <a:srgbClr val="383A42"/>
                </a:solidFill>
                <a:highlight>
                  <a:srgbClr val="FAFAFA"/>
                </a:highlight>
                <a:latin typeface="Times New Roman"/>
                <a:ea typeface="Times New Roman"/>
                <a:cs typeface="Times New Roman"/>
                <a:sym typeface="Times New Roman"/>
              </a:rPr>
              <a:t>  </a:t>
            </a:r>
            <a:r>
              <a:rPr lang="en" sz="1200">
                <a:solidFill>
                  <a:srgbClr val="986801"/>
                </a:solidFill>
                <a:latin typeface="Times New Roman"/>
                <a:ea typeface="Times New Roman"/>
                <a:cs typeface="Times New Roman"/>
                <a:sym typeface="Times New Roman"/>
              </a:rPr>
              <a:t>"Parameters"</a:t>
            </a:r>
            <a:r>
              <a:rPr lang="en" sz="1200">
                <a:solidFill>
                  <a:srgbClr val="383A42"/>
                </a:solidFill>
                <a:highlight>
                  <a:srgbClr val="FAFAFA"/>
                </a:highlight>
                <a:latin typeface="Times New Roman"/>
                <a:ea typeface="Times New Roman"/>
                <a:cs typeface="Times New Roman"/>
                <a:sym typeface="Times New Roman"/>
              </a:rPr>
              <a:t> : {</a:t>
            </a:r>
            <a:br>
              <a:rPr lang="en" sz="1200">
                <a:solidFill>
                  <a:srgbClr val="383A42"/>
                </a:solidFill>
                <a:highlight>
                  <a:srgbClr val="FAFAFA"/>
                </a:highlight>
                <a:latin typeface="Times New Roman"/>
                <a:ea typeface="Times New Roman"/>
                <a:cs typeface="Times New Roman"/>
                <a:sym typeface="Times New Roman"/>
              </a:rPr>
            </a:br>
            <a:r>
              <a:rPr lang="en" sz="1200">
                <a:solidFill>
                  <a:srgbClr val="383A42"/>
                </a:solidFill>
                <a:highlight>
                  <a:srgbClr val="FAFAFA"/>
                </a:highlight>
                <a:latin typeface="Times New Roman"/>
                <a:ea typeface="Times New Roman"/>
                <a:cs typeface="Times New Roman"/>
                <a:sym typeface="Times New Roman"/>
              </a:rPr>
              <a:t>    </a:t>
            </a:r>
            <a:r>
              <a:rPr i="1" lang="en" sz="1200">
                <a:solidFill>
                  <a:srgbClr val="FF0000"/>
                </a:solidFill>
                <a:latin typeface="Times New Roman"/>
                <a:ea typeface="Times New Roman"/>
                <a:cs typeface="Times New Roman"/>
                <a:sym typeface="Times New Roman"/>
              </a:rPr>
              <a:t>set of parameters</a:t>
            </a:r>
            <a:br>
              <a:rPr lang="en" sz="1200">
                <a:solidFill>
                  <a:srgbClr val="383A42"/>
                </a:solidFill>
                <a:highlight>
                  <a:srgbClr val="FAFAFA"/>
                </a:highlight>
                <a:latin typeface="Times New Roman"/>
                <a:ea typeface="Times New Roman"/>
                <a:cs typeface="Times New Roman"/>
                <a:sym typeface="Times New Roman"/>
              </a:rPr>
            </a:br>
            <a:r>
              <a:rPr lang="en" sz="1200">
                <a:solidFill>
                  <a:srgbClr val="383A42"/>
                </a:solidFill>
                <a:highlight>
                  <a:srgbClr val="FAFAFA"/>
                </a:highlight>
                <a:latin typeface="Times New Roman"/>
                <a:ea typeface="Times New Roman"/>
                <a:cs typeface="Times New Roman"/>
                <a:sym typeface="Times New Roman"/>
              </a:rPr>
              <a:t>  },</a:t>
            </a:r>
            <a:br>
              <a:rPr lang="en" sz="1200">
                <a:solidFill>
                  <a:srgbClr val="383A42"/>
                </a:solidFill>
                <a:highlight>
                  <a:srgbClr val="FAFAFA"/>
                </a:highlight>
                <a:latin typeface="Times New Roman"/>
                <a:ea typeface="Times New Roman"/>
                <a:cs typeface="Times New Roman"/>
                <a:sym typeface="Times New Roman"/>
              </a:rPr>
            </a:br>
            <a:r>
              <a:rPr lang="en" sz="1200">
                <a:solidFill>
                  <a:srgbClr val="383A42"/>
                </a:solidFill>
                <a:highlight>
                  <a:srgbClr val="FAFAFA"/>
                </a:highlight>
                <a:latin typeface="Times New Roman"/>
                <a:ea typeface="Times New Roman"/>
                <a:cs typeface="Times New Roman"/>
                <a:sym typeface="Times New Roman"/>
              </a:rPr>
              <a:t>  </a:t>
            </a:r>
            <a:r>
              <a:rPr lang="en" sz="1200">
                <a:solidFill>
                  <a:srgbClr val="986801"/>
                </a:solidFill>
                <a:latin typeface="Times New Roman"/>
                <a:ea typeface="Times New Roman"/>
                <a:cs typeface="Times New Roman"/>
                <a:sym typeface="Times New Roman"/>
              </a:rPr>
              <a:t>"Mappings"</a:t>
            </a:r>
            <a:r>
              <a:rPr lang="en" sz="1200">
                <a:solidFill>
                  <a:srgbClr val="383A42"/>
                </a:solidFill>
                <a:highlight>
                  <a:srgbClr val="FAFAFA"/>
                </a:highlight>
                <a:latin typeface="Times New Roman"/>
                <a:ea typeface="Times New Roman"/>
                <a:cs typeface="Times New Roman"/>
                <a:sym typeface="Times New Roman"/>
              </a:rPr>
              <a:t> : {</a:t>
            </a:r>
            <a:br>
              <a:rPr lang="en" sz="1200">
                <a:solidFill>
                  <a:srgbClr val="383A42"/>
                </a:solidFill>
                <a:highlight>
                  <a:srgbClr val="FAFAFA"/>
                </a:highlight>
                <a:latin typeface="Times New Roman"/>
                <a:ea typeface="Times New Roman"/>
                <a:cs typeface="Times New Roman"/>
                <a:sym typeface="Times New Roman"/>
              </a:rPr>
            </a:br>
            <a:r>
              <a:rPr lang="en" sz="1200">
                <a:solidFill>
                  <a:srgbClr val="383A42"/>
                </a:solidFill>
                <a:highlight>
                  <a:srgbClr val="FAFAFA"/>
                </a:highlight>
                <a:latin typeface="Times New Roman"/>
                <a:ea typeface="Times New Roman"/>
                <a:cs typeface="Times New Roman"/>
                <a:sym typeface="Times New Roman"/>
              </a:rPr>
              <a:t>    </a:t>
            </a:r>
            <a:r>
              <a:rPr i="1" lang="en" sz="1200">
                <a:solidFill>
                  <a:srgbClr val="FF0000"/>
                </a:solidFill>
                <a:latin typeface="Times New Roman"/>
                <a:ea typeface="Times New Roman"/>
                <a:cs typeface="Times New Roman"/>
                <a:sym typeface="Times New Roman"/>
              </a:rPr>
              <a:t>set of mappings</a:t>
            </a:r>
            <a:br>
              <a:rPr lang="en" sz="1200">
                <a:solidFill>
                  <a:srgbClr val="383A42"/>
                </a:solidFill>
                <a:highlight>
                  <a:srgbClr val="FAFAFA"/>
                </a:highlight>
                <a:latin typeface="Times New Roman"/>
                <a:ea typeface="Times New Roman"/>
                <a:cs typeface="Times New Roman"/>
                <a:sym typeface="Times New Roman"/>
              </a:rPr>
            </a:br>
            <a:r>
              <a:rPr lang="en" sz="1200">
                <a:solidFill>
                  <a:srgbClr val="383A42"/>
                </a:solidFill>
                <a:highlight>
                  <a:srgbClr val="FAFAFA"/>
                </a:highlight>
                <a:latin typeface="Times New Roman"/>
                <a:ea typeface="Times New Roman"/>
                <a:cs typeface="Times New Roman"/>
                <a:sym typeface="Times New Roman"/>
              </a:rPr>
              <a:t>  },</a:t>
            </a:r>
            <a:br>
              <a:rPr lang="en" sz="1200">
                <a:solidFill>
                  <a:srgbClr val="383A42"/>
                </a:solidFill>
                <a:highlight>
                  <a:srgbClr val="FAFAFA"/>
                </a:highlight>
                <a:latin typeface="Times New Roman"/>
                <a:ea typeface="Times New Roman"/>
                <a:cs typeface="Times New Roman"/>
                <a:sym typeface="Times New Roman"/>
              </a:rPr>
            </a:br>
            <a:r>
              <a:rPr lang="en" sz="1200">
                <a:solidFill>
                  <a:srgbClr val="383A42"/>
                </a:solidFill>
                <a:highlight>
                  <a:srgbClr val="FAFAFA"/>
                </a:highlight>
                <a:latin typeface="Times New Roman"/>
                <a:ea typeface="Times New Roman"/>
                <a:cs typeface="Times New Roman"/>
                <a:sym typeface="Times New Roman"/>
              </a:rPr>
              <a:t>  </a:t>
            </a:r>
            <a:r>
              <a:rPr lang="en" sz="1200">
                <a:solidFill>
                  <a:srgbClr val="986801"/>
                </a:solidFill>
                <a:latin typeface="Times New Roman"/>
                <a:ea typeface="Times New Roman"/>
                <a:cs typeface="Times New Roman"/>
                <a:sym typeface="Times New Roman"/>
              </a:rPr>
              <a:t>"Conditions"</a:t>
            </a:r>
            <a:r>
              <a:rPr lang="en" sz="1200">
                <a:solidFill>
                  <a:srgbClr val="383A42"/>
                </a:solidFill>
                <a:highlight>
                  <a:srgbClr val="FAFAFA"/>
                </a:highlight>
                <a:latin typeface="Times New Roman"/>
                <a:ea typeface="Times New Roman"/>
                <a:cs typeface="Times New Roman"/>
                <a:sym typeface="Times New Roman"/>
              </a:rPr>
              <a:t> : {</a:t>
            </a:r>
            <a:br>
              <a:rPr lang="en" sz="1200">
                <a:solidFill>
                  <a:srgbClr val="383A42"/>
                </a:solidFill>
                <a:highlight>
                  <a:srgbClr val="FAFAFA"/>
                </a:highlight>
                <a:latin typeface="Times New Roman"/>
                <a:ea typeface="Times New Roman"/>
                <a:cs typeface="Times New Roman"/>
                <a:sym typeface="Times New Roman"/>
              </a:rPr>
            </a:br>
            <a:r>
              <a:rPr lang="en" sz="1200">
                <a:solidFill>
                  <a:srgbClr val="383A42"/>
                </a:solidFill>
                <a:highlight>
                  <a:srgbClr val="FAFAFA"/>
                </a:highlight>
                <a:latin typeface="Times New Roman"/>
                <a:ea typeface="Times New Roman"/>
                <a:cs typeface="Times New Roman"/>
                <a:sym typeface="Times New Roman"/>
              </a:rPr>
              <a:t>    </a:t>
            </a:r>
            <a:r>
              <a:rPr i="1" lang="en" sz="1200">
                <a:solidFill>
                  <a:srgbClr val="FF0000"/>
                </a:solidFill>
                <a:latin typeface="Times New Roman"/>
                <a:ea typeface="Times New Roman"/>
                <a:cs typeface="Times New Roman"/>
                <a:sym typeface="Times New Roman"/>
              </a:rPr>
              <a:t>set of conditions</a:t>
            </a:r>
            <a:br>
              <a:rPr lang="en" sz="1200">
                <a:solidFill>
                  <a:srgbClr val="383A42"/>
                </a:solidFill>
                <a:highlight>
                  <a:srgbClr val="FAFAFA"/>
                </a:highlight>
                <a:latin typeface="Times New Roman"/>
                <a:ea typeface="Times New Roman"/>
                <a:cs typeface="Times New Roman"/>
                <a:sym typeface="Times New Roman"/>
              </a:rPr>
            </a:br>
            <a:r>
              <a:rPr lang="en" sz="1200">
                <a:solidFill>
                  <a:srgbClr val="383A42"/>
                </a:solidFill>
                <a:highlight>
                  <a:srgbClr val="FAFAFA"/>
                </a:highlight>
                <a:latin typeface="Times New Roman"/>
                <a:ea typeface="Times New Roman"/>
                <a:cs typeface="Times New Roman"/>
                <a:sym typeface="Times New Roman"/>
              </a:rPr>
              <a:t>  },</a:t>
            </a:r>
            <a:br>
              <a:rPr lang="en" sz="1200">
                <a:solidFill>
                  <a:srgbClr val="383A42"/>
                </a:solidFill>
                <a:highlight>
                  <a:srgbClr val="FAFAFA"/>
                </a:highlight>
                <a:latin typeface="Times New Roman"/>
                <a:ea typeface="Times New Roman"/>
                <a:cs typeface="Times New Roman"/>
                <a:sym typeface="Times New Roman"/>
              </a:rPr>
            </a:br>
            <a:r>
              <a:rPr lang="en" sz="1200">
                <a:solidFill>
                  <a:srgbClr val="383A42"/>
                </a:solidFill>
                <a:highlight>
                  <a:srgbClr val="FAFAFA"/>
                </a:highlight>
                <a:latin typeface="Times New Roman"/>
                <a:ea typeface="Times New Roman"/>
                <a:cs typeface="Times New Roman"/>
                <a:sym typeface="Times New Roman"/>
              </a:rPr>
              <a:t>  </a:t>
            </a:r>
            <a:r>
              <a:rPr lang="en" sz="1200">
                <a:solidFill>
                  <a:srgbClr val="986801"/>
                </a:solidFill>
                <a:latin typeface="Times New Roman"/>
                <a:ea typeface="Times New Roman"/>
                <a:cs typeface="Times New Roman"/>
                <a:sym typeface="Times New Roman"/>
              </a:rPr>
              <a:t>"Transform"</a:t>
            </a:r>
            <a:r>
              <a:rPr lang="en" sz="1200">
                <a:solidFill>
                  <a:srgbClr val="383A42"/>
                </a:solidFill>
                <a:highlight>
                  <a:srgbClr val="FAFAFA"/>
                </a:highlight>
                <a:latin typeface="Times New Roman"/>
                <a:ea typeface="Times New Roman"/>
                <a:cs typeface="Times New Roman"/>
                <a:sym typeface="Times New Roman"/>
              </a:rPr>
              <a:t> : {</a:t>
            </a:r>
            <a:br>
              <a:rPr lang="en" sz="1200">
                <a:solidFill>
                  <a:srgbClr val="383A42"/>
                </a:solidFill>
                <a:highlight>
                  <a:srgbClr val="FAFAFA"/>
                </a:highlight>
                <a:latin typeface="Times New Roman"/>
                <a:ea typeface="Times New Roman"/>
                <a:cs typeface="Times New Roman"/>
                <a:sym typeface="Times New Roman"/>
              </a:rPr>
            </a:br>
            <a:r>
              <a:rPr lang="en" sz="1200">
                <a:solidFill>
                  <a:srgbClr val="383A42"/>
                </a:solidFill>
                <a:highlight>
                  <a:srgbClr val="FAFAFA"/>
                </a:highlight>
                <a:latin typeface="Times New Roman"/>
                <a:ea typeface="Times New Roman"/>
                <a:cs typeface="Times New Roman"/>
                <a:sym typeface="Times New Roman"/>
              </a:rPr>
              <a:t>    </a:t>
            </a:r>
            <a:r>
              <a:rPr i="1" lang="en" sz="1200">
                <a:solidFill>
                  <a:srgbClr val="FF0000"/>
                </a:solidFill>
                <a:latin typeface="Times New Roman"/>
                <a:ea typeface="Times New Roman"/>
                <a:cs typeface="Times New Roman"/>
                <a:sym typeface="Times New Roman"/>
              </a:rPr>
              <a:t>set of transforms</a:t>
            </a:r>
            <a:br>
              <a:rPr lang="en" sz="1200">
                <a:solidFill>
                  <a:srgbClr val="383A42"/>
                </a:solidFill>
                <a:highlight>
                  <a:srgbClr val="FAFAFA"/>
                </a:highlight>
                <a:latin typeface="Times New Roman"/>
                <a:ea typeface="Times New Roman"/>
                <a:cs typeface="Times New Roman"/>
                <a:sym typeface="Times New Roman"/>
              </a:rPr>
            </a:br>
            <a:r>
              <a:rPr lang="en" sz="1200">
                <a:solidFill>
                  <a:srgbClr val="383A42"/>
                </a:solidFill>
                <a:highlight>
                  <a:srgbClr val="FAFAFA"/>
                </a:highlight>
                <a:latin typeface="Times New Roman"/>
                <a:ea typeface="Times New Roman"/>
                <a:cs typeface="Times New Roman"/>
                <a:sym typeface="Times New Roman"/>
              </a:rPr>
              <a:t>  },</a:t>
            </a:r>
            <a:br>
              <a:rPr lang="en" sz="1200">
                <a:solidFill>
                  <a:srgbClr val="383A42"/>
                </a:solidFill>
                <a:highlight>
                  <a:srgbClr val="FAFAFA"/>
                </a:highlight>
                <a:latin typeface="Times New Roman"/>
                <a:ea typeface="Times New Roman"/>
                <a:cs typeface="Times New Roman"/>
                <a:sym typeface="Times New Roman"/>
              </a:rPr>
            </a:br>
            <a:r>
              <a:rPr lang="en" sz="1200">
                <a:solidFill>
                  <a:srgbClr val="383A42"/>
                </a:solidFill>
                <a:highlight>
                  <a:srgbClr val="FAFAFA"/>
                </a:highlight>
                <a:latin typeface="Times New Roman"/>
                <a:ea typeface="Times New Roman"/>
                <a:cs typeface="Times New Roman"/>
                <a:sym typeface="Times New Roman"/>
              </a:rPr>
              <a:t>  </a:t>
            </a:r>
            <a:r>
              <a:rPr lang="en" sz="1200">
                <a:solidFill>
                  <a:srgbClr val="986801"/>
                </a:solidFill>
                <a:latin typeface="Times New Roman"/>
                <a:ea typeface="Times New Roman"/>
                <a:cs typeface="Times New Roman"/>
                <a:sym typeface="Times New Roman"/>
              </a:rPr>
              <a:t>"Resources"</a:t>
            </a:r>
            <a:r>
              <a:rPr lang="en" sz="1200">
                <a:solidFill>
                  <a:srgbClr val="383A42"/>
                </a:solidFill>
                <a:highlight>
                  <a:srgbClr val="FAFAFA"/>
                </a:highlight>
                <a:latin typeface="Times New Roman"/>
                <a:ea typeface="Times New Roman"/>
                <a:cs typeface="Times New Roman"/>
                <a:sym typeface="Times New Roman"/>
              </a:rPr>
              <a:t> : {</a:t>
            </a:r>
            <a:br>
              <a:rPr lang="en" sz="1200">
                <a:solidFill>
                  <a:srgbClr val="383A42"/>
                </a:solidFill>
                <a:highlight>
                  <a:srgbClr val="FAFAFA"/>
                </a:highlight>
                <a:latin typeface="Times New Roman"/>
                <a:ea typeface="Times New Roman"/>
                <a:cs typeface="Times New Roman"/>
                <a:sym typeface="Times New Roman"/>
              </a:rPr>
            </a:br>
            <a:r>
              <a:rPr lang="en" sz="1200">
                <a:solidFill>
                  <a:srgbClr val="383A42"/>
                </a:solidFill>
                <a:highlight>
                  <a:srgbClr val="FAFAFA"/>
                </a:highlight>
                <a:latin typeface="Times New Roman"/>
                <a:ea typeface="Times New Roman"/>
                <a:cs typeface="Times New Roman"/>
                <a:sym typeface="Times New Roman"/>
              </a:rPr>
              <a:t>    </a:t>
            </a:r>
            <a:r>
              <a:rPr i="1" lang="en" sz="1200">
                <a:solidFill>
                  <a:srgbClr val="FF0000"/>
                </a:solidFill>
                <a:latin typeface="Times New Roman"/>
                <a:ea typeface="Times New Roman"/>
                <a:cs typeface="Times New Roman"/>
                <a:sym typeface="Times New Roman"/>
              </a:rPr>
              <a:t>set of resources</a:t>
            </a:r>
            <a:br>
              <a:rPr lang="en" sz="1200">
                <a:solidFill>
                  <a:srgbClr val="383A42"/>
                </a:solidFill>
                <a:highlight>
                  <a:srgbClr val="FAFAFA"/>
                </a:highlight>
                <a:latin typeface="Times New Roman"/>
                <a:ea typeface="Times New Roman"/>
                <a:cs typeface="Times New Roman"/>
                <a:sym typeface="Times New Roman"/>
              </a:rPr>
            </a:br>
            <a:r>
              <a:rPr lang="en" sz="1200">
                <a:solidFill>
                  <a:srgbClr val="383A42"/>
                </a:solidFill>
                <a:highlight>
                  <a:srgbClr val="FAFAFA"/>
                </a:highlight>
                <a:latin typeface="Times New Roman"/>
                <a:ea typeface="Times New Roman"/>
                <a:cs typeface="Times New Roman"/>
                <a:sym typeface="Times New Roman"/>
              </a:rPr>
              <a:t>  },</a:t>
            </a:r>
            <a:br>
              <a:rPr lang="en" sz="1200">
                <a:solidFill>
                  <a:srgbClr val="383A42"/>
                </a:solidFill>
                <a:highlight>
                  <a:srgbClr val="FAFAFA"/>
                </a:highlight>
                <a:latin typeface="Times New Roman"/>
                <a:ea typeface="Times New Roman"/>
                <a:cs typeface="Times New Roman"/>
                <a:sym typeface="Times New Roman"/>
              </a:rPr>
            </a:br>
            <a:r>
              <a:rPr lang="en" sz="1200">
                <a:solidFill>
                  <a:srgbClr val="383A42"/>
                </a:solidFill>
                <a:highlight>
                  <a:srgbClr val="FAFAFA"/>
                </a:highlight>
                <a:latin typeface="Times New Roman"/>
                <a:ea typeface="Times New Roman"/>
                <a:cs typeface="Times New Roman"/>
                <a:sym typeface="Times New Roman"/>
              </a:rPr>
              <a:t>  </a:t>
            </a:r>
            <a:r>
              <a:rPr lang="en" sz="1200">
                <a:solidFill>
                  <a:srgbClr val="986801"/>
                </a:solidFill>
                <a:latin typeface="Times New Roman"/>
                <a:ea typeface="Times New Roman"/>
                <a:cs typeface="Times New Roman"/>
                <a:sym typeface="Times New Roman"/>
              </a:rPr>
              <a:t>"Outputs"</a:t>
            </a:r>
            <a:r>
              <a:rPr lang="en" sz="1200">
                <a:solidFill>
                  <a:srgbClr val="383A42"/>
                </a:solidFill>
                <a:highlight>
                  <a:srgbClr val="FAFAFA"/>
                </a:highlight>
                <a:latin typeface="Times New Roman"/>
                <a:ea typeface="Times New Roman"/>
                <a:cs typeface="Times New Roman"/>
                <a:sym typeface="Times New Roman"/>
              </a:rPr>
              <a:t> : {</a:t>
            </a:r>
            <a:br>
              <a:rPr lang="en" sz="1200">
                <a:solidFill>
                  <a:srgbClr val="383A42"/>
                </a:solidFill>
                <a:highlight>
                  <a:srgbClr val="FAFAFA"/>
                </a:highlight>
                <a:latin typeface="Times New Roman"/>
                <a:ea typeface="Times New Roman"/>
                <a:cs typeface="Times New Roman"/>
                <a:sym typeface="Times New Roman"/>
              </a:rPr>
            </a:br>
            <a:r>
              <a:rPr lang="en" sz="1200">
                <a:solidFill>
                  <a:srgbClr val="383A42"/>
                </a:solidFill>
                <a:highlight>
                  <a:srgbClr val="FAFAFA"/>
                </a:highlight>
                <a:latin typeface="Times New Roman"/>
                <a:ea typeface="Times New Roman"/>
                <a:cs typeface="Times New Roman"/>
                <a:sym typeface="Times New Roman"/>
              </a:rPr>
              <a:t>    </a:t>
            </a:r>
            <a:r>
              <a:rPr i="1" lang="en" sz="1200">
                <a:solidFill>
                  <a:srgbClr val="FF0000"/>
                </a:solidFill>
                <a:latin typeface="Times New Roman"/>
                <a:ea typeface="Times New Roman"/>
                <a:cs typeface="Times New Roman"/>
                <a:sym typeface="Times New Roman"/>
              </a:rPr>
              <a:t>set of outputs</a:t>
            </a:r>
            <a:br>
              <a:rPr lang="en" sz="1200">
                <a:solidFill>
                  <a:srgbClr val="383A42"/>
                </a:solidFill>
                <a:highlight>
                  <a:srgbClr val="FAFAFA"/>
                </a:highlight>
                <a:latin typeface="Times New Roman"/>
                <a:ea typeface="Times New Roman"/>
                <a:cs typeface="Times New Roman"/>
                <a:sym typeface="Times New Roman"/>
              </a:rPr>
            </a:br>
            <a:r>
              <a:rPr lang="en" sz="1200">
                <a:solidFill>
                  <a:srgbClr val="383A42"/>
                </a:solidFill>
                <a:highlight>
                  <a:srgbClr val="FAFAFA"/>
                </a:highlight>
                <a:latin typeface="Times New Roman"/>
                <a:ea typeface="Times New Roman"/>
                <a:cs typeface="Times New Roman"/>
                <a:sym typeface="Times New Roman"/>
              </a:rPr>
              <a:t>  }</a:t>
            </a:r>
            <a:br>
              <a:rPr lang="en" sz="1200">
                <a:solidFill>
                  <a:srgbClr val="383A42"/>
                </a:solidFill>
                <a:highlight>
                  <a:srgbClr val="FAFAFA"/>
                </a:highlight>
                <a:latin typeface="Times New Roman"/>
                <a:ea typeface="Times New Roman"/>
                <a:cs typeface="Times New Roman"/>
                <a:sym typeface="Times New Roman"/>
              </a:rPr>
            </a:br>
            <a:r>
              <a:rPr lang="en" sz="1200">
                <a:solidFill>
                  <a:srgbClr val="383A42"/>
                </a:solidFill>
                <a:highlight>
                  <a:srgbClr val="FAFAFA"/>
                </a:highlight>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