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aed8a68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aed8a68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e7f691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e7f691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6289c0c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6289c0c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e7f691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e7f691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e7f691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e7f691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e7f691e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e7f691e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e7f691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e7f691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755b9b5f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755b9b5f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43574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43574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386d5e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7386d5e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4d8ed04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4d8ed04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6289c0c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289c0c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635c7af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35c7af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635c7af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635c7af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e7f691e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e7f691e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e7f691e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ae7f691e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ae7f691e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ae7f691e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e7f691e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e7f691e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ed8a681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ed8a681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ed8a681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aed8a681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ed8a681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aed8a681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ed8a681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ed8a681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6289c0c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289c0c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aed8a681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aed8a681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aed8a681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aed8a681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ed8a681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aed8a681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ed8a681a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aed8a681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8384534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8384534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aed8a681a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aed8a681a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406e3cc7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06e3cc7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8384534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8384534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8384534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8384534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406e3cc7c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06e3cc7c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755b9b5f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755b9b5f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af11c9c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af11c9c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af11c9c8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af11c9c8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af11c9c8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af11c9c8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bfe8888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bfe8888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59097e0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59097e0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af11c9c8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af11c9c8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af43014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af43014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f43014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f43014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af43014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af43014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eeabb9f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eeabb9f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58c1b80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58c1b80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e577da2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e577da2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ee84f6c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ee84f6c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ee84f6cb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ee84f6c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ee84f6c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ee84f6c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e84f6c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e84f6c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ee84f6cb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ee84f6cb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ee84f6cb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ee84f6cb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ee84f6cb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ee84f6cb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ee84f6cb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ee84f6cb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ee84f6cb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ee84f6cb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755b9b5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755b9b5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d2a3f9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1d2a3f9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1d2a3f9e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1d2a3f9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26d2a574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26d2a574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87ba6eb8e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7ba6eb8e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7ba6eb8e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7ba6eb8e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87ba6eb8e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7ba6eb8e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7ba6eb8e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7ba6eb8e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407bbfb3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407bbfb3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407bbfb34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07bbfb3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407bbfb3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407bbfb3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ed8a68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ed8a68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407bbfb34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407bbfb3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407bbfb3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407bbfb34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e42ddcd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e42ddcd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50d6c7ee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0d6c7ee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50d6c7ee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0d6c7ee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852bb91f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852bb91f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590c82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a590c82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ed8a681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ed8a681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hub.docker.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docker.com/engine/getstarted/step_four/#step-1-write-a-dockerfile" TargetMode="External"/><Relationship Id="rId4" Type="http://schemas.openxmlformats.org/officeDocument/2006/relationships/hyperlink" Target="https://docs.docker.com/engine/getstarted/step_four/#step-1-write-a-dockerfi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docker.com/engine/getstarted/step_four/#step-2-build-an-image-from-your-dockerfile" TargetMode="External"/><Relationship Id="rId4" Type="http://schemas.openxmlformats.org/officeDocument/2006/relationships/hyperlink" Target="https://docs.docker.com/engine/getstarted/step_four/#step-2-build-an-image-from-your-dockerfil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hub.docker.com/register/?utm_source=getting_started_guide&amp;utm_medium=embedded_MacOSX&amp;utm_campaign=create_docker_hub_account" TargetMode="External"/><Relationship Id="rId4" Type="http://schemas.openxmlformats.org/officeDocument/2006/relationships/hyperlink" Target="https://docs.docker.com/engine/getstarted/step_six/#step-1-tag-and-push-the-image" TargetMode="External"/><Relationship Id="rId5" Type="http://schemas.openxmlformats.org/officeDocument/2006/relationships/hyperlink" Target="https://docs.docker.com/engine/getstarted/step_six/#step-1-tag-and-push-the-imag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hub.docker.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cs.docker.com/engine/tutorials/dockeriz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cs.docker.com/engine/tutorials/dockerimag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cs.docker.com/engine/userguide/networki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docker.com/network/bridge/" TargetMode="External"/><Relationship Id="rId4" Type="http://schemas.openxmlformats.org/officeDocument/2006/relationships/hyperlink" Target="https://docs.docker.com/network/host/" TargetMode="External"/><Relationship Id="rId9" Type="http://schemas.openxmlformats.org/officeDocument/2006/relationships/hyperlink" Target="https://store.docker.com/search?category=network&amp;q=&amp;type=plugin" TargetMode="External"/><Relationship Id="rId5" Type="http://schemas.openxmlformats.org/officeDocument/2006/relationships/hyperlink" Target="https://docs.docker.com/network/overlay/" TargetMode="External"/><Relationship Id="rId6" Type="http://schemas.openxmlformats.org/officeDocument/2006/relationships/hyperlink" Target="https://docs.docker.com/network/macvlan/" TargetMode="External"/><Relationship Id="rId7" Type="http://schemas.openxmlformats.org/officeDocument/2006/relationships/hyperlink" Target="https://docs.docker.com/network/none/" TargetMode="External"/><Relationship Id="rId8" Type="http://schemas.openxmlformats.org/officeDocument/2006/relationships/hyperlink" Target="https://docs.docker.com/engine/extend/plugins_service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ocs.docker.com/engine/userguide/networking/#default-networks" TargetMode="External"/><Relationship Id="rId4" Type="http://schemas.openxmlformats.org/officeDocument/2006/relationships/hyperlink" Target="https://docs.docker.com/engine/userguide/networking/#default-networks" TargetMode="External"/><Relationship Id="rId5" Type="http://schemas.openxmlformats.org/officeDocument/2006/relationships/hyperlink" Target="https://docs.docker.com/engine/userguide/networking/#the-default-bridge-network-in-detail" TargetMode="External"/><Relationship Id="rId6" Type="http://schemas.openxmlformats.org/officeDocument/2006/relationships/hyperlink" Target="https://docs.docker.com/engine/userguide/networking/#the-default-bridge-network-in-detai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docs.docker.com/engine/userguide/networking/#user-defined-networks" TargetMode="External"/><Relationship Id="rId4" Type="http://schemas.openxmlformats.org/officeDocument/2006/relationships/hyperlink" Target="https://docs.docker.com/engine/userguide/networking/#a-bridge-network"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ocs.docker.com/engine/admin/multi-service_container/" TargetMode="External"/><Relationship Id="rId4" Type="http://schemas.openxmlformats.org/officeDocument/2006/relationships/hyperlink" Target="https://hub.docker.com/r/dockercloud/dockup/"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docs.docker.com/engine/reference/commandline/update/#update-a-container-with-cpu-shares512" TargetMode="External"/><Relationship Id="rId4" Type="http://schemas.openxmlformats.org/officeDocument/2006/relationships/hyperlink" Target="https://docs.docker.com/engine/reference/commandline/update/#update-a-container-with-cpu-shares512" TargetMode="External"/><Relationship Id="rId5" Type="http://schemas.openxmlformats.org/officeDocument/2006/relationships/hyperlink" Target="https://docs.docker.com/engine/reference/commandline/update/#update-a-container-with-cpu-shares-and-memory" TargetMode="External"/><Relationship Id="rId6" Type="http://schemas.openxmlformats.org/officeDocument/2006/relationships/hyperlink" Target="https://docs.docker.com/engine/reference/commandline/update/#update-a-container-with-cpu-shares-and-memory"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ip-of-your-rpi/"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medium.com/@BeNitinAgarwal/understanding-the-docker-internals-7ccb052ce9f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docs.docker.com/engine/swarm/swarm-tutorial/create-swar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docs.docker.com/engine/userguide/networking/get-started-macvlan/"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docs.docker.com/engine/userguide/storagedriver/"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docs.docker.com/storage/bind-mounts/" TargetMode="External"/><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docs.docker.com/compose/overview/#common-use-cases" TargetMode="External"/><Relationship Id="rId4" Type="http://schemas.openxmlformats.org/officeDocument/2006/relationships/hyperlink" Target="https://docs.docker.com/compose/overview/#common-use-cases"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docs.docker.com/engine/tutorials/dockerimages/#building-an-image-from-a-dockerfile" TargetMode="External"/><Relationship Id="rId4" Type="http://schemas.openxmlformats.org/officeDocument/2006/relationships/hyperlink" Target="https://docs.docker.com/engine/reference/builder/" TargetMode="External"/><Relationship Id="rId5" Type="http://schemas.openxmlformats.org/officeDocument/2006/relationships/hyperlink" Target="https://docs.docker.com/engine/reference/build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registry.hub.docker.com/_/redi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containertutorials.com/get_started_kubernetes/index.html" TargetMode="External"/><Relationship Id="rId4" Type="http://schemas.openxmlformats.org/officeDocument/2006/relationships/hyperlink" Target="https://github.com/wsargent/docker-cheat-sheet"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ocs.docker.com/engine/installation/linux/centos/#install-docker-engine" TargetMode="External"/><Relationship Id="rId4" Type="http://schemas.openxmlformats.org/officeDocument/2006/relationships/hyperlink" Target="https://docs.docker.com/engine/installation/linux/centos/#install-docker-engine" TargetMode="External"/><Relationship Id="rId10" Type="http://schemas.openxmlformats.org/officeDocument/2006/relationships/hyperlink" Target="https://docs.docker.com/engine/installation/linux/centos/#install-with-yum" TargetMode="External"/><Relationship Id="rId9" Type="http://schemas.openxmlformats.org/officeDocument/2006/relationships/hyperlink" Target="https://docs.docker.com/engine/installation/linux/centos/#install-with-yum" TargetMode="External"/><Relationship Id="rId5" Type="http://schemas.openxmlformats.org/officeDocument/2006/relationships/hyperlink" Target="https://docs.docker.com/engine/installation/linux/centos/#install-with-yum" TargetMode="External"/><Relationship Id="rId6" Type="http://schemas.openxmlformats.org/officeDocument/2006/relationships/hyperlink" Target="https://docs.docker.com/engine/installation/linux/centos/#install-with-yum" TargetMode="External"/><Relationship Id="rId7" Type="http://schemas.openxmlformats.org/officeDocument/2006/relationships/hyperlink" Target="https://docs.docker.com/engine/installation/linux/centos/#install-with-the-script" TargetMode="External"/><Relationship Id="rId8" Type="http://schemas.openxmlformats.org/officeDocument/2006/relationships/hyperlink" Target="https://docs.docker.com/engine/installation/linux/centos/#install-with-the-scrip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0" y="0"/>
            <a:ext cx="9144002"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66325" y="73700"/>
            <a:ext cx="8909100" cy="50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Docker Installation with script:</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Log into your machine as a user with sudo or root privileges.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Make sure your existing packages are up-to-date.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Courier New"/>
                <a:ea typeface="Courier New"/>
                <a:cs typeface="Courier New"/>
                <a:sym typeface="Courier New"/>
              </a:rPr>
              <a:t>$ sudo yum </a:t>
            </a:r>
            <a:r>
              <a:rPr b="1" lang="en" sz="1200">
                <a:solidFill>
                  <a:srgbClr val="CC0000"/>
                </a:solidFill>
                <a:latin typeface="Courier New"/>
                <a:ea typeface="Courier New"/>
                <a:cs typeface="Courier New"/>
                <a:sym typeface="Courier New"/>
              </a:rPr>
              <a:t>update</a:t>
            </a:r>
            <a:endParaRPr b="1" sz="1200">
              <a:solidFill>
                <a:srgbClr val="CC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Run the Docker installation script.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Courier New"/>
                <a:ea typeface="Courier New"/>
                <a:cs typeface="Courier New"/>
                <a:sym typeface="Courier New"/>
              </a:rPr>
              <a:t>$ curl -fsSL https://get.docker.com/ | sh</a:t>
            </a:r>
            <a:endParaRPr sz="1200">
              <a:solidFill>
                <a:srgbClr val="CC00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This script adds the docker.repo repository and installs Docker.</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Enable the service.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Courier New"/>
                <a:ea typeface="Courier New"/>
                <a:cs typeface="Courier New"/>
                <a:sym typeface="Courier New"/>
              </a:rPr>
              <a:t>$ sudo systemctl enable docker.service</a:t>
            </a:r>
            <a:endParaRPr sz="1200">
              <a:solidFill>
                <a:srgbClr val="CC00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Start the Docker daemon.</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Courier New"/>
                <a:ea typeface="Courier New"/>
                <a:cs typeface="Courier New"/>
                <a:sym typeface="Courier New"/>
              </a:rPr>
              <a:t>$ sudo systemctl </a:t>
            </a:r>
            <a:r>
              <a:rPr b="1" lang="en" sz="1200">
                <a:solidFill>
                  <a:srgbClr val="CC0000"/>
                </a:solidFill>
                <a:latin typeface="Courier New"/>
                <a:ea typeface="Courier New"/>
                <a:cs typeface="Courier New"/>
                <a:sym typeface="Courier New"/>
              </a:rPr>
              <a:t>start</a:t>
            </a:r>
            <a:r>
              <a:rPr lang="en" sz="1200">
                <a:solidFill>
                  <a:srgbClr val="CC0000"/>
                </a:solidFill>
                <a:latin typeface="Courier New"/>
                <a:ea typeface="Courier New"/>
                <a:cs typeface="Courier New"/>
                <a:sym typeface="Courier New"/>
              </a:rPr>
              <a:t> docker</a:t>
            </a:r>
            <a:endParaRPr sz="1200">
              <a:solidFill>
                <a:srgbClr val="CC00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Verify docker is installed correctly by running a test image in a container.</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Courier New"/>
                <a:ea typeface="Courier New"/>
                <a:cs typeface="Courier New"/>
                <a:sym typeface="Courier New"/>
              </a:rPr>
              <a:t>$ sudo docker </a:t>
            </a:r>
            <a:r>
              <a:rPr b="1" lang="en" sz="1200">
                <a:solidFill>
                  <a:srgbClr val="CC0000"/>
                </a:solidFill>
                <a:latin typeface="Courier New"/>
                <a:ea typeface="Courier New"/>
                <a:cs typeface="Courier New"/>
                <a:sym typeface="Courier New"/>
              </a:rPr>
              <a:t>run</a:t>
            </a:r>
            <a:r>
              <a:rPr lang="en" sz="1200">
                <a:solidFill>
                  <a:srgbClr val="CC0000"/>
                </a:solidFill>
                <a:latin typeface="Courier New"/>
                <a:ea typeface="Courier New"/>
                <a:cs typeface="Courier New"/>
                <a:sym typeface="Courier New"/>
              </a:rPr>
              <a:t> --rm hello-world</a:t>
            </a:r>
            <a:endParaRPr sz="1200">
              <a:solidFill>
                <a:srgbClr val="CC00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To un-install Docker</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sudo yum -y remove docker-engine.x86_64</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sudo yum -y remove docker-engine-selinux.noarch</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3"/>
          <p:cNvPicPr preferRelativeResize="0"/>
          <p:nvPr/>
        </p:nvPicPr>
        <p:blipFill>
          <a:blip r:embed="rId3">
            <a:alphaModFix/>
          </a:blip>
          <a:stretch>
            <a:fillRect/>
          </a:stretch>
        </p:blipFill>
        <p:spPr>
          <a:xfrm>
            <a:off x="618925" y="589250"/>
            <a:ext cx="7906125" cy="4129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311700" y="169475"/>
            <a:ext cx="86193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Learn about images and containers:</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100">
                <a:solidFill>
                  <a:srgbClr val="000000"/>
                </a:solidFill>
                <a:latin typeface="Times New Roman"/>
                <a:ea typeface="Times New Roman"/>
                <a:cs typeface="Times New Roman"/>
                <a:sym typeface="Times New Roman"/>
              </a:rPr>
              <a:t>Docker Engine provides the core Docker technology that enables images and containers. As the last step in your installation, you ran the docker run hello-world command. The command you ran had three parts.</a:t>
            </a:r>
            <a:endParaRPr sz="11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1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An image is a </a:t>
            </a:r>
            <a:r>
              <a:rPr lang="en" sz="1100">
                <a:solidFill>
                  <a:srgbClr val="000000"/>
                </a:solidFill>
                <a:latin typeface="Times New Roman"/>
                <a:ea typeface="Times New Roman"/>
                <a:cs typeface="Times New Roman"/>
                <a:sym typeface="Times New Roman"/>
              </a:rPr>
              <a:t>file system</a:t>
            </a:r>
            <a:r>
              <a:rPr lang="en" sz="1100">
                <a:solidFill>
                  <a:srgbClr val="000000"/>
                </a:solidFill>
                <a:latin typeface="Times New Roman"/>
                <a:ea typeface="Times New Roman"/>
                <a:cs typeface="Times New Roman"/>
                <a:sym typeface="Times New Roman"/>
              </a:rPr>
              <a:t> and parameters to use at runtime. It doesn’t have state and never changes. A container is a running instance of an image. When you ran the command, </a:t>
            </a:r>
            <a:r>
              <a:rPr b="1" lang="en" sz="1100">
                <a:solidFill>
                  <a:srgbClr val="CC0000"/>
                </a:solidFill>
                <a:latin typeface="Times New Roman"/>
                <a:ea typeface="Times New Roman"/>
                <a:cs typeface="Times New Roman"/>
                <a:sym typeface="Times New Roman"/>
              </a:rPr>
              <a:t>Docker Engine</a:t>
            </a:r>
            <a:r>
              <a:rPr lang="en" sz="1100">
                <a:solidFill>
                  <a:srgbClr val="000000"/>
                </a:solidFill>
                <a:latin typeface="Times New Roman"/>
                <a:ea typeface="Times New Roman"/>
                <a:cs typeface="Times New Roman"/>
                <a:sym typeface="Times New Roman"/>
              </a:rPr>
              <a:t>:</a:t>
            </a:r>
            <a:endParaRPr sz="1100">
              <a:solidFill>
                <a:srgbClr val="000000"/>
              </a:solidFill>
              <a:latin typeface="Times New Roman"/>
              <a:ea typeface="Times New Roman"/>
              <a:cs typeface="Times New Roman"/>
              <a:sym typeface="Times New Roman"/>
            </a:endParaRPr>
          </a:p>
          <a:p>
            <a:pPr indent="-298450" lvl="0" marL="457200" rtl="0" algn="l">
              <a:spcBef>
                <a:spcPts val="160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checked to see if you had the hello-world software image</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downloaded the image from the Docker Hub (more about the hub later)</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loaded the image into the container and “ran” it</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Depending on how it was built, an image might run a simple, single command and then exit. This is what hello-world did.</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A Docker image, though, is capable of much more. An image can start software as complex as a database, wait for you (or someone else) to add data, store the data for later use, and then wait for the next person.</a:t>
            </a:r>
            <a:endParaRPr sz="11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Who built the hello-world software image though? In this case, Docker did but anyone can. Docker Engine lets people (or companies) create and share software through Docker images. Using Docker Engine, you don’t have to worry about whether your computer can run the software in a Docker image — a Docker container can always run it.</a:t>
            </a:r>
            <a:endParaRPr sz="11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100">
              <a:solidFill>
                <a:srgbClr val="000000"/>
              </a:solidFill>
              <a:latin typeface="Times New Roman"/>
              <a:ea typeface="Times New Roman"/>
              <a:cs typeface="Times New Roman"/>
              <a:sym typeface="Times New Roman"/>
            </a:endParaRPr>
          </a:p>
        </p:txBody>
      </p:sp>
      <p:pic>
        <p:nvPicPr>
          <p:cNvPr id="116" name="Google Shape;116;p24"/>
          <p:cNvPicPr preferRelativeResize="0"/>
          <p:nvPr/>
        </p:nvPicPr>
        <p:blipFill>
          <a:blip r:embed="rId3">
            <a:alphaModFix/>
          </a:blip>
          <a:stretch>
            <a:fillRect/>
          </a:stretch>
        </p:blipFill>
        <p:spPr>
          <a:xfrm>
            <a:off x="2439375" y="1102175"/>
            <a:ext cx="3932250" cy="125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311700" y="221075"/>
            <a:ext cx="8685600" cy="47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00000"/>
                </a:solidFill>
                <a:latin typeface="Times New Roman"/>
                <a:ea typeface="Times New Roman"/>
                <a:cs typeface="Times New Roman"/>
                <a:sym typeface="Times New Roman"/>
              </a:rPr>
              <a:t>Find and run the whalesay image:</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People all over the world create Docker images. You can find these images by browsing the Docker Hub. In this next section, you’ll search for and find the image you’ll use in the rest of this getting started.</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Step 1: Locate the whalesay image</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https://hub.docker.com</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Step 2:</a:t>
            </a:r>
            <a:r>
              <a:rPr lang="en" sz="1200">
                <a:solidFill>
                  <a:srgbClr val="CC0000"/>
                </a:solidFill>
                <a:latin typeface="Times New Roman"/>
                <a:ea typeface="Times New Roman"/>
                <a:cs typeface="Times New Roman"/>
                <a:sym typeface="Times New Roman"/>
              </a:rPr>
              <a:t>$ </a:t>
            </a:r>
            <a:r>
              <a:rPr lang="en" sz="1200">
                <a:solidFill>
                  <a:srgbClr val="CC0000"/>
                </a:solidFill>
                <a:latin typeface="Times New Roman"/>
                <a:ea typeface="Times New Roman"/>
                <a:cs typeface="Times New Roman"/>
                <a:sym typeface="Times New Roman"/>
              </a:rPr>
              <a:t>docker run docker/whalesay cowsay boo</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Step 3:</a:t>
            </a:r>
            <a:r>
              <a:rPr lang="en" sz="1200">
                <a:solidFill>
                  <a:srgbClr val="CC0000"/>
                </a:solidFill>
                <a:latin typeface="Times New Roman"/>
                <a:ea typeface="Times New Roman"/>
                <a:cs typeface="Times New Roman"/>
                <a:sym typeface="Times New Roman"/>
              </a:rPr>
              <a:t>$ docker images</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 REPOSITORY           TAG         IMAGE ID            CREATED            SIZE</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 docker/whalesay      latest      fb434121fc77        3 hours ago        247 MB</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 hello-world          latest      91c95931e552        5 weeks ago        910 B</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311700" y="103175"/>
            <a:ext cx="8619300" cy="48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00000"/>
                </a:solidFill>
                <a:latin typeface="Times New Roman"/>
                <a:ea typeface="Times New Roman"/>
                <a:cs typeface="Times New Roman"/>
                <a:sym typeface="Times New Roman"/>
              </a:rPr>
              <a:t>Build your own image:</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Step 1: Write a Dockerfile</a:t>
            </a:r>
            <a:r>
              <a:rPr lang="en" sz="12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a:t>
            </a:r>
            <a:endParaRPr sz="1200" u="sng">
              <a:solidFill>
                <a:srgbClr val="000000"/>
              </a:solidFill>
              <a:latin typeface="Times New Roman"/>
              <a:ea typeface="Times New Roman"/>
              <a:cs typeface="Times New Roman"/>
              <a:sym typeface="Times New Roman"/>
              <a:hlinkClick r:id="rId4">
                <a:extLst>
                  <a:ext uri="{A12FA001-AC4F-418D-AE19-62706E023703}">
                    <ahyp:hlinkClr val="tx"/>
                  </a:ext>
                </a:extLst>
              </a:hlinkClick>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 this step, you use a text editor to write a short Dockerfile. A Dockerfile is a recipe which describes the files, environment, and commands that make up an image. Your recipe is going to be very short.</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You run these steps in a terminal window on Linux or macOS, or a command prompt on Windows. Remember that if you are using macOS or Windows, you are still creating an image which runs on Linux.</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Make a new directory. If you’re on Windows, use md instead of mkdir.</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 </a:t>
            </a:r>
            <a:r>
              <a:rPr b="1" lang="en" sz="1200">
                <a:solidFill>
                  <a:srgbClr val="CC0000"/>
                </a:solidFill>
                <a:latin typeface="Times New Roman"/>
                <a:ea typeface="Times New Roman"/>
                <a:cs typeface="Times New Roman"/>
                <a:sym typeface="Times New Roman"/>
              </a:rPr>
              <a:t>mkdir</a:t>
            </a:r>
            <a:r>
              <a:rPr lang="en" sz="1200">
                <a:solidFill>
                  <a:srgbClr val="CC0000"/>
                </a:solidFill>
                <a:latin typeface="Times New Roman"/>
                <a:ea typeface="Times New Roman"/>
                <a:cs typeface="Times New Roman"/>
                <a:sym typeface="Times New Roman"/>
              </a:rPr>
              <a:t> mydockerbuild</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This directory will contain all the things you need to build your image. Right now, it’s empty.</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Change to your new directory. Whether you’re on Linux, macOS, or Windows, the cd command is the same.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990000"/>
                </a:solidFill>
                <a:latin typeface="Times New Roman"/>
                <a:ea typeface="Times New Roman"/>
                <a:cs typeface="Times New Roman"/>
                <a:sym typeface="Times New Roman"/>
              </a:rPr>
              <a:t>$ cd mydockerbuild</a:t>
            </a:r>
            <a:endParaRPr sz="1200">
              <a:solidFill>
                <a:srgbClr val="99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Edit a new text file named Dockerfile in the current directory, using a text editor such as nano or vi on Linux or Mac, or notepad on Windows.</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990000"/>
                </a:solidFill>
                <a:latin typeface="Times New Roman"/>
                <a:ea typeface="Times New Roman"/>
                <a:cs typeface="Times New Roman"/>
                <a:sym typeface="Times New Roman"/>
              </a:rPr>
              <a:t>$ vim Dockerfile</a:t>
            </a:r>
            <a:endParaRPr sz="1200">
              <a:solidFill>
                <a:srgbClr val="99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Add a FROM statement by copying the following line into the file: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FF"/>
                </a:solidFill>
                <a:latin typeface="Times New Roman"/>
                <a:ea typeface="Times New Roman"/>
                <a:cs typeface="Times New Roman"/>
                <a:sym typeface="Times New Roman"/>
              </a:rPr>
              <a:t>FROM</a:t>
            </a:r>
            <a:r>
              <a:rPr lang="en" sz="1200">
                <a:solidFill>
                  <a:srgbClr val="0000FF"/>
                </a:solidFill>
                <a:latin typeface="Times New Roman"/>
                <a:ea typeface="Times New Roman"/>
                <a:cs typeface="Times New Roman"/>
                <a:sym typeface="Times New Roman"/>
              </a:rPr>
              <a:t> docker/whalesay:latest</a:t>
            </a:r>
            <a:endParaRPr sz="12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The FROM keyword tells Docker which image your image is based on. Whalesay is cute and has the cowsay program already, so we’ll start there.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0000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269700" y="200900"/>
            <a:ext cx="8604600" cy="48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Add a RUN statement which will install the fortunes program into the image.</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200">
                <a:solidFill>
                  <a:srgbClr val="0000FF"/>
                </a:solidFill>
                <a:latin typeface="Times New Roman"/>
                <a:ea typeface="Times New Roman"/>
                <a:cs typeface="Times New Roman"/>
                <a:sym typeface="Times New Roman"/>
              </a:rPr>
              <a:t>RUN</a:t>
            </a:r>
            <a:r>
              <a:rPr lang="en" sz="1200">
                <a:solidFill>
                  <a:srgbClr val="0000FF"/>
                </a:solidFill>
                <a:latin typeface="Times New Roman"/>
                <a:ea typeface="Times New Roman"/>
                <a:cs typeface="Times New Roman"/>
                <a:sym typeface="Times New Roman"/>
              </a:rPr>
              <a:t> apt-get -y update &amp;&amp; apt-get install -y fortunes</a:t>
            </a:r>
            <a:endParaRPr sz="1200">
              <a:solidFill>
                <a:srgbClr val="0000FF"/>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chemeClr val="dk1"/>
                </a:solidFill>
                <a:latin typeface="Times New Roman"/>
                <a:ea typeface="Times New Roman"/>
                <a:cs typeface="Times New Roman"/>
                <a:sym typeface="Times New Roman"/>
              </a:rPr>
              <a:t>The whalesay image is based on Ubuntu, which uses apt-get to install packages. These two commands refresh the list of packages available to the image and install the fortunes program into it. The fortunes program has prints out wise sayings for our whale to say.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Add a CMD statement, which tells the image the final command to run after its environment is set up. This command runs fortune -a and sends its output to the cowsay command.</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FF"/>
                </a:solidFill>
                <a:latin typeface="Times New Roman"/>
                <a:ea typeface="Times New Roman"/>
                <a:cs typeface="Times New Roman"/>
                <a:sym typeface="Times New Roman"/>
              </a:rPr>
              <a:t>CMD</a:t>
            </a:r>
            <a:r>
              <a:rPr lang="en" sz="1200">
                <a:solidFill>
                  <a:srgbClr val="0000FF"/>
                </a:solidFill>
                <a:latin typeface="Times New Roman"/>
                <a:ea typeface="Times New Roman"/>
                <a:cs typeface="Times New Roman"/>
                <a:sym typeface="Times New Roman"/>
              </a:rPr>
              <a:t> /usr/games/fortune -a | cowsay</a:t>
            </a:r>
            <a:endParaRPr sz="12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Check your work. Your file should look just like this: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FF"/>
                </a:solidFill>
                <a:latin typeface="Times New Roman"/>
                <a:ea typeface="Times New Roman"/>
                <a:cs typeface="Times New Roman"/>
                <a:sym typeface="Times New Roman"/>
              </a:rPr>
              <a:t>FROM</a:t>
            </a:r>
            <a:r>
              <a:rPr lang="en" sz="1200">
                <a:solidFill>
                  <a:srgbClr val="0000FF"/>
                </a:solidFill>
                <a:latin typeface="Times New Roman"/>
                <a:ea typeface="Times New Roman"/>
                <a:cs typeface="Times New Roman"/>
                <a:sym typeface="Times New Roman"/>
              </a:rPr>
              <a:t> docker/whalesay:latest</a:t>
            </a:r>
            <a:endParaRPr sz="12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FF"/>
                </a:solidFill>
                <a:latin typeface="Times New Roman"/>
                <a:ea typeface="Times New Roman"/>
                <a:cs typeface="Times New Roman"/>
                <a:sym typeface="Times New Roman"/>
              </a:rPr>
              <a:t>RUN</a:t>
            </a:r>
            <a:r>
              <a:rPr lang="en" sz="1200">
                <a:solidFill>
                  <a:srgbClr val="0000FF"/>
                </a:solidFill>
                <a:latin typeface="Times New Roman"/>
                <a:ea typeface="Times New Roman"/>
                <a:cs typeface="Times New Roman"/>
                <a:sym typeface="Times New Roman"/>
              </a:rPr>
              <a:t> apt-get -y update &amp;&amp; apt-get install -y fortunes</a:t>
            </a:r>
            <a:endParaRPr sz="12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FF"/>
                </a:solidFill>
                <a:latin typeface="Times New Roman"/>
                <a:ea typeface="Times New Roman"/>
                <a:cs typeface="Times New Roman"/>
                <a:sym typeface="Times New Roman"/>
              </a:rPr>
              <a:t>CMD</a:t>
            </a:r>
            <a:r>
              <a:rPr lang="en" sz="1200">
                <a:solidFill>
                  <a:srgbClr val="0000FF"/>
                </a:solidFill>
                <a:latin typeface="Times New Roman"/>
                <a:ea typeface="Times New Roman"/>
                <a:cs typeface="Times New Roman"/>
                <a:sym typeface="Times New Roman"/>
              </a:rPr>
              <a:t> /usr/games/fortune -a | cowsay</a:t>
            </a:r>
            <a:endParaRPr sz="12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Save the file and close the text editor. At this point, your software recipe is described in the Dockerfile file. You are ready to build a new image.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Step 2: Build an image from your Dockerfile</a:t>
            </a:r>
            <a:r>
              <a:rPr b="1" lang="en" sz="1200" u="sng">
                <a:solidFill>
                  <a:schemeClr val="hlink"/>
                </a:solidFill>
                <a:latin typeface="Times New Roman"/>
                <a:ea typeface="Times New Roman"/>
                <a:cs typeface="Times New Roman"/>
                <a:sym typeface="Times New Roman"/>
                <a:hlinkClick r:id="rId3"/>
              </a:rPr>
              <a:t>¶</a:t>
            </a:r>
            <a:endParaRPr b="1" sz="1200" u="sng">
              <a:solidFill>
                <a:schemeClr val="hlink"/>
              </a:solidFill>
              <a:latin typeface="Times New Roman"/>
              <a:ea typeface="Times New Roman"/>
              <a:cs typeface="Times New Roman"/>
              <a:sym typeface="Times New Roman"/>
              <a:hlinkClick r:id="rId4"/>
            </a:endParaRPr>
          </a:p>
          <a:p>
            <a:pPr indent="0" lvl="0" marL="0" rtl="0" algn="l">
              <a:spcBef>
                <a:spcPts val="1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While you are in the mydockerbuild directory, build the image using the docker build command. The -t parameter gives your image a tag, so you can run it more easily later. Don’t forget the . command, which tells the docker build command to look in the current directory for a file called Dockerfile. This command works the same in Linux, macOS, or Windows.</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CC0000"/>
                </a:solidFill>
                <a:latin typeface="Times New Roman"/>
                <a:ea typeface="Times New Roman"/>
                <a:cs typeface="Times New Roman"/>
                <a:sym typeface="Times New Roman"/>
              </a:rPr>
              <a:t>$ docker build -t docker-whale .</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Image layers:</a:t>
            </a:r>
            <a:endParaRPr sz="2400">
              <a:latin typeface="Times New Roman"/>
              <a:ea typeface="Times New Roman"/>
              <a:cs typeface="Times New Roman"/>
              <a:sym typeface="Times New Roman"/>
            </a:endParaRPr>
          </a:p>
        </p:txBody>
      </p:sp>
      <p:pic>
        <p:nvPicPr>
          <p:cNvPr id="137" name="Google Shape;137;p28"/>
          <p:cNvPicPr preferRelativeResize="0"/>
          <p:nvPr/>
        </p:nvPicPr>
        <p:blipFill>
          <a:blip r:embed="rId3">
            <a:alphaModFix/>
          </a:blip>
          <a:stretch>
            <a:fillRect/>
          </a:stretch>
        </p:blipFill>
        <p:spPr>
          <a:xfrm>
            <a:off x="1166988" y="1485900"/>
            <a:ext cx="6410325" cy="3143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idx="1" type="body"/>
          </p:nvPr>
        </p:nvSpPr>
        <p:spPr>
          <a:xfrm>
            <a:off x="311700" y="70000"/>
            <a:ext cx="8520600" cy="4973400"/>
          </a:xfrm>
          <a:prstGeom prst="rect">
            <a:avLst/>
          </a:prstGeom>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Run sample example: </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800"/>
              </a:spcBef>
              <a:spcAft>
                <a:spcPts val="0"/>
              </a:spcAft>
              <a:buNone/>
            </a:pPr>
            <a:r>
              <a:rPr lang="en" sz="1000">
                <a:solidFill>
                  <a:srgbClr val="333333"/>
                </a:solidFill>
                <a:highlight>
                  <a:srgbClr val="F5F5F5"/>
                </a:highlight>
                <a:latin typeface="Courier New"/>
                <a:ea typeface="Courier New"/>
                <a:cs typeface="Courier New"/>
                <a:sym typeface="Courier New"/>
              </a:rPr>
              <a:t>RUN apt-get update &amp;&amp; apt-get install -y \</a:t>
            </a:r>
            <a:br>
              <a:rPr lang="en" sz="1000">
                <a:solidFill>
                  <a:srgbClr val="333333"/>
                </a:solidFill>
                <a:highlight>
                  <a:srgbClr val="F5F5F5"/>
                </a:highlight>
                <a:latin typeface="Courier New"/>
                <a:ea typeface="Courier New"/>
                <a:cs typeface="Courier New"/>
                <a:sym typeface="Courier New"/>
              </a:rPr>
            </a:br>
            <a:r>
              <a:rPr lang="en" sz="1000">
                <a:solidFill>
                  <a:srgbClr val="333333"/>
                </a:solidFill>
                <a:highlight>
                  <a:srgbClr val="F5F5F5"/>
                </a:highlight>
                <a:latin typeface="Courier New"/>
                <a:ea typeface="Courier New"/>
                <a:cs typeface="Courier New"/>
                <a:sym typeface="Courier New"/>
              </a:rPr>
              <a:t>        package-bar \</a:t>
            </a:r>
            <a:br>
              <a:rPr lang="en" sz="1000">
                <a:solidFill>
                  <a:srgbClr val="333333"/>
                </a:solidFill>
                <a:highlight>
                  <a:srgbClr val="F5F5F5"/>
                </a:highlight>
                <a:latin typeface="Courier New"/>
                <a:ea typeface="Courier New"/>
                <a:cs typeface="Courier New"/>
                <a:sym typeface="Courier New"/>
              </a:rPr>
            </a:br>
            <a:r>
              <a:rPr lang="en" sz="1000">
                <a:solidFill>
                  <a:srgbClr val="333333"/>
                </a:solidFill>
                <a:highlight>
                  <a:srgbClr val="F5F5F5"/>
                </a:highlight>
                <a:latin typeface="Courier New"/>
                <a:ea typeface="Courier New"/>
                <a:cs typeface="Courier New"/>
                <a:sym typeface="Courier New"/>
              </a:rPr>
              <a:t>        package-baz \</a:t>
            </a:r>
            <a:br>
              <a:rPr lang="en" sz="1000">
                <a:solidFill>
                  <a:srgbClr val="333333"/>
                </a:solidFill>
                <a:highlight>
                  <a:srgbClr val="F5F5F5"/>
                </a:highlight>
                <a:latin typeface="Courier New"/>
                <a:ea typeface="Courier New"/>
                <a:cs typeface="Courier New"/>
                <a:sym typeface="Courier New"/>
              </a:rPr>
            </a:br>
            <a:r>
              <a:rPr lang="en" sz="1000">
                <a:solidFill>
                  <a:srgbClr val="333333"/>
                </a:solidFill>
                <a:highlight>
                  <a:srgbClr val="F5F5F5"/>
                </a:highlight>
                <a:latin typeface="Courier New"/>
                <a:ea typeface="Courier New"/>
                <a:cs typeface="Courier New"/>
                <a:sym typeface="Courier New"/>
              </a:rPr>
              <a:t>        package-foo=1.3.*</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800"/>
              </a:spcBef>
              <a:spcAft>
                <a:spcPts val="0"/>
              </a:spcAft>
              <a:buNone/>
            </a:pPr>
            <a:r>
              <a:rPr lang="en" sz="1000">
                <a:solidFill>
                  <a:srgbClr val="333333"/>
                </a:solidFill>
                <a:highlight>
                  <a:srgbClr val="F5F5F5"/>
                </a:highlight>
                <a:latin typeface="Courier New"/>
                <a:ea typeface="Courier New"/>
                <a:cs typeface="Courier New"/>
                <a:sym typeface="Courier New"/>
              </a:rPr>
              <a:t>Add examples:</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800"/>
              </a:spcBef>
              <a:spcAft>
                <a:spcPts val="0"/>
              </a:spcAft>
              <a:buNone/>
            </a:pPr>
            <a:r>
              <a:rPr lang="en" sz="1000">
                <a:solidFill>
                  <a:srgbClr val="333333"/>
                </a:solidFill>
                <a:highlight>
                  <a:srgbClr val="F5F5F5"/>
                </a:highlight>
                <a:latin typeface="Courier New"/>
                <a:ea typeface="Courier New"/>
                <a:cs typeface="Courier New"/>
                <a:sym typeface="Courier New"/>
              </a:rPr>
              <a:t>ADD hom* /mydir/        # adds all files starting with "hom"</a:t>
            </a:r>
            <a:br>
              <a:rPr lang="en" sz="1000">
                <a:solidFill>
                  <a:srgbClr val="333333"/>
                </a:solidFill>
                <a:highlight>
                  <a:srgbClr val="F5F5F5"/>
                </a:highlight>
                <a:latin typeface="Courier New"/>
                <a:ea typeface="Courier New"/>
                <a:cs typeface="Courier New"/>
                <a:sym typeface="Courier New"/>
              </a:rPr>
            </a:br>
            <a:r>
              <a:rPr lang="en" sz="1000">
                <a:solidFill>
                  <a:srgbClr val="333333"/>
                </a:solidFill>
                <a:highlight>
                  <a:srgbClr val="F5F5F5"/>
                </a:highlight>
                <a:latin typeface="Courier New"/>
                <a:ea typeface="Courier New"/>
                <a:cs typeface="Courier New"/>
                <a:sym typeface="Courier New"/>
              </a:rPr>
              <a:t>ADD hom?.txt /mydir/    # ? is replaced with any single character, e.g., "home.txt"</a:t>
            </a:r>
            <a:endParaRPr sz="1000">
              <a:solidFill>
                <a:srgbClr val="333333"/>
              </a:solidFill>
              <a:highlight>
                <a:srgbClr val="F5F5F5"/>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solidFill>
                  <a:srgbClr val="D73A49"/>
                </a:solidFill>
                <a:highlight>
                  <a:srgbClr val="FFFFFF"/>
                </a:highlight>
                <a:latin typeface="Verdana"/>
                <a:ea typeface="Verdana"/>
                <a:cs typeface="Verdana"/>
                <a:sym typeface="Verdana"/>
              </a:rPr>
              <a:t>MAINTAINER</a:t>
            </a:r>
            <a:r>
              <a:rPr lang="en" sz="900">
                <a:solidFill>
                  <a:srgbClr val="24292E"/>
                </a:solidFill>
                <a:highlight>
                  <a:srgbClr val="FFFFFF"/>
                </a:highlight>
                <a:latin typeface="Verdana"/>
                <a:ea typeface="Verdana"/>
                <a:cs typeface="Verdana"/>
                <a:sym typeface="Verdana"/>
              </a:rPr>
              <a:t> &lt;give the maintainer name&gt;</a:t>
            </a:r>
            <a:endParaRPr sz="900">
              <a:solidFill>
                <a:srgbClr val="24292E"/>
              </a:solidFill>
              <a:highlight>
                <a:srgbClr val="FFFFFF"/>
              </a:highlight>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900">
                <a:solidFill>
                  <a:srgbClr val="24292E"/>
                </a:solidFill>
                <a:highlight>
                  <a:srgbClr val="FFFFFF"/>
                </a:highlight>
                <a:latin typeface="Verdana"/>
                <a:ea typeface="Verdana"/>
                <a:cs typeface="Verdana"/>
                <a:sym typeface="Verdana"/>
              </a:rPr>
              <a:t>COPY and ADD </a:t>
            </a:r>
            <a:endParaRPr sz="900">
              <a:solidFill>
                <a:srgbClr val="24292E"/>
              </a:solidFill>
              <a:highlight>
                <a:srgbClr val="FFFFFF"/>
              </a:highlight>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150">
                <a:solidFill>
                  <a:srgbClr val="242729"/>
                </a:solidFill>
                <a:highlight>
                  <a:srgbClr val="FFFFFF"/>
                </a:highlight>
              </a:rPr>
              <a:t>Although ADD and COPY are functionally similar, generally speaking, COPY is preferred. That’s because it’s more transparent than ADD. COPY only supports the basic copying of local files into the container, while ADD has some features (like local-only tar extraction and remote URL support) that are not immediately obvious. Consequently, the best use for ADD is local tar file auto-extraction into the image, as in ADD rootfs.tar.xz /.</a:t>
            </a:r>
            <a:endParaRPr sz="1150">
              <a:solidFill>
                <a:srgbClr val="242729"/>
              </a:solidFill>
              <a:highlight>
                <a:srgbClr val="FFFFFF"/>
              </a:highlight>
            </a:endParaRPr>
          </a:p>
          <a:p>
            <a:pPr indent="0" lvl="0" marL="0" rtl="0" algn="l">
              <a:spcBef>
                <a:spcPts val="1600"/>
              </a:spcBef>
              <a:spcAft>
                <a:spcPts val="0"/>
              </a:spcAft>
              <a:buClr>
                <a:schemeClr val="dk1"/>
              </a:buClr>
              <a:buSzPts val="1100"/>
              <a:buFont typeface="Arial"/>
              <a:buNone/>
            </a:pPr>
            <a:r>
              <a:rPr lang="en" sz="1000">
                <a:solidFill>
                  <a:srgbClr val="242729"/>
                </a:solidFill>
                <a:latin typeface="Times New Roman"/>
                <a:ea typeface="Times New Roman"/>
                <a:cs typeface="Times New Roman"/>
                <a:sym typeface="Times New Roman"/>
              </a:rPr>
              <a:t>For COPY:</a:t>
            </a:r>
            <a:endParaRPr sz="1000">
              <a:solidFill>
                <a:srgbClr val="242729"/>
              </a:solidFill>
              <a:latin typeface="Times New Roman"/>
              <a:ea typeface="Times New Roman"/>
              <a:cs typeface="Times New Roman"/>
              <a:sym typeface="Times New Roman"/>
            </a:endParaRPr>
          </a:p>
          <a:p>
            <a:pPr indent="0" lvl="0" marL="50800" marR="50800" rtl="0" algn="l">
              <a:spcBef>
                <a:spcPts val="0"/>
              </a:spcBef>
              <a:spcAft>
                <a:spcPts val="0"/>
              </a:spcAft>
              <a:buClr>
                <a:schemeClr val="dk1"/>
              </a:buClr>
              <a:buSzPts val="1100"/>
              <a:buFont typeface="Arial"/>
              <a:buNone/>
            </a:pPr>
            <a:r>
              <a:rPr lang="en" sz="1000">
                <a:solidFill>
                  <a:srgbClr val="242729"/>
                </a:solidFill>
                <a:highlight>
                  <a:srgbClr val="EFF0F1"/>
                </a:highlight>
                <a:latin typeface="Times New Roman"/>
                <a:ea typeface="Times New Roman"/>
                <a:cs typeface="Times New Roman"/>
                <a:sym typeface="Times New Roman"/>
              </a:rPr>
              <a:t>COPY resources/jdk-7u79-linux-x64.tar.gz /tmp/ RUN tar -zxvf /tmp/jdk-7u79-linux-x64.tar.gz -C /usr/local RUN rm /tmp/jdk-7u79-linux-x64.tar.gz</a:t>
            </a:r>
            <a:endParaRPr sz="1000">
              <a:solidFill>
                <a:srgbClr val="242729"/>
              </a:solidFill>
              <a:highlight>
                <a:srgbClr val="EFF0F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242729"/>
                </a:solidFill>
                <a:latin typeface="Times New Roman"/>
                <a:ea typeface="Times New Roman"/>
                <a:cs typeface="Times New Roman"/>
                <a:sym typeface="Times New Roman"/>
              </a:rPr>
              <a:t>For ADD:</a:t>
            </a:r>
            <a:endParaRPr sz="1000">
              <a:solidFill>
                <a:srgbClr val="242729"/>
              </a:solidFill>
              <a:latin typeface="Times New Roman"/>
              <a:ea typeface="Times New Roman"/>
              <a:cs typeface="Times New Roman"/>
              <a:sym typeface="Times New Roman"/>
            </a:endParaRPr>
          </a:p>
          <a:p>
            <a:pPr indent="0" lvl="0" marL="50800" marR="50800" rtl="0" algn="l">
              <a:spcBef>
                <a:spcPts val="0"/>
              </a:spcBef>
              <a:spcAft>
                <a:spcPts val="0"/>
              </a:spcAft>
              <a:buClr>
                <a:schemeClr val="dk1"/>
              </a:buClr>
              <a:buSzPts val="1100"/>
              <a:buFont typeface="Arial"/>
              <a:buNone/>
            </a:pPr>
            <a:r>
              <a:rPr lang="en" sz="1000">
                <a:solidFill>
                  <a:srgbClr val="242729"/>
                </a:solidFill>
                <a:highlight>
                  <a:srgbClr val="EFF0F1"/>
                </a:highlight>
                <a:latin typeface="Times New Roman"/>
                <a:ea typeface="Times New Roman"/>
                <a:cs typeface="Times New Roman"/>
                <a:sym typeface="Times New Roman"/>
              </a:rPr>
              <a:t>ADD resources/jdk-7u79-linux-x64.tar.gz /usr/local/</a:t>
            </a:r>
            <a:endParaRPr sz="1000">
              <a:solidFill>
                <a:srgbClr val="242729"/>
              </a:solidFill>
              <a:highlight>
                <a:srgbClr val="EFF0F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242729"/>
                </a:solidFill>
                <a:latin typeface="Times New Roman"/>
                <a:ea typeface="Times New Roman"/>
                <a:cs typeface="Times New Roman"/>
                <a:sym typeface="Times New Roman"/>
              </a:rPr>
              <a:t>ADD supports local-only tar extraction. Besides it, COPY will use three layers, but ADD only uses one layer.</a:t>
            </a:r>
            <a:endParaRPr sz="1000">
              <a:solidFill>
                <a:srgbClr val="24272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50">
              <a:solidFill>
                <a:srgbClr val="242729"/>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idx="1" type="body"/>
          </p:nvPr>
        </p:nvSpPr>
        <p:spPr>
          <a:xfrm>
            <a:off x="311700" y="322850"/>
            <a:ext cx="8520600" cy="49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242729"/>
                </a:solidFill>
              </a:rPr>
              <a:t>Difference between CMD and ENTRYPOINT</a:t>
            </a:r>
            <a:r>
              <a:rPr b="1" lang="en" sz="1150">
                <a:solidFill>
                  <a:srgbClr val="242729"/>
                </a:solidFill>
              </a:rPr>
              <a:t>:</a:t>
            </a:r>
            <a:endParaRPr b="1" sz="1150">
              <a:solidFill>
                <a:srgbClr val="242729"/>
              </a:solidFill>
            </a:endParaRPr>
          </a:p>
          <a:p>
            <a:pPr indent="-301625" lvl="0" marL="749300" rtl="0" algn="l">
              <a:spcBef>
                <a:spcPts val="1100"/>
              </a:spcBef>
              <a:spcAft>
                <a:spcPts val="0"/>
              </a:spcAft>
              <a:buClr>
                <a:srgbClr val="242729"/>
              </a:buClr>
              <a:buSzPts val="1150"/>
              <a:buChar char="●"/>
            </a:pPr>
            <a:r>
              <a:rPr lang="en" sz="1150">
                <a:solidFill>
                  <a:srgbClr val="242729"/>
                </a:solidFill>
              </a:rPr>
              <a:t>ENTRYPOINT: command to run when container starts.</a:t>
            </a:r>
            <a:endParaRPr sz="1150">
              <a:solidFill>
                <a:srgbClr val="242729"/>
              </a:solidFill>
            </a:endParaRPr>
          </a:p>
          <a:p>
            <a:pPr indent="-301625" lvl="0" marL="749300" rtl="0" algn="l">
              <a:spcBef>
                <a:spcPts val="0"/>
              </a:spcBef>
              <a:spcAft>
                <a:spcPts val="0"/>
              </a:spcAft>
              <a:buClr>
                <a:srgbClr val="242729"/>
              </a:buClr>
              <a:buSzPts val="1150"/>
              <a:buChar char="●"/>
            </a:pPr>
            <a:r>
              <a:rPr lang="en" sz="1150">
                <a:solidFill>
                  <a:srgbClr val="242729"/>
                </a:solidFill>
              </a:rPr>
              <a:t>CMD: command to run when container starts or arguments to ENTRYPOINT if specified.</a:t>
            </a:r>
            <a:endParaRPr sz="1150">
              <a:solidFill>
                <a:srgbClr val="242729"/>
              </a:solidFill>
            </a:endParaRPr>
          </a:p>
          <a:p>
            <a:pPr indent="0" lvl="0" marL="0" rtl="0" algn="l">
              <a:spcBef>
                <a:spcPts val="1100"/>
              </a:spcBef>
              <a:spcAft>
                <a:spcPts val="0"/>
              </a:spcAft>
              <a:buClr>
                <a:schemeClr val="dk1"/>
              </a:buClr>
              <a:buSzPts val="1100"/>
              <a:buFont typeface="Arial"/>
              <a:buNone/>
            </a:pPr>
            <a:r>
              <a:rPr lang="en" sz="1150">
                <a:solidFill>
                  <a:srgbClr val="242729"/>
                </a:solidFill>
              </a:rPr>
              <a:t>Yes, it's mixing up.</a:t>
            </a:r>
            <a:endParaRPr sz="1150">
              <a:solidFill>
                <a:srgbClr val="242729"/>
              </a:solidFill>
            </a:endParaRPr>
          </a:p>
          <a:p>
            <a:pPr indent="0" lvl="0" marL="0" rtl="0" algn="l">
              <a:spcBef>
                <a:spcPts val="1100"/>
              </a:spcBef>
              <a:spcAft>
                <a:spcPts val="0"/>
              </a:spcAft>
              <a:buClr>
                <a:schemeClr val="dk1"/>
              </a:buClr>
              <a:buSzPts val="1100"/>
              <a:buFont typeface="Arial"/>
              <a:buNone/>
            </a:pPr>
            <a:r>
              <a:rPr lang="en" sz="1150">
                <a:solidFill>
                  <a:srgbClr val="242729"/>
                </a:solidFill>
              </a:rPr>
              <a:t>You can override any of them when running docker run.</a:t>
            </a:r>
            <a:endParaRPr sz="1150">
              <a:solidFill>
                <a:srgbClr val="242729"/>
              </a:solidFill>
            </a:endParaRPr>
          </a:p>
          <a:p>
            <a:pPr indent="0" lvl="0" marL="0" rtl="0" algn="l">
              <a:spcBef>
                <a:spcPts val="1100"/>
              </a:spcBef>
              <a:spcAft>
                <a:spcPts val="0"/>
              </a:spcAft>
              <a:buClr>
                <a:schemeClr val="dk1"/>
              </a:buClr>
              <a:buSzPts val="1100"/>
              <a:buFont typeface="Arial"/>
              <a:buNone/>
            </a:pPr>
            <a:r>
              <a:rPr lang="en" sz="1150">
                <a:solidFill>
                  <a:srgbClr val="242729"/>
                </a:solidFill>
              </a:rPr>
              <a:t>Difference between CMD and ENTRYPOINT </a:t>
            </a:r>
            <a:r>
              <a:rPr b="1" lang="en" sz="1150">
                <a:solidFill>
                  <a:srgbClr val="242729"/>
                </a:solidFill>
              </a:rPr>
              <a:t>by example</a:t>
            </a:r>
            <a:r>
              <a:rPr lang="en" sz="1150">
                <a:solidFill>
                  <a:srgbClr val="242729"/>
                </a:solidFill>
              </a:rPr>
              <a:t>:</a:t>
            </a:r>
            <a:endParaRPr sz="1150">
              <a:solidFill>
                <a:srgbClr val="242729"/>
              </a:solidFill>
            </a:endParaRPr>
          </a:p>
          <a:p>
            <a:pPr indent="0" lvl="0" marL="50800" marR="50800" rtl="0" algn="l">
              <a:spcBef>
                <a:spcPts val="11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docker run -it --rm yourcontainer /bin/bash &lt;-- /bin/bash overrides CMD &lt;-- /bin/bash does not override ENTRYPOINT docker run -it --rm --entrypoint ls yourcontainer &lt;-- overrides ENTRYPOINT with ls docker run -it --rm --entrypoint ls yourcontainer -la &lt;-- overrides ENTRYPOINT with ls and overrides CMD with -la</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en" sz="1150">
                <a:solidFill>
                  <a:srgbClr val="242729"/>
                </a:solidFill>
              </a:rPr>
              <a:t>More on difference between </a:t>
            </a:r>
            <a:r>
              <a:rPr lang="en" sz="1000">
                <a:solidFill>
                  <a:srgbClr val="242729"/>
                </a:solidFill>
                <a:highlight>
                  <a:srgbClr val="EFF0F1"/>
                </a:highlight>
                <a:latin typeface="Courier New"/>
                <a:ea typeface="Courier New"/>
                <a:cs typeface="Courier New"/>
                <a:sym typeface="Courier New"/>
              </a:rPr>
              <a:t>CMD</a:t>
            </a:r>
            <a:r>
              <a:rPr lang="en" sz="1150">
                <a:solidFill>
                  <a:srgbClr val="242729"/>
                </a:solidFill>
              </a:rPr>
              <a:t> and </a:t>
            </a:r>
            <a:r>
              <a:rPr lang="en" sz="1000">
                <a:solidFill>
                  <a:srgbClr val="242729"/>
                </a:solidFill>
                <a:highlight>
                  <a:srgbClr val="EFF0F1"/>
                </a:highlight>
                <a:latin typeface="Courier New"/>
                <a:ea typeface="Courier New"/>
                <a:cs typeface="Courier New"/>
                <a:sym typeface="Courier New"/>
              </a:rPr>
              <a:t>ENTRYPOINT</a:t>
            </a:r>
            <a:r>
              <a:rPr lang="en" sz="1150">
                <a:solidFill>
                  <a:srgbClr val="242729"/>
                </a:solidFill>
              </a:rPr>
              <a:t>:</a:t>
            </a:r>
            <a:endParaRPr sz="1150">
              <a:solidFill>
                <a:srgbClr val="242729"/>
              </a:solidFill>
            </a:endParaRPr>
          </a:p>
          <a:p>
            <a:pPr indent="0" lvl="0" marL="0" rtl="0" algn="l">
              <a:spcBef>
                <a:spcPts val="1100"/>
              </a:spcBef>
              <a:spcAft>
                <a:spcPts val="0"/>
              </a:spcAft>
              <a:buClr>
                <a:schemeClr val="dk1"/>
              </a:buClr>
              <a:buSzPts val="1100"/>
              <a:buFont typeface="Arial"/>
              <a:buNone/>
            </a:pPr>
            <a:r>
              <a:rPr lang="en" sz="1150">
                <a:solidFill>
                  <a:srgbClr val="242729"/>
                </a:solidFill>
              </a:rPr>
              <a:t>Argument to </a:t>
            </a:r>
            <a:r>
              <a:rPr lang="en" sz="1000">
                <a:solidFill>
                  <a:srgbClr val="242729"/>
                </a:solidFill>
                <a:highlight>
                  <a:srgbClr val="EFF0F1"/>
                </a:highlight>
                <a:latin typeface="Courier New"/>
                <a:ea typeface="Courier New"/>
                <a:cs typeface="Courier New"/>
                <a:sym typeface="Courier New"/>
              </a:rPr>
              <a:t>docker run</a:t>
            </a:r>
            <a:r>
              <a:rPr lang="en" sz="1150">
                <a:solidFill>
                  <a:srgbClr val="242729"/>
                </a:solidFill>
              </a:rPr>
              <a:t> such as /bin/bash overrides any CMD command we wrote in Dockerfile.</a:t>
            </a:r>
            <a:endParaRPr sz="1150">
              <a:solidFill>
                <a:srgbClr val="242729"/>
              </a:solidFill>
            </a:endParaRPr>
          </a:p>
          <a:p>
            <a:pPr indent="0" lvl="0" marL="0" rtl="0" algn="l">
              <a:spcBef>
                <a:spcPts val="1100"/>
              </a:spcBef>
              <a:spcAft>
                <a:spcPts val="0"/>
              </a:spcAft>
              <a:buClr>
                <a:schemeClr val="dk1"/>
              </a:buClr>
              <a:buSzPts val="1100"/>
              <a:buFont typeface="Arial"/>
              <a:buNone/>
            </a:pPr>
            <a:r>
              <a:rPr lang="en" sz="1150">
                <a:solidFill>
                  <a:srgbClr val="242729"/>
                </a:solidFill>
              </a:rPr>
              <a:t>ENTRYPOINT cannot be overriden at run time with normal commands such as </a:t>
            </a:r>
            <a:r>
              <a:rPr lang="en" sz="1000">
                <a:solidFill>
                  <a:srgbClr val="242729"/>
                </a:solidFill>
                <a:highlight>
                  <a:srgbClr val="EFF0F1"/>
                </a:highlight>
                <a:latin typeface="Courier New"/>
                <a:ea typeface="Courier New"/>
                <a:cs typeface="Courier New"/>
                <a:sym typeface="Courier New"/>
              </a:rPr>
              <a:t>docker run [args]</a:t>
            </a:r>
            <a:r>
              <a:rPr lang="en" sz="1150">
                <a:solidFill>
                  <a:srgbClr val="242729"/>
                </a:solidFill>
              </a:rPr>
              <a:t>. The </a:t>
            </a:r>
            <a:r>
              <a:rPr lang="en" sz="1000">
                <a:solidFill>
                  <a:srgbClr val="242729"/>
                </a:solidFill>
                <a:highlight>
                  <a:srgbClr val="EFF0F1"/>
                </a:highlight>
                <a:latin typeface="Courier New"/>
                <a:ea typeface="Courier New"/>
                <a:cs typeface="Courier New"/>
                <a:sym typeface="Courier New"/>
              </a:rPr>
              <a:t>args</a:t>
            </a:r>
            <a:r>
              <a:rPr lang="en" sz="1150">
                <a:solidFill>
                  <a:srgbClr val="242729"/>
                </a:solidFill>
              </a:rPr>
              <a:t> at the end of </a:t>
            </a:r>
            <a:r>
              <a:rPr lang="en" sz="1000">
                <a:solidFill>
                  <a:srgbClr val="242729"/>
                </a:solidFill>
                <a:highlight>
                  <a:srgbClr val="EFF0F1"/>
                </a:highlight>
                <a:latin typeface="Courier New"/>
                <a:ea typeface="Courier New"/>
                <a:cs typeface="Courier New"/>
                <a:sym typeface="Courier New"/>
              </a:rPr>
              <a:t>docker run [args]</a:t>
            </a:r>
            <a:r>
              <a:rPr lang="en" sz="1150">
                <a:solidFill>
                  <a:srgbClr val="242729"/>
                </a:solidFill>
              </a:rPr>
              <a:t> are provided as arguments to ENTRYPOINT. In this way we can create a </a:t>
            </a:r>
            <a:r>
              <a:rPr lang="en" sz="1000">
                <a:solidFill>
                  <a:srgbClr val="242729"/>
                </a:solidFill>
                <a:highlight>
                  <a:srgbClr val="EFF0F1"/>
                </a:highlight>
                <a:latin typeface="Courier New"/>
                <a:ea typeface="Courier New"/>
                <a:cs typeface="Courier New"/>
                <a:sym typeface="Courier New"/>
              </a:rPr>
              <a:t>container</a:t>
            </a:r>
            <a:r>
              <a:rPr lang="en" sz="1150">
                <a:solidFill>
                  <a:srgbClr val="242729"/>
                </a:solidFill>
              </a:rPr>
              <a:t> which is like a normal binary such as </a:t>
            </a:r>
            <a:r>
              <a:rPr lang="en" sz="1000">
                <a:solidFill>
                  <a:srgbClr val="242729"/>
                </a:solidFill>
                <a:highlight>
                  <a:srgbClr val="EFF0F1"/>
                </a:highlight>
                <a:latin typeface="Courier New"/>
                <a:ea typeface="Courier New"/>
                <a:cs typeface="Courier New"/>
                <a:sym typeface="Courier New"/>
              </a:rPr>
              <a:t>ls</a:t>
            </a:r>
            <a:r>
              <a:rPr lang="en" sz="1150">
                <a:solidFill>
                  <a:srgbClr val="242729"/>
                </a:solidFill>
              </a:rPr>
              <a:t>.</a:t>
            </a:r>
            <a:endParaRPr sz="1150">
              <a:solidFill>
                <a:srgbClr val="242729"/>
              </a:solidFill>
            </a:endParaRPr>
          </a:p>
          <a:p>
            <a:pPr indent="0" lvl="0" marL="0" rtl="0" algn="l">
              <a:spcBef>
                <a:spcPts val="1100"/>
              </a:spcBef>
              <a:spcAft>
                <a:spcPts val="0"/>
              </a:spcAft>
              <a:buClr>
                <a:schemeClr val="dk1"/>
              </a:buClr>
              <a:buSzPts val="1100"/>
              <a:buFont typeface="Arial"/>
              <a:buNone/>
            </a:pPr>
            <a:r>
              <a:rPr lang="en" sz="1150">
                <a:solidFill>
                  <a:srgbClr val="242729"/>
                </a:solidFill>
              </a:rPr>
              <a:t>So CMD can act as defaul</a:t>
            </a:r>
            <a:endParaRPr sz="1150">
              <a:solidFill>
                <a:srgbClr val="242729"/>
              </a:solidFill>
            </a:endParaRPr>
          </a:p>
          <a:p>
            <a:pPr indent="0" lvl="0" marL="0" rtl="0" algn="l">
              <a:spcBef>
                <a:spcPts val="1100"/>
              </a:spcBef>
              <a:spcAft>
                <a:spcPts val="0"/>
              </a:spcAft>
              <a:buClr>
                <a:schemeClr val="dk1"/>
              </a:buClr>
              <a:buSzPts val="1100"/>
              <a:buFont typeface="Arial"/>
              <a:buNone/>
            </a:pPr>
            <a:r>
              <a:rPr lang="en" sz="1150">
                <a:solidFill>
                  <a:srgbClr val="242729"/>
                </a:solidFill>
              </a:rPr>
              <a:t>t parameters to ENTRYPOINT and then we can override the CMD args from [args].</a:t>
            </a:r>
            <a:endParaRPr sz="1150">
              <a:solidFill>
                <a:srgbClr val="242729"/>
              </a:solidFill>
            </a:endParaRPr>
          </a:p>
          <a:p>
            <a:pPr indent="0" lvl="0" marL="0" rtl="0" algn="l">
              <a:spcBef>
                <a:spcPts val="1100"/>
              </a:spcBef>
              <a:spcAft>
                <a:spcPts val="0"/>
              </a:spcAft>
              <a:buClr>
                <a:schemeClr val="dk1"/>
              </a:buClr>
              <a:buSzPts val="1100"/>
              <a:buFont typeface="Arial"/>
              <a:buNone/>
            </a:pPr>
            <a:r>
              <a:rPr lang="en" sz="1150">
                <a:solidFill>
                  <a:srgbClr val="242729"/>
                </a:solidFill>
              </a:rPr>
              <a:t>ENTRYPOINT can be </a:t>
            </a:r>
            <a:r>
              <a:rPr lang="en" sz="1150">
                <a:solidFill>
                  <a:srgbClr val="242729"/>
                </a:solidFill>
              </a:rPr>
              <a:t>overridden</a:t>
            </a:r>
            <a:r>
              <a:rPr lang="en" sz="1150">
                <a:solidFill>
                  <a:srgbClr val="242729"/>
                </a:solidFill>
              </a:rPr>
              <a:t> with </a:t>
            </a:r>
            <a:r>
              <a:rPr lang="en" sz="1000">
                <a:solidFill>
                  <a:srgbClr val="242729"/>
                </a:solidFill>
                <a:highlight>
                  <a:srgbClr val="EFF0F1"/>
                </a:highlight>
                <a:latin typeface="Courier New"/>
                <a:ea typeface="Courier New"/>
                <a:cs typeface="Courier New"/>
                <a:sym typeface="Courier New"/>
              </a:rPr>
              <a:t>--entrypoint</a:t>
            </a:r>
            <a:r>
              <a:rPr lang="en" sz="1150">
                <a:solidFill>
                  <a:srgbClr val="242729"/>
                </a:solidFill>
              </a:rPr>
              <a:t>.</a:t>
            </a:r>
            <a:endParaRPr sz="1150">
              <a:solidFill>
                <a:srgbClr val="242729"/>
              </a:solidFill>
            </a:endParaRPr>
          </a:p>
          <a:p>
            <a:pPr indent="0" lvl="0" marL="0" rtl="0" algn="l">
              <a:spcBef>
                <a:spcPts val="11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idx="1" type="body"/>
          </p:nvPr>
        </p:nvSpPr>
        <p:spPr>
          <a:xfrm>
            <a:off x="311700" y="216000"/>
            <a:ext cx="8593200" cy="4649400"/>
          </a:xfrm>
          <a:prstGeom prst="rect">
            <a:avLst/>
          </a:prstGeom>
        </p:spPr>
        <p:txBody>
          <a:bodyPr anchorCtr="0" anchor="t" bIns="91425" lIns="91425" spcFirstLastPara="1" rIns="91425" wrap="square" tIns="91425">
            <a:noAutofit/>
          </a:bodyPr>
          <a:lstStyle/>
          <a:p>
            <a:pPr indent="0" lvl="0" marL="190500" marR="1905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FROM ubuntu</a:t>
            </a:r>
            <a:endParaRPr sz="1200">
              <a:solidFill>
                <a:schemeClr val="dk1"/>
              </a:solidFill>
              <a:latin typeface="Times New Roman"/>
              <a:ea typeface="Times New Roman"/>
              <a:cs typeface="Times New Roman"/>
              <a:sym typeface="Times New Roman"/>
            </a:endParaRPr>
          </a:p>
          <a:p>
            <a:pPr indent="0" lvl="0" marL="190500" marR="1905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MAINTAINER Ram chandra</a:t>
            </a:r>
            <a:endParaRPr sz="1200">
              <a:solidFill>
                <a:schemeClr val="dk1"/>
              </a:solidFill>
              <a:latin typeface="Times New Roman"/>
              <a:ea typeface="Times New Roman"/>
              <a:cs typeface="Times New Roman"/>
              <a:sym typeface="Times New Roman"/>
            </a:endParaRPr>
          </a:p>
          <a:p>
            <a:pPr indent="0" lvl="0" marL="190500" marR="1905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RUN apt-get update</a:t>
            </a:r>
            <a:endParaRPr sz="1200">
              <a:solidFill>
                <a:schemeClr val="dk1"/>
              </a:solidFill>
              <a:latin typeface="Times New Roman"/>
              <a:ea typeface="Times New Roman"/>
              <a:cs typeface="Times New Roman"/>
              <a:sym typeface="Times New Roman"/>
            </a:endParaRPr>
          </a:p>
          <a:p>
            <a:pPr indent="0" lvl="0" marL="190500" marR="1905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RUN apt-get install -y nginx</a:t>
            </a:r>
            <a:endParaRPr sz="1200">
              <a:solidFill>
                <a:schemeClr val="dk1"/>
              </a:solidFill>
              <a:latin typeface="Times New Roman"/>
              <a:ea typeface="Times New Roman"/>
              <a:cs typeface="Times New Roman"/>
              <a:sym typeface="Times New Roman"/>
            </a:endParaRPr>
          </a:p>
          <a:p>
            <a:pPr indent="0" lvl="0" marL="190500" marR="1905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COPY index.html /usr/share/nginx/html/</a:t>
            </a:r>
            <a:endParaRPr sz="1200">
              <a:solidFill>
                <a:schemeClr val="dk1"/>
              </a:solidFill>
              <a:latin typeface="Times New Roman"/>
              <a:ea typeface="Times New Roman"/>
              <a:cs typeface="Times New Roman"/>
              <a:sym typeface="Times New Roman"/>
            </a:endParaRPr>
          </a:p>
          <a:p>
            <a:pPr indent="0" lvl="0" marL="190500" marR="1905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ENTRYPOINT [“/usr/sbin/nginx”,”-g”,”daemon off;”]</a:t>
            </a:r>
            <a:endParaRPr sz="1200">
              <a:solidFill>
                <a:schemeClr val="dk1"/>
              </a:solidFill>
              <a:latin typeface="Times New Roman"/>
              <a:ea typeface="Times New Roman"/>
              <a:cs typeface="Times New Roman"/>
              <a:sym typeface="Times New Roman"/>
            </a:endParaRPr>
          </a:p>
          <a:p>
            <a:pPr indent="0" lvl="0" marL="190500" marR="190500" rtl="0" algn="l">
              <a:spcBef>
                <a:spcPts val="0"/>
              </a:spcBef>
              <a:spcAft>
                <a:spcPts val="0"/>
              </a:spcAft>
              <a:buNone/>
            </a:pPr>
            <a:r>
              <a:rPr lang="en" sz="1200">
                <a:solidFill>
                  <a:schemeClr val="dk1"/>
                </a:solidFill>
                <a:latin typeface="Times New Roman"/>
                <a:ea typeface="Times New Roman"/>
                <a:cs typeface="Times New Roman"/>
                <a:sym typeface="Times New Roman"/>
              </a:rPr>
              <a:t>EXPOSE 80</a:t>
            </a:r>
            <a:endParaRPr sz="1200">
              <a:solidFill>
                <a:schemeClr val="dk1"/>
              </a:solidFill>
              <a:latin typeface="Times New Roman"/>
              <a:ea typeface="Times New Roman"/>
              <a:cs typeface="Times New Roman"/>
              <a:sym typeface="Times New Roman"/>
            </a:endParaRPr>
          </a:p>
          <a:p>
            <a:pPr indent="0" lvl="0" marL="190500" marR="1905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190500" rtl="0" algn="l">
              <a:spcBef>
                <a:spcPts val="0"/>
              </a:spcBef>
              <a:spcAft>
                <a:spcPts val="0"/>
              </a:spcAft>
              <a:buNone/>
            </a:pPr>
            <a:r>
              <a:rPr lang="en" sz="1150">
                <a:solidFill>
                  <a:srgbClr val="242729"/>
                </a:solidFill>
                <a:highlight>
                  <a:srgbClr val="FFFFFF"/>
                </a:highlight>
              </a:rPr>
              <a:t>The </a:t>
            </a:r>
            <a:r>
              <a:rPr lang="en" sz="1000">
                <a:solidFill>
                  <a:srgbClr val="242729"/>
                </a:solidFill>
                <a:highlight>
                  <a:srgbClr val="EFF0F1"/>
                </a:highlight>
                <a:latin typeface="Courier New"/>
                <a:ea typeface="Courier New"/>
                <a:cs typeface="Courier New"/>
                <a:sym typeface="Courier New"/>
              </a:rPr>
              <a:t>ENTRYPOINT</a:t>
            </a:r>
            <a:r>
              <a:rPr lang="en" sz="1150">
                <a:solidFill>
                  <a:srgbClr val="242729"/>
                </a:solidFill>
                <a:highlight>
                  <a:srgbClr val="FFFFFF"/>
                </a:highlight>
              </a:rPr>
              <a:t> specifies a command that will always be executed when the container starts.</a:t>
            </a:r>
            <a:endParaRPr sz="1150">
              <a:solidFill>
                <a:srgbClr val="242729"/>
              </a:solidFill>
              <a:highlight>
                <a:srgbClr val="FFFFFF"/>
              </a:highlight>
            </a:endParaRPr>
          </a:p>
          <a:p>
            <a:pPr indent="0" lvl="0" marL="0" rtl="0" algn="l">
              <a:spcBef>
                <a:spcPts val="0"/>
              </a:spcBef>
              <a:spcAft>
                <a:spcPts val="0"/>
              </a:spcAft>
              <a:buNone/>
            </a:pPr>
            <a:r>
              <a:rPr lang="en" sz="1150">
                <a:solidFill>
                  <a:srgbClr val="242729"/>
                </a:solidFill>
              </a:rPr>
              <a:t>The </a:t>
            </a:r>
            <a:r>
              <a:rPr lang="en" sz="1000">
                <a:solidFill>
                  <a:srgbClr val="242729"/>
                </a:solidFill>
                <a:highlight>
                  <a:srgbClr val="EFF0F1"/>
                </a:highlight>
                <a:latin typeface="Courier New"/>
                <a:ea typeface="Courier New"/>
                <a:cs typeface="Courier New"/>
                <a:sym typeface="Courier New"/>
              </a:rPr>
              <a:t>CMD</a:t>
            </a:r>
            <a:r>
              <a:rPr lang="en" sz="1150">
                <a:solidFill>
                  <a:srgbClr val="242729"/>
                </a:solidFill>
              </a:rPr>
              <a:t> specifies arguments that will be fed to the </a:t>
            </a:r>
            <a:r>
              <a:rPr lang="en" sz="1000">
                <a:solidFill>
                  <a:srgbClr val="242729"/>
                </a:solidFill>
                <a:highlight>
                  <a:srgbClr val="EFF0F1"/>
                </a:highlight>
                <a:latin typeface="Courier New"/>
                <a:ea typeface="Courier New"/>
                <a:cs typeface="Courier New"/>
                <a:sym typeface="Courier New"/>
              </a:rPr>
              <a:t>ENTRYPOINT</a:t>
            </a:r>
            <a:r>
              <a:rPr lang="en" sz="1150">
                <a:solidFill>
                  <a:srgbClr val="242729"/>
                </a:solidFill>
              </a:rPr>
              <a:t>.</a:t>
            </a:r>
            <a:endParaRPr sz="1150">
              <a:solidFill>
                <a:srgbClr val="242729"/>
              </a:solidFill>
            </a:endParaRPr>
          </a:p>
          <a:p>
            <a:pPr indent="0" lvl="0" marL="0" rtl="0" algn="l">
              <a:spcBef>
                <a:spcPts val="1100"/>
              </a:spcBef>
              <a:spcAft>
                <a:spcPts val="0"/>
              </a:spcAft>
              <a:buNone/>
            </a:pPr>
            <a:r>
              <a:rPr lang="en" sz="1150">
                <a:solidFill>
                  <a:srgbClr val="242729"/>
                </a:solidFill>
                <a:highlight>
                  <a:srgbClr val="FFFFFF"/>
                </a:highlight>
              </a:rPr>
              <a:t>More on difference between </a:t>
            </a:r>
            <a:r>
              <a:rPr lang="en" sz="1000">
                <a:solidFill>
                  <a:srgbClr val="242729"/>
                </a:solidFill>
                <a:highlight>
                  <a:srgbClr val="EFF0F1"/>
                </a:highlight>
                <a:latin typeface="Courier New"/>
                <a:ea typeface="Courier New"/>
                <a:cs typeface="Courier New"/>
                <a:sym typeface="Courier New"/>
              </a:rPr>
              <a:t>CMD</a:t>
            </a:r>
            <a:r>
              <a:rPr lang="en" sz="1150">
                <a:solidFill>
                  <a:srgbClr val="242729"/>
                </a:solidFill>
                <a:highlight>
                  <a:srgbClr val="FFFFFF"/>
                </a:highlight>
              </a:rPr>
              <a:t> and </a:t>
            </a:r>
            <a:r>
              <a:rPr lang="en" sz="1000">
                <a:solidFill>
                  <a:srgbClr val="242729"/>
                </a:solidFill>
                <a:highlight>
                  <a:srgbClr val="EFF0F1"/>
                </a:highlight>
                <a:latin typeface="Courier New"/>
                <a:ea typeface="Courier New"/>
                <a:cs typeface="Courier New"/>
                <a:sym typeface="Courier New"/>
              </a:rPr>
              <a:t>ENTRYPOINT</a:t>
            </a:r>
            <a:r>
              <a:rPr lang="en" sz="1150">
                <a:solidFill>
                  <a:srgbClr val="242729"/>
                </a:solidFill>
                <a:highlight>
                  <a:srgbClr val="FFFFFF"/>
                </a:highlight>
              </a:rPr>
              <a:t>:</a:t>
            </a:r>
            <a:endParaRPr sz="1150">
              <a:solidFill>
                <a:srgbClr val="242729"/>
              </a:solidFill>
              <a:highlight>
                <a:srgbClr val="FFFFFF"/>
              </a:highlight>
            </a:endParaRPr>
          </a:p>
          <a:p>
            <a:pPr indent="0" lvl="0" marL="0" rtl="0" algn="l">
              <a:spcBef>
                <a:spcPts val="1100"/>
              </a:spcBef>
              <a:spcAft>
                <a:spcPts val="0"/>
              </a:spcAft>
              <a:buNone/>
            </a:pPr>
            <a:r>
              <a:rPr lang="en" sz="1150">
                <a:solidFill>
                  <a:srgbClr val="242729"/>
                </a:solidFill>
                <a:highlight>
                  <a:srgbClr val="FFFFFF"/>
                </a:highlight>
              </a:rPr>
              <a:t>Argument to </a:t>
            </a:r>
            <a:r>
              <a:rPr lang="en" sz="1000">
                <a:solidFill>
                  <a:srgbClr val="242729"/>
                </a:solidFill>
                <a:highlight>
                  <a:srgbClr val="EFF0F1"/>
                </a:highlight>
                <a:latin typeface="Courier New"/>
                <a:ea typeface="Courier New"/>
                <a:cs typeface="Courier New"/>
                <a:sym typeface="Courier New"/>
              </a:rPr>
              <a:t>docker run</a:t>
            </a:r>
            <a:r>
              <a:rPr lang="en" sz="1150">
                <a:solidFill>
                  <a:srgbClr val="242729"/>
                </a:solidFill>
                <a:highlight>
                  <a:srgbClr val="FFFFFF"/>
                </a:highlight>
              </a:rPr>
              <a:t> such as </a:t>
            </a:r>
            <a:r>
              <a:rPr lang="en" sz="1000">
                <a:solidFill>
                  <a:srgbClr val="242729"/>
                </a:solidFill>
                <a:highlight>
                  <a:srgbClr val="EFF0F1"/>
                </a:highlight>
                <a:latin typeface="Courier New"/>
                <a:ea typeface="Courier New"/>
                <a:cs typeface="Courier New"/>
                <a:sym typeface="Courier New"/>
              </a:rPr>
              <a:t>/bin/bash</a:t>
            </a:r>
            <a:r>
              <a:rPr lang="en" sz="1150">
                <a:solidFill>
                  <a:srgbClr val="242729"/>
                </a:solidFill>
                <a:highlight>
                  <a:srgbClr val="FFFFFF"/>
                </a:highlight>
              </a:rPr>
              <a:t> overrides any </a:t>
            </a:r>
            <a:r>
              <a:rPr lang="en" sz="1000">
                <a:solidFill>
                  <a:srgbClr val="242729"/>
                </a:solidFill>
                <a:highlight>
                  <a:srgbClr val="EFF0F1"/>
                </a:highlight>
                <a:latin typeface="Courier New"/>
                <a:ea typeface="Courier New"/>
                <a:cs typeface="Courier New"/>
                <a:sym typeface="Courier New"/>
              </a:rPr>
              <a:t>CMD</a:t>
            </a:r>
            <a:r>
              <a:rPr lang="en" sz="1150">
                <a:solidFill>
                  <a:srgbClr val="242729"/>
                </a:solidFill>
                <a:highlight>
                  <a:srgbClr val="FFFFFF"/>
                </a:highlight>
              </a:rPr>
              <a:t> command we wrote in </a:t>
            </a:r>
            <a:r>
              <a:rPr lang="en" sz="1000">
                <a:solidFill>
                  <a:srgbClr val="242729"/>
                </a:solidFill>
                <a:highlight>
                  <a:srgbClr val="EFF0F1"/>
                </a:highlight>
                <a:latin typeface="Courier New"/>
                <a:ea typeface="Courier New"/>
                <a:cs typeface="Courier New"/>
                <a:sym typeface="Courier New"/>
              </a:rPr>
              <a:t>Dockerfile</a:t>
            </a:r>
            <a:r>
              <a:rPr lang="en" sz="1150">
                <a:solidFill>
                  <a:srgbClr val="242729"/>
                </a:solidFill>
                <a:highlight>
                  <a:srgbClr val="FFFFFF"/>
                </a:highlight>
              </a:rPr>
              <a:t>.</a:t>
            </a:r>
            <a:endParaRPr sz="1150">
              <a:solidFill>
                <a:srgbClr val="242729"/>
              </a:solidFill>
              <a:highlight>
                <a:srgbClr val="FFFFFF"/>
              </a:highlight>
            </a:endParaRPr>
          </a:p>
          <a:p>
            <a:pPr indent="0" lvl="0" marL="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ENTRYPOINT</a:t>
            </a:r>
            <a:r>
              <a:rPr lang="en" sz="1150">
                <a:solidFill>
                  <a:srgbClr val="242729"/>
                </a:solidFill>
              </a:rPr>
              <a:t> cannot be </a:t>
            </a:r>
            <a:r>
              <a:rPr lang="en" sz="1150">
                <a:solidFill>
                  <a:srgbClr val="242729"/>
                </a:solidFill>
              </a:rPr>
              <a:t>overridden</a:t>
            </a:r>
            <a:r>
              <a:rPr lang="en" sz="1150">
                <a:solidFill>
                  <a:srgbClr val="242729"/>
                </a:solidFill>
              </a:rPr>
              <a:t> at run time with normal commands such as </a:t>
            </a:r>
            <a:r>
              <a:rPr lang="en" sz="1000">
                <a:solidFill>
                  <a:srgbClr val="242729"/>
                </a:solidFill>
                <a:highlight>
                  <a:srgbClr val="EFF0F1"/>
                </a:highlight>
                <a:latin typeface="Courier New"/>
                <a:ea typeface="Courier New"/>
                <a:cs typeface="Courier New"/>
                <a:sym typeface="Courier New"/>
              </a:rPr>
              <a:t>docker run [args]</a:t>
            </a:r>
            <a:r>
              <a:rPr lang="en" sz="1150">
                <a:solidFill>
                  <a:srgbClr val="242729"/>
                </a:solidFill>
              </a:rPr>
              <a:t>. The </a:t>
            </a:r>
            <a:r>
              <a:rPr lang="en" sz="1000">
                <a:solidFill>
                  <a:srgbClr val="242729"/>
                </a:solidFill>
                <a:highlight>
                  <a:srgbClr val="EFF0F1"/>
                </a:highlight>
                <a:latin typeface="Courier New"/>
                <a:ea typeface="Courier New"/>
                <a:cs typeface="Courier New"/>
                <a:sym typeface="Courier New"/>
              </a:rPr>
              <a:t>args</a:t>
            </a:r>
            <a:r>
              <a:rPr lang="en" sz="1150">
                <a:solidFill>
                  <a:srgbClr val="242729"/>
                </a:solidFill>
              </a:rPr>
              <a:t> at the end of </a:t>
            </a:r>
            <a:r>
              <a:rPr lang="en" sz="1000">
                <a:solidFill>
                  <a:srgbClr val="242729"/>
                </a:solidFill>
                <a:highlight>
                  <a:srgbClr val="EFF0F1"/>
                </a:highlight>
                <a:latin typeface="Courier New"/>
                <a:ea typeface="Courier New"/>
                <a:cs typeface="Courier New"/>
                <a:sym typeface="Courier New"/>
              </a:rPr>
              <a:t>docker run [args]</a:t>
            </a:r>
            <a:r>
              <a:rPr lang="en" sz="1150">
                <a:solidFill>
                  <a:srgbClr val="242729"/>
                </a:solidFill>
              </a:rPr>
              <a:t> are provided as arguments to </a:t>
            </a:r>
            <a:r>
              <a:rPr lang="en" sz="1000">
                <a:solidFill>
                  <a:srgbClr val="242729"/>
                </a:solidFill>
                <a:highlight>
                  <a:srgbClr val="EFF0F1"/>
                </a:highlight>
                <a:latin typeface="Courier New"/>
                <a:ea typeface="Courier New"/>
                <a:cs typeface="Courier New"/>
                <a:sym typeface="Courier New"/>
              </a:rPr>
              <a:t>ENTRYPOINT</a:t>
            </a:r>
            <a:r>
              <a:rPr lang="en" sz="1150">
                <a:solidFill>
                  <a:srgbClr val="242729"/>
                </a:solidFill>
              </a:rPr>
              <a:t>. In this way we can create a </a:t>
            </a:r>
            <a:r>
              <a:rPr lang="en" sz="1000">
                <a:solidFill>
                  <a:srgbClr val="242729"/>
                </a:solidFill>
                <a:highlight>
                  <a:srgbClr val="EFF0F1"/>
                </a:highlight>
                <a:latin typeface="Courier New"/>
                <a:ea typeface="Courier New"/>
                <a:cs typeface="Courier New"/>
                <a:sym typeface="Courier New"/>
              </a:rPr>
              <a:t>container</a:t>
            </a:r>
            <a:r>
              <a:rPr lang="en" sz="1150">
                <a:solidFill>
                  <a:srgbClr val="242729"/>
                </a:solidFill>
              </a:rPr>
              <a:t> which is like a normal binary such as </a:t>
            </a:r>
            <a:r>
              <a:rPr lang="en" sz="1000">
                <a:solidFill>
                  <a:srgbClr val="242729"/>
                </a:solidFill>
                <a:highlight>
                  <a:srgbClr val="EFF0F1"/>
                </a:highlight>
                <a:latin typeface="Courier New"/>
                <a:ea typeface="Courier New"/>
                <a:cs typeface="Courier New"/>
                <a:sym typeface="Courier New"/>
              </a:rPr>
              <a:t>ls</a:t>
            </a:r>
            <a:r>
              <a:rPr lang="en" sz="1150">
                <a:solidFill>
                  <a:srgbClr val="242729"/>
                </a:solidFill>
              </a:rPr>
              <a:t>.</a:t>
            </a:r>
            <a:endParaRPr sz="1150">
              <a:solidFill>
                <a:srgbClr val="242729"/>
              </a:solidFill>
            </a:endParaRPr>
          </a:p>
          <a:p>
            <a:pPr indent="0" lvl="0" marL="0" rtl="0" algn="l">
              <a:spcBef>
                <a:spcPts val="1100"/>
              </a:spcBef>
              <a:spcAft>
                <a:spcPts val="0"/>
              </a:spcAft>
              <a:buNone/>
            </a:pPr>
            <a:r>
              <a:rPr lang="en" sz="1150">
                <a:solidFill>
                  <a:srgbClr val="242729"/>
                </a:solidFill>
              </a:rPr>
              <a:t>So </a:t>
            </a:r>
            <a:r>
              <a:rPr lang="en" sz="1000">
                <a:solidFill>
                  <a:srgbClr val="242729"/>
                </a:solidFill>
                <a:highlight>
                  <a:srgbClr val="EFF0F1"/>
                </a:highlight>
                <a:latin typeface="Courier New"/>
                <a:ea typeface="Courier New"/>
                <a:cs typeface="Courier New"/>
                <a:sym typeface="Courier New"/>
              </a:rPr>
              <a:t>CMD</a:t>
            </a:r>
            <a:r>
              <a:rPr lang="en" sz="1150">
                <a:solidFill>
                  <a:srgbClr val="242729"/>
                </a:solidFill>
              </a:rPr>
              <a:t> can act as default parameters to </a:t>
            </a:r>
            <a:r>
              <a:rPr lang="en" sz="1000">
                <a:solidFill>
                  <a:srgbClr val="242729"/>
                </a:solidFill>
                <a:highlight>
                  <a:srgbClr val="EFF0F1"/>
                </a:highlight>
                <a:latin typeface="Courier New"/>
                <a:ea typeface="Courier New"/>
                <a:cs typeface="Courier New"/>
                <a:sym typeface="Courier New"/>
              </a:rPr>
              <a:t>ENTRYPOINT</a:t>
            </a:r>
            <a:r>
              <a:rPr lang="en" sz="1150">
                <a:solidFill>
                  <a:srgbClr val="242729"/>
                </a:solidFill>
              </a:rPr>
              <a:t> and then we can override the </a:t>
            </a:r>
            <a:r>
              <a:rPr lang="en" sz="1000">
                <a:solidFill>
                  <a:srgbClr val="242729"/>
                </a:solidFill>
                <a:highlight>
                  <a:srgbClr val="EFF0F1"/>
                </a:highlight>
                <a:latin typeface="Courier New"/>
                <a:ea typeface="Courier New"/>
                <a:cs typeface="Courier New"/>
                <a:sym typeface="Courier New"/>
              </a:rPr>
              <a:t>CMD</a:t>
            </a:r>
            <a:r>
              <a:rPr lang="en" sz="1150">
                <a:solidFill>
                  <a:srgbClr val="242729"/>
                </a:solidFill>
              </a:rPr>
              <a:t> args from </a:t>
            </a:r>
            <a:r>
              <a:rPr lang="en" sz="1000">
                <a:solidFill>
                  <a:srgbClr val="242729"/>
                </a:solidFill>
                <a:highlight>
                  <a:srgbClr val="EFF0F1"/>
                </a:highlight>
                <a:latin typeface="Courier New"/>
                <a:ea typeface="Courier New"/>
                <a:cs typeface="Courier New"/>
                <a:sym typeface="Courier New"/>
              </a:rPr>
              <a:t>[args]</a:t>
            </a:r>
            <a:r>
              <a:rPr lang="en" sz="1150">
                <a:solidFill>
                  <a:srgbClr val="242729"/>
                </a:solidFill>
              </a:rPr>
              <a:t>.</a:t>
            </a:r>
            <a:endParaRPr sz="1150">
              <a:solidFill>
                <a:srgbClr val="242729"/>
              </a:solidFill>
            </a:endParaRPr>
          </a:p>
          <a:p>
            <a:pPr indent="0" lvl="0" marL="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ENTRYPOINT</a:t>
            </a:r>
            <a:r>
              <a:rPr lang="en" sz="1150">
                <a:solidFill>
                  <a:srgbClr val="242729"/>
                </a:solidFill>
              </a:rPr>
              <a:t> can be overriden with </a:t>
            </a:r>
            <a:r>
              <a:rPr lang="en" sz="1000">
                <a:solidFill>
                  <a:srgbClr val="242729"/>
                </a:solidFill>
                <a:highlight>
                  <a:srgbClr val="EFF0F1"/>
                </a:highlight>
                <a:latin typeface="Courier New"/>
                <a:ea typeface="Courier New"/>
                <a:cs typeface="Courier New"/>
                <a:sym typeface="Courier New"/>
              </a:rPr>
              <a:t>--entrypoint</a:t>
            </a:r>
            <a:r>
              <a:rPr lang="en" sz="1150">
                <a:solidFill>
                  <a:srgbClr val="242729"/>
                </a:solidFill>
              </a:rPr>
              <a:t>.</a:t>
            </a:r>
            <a:endParaRPr sz="1150">
              <a:solidFill>
                <a:srgbClr val="242729"/>
              </a:solidFill>
            </a:endParaRPr>
          </a:p>
          <a:p>
            <a:pPr indent="0" lvl="0" marL="0" rtl="0" algn="l">
              <a:spcBef>
                <a:spcPts val="1100"/>
              </a:spcBef>
              <a:spcAft>
                <a:spcPts val="0"/>
              </a:spcAft>
              <a:buNone/>
            </a:pPr>
            <a:r>
              <a:t/>
            </a:r>
            <a:endParaRPr sz="1150">
              <a:solidFill>
                <a:srgbClr val="242729"/>
              </a:solidFill>
              <a:highlight>
                <a:srgbClr val="FFFFFF"/>
              </a:highlight>
            </a:endParaRPr>
          </a:p>
          <a:p>
            <a:pPr indent="0" lvl="0" marL="0" rtl="0" algn="l">
              <a:spcBef>
                <a:spcPts val="1100"/>
              </a:spcBef>
              <a:spcAft>
                <a:spcPts val="0"/>
              </a:spcAft>
              <a:buNone/>
            </a:pPr>
            <a:r>
              <a:t/>
            </a:r>
            <a:endParaRPr sz="1150">
              <a:solidFill>
                <a:srgbClr val="242729"/>
              </a:solidFill>
            </a:endParaRPr>
          </a:p>
          <a:p>
            <a:pPr indent="0" lvl="0" marL="0" rtl="0" algn="l">
              <a:spcBef>
                <a:spcPts val="1100"/>
              </a:spcBef>
              <a:spcAft>
                <a:spcPts val="0"/>
              </a:spcAft>
              <a:buNone/>
            </a:pPr>
            <a:r>
              <a:t/>
            </a:r>
            <a:endParaRPr sz="1150">
              <a:solidFill>
                <a:srgbClr val="242729"/>
              </a:solidFill>
            </a:endParaRPr>
          </a:p>
          <a:p>
            <a:pPr indent="0" lvl="0" marL="190500" marR="190500" rtl="0" algn="l">
              <a:spcBef>
                <a:spcPts val="0"/>
              </a:spcBef>
              <a:spcAft>
                <a:spcPts val="0"/>
              </a:spcAft>
              <a:buClr>
                <a:schemeClr val="dk1"/>
              </a:buClr>
              <a:buSzPts val="1100"/>
              <a:buFont typeface="Arial"/>
              <a:buNone/>
            </a:pPr>
            <a:r>
              <a:t/>
            </a:r>
            <a:endParaRPr sz="1150">
              <a:solidFill>
                <a:srgbClr val="242729"/>
              </a:solidFill>
              <a:highlight>
                <a:srgbClr val="FFFFFF"/>
              </a:highlight>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351600"/>
            <a:ext cx="8520600" cy="4289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000000"/>
                </a:solidFill>
                <a:latin typeface="Times New Roman"/>
                <a:ea typeface="Times New Roman"/>
                <a:cs typeface="Times New Roman"/>
                <a:sym typeface="Times New Roman"/>
              </a:rPr>
              <a:t>Virtualization:</a:t>
            </a:r>
            <a:endParaRPr b="1" sz="1800">
              <a:solidFill>
                <a:srgbClr val="000000"/>
              </a:solidFill>
              <a:latin typeface="Times New Roman"/>
              <a:ea typeface="Times New Roman"/>
              <a:cs typeface="Times New Roman"/>
              <a:sym typeface="Times New Roman"/>
            </a:endParaRPr>
          </a:p>
          <a:p>
            <a:pPr indent="0" lvl="0" marL="0" rtl="0" algn="l">
              <a:lnSpc>
                <a:spcPct val="115000"/>
              </a:lnSpc>
              <a:spcBef>
                <a:spcPts val="19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Virtualization is changing the mindset from physical to logical.</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What virtualization means is creating more logical IT resources, called virtual systems, within one physical system. That’s called system virtualization. It most commonly uses the hypervisor for managing the resources for every virtual system. The hypervisor is a software that can virtualize the hardware resources.</a:t>
            </a:r>
            <a:endParaRPr sz="1200">
              <a:solidFill>
                <a:srgbClr val="000000"/>
              </a:solidFill>
              <a:latin typeface="Times New Roman"/>
              <a:ea typeface="Times New Roman"/>
              <a:cs typeface="Times New Roman"/>
              <a:sym typeface="Times New Roman"/>
            </a:endParaRPr>
          </a:p>
          <a:p>
            <a:pPr indent="0" lvl="0" marL="0" rtl="0" algn="ctr">
              <a:spcBef>
                <a:spcPts val="1500"/>
              </a:spcBef>
              <a:spcAft>
                <a:spcPts val="0"/>
              </a:spcAft>
              <a:buNone/>
            </a:pPr>
            <a:r>
              <a:t/>
            </a:r>
            <a:endParaRPr/>
          </a:p>
        </p:txBody>
      </p:sp>
      <p:pic>
        <p:nvPicPr>
          <p:cNvPr id="61" name="Google Shape;61;p14"/>
          <p:cNvPicPr preferRelativeResize="0"/>
          <p:nvPr/>
        </p:nvPicPr>
        <p:blipFill>
          <a:blip r:embed="rId3">
            <a:alphaModFix/>
          </a:blip>
          <a:stretch>
            <a:fillRect/>
          </a:stretch>
        </p:blipFill>
        <p:spPr>
          <a:xfrm>
            <a:off x="2073850" y="2260400"/>
            <a:ext cx="4576525" cy="2672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idx="1" type="body"/>
          </p:nvPr>
        </p:nvSpPr>
        <p:spPr>
          <a:xfrm>
            <a:off x="311700" y="191850"/>
            <a:ext cx="8520600" cy="47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FROM centos:7</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MAINTAINER The CentOS Project &lt;cloud-ops@centos.org&gt;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LABEL Vendor="CentOS"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License=GPLv2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Version=2.4.6-40</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RUN yum -y --setopt=tsflags=nodocs update &amp;&amp;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yum -y --setopt=tsflags=nodocs install httpd &amp;&amp;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yum clean all</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EXPOSE 80</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Simple startup script to avoid some issues observed with container restart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ENTRYPOINT ["/usr/sbin/httpd", "-D", "FOREGROUND"]</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71428"/>
              </a:lnSpc>
              <a:spcBef>
                <a:spcPts val="800"/>
              </a:spcBef>
              <a:spcAft>
                <a:spcPts val="800"/>
              </a:spcAft>
              <a:buClr>
                <a:schemeClr val="dk1"/>
              </a:buClr>
              <a:buSzPts val="1100"/>
              <a:buFont typeface="Arial"/>
              <a:buNone/>
            </a:pPr>
            <a:r>
              <a:rPr lang="en" sz="1400">
                <a:solidFill>
                  <a:srgbClr val="33444C"/>
                </a:solidFill>
                <a:latin typeface="Times New Roman"/>
                <a:ea typeface="Times New Roman"/>
                <a:cs typeface="Times New Roman"/>
                <a:sym typeface="Times New Roman"/>
              </a:rPr>
              <a:t>Environment variables are supported by the following list of instructions in the Dockerfile:</a:t>
            </a:r>
            <a:endParaRPr sz="1400">
              <a:latin typeface="Times New Roman"/>
              <a:ea typeface="Times New Roman"/>
              <a:cs typeface="Times New Roman"/>
              <a:sym typeface="Times New Roman"/>
            </a:endParaRPr>
          </a:p>
        </p:txBody>
      </p:sp>
      <p:sp>
        <p:nvSpPr>
          <p:cNvPr id="163" name="Google Shape;16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800"/>
              </a:spcBef>
              <a:spcAft>
                <a:spcPts val="0"/>
              </a:spcAft>
              <a:buClr>
                <a:srgbClr val="33444C"/>
              </a:buClr>
              <a:buSzPts val="1200"/>
              <a:buFont typeface="Times New Roman"/>
              <a:buChar char="●"/>
            </a:pPr>
            <a:r>
              <a:rPr lang="en" sz="1200">
                <a:solidFill>
                  <a:srgbClr val="33444C"/>
                </a:solidFill>
                <a:latin typeface="Times New Roman"/>
                <a:ea typeface="Times New Roman"/>
                <a:cs typeface="Times New Roman"/>
                <a:sym typeface="Times New Roman"/>
              </a:rPr>
              <a:t>ADD</a:t>
            </a:r>
            <a:endParaRPr sz="1200">
              <a:solidFill>
                <a:srgbClr val="33444C"/>
              </a:solidFill>
              <a:latin typeface="Times New Roman"/>
              <a:ea typeface="Times New Roman"/>
              <a:cs typeface="Times New Roman"/>
              <a:sym typeface="Times New Roman"/>
            </a:endParaRPr>
          </a:p>
          <a:p>
            <a:pPr indent="-304800" lvl="0" marL="457200" rtl="0" algn="l">
              <a:spcBef>
                <a:spcPts val="0"/>
              </a:spcBef>
              <a:spcAft>
                <a:spcPts val="0"/>
              </a:spcAft>
              <a:buClr>
                <a:srgbClr val="33444C"/>
              </a:buClr>
              <a:buSzPts val="1200"/>
              <a:buFont typeface="Times New Roman"/>
              <a:buChar char="●"/>
            </a:pPr>
            <a:r>
              <a:rPr lang="en" sz="1200">
                <a:solidFill>
                  <a:srgbClr val="33444C"/>
                </a:solidFill>
                <a:latin typeface="Times New Roman"/>
                <a:ea typeface="Times New Roman"/>
                <a:cs typeface="Times New Roman"/>
                <a:sym typeface="Times New Roman"/>
              </a:rPr>
              <a:t>COPY</a:t>
            </a:r>
            <a:endParaRPr sz="1200">
              <a:solidFill>
                <a:srgbClr val="33444C"/>
              </a:solidFill>
              <a:latin typeface="Times New Roman"/>
              <a:ea typeface="Times New Roman"/>
              <a:cs typeface="Times New Roman"/>
              <a:sym typeface="Times New Roman"/>
            </a:endParaRPr>
          </a:p>
          <a:p>
            <a:pPr indent="-304800" lvl="0" marL="457200" rtl="0" algn="l">
              <a:spcBef>
                <a:spcPts val="0"/>
              </a:spcBef>
              <a:spcAft>
                <a:spcPts val="0"/>
              </a:spcAft>
              <a:buClr>
                <a:srgbClr val="33444C"/>
              </a:buClr>
              <a:buSzPts val="1200"/>
              <a:buFont typeface="Times New Roman"/>
              <a:buChar char="●"/>
            </a:pPr>
            <a:r>
              <a:rPr lang="en" sz="1200">
                <a:solidFill>
                  <a:srgbClr val="33444C"/>
                </a:solidFill>
                <a:latin typeface="Times New Roman"/>
                <a:ea typeface="Times New Roman"/>
                <a:cs typeface="Times New Roman"/>
                <a:sym typeface="Times New Roman"/>
              </a:rPr>
              <a:t>ENV</a:t>
            </a:r>
            <a:endParaRPr sz="1200">
              <a:solidFill>
                <a:srgbClr val="33444C"/>
              </a:solidFill>
              <a:latin typeface="Times New Roman"/>
              <a:ea typeface="Times New Roman"/>
              <a:cs typeface="Times New Roman"/>
              <a:sym typeface="Times New Roman"/>
            </a:endParaRPr>
          </a:p>
          <a:p>
            <a:pPr indent="-304800" lvl="0" marL="457200" rtl="0" algn="l">
              <a:spcBef>
                <a:spcPts val="0"/>
              </a:spcBef>
              <a:spcAft>
                <a:spcPts val="0"/>
              </a:spcAft>
              <a:buClr>
                <a:srgbClr val="33444C"/>
              </a:buClr>
              <a:buSzPts val="1200"/>
              <a:buFont typeface="Times New Roman"/>
              <a:buChar char="●"/>
            </a:pPr>
            <a:r>
              <a:rPr lang="en" sz="1200">
                <a:solidFill>
                  <a:srgbClr val="33444C"/>
                </a:solidFill>
                <a:latin typeface="Times New Roman"/>
                <a:ea typeface="Times New Roman"/>
                <a:cs typeface="Times New Roman"/>
                <a:sym typeface="Times New Roman"/>
              </a:rPr>
              <a:t>EXPOSE</a:t>
            </a:r>
            <a:endParaRPr sz="1200">
              <a:solidFill>
                <a:srgbClr val="33444C"/>
              </a:solidFill>
              <a:latin typeface="Times New Roman"/>
              <a:ea typeface="Times New Roman"/>
              <a:cs typeface="Times New Roman"/>
              <a:sym typeface="Times New Roman"/>
            </a:endParaRPr>
          </a:p>
          <a:p>
            <a:pPr indent="-304800" lvl="0" marL="457200" rtl="0" algn="l">
              <a:spcBef>
                <a:spcPts val="0"/>
              </a:spcBef>
              <a:spcAft>
                <a:spcPts val="0"/>
              </a:spcAft>
              <a:buClr>
                <a:srgbClr val="33444C"/>
              </a:buClr>
              <a:buSzPts val="1200"/>
              <a:buFont typeface="Times New Roman"/>
              <a:buChar char="●"/>
            </a:pPr>
            <a:r>
              <a:rPr lang="en" sz="1200">
                <a:solidFill>
                  <a:srgbClr val="33444C"/>
                </a:solidFill>
                <a:latin typeface="Times New Roman"/>
                <a:ea typeface="Times New Roman"/>
                <a:cs typeface="Times New Roman"/>
                <a:sym typeface="Times New Roman"/>
              </a:rPr>
              <a:t>FROM</a:t>
            </a:r>
            <a:endParaRPr sz="1200">
              <a:solidFill>
                <a:srgbClr val="33444C"/>
              </a:solidFill>
              <a:latin typeface="Times New Roman"/>
              <a:ea typeface="Times New Roman"/>
              <a:cs typeface="Times New Roman"/>
              <a:sym typeface="Times New Roman"/>
            </a:endParaRPr>
          </a:p>
          <a:p>
            <a:pPr indent="-304800" lvl="0" marL="457200" rtl="0" algn="l">
              <a:spcBef>
                <a:spcPts val="0"/>
              </a:spcBef>
              <a:spcAft>
                <a:spcPts val="0"/>
              </a:spcAft>
              <a:buClr>
                <a:srgbClr val="33444C"/>
              </a:buClr>
              <a:buSzPts val="1200"/>
              <a:buFont typeface="Times New Roman"/>
              <a:buChar char="●"/>
            </a:pPr>
            <a:r>
              <a:rPr lang="en" sz="1200">
                <a:solidFill>
                  <a:srgbClr val="33444C"/>
                </a:solidFill>
                <a:latin typeface="Times New Roman"/>
                <a:ea typeface="Times New Roman"/>
                <a:cs typeface="Times New Roman"/>
                <a:sym typeface="Times New Roman"/>
              </a:rPr>
              <a:t>LABEL</a:t>
            </a:r>
            <a:endParaRPr sz="1200">
              <a:solidFill>
                <a:srgbClr val="33444C"/>
              </a:solidFill>
              <a:latin typeface="Times New Roman"/>
              <a:ea typeface="Times New Roman"/>
              <a:cs typeface="Times New Roman"/>
              <a:sym typeface="Times New Roman"/>
            </a:endParaRPr>
          </a:p>
          <a:p>
            <a:pPr indent="-304800" lvl="0" marL="457200" rtl="0" algn="l">
              <a:spcBef>
                <a:spcPts val="0"/>
              </a:spcBef>
              <a:spcAft>
                <a:spcPts val="0"/>
              </a:spcAft>
              <a:buClr>
                <a:srgbClr val="33444C"/>
              </a:buClr>
              <a:buSzPts val="1200"/>
              <a:buFont typeface="Times New Roman"/>
              <a:buChar char="●"/>
            </a:pPr>
            <a:r>
              <a:rPr lang="en" sz="1200">
                <a:solidFill>
                  <a:srgbClr val="33444C"/>
                </a:solidFill>
                <a:latin typeface="Times New Roman"/>
                <a:ea typeface="Times New Roman"/>
                <a:cs typeface="Times New Roman"/>
                <a:sym typeface="Times New Roman"/>
              </a:rPr>
              <a:t>STOPSIGNAL</a:t>
            </a:r>
            <a:endParaRPr sz="1200">
              <a:solidFill>
                <a:srgbClr val="33444C"/>
              </a:solidFill>
              <a:latin typeface="Times New Roman"/>
              <a:ea typeface="Times New Roman"/>
              <a:cs typeface="Times New Roman"/>
              <a:sym typeface="Times New Roman"/>
            </a:endParaRPr>
          </a:p>
          <a:p>
            <a:pPr indent="-304800" lvl="0" marL="457200" rtl="0" algn="l">
              <a:spcBef>
                <a:spcPts val="0"/>
              </a:spcBef>
              <a:spcAft>
                <a:spcPts val="0"/>
              </a:spcAft>
              <a:buClr>
                <a:srgbClr val="33444C"/>
              </a:buClr>
              <a:buSzPts val="1200"/>
              <a:buFont typeface="Times New Roman"/>
              <a:buChar char="●"/>
            </a:pPr>
            <a:r>
              <a:rPr lang="en" sz="1200">
                <a:solidFill>
                  <a:srgbClr val="33444C"/>
                </a:solidFill>
                <a:latin typeface="Times New Roman"/>
                <a:ea typeface="Times New Roman"/>
                <a:cs typeface="Times New Roman"/>
                <a:sym typeface="Times New Roman"/>
              </a:rPr>
              <a:t>USER</a:t>
            </a:r>
            <a:endParaRPr sz="1200">
              <a:solidFill>
                <a:srgbClr val="33444C"/>
              </a:solidFill>
              <a:latin typeface="Times New Roman"/>
              <a:ea typeface="Times New Roman"/>
              <a:cs typeface="Times New Roman"/>
              <a:sym typeface="Times New Roman"/>
            </a:endParaRPr>
          </a:p>
          <a:p>
            <a:pPr indent="-304800" lvl="0" marL="457200" rtl="0" algn="l">
              <a:spcBef>
                <a:spcPts val="0"/>
              </a:spcBef>
              <a:spcAft>
                <a:spcPts val="0"/>
              </a:spcAft>
              <a:buClr>
                <a:srgbClr val="33444C"/>
              </a:buClr>
              <a:buSzPts val="1200"/>
              <a:buFont typeface="Times New Roman"/>
              <a:buChar char="●"/>
            </a:pPr>
            <a:r>
              <a:rPr lang="en" sz="1200">
                <a:solidFill>
                  <a:srgbClr val="33444C"/>
                </a:solidFill>
                <a:latin typeface="Times New Roman"/>
                <a:ea typeface="Times New Roman"/>
                <a:cs typeface="Times New Roman"/>
                <a:sym typeface="Times New Roman"/>
              </a:rPr>
              <a:t>VOLUME</a:t>
            </a:r>
            <a:endParaRPr sz="1200">
              <a:solidFill>
                <a:srgbClr val="33444C"/>
              </a:solidFill>
              <a:latin typeface="Times New Roman"/>
              <a:ea typeface="Times New Roman"/>
              <a:cs typeface="Times New Roman"/>
              <a:sym typeface="Times New Roman"/>
            </a:endParaRPr>
          </a:p>
          <a:p>
            <a:pPr indent="-304800" lvl="0" marL="457200" rtl="0" algn="l">
              <a:spcBef>
                <a:spcPts val="0"/>
              </a:spcBef>
              <a:spcAft>
                <a:spcPts val="0"/>
              </a:spcAft>
              <a:buClr>
                <a:srgbClr val="33444C"/>
              </a:buClr>
              <a:buSzPts val="1200"/>
              <a:buFont typeface="Times New Roman"/>
              <a:buChar char="●"/>
            </a:pPr>
            <a:r>
              <a:rPr lang="en" sz="1200">
                <a:solidFill>
                  <a:srgbClr val="33444C"/>
                </a:solidFill>
                <a:latin typeface="Times New Roman"/>
                <a:ea typeface="Times New Roman"/>
                <a:cs typeface="Times New Roman"/>
                <a:sym typeface="Times New Roman"/>
              </a:rPr>
              <a:t>WORKDIR</a:t>
            </a:r>
            <a:endParaRPr sz="1200">
              <a:solidFill>
                <a:srgbClr val="33444C"/>
              </a:solidFill>
              <a:latin typeface="Times New Roman"/>
              <a:ea typeface="Times New Roman"/>
              <a:cs typeface="Times New Roman"/>
              <a:sym typeface="Times New Roman"/>
            </a:endParaRPr>
          </a:p>
          <a:p>
            <a:pPr indent="-304800" lvl="0" marL="457200" rtl="0" algn="l">
              <a:spcBef>
                <a:spcPts val="0"/>
              </a:spcBef>
              <a:spcAft>
                <a:spcPts val="0"/>
              </a:spcAft>
              <a:buClr>
                <a:srgbClr val="33444C"/>
              </a:buClr>
              <a:buSzPts val="1200"/>
              <a:buFont typeface="Times New Roman"/>
              <a:buChar char="●"/>
            </a:pPr>
            <a:r>
              <a:rPr lang="en" sz="1200">
                <a:solidFill>
                  <a:srgbClr val="33444C"/>
                </a:solidFill>
                <a:latin typeface="Times New Roman"/>
                <a:ea typeface="Times New Roman"/>
                <a:cs typeface="Times New Roman"/>
                <a:sym typeface="Times New Roman"/>
              </a:rPr>
              <a:t>RUN</a:t>
            </a:r>
            <a:endParaRPr sz="1200">
              <a:solidFill>
                <a:srgbClr val="33444C"/>
              </a:solidFill>
              <a:latin typeface="Times New Roman"/>
              <a:ea typeface="Times New Roman"/>
              <a:cs typeface="Times New Roman"/>
              <a:sym typeface="Times New Roman"/>
            </a:endParaRPr>
          </a:p>
          <a:p>
            <a:pPr indent="-304800" lvl="0" marL="457200" rtl="0" algn="l">
              <a:spcBef>
                <a:spcPts val="0"/>
              </a:spcBef>
              <a:spcAft>
                <a:spcPts val="0"/>
              </a:spcAft>
              <a:buClr>
                <a:srgbClr val="33444C"/>
              </a:buClr>
              <a:buSzPts val="1200"/>
              <a:buFont typeface="Times New Roman"/>
              <a:buChar char="●"/>
            </a:pPr>
            <a:r>
              <a:rPr lang="en" sz="1200">
                <a:solidFill>
                  <a:srgbClr val="33444C"/>
                </a:solidFill>
                <a:latin typeface="Times New Roman"/>
                <a:ea typeface="Times New Roman"/>
                <a:cs typeface="Times New Roman"/>
                <a:sym typeface="Times New Roman"/>
              </a:rPr>
              <a:t>CMD</a:t>
            </a:r>
            <a:endParaRPr sz="1200">
              <a:solidFill>
                <a:srgbClr val="33444C"/>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idx="1" type="body"/>
          </p:nvPr>
        </p:nvSpPr>
        <p:spPr>
          <a:xfrm>
            <a:off x="311700" y="103175"/>
            <a:ext cx="8501400" cy="44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Run the created image: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 docker run -t ram.whale .</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Create a Docker Hub account and repository</a:t>
            </a:r>
            <a:endParaRPr b="1"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Step 1: Sign up for an account</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u="sng">
                <a:solidFill>
                  <a:schemeClr val="hlink"/>
                </a:solidFill>
                <a:latin typeface="Times New Roman"/>
                <a:ea typeface="Times New Roman"/>
                <a:cs typeface="Times New Roman"/>
                <a:sym typeface="Times New Roman"/>
                <a:hlinkClick r:id="rId3"/>
              </a:rPr>
              <a:t>https://hub.docker.com/register/?utm_source=getting_started_guide&amp;utm_medium=embedded_MacOSX&amp;utm_campaign=create_docker_hub_account</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Tag, push, and pull your image:</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this section, you tag and push your docker-whale image to your newly created repository. When you are done, you test the repository by pulling your new image.</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Step 1:</a:t>
            </a:r>
            <a:r>
              <a:rPr lang="en" sz="1200">
                <a:solidFill>
                  <a:schemeClr val="dk1"/>
                </a:solidFill>
                <a:latin typeface="Times New Roman"/>
                <a:ea typeface="Times New Roman"/>
                <a:cs typeface="Times New Roman"/>
                <a:sym typeface="Times New Roman"/>
              </a:rPr>
              <a:t> Tag and push the image</a:t>
            </a:r>
            <a:r>
              <a:rPr lang="en" sz="1200" u="sng">
                <a:solidFill>
                  <a:schemeClr val="accent5"/>
                </a:solidFill>
                <a:latin typeface="Times New Roman"/>
                <a:ea typeface="Times New Roman"/>
                <a:cs typeface="Times New Roman"/>
                <a:sym typeface="Times New Roman"/>
                <a:hlinkClick r:id="rId4">
                  <a:extLst>
                    <a:ext uri="{A12FA001-AC4F-418D-AE19-62706E023703}">
                      <ahyp:hlinkClr val="tx"/>
                    </a:ext>
                  </a:extLst>
                </a:hlinkClick>
              </a:rPr>
              <a:t>¶</a:t>
            </a:r>
            <a:endParaRPr sz="1200" u="sng">
              <a:solidFill>
                <a:schemeClr val="accent5"/>
              </a:solidFill>
              <a:latin typeface="Times New Roman"/>
              <a:ea typeface="Times New Roman"/>
              <a:cs typeface="Times New Roman"/>
              <a:sym typeface="Times New Roman"/>
              <a:hlinkClick r:id="rId5">
                <a:extLst>
                  <a:ext uri="{A12FA001-AC4F-418D-AE19-62706E023703}">
                    <ahyp:hlinkClr val="tx"/>
                  </a:ext>
                </a:extLst>
              </a:hlinkClick>
            </a:endParaRPr>
          </a:p>
          <a:p>
            <a:pPr indent="0" lvl="0" marL="0" rtl="0" algn="l">
              <a:spcBef>
                <a:spcPts val="1600"/>
              </a:spcBef>
              <a:spcAft>
                <a:spcPts val="16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If you don’t already have a terminal open, open one now:</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idx="1" type="body"/>
          </p:nvPr>
        </p:nvSpPr>
        <p:spPr>
          <a:xfrm>
            <a:off x="311700" y="228425"/>
            <a:ext cx="8612100" cy="47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Go back to your command line terminal.</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At the prompt, type docker images to list the images you currently have: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 $ docker images</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REPOSITORY           TAG          IMAGE ID            CREATED             SIZE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docker-whale         latest       7d9495d03763        38 minutes ago      273.7 MB</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&lt;none&gt;               &lt;none&gt;       5dac217f722c        45 minutes ago      273.7 MB</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docker/whalesay      latest       fb434121fc77        4 hours ago         247 MB</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hello-world          latest       91c95931e552        5 weeks ago         910 B</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Find the IMAGE ID for your docker-whale image.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this example, the id is 7d9495d03763.</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Notice that currently, the `REPOSITORY` shows the repo name `docker-whale`</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but not the namespace. You need to include the `namespace` </a:t>
            </a:r>
            <a:r>
              <a:rPr b="1" lang="en" sz="1200">
                <a:solidFill>
                  <a:schemeClr val="dk1"/>
                </a:solidFill>
                <a:latin typeface="Times New Roman"/>
                <a:ea typeface="Times New Roman"/>
                <a:cs typeface="Times New Roman"/>
                <a:sym typeface="Times New Roman"/>
              </a:rPr>
              <a:t>for</a:t>
            </a:r>
            <a:r>
              <a:rPr lang="en" sz="1200">
                <a:solidFill>
                  <a:schemeClr val="dk1"/>
                </a:solidFill>
                <a:latin typeface="Times New Roman"/>
                <a:ea typeface="Times New Roman"/>
                <a:cs typeface="Times New Roman"/>
                <a:sym typeface="Times New Roman"/>
              </a:rPr>
              <a:t> Docker Hub to</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associate it </a:t>
            </a:r>
            <a:r>
              <a:rPr b="1" lang="en" sz="1200">
                <a:solidFill>
                  <a:schemeClr val="dk1"/>
                </a:solidFill>
                <a:latin typeface="Times New Roman"/>
                <a:ea typeface="Times New Roman"/>
                <a:cs typeface="Times New Roman"/>
                <a:sym typeface="Times New Roman"/>
              </a:rPr>
              <a:t>with</a:t>
            </a:r>
            <a:r>
              <a:rPr lang="en" sz="1200">
                <a:solidFill>
                  <a:schemeClr val="dk1"/>
                </a:solidFill>
                <a:latin typeface="Times New Roman"/>
                <a:ea typeface="Times New Roman"/>
                <a:cs typeface="Times New Roman"/>
                <a:sym typeface="Times New Roman"/>
              </a:rPr>
              <a:t> your account. The `namespace` is the same </a:t>
            </a:r>
            <a:r>
              <a:rPr b="1" lang="en" sz="1200">
                <a:solidFill>
                  <a:schemeClr val="dk1"/>
                </a:solidFill>
                <a:latin typeface="Times New Roman"/>
                <a:ea typeface="Times New Roman"/>
                <a:cs typeface="Times New Roman"/>
                <a:sym typeface="Times New Roman"/>
              </a:rPr>
              <a:t>as</a:t>
            </a:r>
            <a:r>
              <a:rPr lang="en" sz="1200">
                <a:solidFill>
                  <a:schemeClr val="dk1"/>
                </a:solidFill>
                <a:latin typeface="Times New Roman"/>
                <a:ea typeface="Times New Roman"/>
                <a:cs typeface="Times New Roman"/>
                <a:sym typeface="Times New Roman"/>
              </a:rPr>
              <a:t> your Docker</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Hub account name. You need to rename the image to</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`YOUR_DOCKERHUB_NAME/docker-whale`.</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idx="1" type="body"/>
          </p:nvPr>
        </p:nvSpPr>
        <p:spPr>
          <a:xfrm>
            <a:off x="311700" y="154750"/>
            <a:ext cx="8582700" cy="48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Command for uploading Docker image;</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CC0000"/>
                </a:solidFill>
                <a:latin typeface="Times New Roman"/>
                <a:ea typeface="Times New Roman"/>
                <a:cs typeface="Times New Roman"/>
                <a:sym typeface="Times New Roman"/>
              </a:rPr>
              <a:t>$ docker tag 7d9495d03763 ramcloud/ram.whale:latest</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By above command we can change the names and versions of image</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CC0000"/>
                </a:solidFill>
                <a:latin typeface="Times New Roman"/>
                <a:ea typeface="Times New Roman"/>
                <a:cs typeface="Times New Roman"/>
                <a:sym typeface="Times New Roman"/>
              </a:rPr>
              <a:t>$ docker login</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Enter your username and password</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 $ docker push ramcloud/docker-whale</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Use the docker rmi to remove the ramcloud/docker-whale and docker-whale images.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You can use an ID or the name to remove an image.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t>
            </a:r>
            <a:r>
              <a:rPr lang="en" sz="1200">
                <a:solidFill>
                  <a:srgbClr val="CC0000"/>
                </a:solidFill>
                <a:latin typeface="Times New Roman"/>
                <a:ea typeface="Times New Roman"/>
                <a:cs typeface="Times New Roman"/>
                <a:sym typeface="Times New Roman"/>
              </a:rPr>
              <a:t>$ docker rmi -f 7d9495d03763</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 $ docker rmi -f docker-whale</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To run your own image enter the below command</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CC0000"/>
                </a:solidFill>
              </a:rPr>
              <a:t>$docker </a:t>
            </a:r>
            <a:r>
              <a:rPr b="1" lang="en" sz="1100">
                <a:solidFill>
                  <a:srgbClr val="CC0000"/>
                </a:solidFill>
              </a:rPr>
              <a:t>run</a:t>
            </a:r>
            <a:r>
              <a:rPr lang="en" sz="1100">
                <a:solidFill>
                  <a:srgbClr val="CC0000"/>
                </a:solidFill>
              </a:rPr>
              <a:t> yourusername/docker-whale</a:t>
            </a:r>
            <a:endParaRPr sz="1100">
              <a:solidFill>
                <a:srgbClr val="CC0000"/>
              </a:solidFill>
            </a:endParaRPr>
          </a:p>
          <a:p>
            <a:pPr indent="0" lvl="0" marL="0" rtl="0" algn="l">
              <a:spcBef>
                <a:spcPts val="0"/>
              </a:spcBef>
              <a:spcAft>
                <a:spcPts val="0"/>
              </a:spcAft>
              <a:buClr>
                <a:schemeClr val="dk1"/>
              </a:buClr>
              <a:buSzPts val="1100"/>
              <a:buFont typeface="Arial"/>
              <a:buNone/>
            </a:pPr>
            <a:r>
              <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79" name="Google Shape;179;p36"/>
          <p:cNvPicPr preferRelativeResize="0"/>
          <p:nvPr/>
        </p:nvPicPr>
        <p:blipFill>
          <a:blip r:embed="rId3">
            <a:alphaModFix/>
          </a:blip>
          <a:stretch>
            <a:fillRect/>
          </a:stretch>
        </p:blipFill>
        <p:spPr>
          <a:xfrm>
            <a:off x="353675" y="919700"/>
            <a:ext cx="7656300" cy="1607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idx="1" type="body"/>
          </p:nvPr>
        </p:nvSpPr>
        <p:spPr>
          <a:xfrm>
            <a:off x="262800" y="111000"/>
            <a:ext cx="8642700" cy="4847700"/>
          </a:xfrm>
          <a:prstGeom prst="rect">
            <a:avLst/>
          </a:prstGeom>
        </p:spPr>
        <p:txBody>
          <a:bodyPr anchorCtr="0" anchor="t" bIns="91425" lIns="91425" spcFirstLastPara="1" rIns="91425" wrap="square" tIns="91425">
            <a:noAutofit/>
          </a:bodyPr>
          <a:lstStyle/>
          <a:p>
            <a:pPr indent="0" lvl="0" marL="0" rtl="0" algn="l">
              <a:lnSpc>
                <a:spcPct val="100000"/>
              </a:lnSpc>
              <a:spcBef>
                <a:spcPts val="2400"/>
              </a:spcBef>
              <a:spcAft>
                <a:spcPts val="0"/>
              </a:spcAft>
              <a:buNone/>
            </a:pPr>
            <a:r>
              <a:rPr b="1" lang="en">
                <a:solidFill>
                  <a:srgbClr val="155A74"/>
                </a:solidFill>
                <a:highlight>
                  <a:srgbClr val="FFFFFF"/>
                </a:highlight>
                <a:latin typeface="Times New Roman"/>
                <a:ea typeface="Times New Roman"/>
                <a:cs typeface="Times New Roman"/>
                <a:sym typeface="Times New Roman"/>
              </a:rPr>
              <a:t>Hello world in a container:</a:t>
            </a:r>
            <a:endParaRPr b="1">
              <a:solidFill>
                <a:srgbClr val="155A74"/>
              </a:solidFill>
              <a:highlight>
                <a:srgbClr val="FFFFFF"/>
              </a:highlight>
              <a:latin typeface="Times New Roman"/>
              <a:ea typeface="Times New Roman"/>
              <a:cs typeface="Times New Roman"/>
              <a:sym typeface="Times New Roman"/>
            </a:endParaRPr>
          </a:p>
          <a:p>
            <a:pPr indent="0" lvl="0" marL="0" rtl="0" algn="l">
              <a:lnSpc>
                <a:spcPct val="100000"/>
              </a:lnSpc>
              <a:spcBef>
                <a:spcPts val="2400"/>
              </a:spcBef>
              <a:spcAft>
                <a:spcPts val="0"/>
              </a:spcAft>
              <a:buNone/>
            </a:pPr>
            <a:r>
              <a:rPr lang="en" sz="1200">
                <a:solidFill>
                  <a:schemeClr val="dk1"/>
                </a:solidFill>
                <a:highlight>
                  <a:srgbClr val="FFFFFF"/>
                </a:highlight>
                <a:latin typeface="Times New Roman"/>
                <a:ea typeface="Times New Roman"/>
                <a:cs typeface="Times New Roman"/>
                <a:sym typeface="Times New Roman"/>
              </a:rPr>
              <a:t>Docker allows you to run applications, worlds you create, inside containers. Running an application inside a container takes a single command: </a:t>
            </a:r>
            <a:r>
              <a:rPr lang="en" sz="1200">
                <a:solidFill>
                  <a:schemeClr val="dk1"/>
                </a:solidFill>
                <a:latin typeface="Times New Roman"/>
                <a:ea typeface="Times New Roman"/>
                <a:cs typeface="Times New Roman"/>
                <a:sym typeface="Times New Roman"/>
              </a:rPr>
              <a:t>docker run</a:t>
            </a:r>
            <a:endParaRPr sz="1200">
              <a:solidFill>
                <a:schemeClr val="dk1"/>
              </a:solidFill>
              <a:latin typeface="Times New Roman"/>
              <a:ea typeface="Times New Roman"/>
              <a:cs typeface="Times New Roman"/>
              <a:sym typeface="Times New Roman"/>
            </a:endParaRPr>
          </a:p>
          <a:p>
            <a:pPr indent="0" lvl="0" marL="50800" rtl="0" algn="l">
              <a:lnSpc>
                <a:spcPct val="100000"/>
              </a:lnSpc>
              <a:spcBef>
                <a:spcPts val="1800"/>
              </a:spcBef>
              <a:spcAft>
                <a:spcPts val="0"/>
              </a:spcAft>
              <a:buNone/>
            </a:pPr>
            <a:r>
              <a:rPr lang="en" sz="1200">
                <a:solidFill>
                  <a:srgbClr val="155A74"/>
                </a:solidFill>
                <a:highlight>
                  <a:srgbClr val="FFFFFF"/>
                </a:highlight>
                <a:latin typeface="Times New Roman"/>
                <a:ea typeface="Times New Roman"/>
                <a:cs typeface="Times New Roman"/>
                <a:sym typeface="Times New Roman"/>
              </a:rPr>
              <a:t>Run a Hello world</a:t>
            </a:r>
            <a:endParaRPr sz="1200">
              <a:solidFill>
                <a:srgbClr val="155A74"/>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Let’s run a hello world container.</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CC0000"/>
                </a:solidFill>
                <a:highlight>
                  <a:srgbClr val="F5F5F5"/>
                </a:highlight>
                <a:latin typeface="Times New Roman"/>
                <a:ea typeface="Times New Roman"/>
                <a:cs typeface="Times New Roman"/>
                <a:sym typeface="Times New Roman"/>
              </a:rPr>
              <a:t>$ docker run ubuntu /bin/</a:t>
            </a:r>
            <a:r>
              <a:rPr b="1" lang="en" sz="1200">
                <a:solidFill>
                  <a:srgbClr val="CC0000"/>
                </a:solidFill>
                <a:highlight>
                  <a:srgbClr val="F5F5F5"/>
                </a:highlight>
                <a:latin typeface="Times New Roman"/>
                <a:ea typeface="Times New Roman"/>
                <a:cs typeface="Times New Roman"/>
                <a:sym typeface="Times New Roman"/>
              </a:rPr>
              <a:t>echo</a:t>
            </a:r>
            <a:r>
              <a:rPr lang="en" sz="1200">
                <a:solidFill>
                  <a:srgbClr val="CC0000"/>
                </a:solidFill>
                <a:highlight>
                  <a:srgbClr val="F5F5F5"/>
                </a:highlight>
                <a:latin typeface="Times New Roman"/>
                <a:ea typeface="Times New Roman"/>
                <a:cs typeface="Times New Roman"/>
                <a:sym typeface="Times New Roman"/>
              </a:rPr>
              <a:t> 'Hello world'</a:t>
            </a:r>
            <a:br>
              <a:rPr lang="en" sz="1200">
                <a:solidFill>
                  <a:srgbClr val="333333"/>
                </a:solidFill>
                <a:highlight>
                  <a:srgbClr val="F5F5F5"/>
                </a:highlight>
                <a:latin typeface="Times New Roman"/>
                <a:ea typeface="Times New Roman"/>
                <a:cs typeface="Times New Roman"/>
                <a:sym typeface="Times New Roman"/>
              </a:rPr>
            </a:br>
            <a:br>
              <a:rPr lang="en" sz="1200">
                <a:solidFill>
                  <a:srgbClr val="333333"/>
                </a:solidFill>
                <a:highlight>
                  <a:srgbClr val="F5F5F5"/>
                </a:highlight>
                <a:latin typeface="Times New Roman"/>
                <a:ea typeface="Times New Roman"/>
                <a:cs typeface="Times New Roman"/>
                <a:sym typeface="Times New Roman"/>
              </a:rPr>
            </a:br>
            <a:r>
              <a:rPr lang="en" sz="1200">
                <a:solidFill>
                  <a:srgbClr val="333333"/>
                </a:solidFill>
                <a:highlight>
                  <a:srgbClr val="F5F5F5"/>
                </a:highlight>
                <a:latin typeface="Times New Roman"/>
                <a:ea typeface="Times New Roman"/>
                <a:cs typeface="Times New Roman"/>
                <a:sym typeface="Times New Roman"/>
              </a:rPr>
              <a:t>Hello world</a:t>
            </a:r>
            <a:br>
              <a:rPr lang="en" sz="1200">
                <a:solidFill>
                  <a:srgbClr val="333333"/>
                </a:solidFill>
                <a:highlight>
                  <a:srgbClr val="F5F5F5"/>
                </a:highlight>
                <a:latin typeface="Times New Roman"/>
                <a:ea typeface="Times New Roman"/>
                <a:cs typeface="Times New Roman"/>
                <a:sym typeface="Times New Roman"/>
              </a:rPr>
            </a:br>
            <a:endParaRPr sz="1200">
              <a:solidFill>
                <a:srgbClr val="333333"/>
              </a:solidFill>
              <a:highlight>
                <a:srgbClr val="F5F5F5"/>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You just launched your first container!</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In this example:</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docker run runs a container.</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ubuntu is the image you run, for example the Ubuntu operating system image. When you specify an image, Docker looks first for the image on your Docker host. If the image does not exist locally, then the image is pulled from the public image registry </a:t>
            </a:r>
            <a:r>
              <a:rPr lang="en" sz="1200">
                <a:solidFill>
                  <a:srgbClr val="008AB5"/>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Docker Hub</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/bin/echo is the command to run inside the new container.</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 container launches. Docker creates a new Ubuntu environment and executes the /bin/echo command inside it and then prints out: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80"/>
                </a:solidFill>
                <a:highlight>
                  <a:srgbClr val="F5F5F5"/>
                </a:highlight>
                <a:latin typeface="Times New Roman"/>
                <a:ea typeface="Times New Roman"/>
                <a:cs typeface="Times New Roman"/>
                <a:sym typeface="Times New Roman"/>
              </a:rPr>
              <a:t>Hello</a:t>
            </a:r>
            <a:r>
              <a:rPr lang="en" sz="1200">
                <a:solidFill>
                  <a:srgbClr val="333333"/>
                </a:solidFill>
                <a:highlight>
                  <a:srgbClr val="F5F5F5"/>
                </a:highlight>
                <a:latin typeface="Times New Roman"/>
                <a:ea typeface="Times New Roman"/>
                <a:cs typeface="Times New Roman"/>
                <a:sym typeface="Times New Roman"/>
              </a:rPr>
              <a:t> world</a:t>
            </a:r>
            <a:br>
              <a:rPr lang="en" sz="1200">
                <a:solidFill>
                  <a:srgbClr val="333333"/>
                </a:solidFill>
                <a:highlight>
                  <a:srgbClr val="F5F5F5"/>
                </a:highlight>
                <a:latin typeface="Times New Roman"/>
                <a:ea typeface="Times New Roman"/>
                <a:cs typeface="Times New Roman"/>
                <a:sym typeface="Times New Roman"/>
              </a:rPr>
            </a:br>
            <a:endParaRPr sz="1200">
              <a:solidFill>
                <a:srgbClr val="333333"/>
              </a:solidFill>
              <a:highlight>
                <a:srgbClr val="F5F5F5"/>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So what happened to the container after that? Well, Docker containers only run as long as the command you specify is active. Therefore, in the above example, the container stops once the command is executed.</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24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8"/>
          <p:cNvSpPr txBox="1"/>
          <p:nvPr>
            <p:ph idx="1" type="body"/>
          </p:nvPr>
        </p:nvSpPr>
        <p:spPr>
          <a:xfrm>
            <a:off x="244225" y="228600"/>
            <a:ext cx="8612100" cy="5007900"/>
          </a:xfrm>
          <a:prstGeom prst="rect">
            <a:avLst/>
          </a:prstGeom>
        </p:spPr>
        <p:txBody>
          <a:bodyPr anchorCtr="0" anchor="t" bIns="91425" lIns="91425" spcFirstLastPara="1" rIns="91425" wrap="square" tIns="91425">
            <a:noAutofit/>
          </a:bodyPr>
          <a:lstStyle/>
          <a:p>
            <a:pPr indent="0" lvl="0" marL="50800" rtl="0" algn="l">
              <a:lnSpc>
                <a:spcPct val="140000"/>
              </a:lnSpc>
              <a:spcBef>
                <a:spcPts val="1800"/>
              </a:spcBef>
              <a:spcAft>
                <a:spcPts val="0"/>
              </a:spcAft>
              <a:buClr>
                <a:schemeClr val="dk1"/>
              </a:buClr>
              <a:buSzPts val="1100"/>
              <a:buFont typeface="Arial"/>
              <a:buNone/>
            </a:pPr>
            <a:r>
              <a:rPr b="1" lang="en">
                <a:solidFill>
                  <a:srgbClr val="155A74"/>
                </a:solidFill>
                <a:highlight>
                  <a:srgbClr val="FFFFFF"/>
                </a:highlight>
                <a:latin typeface="Times New Roman"/>
                <a:ea typeface="Times New Roman"/>
                <a:cs typeface="Times New Roman"/>
                <a:sym typeface="Times New Roman"/>
              </a:rPr>
              <a:t>Run an interactive container:</a:t>
            </a:r>
            <a:endParaRPr b="1">
              <a:solidFill>
                <a:srgbClr val="155A74"/>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Let’s specify a new command to run in the container.</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lang="en" sz="1200">
                <a:solidFill>
                  <a:srgbClr val="CC0000"/>
                </a:solidFill>
                <a:highlight>
                  <a:srgbClr val="F5F5F5"/>
                </a:highlight>
                <a:latin typeface="Times New Roman"/>
                <a:ea typeface="Times New Roman"/>
                <a:cs typeface="Times New Roman"/>
                <a:sym typeface="Times New Roman"/>
              </a:rPr>
              <a:t>$ docker run -t -i ubuntu /bin/bash</a:t>
            </a:r>
            <a:br>
              <a:rPr lang="en" sz="1200">
                <a:solidFill>
                  <a:srgbClr val="333333"/>
                </a:solidFill>
                <a:highlight>
                  <a:srgbClr val="F5F5F5"/>
                </a:highlight>
                <a:latin typeface="Times New Roman"/>
                <a:ea typeface="Times New Roman"/>
                <a:cs typeface="Times New Roman"/>
                <a:sym typeface="Times New Roman"/>
              </a:rPr>
            </a:br>
            <a:r>
              <a:rPr lang="en" sz="1200">
                <a:solidFill>
                  <a:srgbClr val="333333"/>
                </a:solidFill>
                <a:highlight>
                  <a:srgbClr val="F5F5F5"/>
                </a:highlight>
                <a:latin typeface="Times New Roman"/>
                <a:ea typeface="Times New Roman"/>
                <a:cs typeface="Times New Roman"/>
                <a:sym typeface="Times New Roman"/>
              </a:rPr>
              <a:t>root@af8bae53bdd3</a:t>
            </a:r>
            <a:r>
              <a:rPr lang="en" sz="1200">
                <a:solidFill>
                  <a:srgbClr val="990073"/>
                </a:solidFill>
                <a:highlight>
                  <a:srgbClr val="F5F5F5"/>
                </a:highlight>
                <a:latin typeface="Times New Roman"/>
                <a:ea typeface="Times New Roman"/>
                <a:cs typeface="Times New Roman"/>
                <a:sym typeface="Times New Roman"/>
              </a:rPr>
              <a:t>:/</a:t>
            </a:r>
            <a:r>
              <a:rPr i="1" lang="en" sz="1200">
                <a:solidFill>
                  <a:srgbClr val="999988"/>
                </a:solidFill>
                <a:highlight>
                  <a:srgbClr val="F5F5F5"/>
                </a:highlight>
                <a:latin typeface="Times New Roman"/>
                <a:ea typeface="Times New Roman"/>
                <a:cs typeface="Times New Roman"/>
                <a:sym typeface="Times New Roman"/>
              </a:rPr>
              <a:t>#</a:t>
            </a:r>
            <a:endParaRPr sz="1200">
              <a:solidFill>
                <a:srgbClr val="333333"/>
              </a:solidFill>
              <a:highlight>
                <a:srgbClr val="F5F5F5"/>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In this example:</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docker run runs a container.</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ubuntu is the image you would like to run.</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-t flag assigns a pseudo-tty or terminal inside the new container.</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-i flag allows you to make an interactive connection by grabbing the standard input (STDIN) of the container.</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/bin/bash launches a Bash shell inside our container.</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The container launches. We can see there is a command prompt inside it: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lang="en" sz="1200">
                <a:solidFill>
                  <a:srgbClr val="333333"/>
                </a:solidFill>
                <a:highlight>
                  <a:srgbClr val="F5F5F5"/>
                </a:highlight>
                <a:latin typeface="Times New Roman"/>
                <a:ea typeface="Times New Roman"/>
                <a:cs typeface="Times New Roman"/>
                <a:sym typeface="Times New Roman"/>
              </a:rPr>
              <a:t>root@af8bae53bdd3</a:t>
            </a:r>
            <a:r>
              <a:rPr lang="en" sz="1200">
                <a:solidFill>
                  <a:srgbClr val="990073"/>
                </a:solidFill>
                <a:highlight>
                  <a:srgbClr val="F5F5F5"/>
                </a:highlight>
                <a:latin typeface="Times New Roman"/>
                <a:ea typeface="Times New Roman"/>
                <a:cs typeface="Times New Roman"/>
                <a:sym typeface="Times New Roman"/>
              </a:rPr>
              <a:t>:/</a:t>
            </a:r>
            <a:r>
              <a:rPr i="1" lang="en" sz="1200">
                <a:solidFill>
                  <a:srgbClr val="999988"/>
                </a:solidFill>
                <a:highlight>
                  <a:srgbClr val="F5F5F5"/>
                </a:highlight>
                <a:latin typeface="Times New Roman"/>
                <a:ea typeface="Times New Roman"/>
                <a:cs typeface="Times New Roman"/>
                <a:sym typeface="Times New Roman"/>
              </a:rPr>
              <a:t>#</a:t>
            </a:r>
            <a:endParaRPr sz="1200">
              <a:solidFill>
                <a:srgbClr val="333333"/>
              </a:solidFill>
              <a:highlight>
                <a:srgbClr val="F5F5F5"/>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Let’s try running some commands inside the container:</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lang="en" sz="1200">
                <a:solidFill>
                  <a:srgbClr val="333333"/>
                </a:solidFill>
                <a:highlight>
                  <a:srgbClr val="F5F5F5"/>
                </a:highlight>
                <a:latin typeface="Times New Roman"/>
                <a:ea typeface="Times New Roman"/>
                <a:cs typeface="Times New Roman"/>
                <a:sym typeface="Times New Roman"/>
              </a:rPr>
              <a:t>root@af8bae53bdd3</a:t>
            </a:r>
            <a:r>
              <a:rPr lang="en" sz="1200">
                <a:solidFill>
                  <a:srgbClr val="990073"/>
                </a:solidFill>
                <a:highlight>
                  <a:srgbClr val="F5F5F5"/>
                </a:highlight>
                <a:latin typeface="Times New Roman"/>
                <a:ea typeface="Times New Roman"/>
                <a:cs typeface="Times New Roman"/>
                <a:sym typeface="Times New Roman"/>
              </a:rPr>
              <a:t>:/</a:t>
            </a:r>
            <a:r>
              <a:rPr i="1" lang="en" sz="1200">
                <a:solidFill>
                  <a:srgbClr val="999988"/>
                </a:solidFill>
                <a:highlight>
                  <a:srgbClr val="F5F5F5"/>
                </a:highlight>
                <a:latin typeface="Times New Roman"/>
                <a:ea typeface="Times New Roman"/>
                <a:cs typeface="Times New Roman"/>
                <a:sym typeface="Times New Roman"/>
              </a:rPr>
              <a:t># pwd</a:t>
            </a:r>
            <a:br>
              <a:rPr lang="en" sz="1200">
                <a:solidFill>
                  <a:srgbClr val="333333"/>
                </a:solidFill>
                <a:highlight>
                  <a:srgbClr val="F5F5F5"/>
                </a:highlight>
                <a:latin typeface="Times New Roman"/>
                <a:ea typeface="Times New Roman"/>
                <a:cs typeface="Times New Roman"/>
                <a:sym typeface="Times New Roman"/>
              </a:rPr>
            </a:br>
            <a:r>
              <a:rPr lang="en" sz="1200">
                <a:solidFill>
                  <a:srgbClr val="333333"/>
                </a:solidFill>
                <a:highlight>
                  <a:srgbClr val="F5F5F5"/>
                </a:highlight>
                <a:latin typeface="Times New Roman"/>
                <a:ea typeface="Times New Roman"/>
                <a:cs typeface="Times New Roman"/>
                <a:sym typeface="Times New Roman"/>
              </a:rPr>
              <a:t>root@af8bae53bdd3</a:t>
            </a:r>
            <a:r>
              <a:rPr lang="en" sz="1200">
                <a:solidFill>
                  <a:srgbClr val="990073"/>
                </a:solidFill>
                <a:highlight>
                  <a:srgbClr val="F5F5F5"/>
                </a:highlight>
                <a:latin typeface="Times New Roman"/>
                <a:ea typeface="Times New Roman"/>
                <a:cs typeface="Times New Roman"/>
                <a:sym typeface="Times New Roman"/>
              </a:rPr>
              <a:t>:/</a:t>
            </a:r>
            <a:r>
              <a:rPr i="1" lang="en" sz="1200">
                <a:solidFill>
                  <a:srgbClr val="999988"/>
                </a:solidFill>
                <a:highlight>
                  <a:srgbClr val="F5F5F5"/>
                </a:highlight>
                <a:latin typeface="Times New Roman"/>
                <a:ea typeface="Times New Roman"/>
                <a:cs typeface="Times New Roman"/>
                <a:sym typeface="Times New Roman"/>
              </a:rPr>
              <a:t># ls</a:t>
            </a:r>
            <a:br>
              <a:rPr lang="en" sz="1200">
                <a:solidFill>
                  <a:srgbClr val="333333"/>
                </a:solidFill>
                <a:highlight>
                  <a:srgbClr val="F5F5F5"/>
                </a:highlight>
                <a:latin typeface="Times New Roman"/>
                <a:ea typeface="Times New Roman"/>
                <a:cs typeface="Times New Roman"/>
                <a:sym typeface="Times New Roman"/>
              </a:rPr>
            </a:br>
            <a:br>
              <a:rPr lang="en" sz="1200">
                <a:solidFill>
                  <a:srgbClr val="333333"/>
                </a:solidFill>
                <a:highlight>
                  <a:srgbClr val="F5F5F5"/>
                </a:highlight>
                <a:latin typeface="Times New Roman"/>
                <a:ea typeface="Times New Roman"/>
                <a:cs typeface="Times New Roman"/>
                <a:sym typeface="Times New Roman"/>
              </a:rPr>
            </a:br>
            <a:endParaRPr sz="1200">
              <a:solidFill>
                <a:schemeClr val="dk1"/>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idx="1" type="body"/>
          </p:nvPr>
        </p:nvSpPr>
        <p:spPr>
          <a:xfrm>
            <a:off x="330600" y="86350"/>
            <a:ext cx="8451600" cy="5143500"/>
          </a:xfrm>
          <a:prstGeom prst="rect">
            <a:avLst/>
          </a:prstGeom>
        </p:spPr>
        <p:txBody>
          <a:bodyPr anchorCtr="0" anchor="t" bIns="91425" lIns="91425" spcFirstLastPara="1" rIns="91425" wrap="square" tIns="91425">
            <a:noAutofit/>
          </a:bodyPr>
          <a:lstStyle/>
          <a:p>
            <a:pPr indent="0" lvl="0" marL="0" rtl="0" algn="l">
              <a:lnSpc>
                <a:spcPct val="140000"/>
              </a:lnSpc>
              <a:spcBef>
                <a:spcPts val="1800"/>
              </a:spcBef>
              <a:spcAft>
                <a:spcPts val="0"/>
              </a:spcAft>
              <a:buClr>
                <a:schemeClr val="dk1"/>
              </a:buClr>
              <a:buSzPts val="1100"/>
              <a:buFont typeface="Arial"/>
              <a:buNone/>
            </a:pPr>
            <a:r>
              <a:rPr b="1" lang="en">
                <a:solidFill>
                  <a:srgbClr val="155A74"/>
                </a:solidFill>
                <a:highlight>
                  <a:srgbClr val="FFFFFF"/>
                </a:highlight>
                <a:latin typeface="Times New Roman"/>
                <a:ea typeface="Times New Roman"/>
                <a:cs typeface="Times New Roman"/>
                <a:sym typeface="Times New Roman"/>
              </a:rPr>
              <a:t>Start a daemonized Hello world:</a:t>
            </a:r>
            <a:endParaRPr b="1">
              <a:solidFill>
                <a:srgbClr val="155A74"/>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Let’s create a container that runs as a daemon.</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lang="en" sz="1200">
                <a:solidFill>
                  <a:srgbClr val="CC0000"/>
                </a:solidFill>
                <a:highlight>
                  <a:srgbClr val="F5F5F5"/>
                </a:highlight>
                <a:latin typeface="Times New Roman"/>
                <a:ea typeface="Times New Roman"/>
                <a:cs typeface="Times New Roman"/>
                <a:sym typeface="Times New Roman"/>
              </a:rPr>
              <a:t>$ docker run -d ubuntu /bin/sh -c "while true; do echo hello world; sleep 1; done"</a:t>
            </a:r>
            <a:br>
              <a:rPr lang="en" sz="1200">
                <a:solidFill>
                  <a:srgbClr val="333333"/>
                </a:solidFill>
                <a:highlight>
                  <a:srgbClr val="F5F5F5"/>
                </a:highlight>
                <a:latin typeface="Times New Roman"/>
                <a:ea typeface="Times New Roman"/>
                <a:cs typeface="Times New Roman"/>
                <a:sym typeface="Times New Roman"/>
              </a:rPr>
            </a:br>
            <a:r>
              <a:rPr lang="en" sz="1200">
                <a:solidFill>
                  <a:srgbClr val="333333"/>
                </a:solidFill>
                <a:highlight>
                  <a:srgbClr val="F5F5F5"/>
                </a:highlight>
                <a:latin typeface="Times New Roman"/>
                <a:ea typeface="Times New Roman"/>
                <a:cs typeface="Times New Roman"/>
                <a:sym typeface="Times New Roman"/>
              </a:rPr>
              <a:t>1e5535038e285177d5214659a068137486f96ee5c2e85a4ac52dc83f2ebe4147</a:t>
            </a:r>
            <a:endParaRPr sz="1200">
              <a:solidFill>
                <a:srgbClr val="333333"/>
              </a:solidFill>
              <a:highlight>
                <a:srgbClr val="F5F5F5"/>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In this example:</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docker run runs the container.</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-d flag runs the container in the background (to daemonize it).</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ubuntu is the image you would like to run.</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Finally, we specify a command to run:</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lang="en" sz="1200">
                <a:solidFill>
                  <a:srgbClr val="333333"/>
                </a:solidFill>
                <a:highlight>
                  <a:srgbClr val="F5F5F5"/>
                </a:highlight>
                <a:latin typeface="Times New Roman"/>
                <a:ea typeface="Times New Roman"/>
                <a:cs typeface="Times New Roman"/>
                <a:sym typeface="Times New Roman"/>
              </a:rPr>
              <a:t>/bin/sh -c "while true; </a:t>
            </a:r>
            <a:r>
              <a:rPr b="1" lang="en" sz="1200">
                <a:solidFill>
                  <a:srgbClr val="333333"/>
                </a:solidFill>
                <a:highlight>
                  <a:srgbClr val="F5F5F5"/>
                </a:highlight>
                <a:latin typeface="Times New Roman"/>
                <a:ea typeface="Times New Roman"/>
                <a:cs typeface="Times New Roman"/>
                <a:sym typeface="Times New Roman"/>
              </a:rPr>
              <a:t>do</a:t>
            </a:r>
            <a:r>
              <a:rPr lang="en" sz="1200">
                <a:solidFill>
                  <a:srgbClr val="333333"/>
                </a:solidFill>
                <a:highlight>
                  <a:srgbClr val="F5F5F5"/>
                </a:highlight>
                <a:latin typeface="Times New Roman"/>
                <a:ea typeface="Times New Roman"/>
                <a:cs typeface="Times New Roman"/>
                <a:sym typeface="Times New Roman"/>
              </a:rPr>
              <a:t> echo hello world; sleep 1; done"</a:t>
            </a:r>
            <a:br>
              <a:rPr lang="en" sz="1200">
                <a:solidFill>
                  <a:srgbClr val="333333"/>
                </a:solidFill>
                <a:highlight>
                  <a:srgbClr val="F5F5F5"/>
                </a:highlight>
                <a:latin typeface="Times New Roman"/>
                <a:ea typeface="Times New Roman"/>
                <a:cs typeface="Times New Roman"/>
                <a:sym typeface="Times New Roman"/>
              </a:rPr>
            </a:br>
            <a:endParaRPr sz="1200">
              <a:solidFill>
                <a:srgbClr val="333333"/>
              </a:solidFill>
              <a:highlight>
                <a:srgbClr val="F5F5F5"/>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In the output, we do not see hello world but a long string:</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lang="en" sz="1200">
                <a:solidFill>
                  <a:srgbClr val="333333"/>
                </a:solidFill>
                <a:highlight>
                  <a:srgbClr val="F5F5F5"/>
                </a:highlight>
                <a:latin typeface="Times New Roman"/>
                <a:ea typeface="Times New Roman"/>
                <a:cs typeface="Times New Roman"/>
                <a:sym typeface="Times New Roman"/>
              </a:rPr>
              <a:t>1e5535038e285177d5214659a068137486f96ee5c2e85a4ac52dc83f2ebe4147</a:t>
            </a:r>
            <a:br>
              <a:rPr lang="en" sz="1200">
                <a:solidFill>
                  <a:srgbClr val="333333"/>
                </a:solidFill>
                <a:highlight>
                  <a:srgbClr val="F5F5F5"/>
                </a:highlight>
                <a:latin typeface="Times New Roman"/>
                <a:ea typeface="Times New Roman"/>
                <a:cs typeface="Times New Roman"/>
                <a:sym typeface="Times New Roman"/>
              </a:rPr>
            </a:br>
            <a:endParaRPr sz="1200">
              <a:solidFill>
                <a:srgbClr val="333333"/>
              </a:solidFill>
              <a:highlight>
                <a:srgbClr val="F5F5F5"/>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This long string is called a </a:t>
            </a:r>
            <a:r>
              <a:rPr i="1" lang="en" sz="1200">
                <a:solidFill>
                  <a:schemeClr val="dk1"/>
                </a:solidFill>
                <a:highlight>
                  <a:srgbClr val="FFFFFF"/>
                </a:highlight>
                <a:latin typeface="Times New Roman"/>
                <a:ea typeface="Times New Roman"/>
                <a:cs typeface="Times New Roman"/>
                <a:sym typeface="Times New Roman"/>
              </a:rPr>
              <a:t>container ID</a:t>
            </a:r>
            <a:r>
              <a:rPr lang="en" sz="1200">
                <a:solidFill>
                  <a:schemeClr val="dk1"/>
                </a:solidFill>
                <a:highlight>
                  <a:srgbClr val="FFFFFF"/>
                </a:highlight>
                <a:latin typeface="Times New Roman"/>
                <a:ea typeface="Times New Roman"/>
                <a:cs typeface="Times New Roman"/>
                <a:sym typeface="Times New Roman"/>
              </a:rPr>
              <a:t>. It uniquely identifies a container so we can work with it.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AFAFA"/>
                </a:highlight>
                <a:latin typeface="Times New Roman"/>
                <a:ea typeface="Times New Roman"/>
                <a:cs typeface="Times New Roman"/>
                <a:sym typeface="Times New Roman"/>
              </a:rPr>
              <a:t>Note: The container ID is a bit long and unwieldy. Later, we will cover the short ID and ways to name our containers to make working with them easier.</a:t>
            </a:r>
            <a:endParaRPr sz="1200">
              <a:solidFill>
                <a:schemeClr val="dk1"/>
              </a:solidFill>
              <a:highlight>
                <a:srgbClr val="FAFAFA"/>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t/>
            </a:r>
            <a:endParaRPr sz="1200">
              <a:solidFill>
                <a:schemeClr val="dk1"/>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0"/>
          <p:cNvSpPr txBox="1"/>
          <p:nvPr>
            <p:ph idx="1" type="body"/>
          </p:nvPr>
        </p:nvSpPr>
        <p:spPr>
          <a:xfrm>
            <a:off x="151350" y="197350"/>
            <a:ext cx="8729400" cy="48105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We can use this container ID to see what’s happening with our hello world daemon.</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First, let’s make sure our container is running. Run the docker ps command. The docker ps command queries the Docker daemon for information about all the containers it knows about.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lang="en" sz="1200">
                <a:solidFill>
                  <a:srgbClr val="CC0000"/>
                </a:solidFill>
                <a:highlight>
                  <a:srgbClr val="F5F5F5"/>
                </a:highlight>
                <a:latin typeface="Times New Roman"/>
                <a:ea typeface="Times New Roman"/>
                <a:cs typeface="Times New Roman"/>
                <a:sym typeface="Times New Roman"/>
              </a:rPr>
              <a:t>$ docker ps</a:t>
            </a:r>
            <a:br>
              <a:rPr lang="en" sz="1200">
                <a:solidFill>
                  <a:srgbClr val="333333"/>
                </a:solidFill>
                <a:highlight>
                  <a:srgbClr val="F5F5F5"/>
                </a:highlight>
                <a:latin typeface="Times New Roman"/>
                <a:ea typeface="Times New Roman"/>
                <a:cs typeface="Times New Roman"/>
                <a:sym typeface="Times New Roman"/>
              </a:rPr>
            </a:br>
            <a:r>
              <a:rPr lang="en" sz="1200">
                <a:solidFill>
                  <a:srgbClr val="333333"/>
                </a:solidFill>
                <a:highlight>
                  <a:srgbClr val="F5F5F5"/>
                </a:highlight>
                <a:latin typeface="Times New Roman"/>
                <a:ea typeface="Times New Roman"/>
                <a:cs typeface="Times New Roman"/>
                <a:sym typeface="Times New Roman"/>
              </a:rPr>
              <a:t>CONTAINER ID  IMAGE         COMMAND               CREATED        STATUS       PORTS NAMES</a:t>
            </a:r>
            <a:br>
              <a:rPr lang="en" sz="1200">
                <a:solidFill>
                  <a:srgbClr val="333333"/>
                </a:solidFill>
                <a:highlight>
                  <a:srgbClr val="F5F5F5"/>
                </a:highlight>
                <a:latin typeface="Times New Roman"/>
                <a:ea typeface="Times New Roman"/>
                <a:cs typeface="Times New Roman"/>
                <a:sym typeface="Times New Roman"/>
              </a:rPr>
            </a:br>
            <a:r>
              <a:rPr lang="en" sz="1200">
                <a:solidFill>
                  <a:srgbClr val="008080"/>
                </a:solidFill>
                <a:highlight>
                  <a:srgbClr val="F5F5F5"/>
                </a:highlight>
                <a:latin typeface="Times New Roman"/>
                <a:ea typeface="Times New Roman"/>
                <a:cs typeface="Times New Roman"/>
                <a:sym typeface="Times New Roman"/>
              </a:rPr>
              <a:t>1</a:t>
            </a:r>
            <a:r>
              <a:rPr lang="en" sz="1200">
                <a:solidFill>
                  <a:srgbClr val="333333"/>
                </a:solidFill>
                <a:highlight>
                  <a:srgbClr val="F5F5F5"/>
                </a:highlight>
                <a:latin typeface="Times New Roman"/>
                <a:ea typeface="Times New Roman"/>
                <a:cs typeface="Times New Roman"/>
                <a:sym typeface="Times New Roman"/>
              </a:rPr>
              <a:t>e5535038e28  ubuntu  /bin/sh -c </a:t>
            </a:r>
            <a:r>
              <a:rPr lang="en" sz="1200">
                <a:solidFill>
                  <a:srgbClr val="DD1144"/>
                </a:solidFill>
                <a:highlight>
                  <a:srgbClr val="F5F5F5"/>
                </a:highlight>
                <a:latin typeface="Times New Roman"/>
                <a:ea typeface="Times New Roman"/>
                <a:cs typeface="Times New Roman"/>
                <a:sym typeface="Times New Roman"/>
              </a:rPr>
              <a:t>'while tr  2 minutes ago  Up 1 minute        insane_babbage</a:t>
            </a:r>
            <a:endParaRPr sz="1200">
              <a:solidFill>
                <a:srgbClr val="DD1144"/>
              </a:solidFill>
              <a:highlight>
                <a:srgbClr val="F5F5F5"/>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In this example, we can see our daemonized container. The docker ps returns some useful information:</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1e5535038e28 is the shorter variant of the container ID.</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ubuntu is the used image.</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the command, status, and assigned name insane_babbage.</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AFAFA"/>
                </a:highlight>
                <a:latin typeface="Times New Roman"/>
                <a:ea typeface="Times New Roman"/>
                <a:cs typeface="Times New Roman"/>
                <a:sym typeface="Times New Roman"/>
              </a:rPr>
              <a:t>Note: Docker automatically generates names for any containers started. We’ll see how to specify your own names a bit later.</a:t>
            </a:r>
            <a:endParaRPr sz="1200">
              <a:solidFill>
                <a:schemeClr val="dk1"/>
              </a:solidFill>
              <a:highlight>
                <a:srgbClr val="FAFAFA"/>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Now, we know the container is running. But is it doing what we asked it to do? To see this we’re going to look inside the container using the docker logs command.</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Let’s use the container name insane_babbage.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333333"/>
                </a:solidFill>
                <a:highlight>
                  <a:srgbClr val="F8F8F8"/>
                </a:highlight>
                <a:latin typeface="Verdana"/>
                <a:ea typeface="Verdana"/>
                <a:cs typeface="Verdana"/>
                <a:sym typeface="Verdana"/>
              </a:rPr>
              <a:t>docker run -p 8080:8080 -p 50000:50000 jenkins</a:t>
            </a:r>
            <a:endParaRPr sz="1200">
              <a:solidFill>
                <a:srgbClr val="333333"/>
              </a:solidFill>
              <a:highlight>
                <a:srgbClr val="F8F8F8"/>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rgbClr val="333333"/>
                </a:solidFill>
                <a:highlight>
                  <a:srgbClr val="F8F8F8"/>
                </a:highlight>
                <a:latin typeface="Verdana"/>
                <a:ea typeface="Verdana"/>
                <a:cs typeface="Verdana"/>
                <a:sym typeface="Verdana"/>
              </a:rPr>
              <a:t>docker run -it --rm -p 8888:8080 tomcat:8.0</a:t>
            </a:r>
            <a:endParaRPr sz="1200">
              <a:solidFill>
                <a:srgbClr val="333333"/>
              </a:solidFill>
              <a:highlight>
                <a:srgbClr val="F8F8F8"/>
              </a:highlight>
              <a:latin typeface="Verdana"/>
              <a:ea typeface="Verdana"/>
              <a:cs typeface="Verdana"/>
              <a:sym typeface="Verdana"/>
            </a:endParaRPr>
          </a:p>
          <a:p>
            <a:pPr indent="0" lvl="0" marL="0" rtl="0" algn="l">
              <a:lnSpc>
                <a:spcPct val="160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idx="1" type="body"/>
          </p:nvPr>
        </p:nvSpPr>
        <p:spPr>
          <a:xfrm>
            <a:off x="151350" y="190375"/>
            <a:ext cx="8803500" cy="47805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lang="en" sz="1200">
                <a:solidFill>
                  <a:srgbClr val="CC0000"/>
                </a:solidFill>
                <a:highlight>
                  <a:srgbClr val="F5F5F5"/>
                </a:highlight>
                <a:latin typeface="Times New Roman"/>
                <a:ea typeface="Times New Roman"/>
                <a:cs typeface="Times New Roman"/>
                <a:sym typeface="Times New Roman"/>
              </a:rPr>
              <a:t>$ docker logs insane_babbage</a:t>
            </a:r>
            <a:br>
              <a:rPr lang="en" sz="1200">
                <a:solidFill>
                  <a:srgbClr val="333333"/>
                </a:solidFill>
                <a:highlight>
                  <a:srgbClr val="F5F5F5"/>
                </a:highlight>
                <a:latin typeface="Times New Roman"/>
                <a:ea typeface="Times New Roman"/>
                <a:cs typeface="Times New Roman"/>
                <a:sym typeface="Times New Roman"/>
              </a:rPr>
            </a:br>
            <a:r>
              <a:rPr lang="en" sz="1200">
                <a:solidFill>
                  <a:srgbClr val="333333"/>
                </a:solidFill>
                <a:highlight>
                  <a:srgbClr val="F5F5F5"/>
                </a:highlight>
                <a:latin typeface="Times New Roman"/>
                <a:ea typeface="Times New Roman"/>
                <a:cs typeface="Times New Roman"/>
                <a:sym typeface="Times New Roman"/>
              </a:rPr>
              <a:t>hello world</a:t>
            </a:r>
            <a:br>
              <a:rPr lang="en" sz="1200">
                <a:solidFill>
                  <a:srgbClr val="333333"/>
                </a:solidFill>
                <a:highlight>
                  <a:srgbClr val="F5F5F5"/>
                </a:highlight>
                <a:latin typeface="Times New Roman"/>
                <a:ea typeface="Times New Roman"/>
                <a:cs typeface="Times New Roman"/>
                <a:sym typeface="Times New Roman"/>
              </a:rPr>
            </a:br>
            <a:r>
              <a:rPr lang="en" sz="1200">
                <a:solidFill>
                  <a:srgbClr val="333333"/>
                </a:solidFill>
                <a:highlight>
                  <a:srgbClr val="F5F5F5"/>
                </a:highlight>
                <a:latin typeface="Times New Roman"/>
                <a:ea typeface="Times New Roman"/>
                <a:cs typeface="Times New Roman"/>
                <a:sym typeface="Times New Roman"/>
              </a:rPr>
              <a:t>hello world</a:t>
            </a:r>
            <a:br>
              <a:rPr lang="en" sz="1200">
                <a:solidFill>
                  <a:srgbClr val="333333"/>
                </a:solidFill>
                <a:highlight>
                  <a:srgbClr val="F5F5F5"/>
                </a:highlight>
                <a:latin typeface="Times New Roman"/>
                <a:ea typeface="Times New Roman"/>
                <a:cs typeface="Times New Roman"/>
                <a:sym typeface="Times New Roman"/>
              </a:rPr>
            </a:br>
            <a:r>
              <a:rPr lang="en" sz="1200">
                <a:solidFill>
                  <a:srgbClr val="333333"/>
                </a:solidFill>
                <a:highlight>
                  <a:srgbClr val="F5F5F5"/>
                </a:highlight>
                <a:latin typeface="Times New Roman"/>
                <a:ea typeface="Times New Roman"/>
                <a:cs typeface="Times New Roman"/>
                <a:sym typeface="Times New Roman"/>
              </a:rPr>
              <a:t>hello world...</a:t>
            </a:r>
            <a:endParaRPr sz="1200">
              <a:solidFill>
                <a:srgbClr val="333333"/>
              </a:solidFill>
              <a:highlight>
                <a:srgbClr val="F5F5F5"/>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In this example:</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docker logs looks inside the container and returns hello world.</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Awesome! The daemon is working and you have just created your first Dockerized application!</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Verdana"/>
                <a:ea typeface="Verdana"/>
                <a:cs typeface="Verdana"/>
                <a:sym typeface="Verdana"/>
              </a:rPr>
              <a:t>docker logs</a:t>
            </a:r>
            <a:r>
              <a:rPr lang="en" sz="1200">
                <a:solidFill>
                  <a:schemeClr val="dk1"/>
                </a:solidFill>
                <a:highlight>
                  <a:srgbClr val="FFFFFF"/>
                </a:highlight>
              </a:rPr>
              <a:t> looks inside the container and returns </a:t>
            </a:r>
            <a:r>
              <a:rPr lang="en" sz="1200">
                <a:solidFill>
                  <a:schemeClr val="dk1"/>
                </a:solidFill>
                <a:highlight>
                  <a:srgbClr val="FFFFFF"/>
                </a:highlight>
                <a:latin typeface="Verdana"/>
                <a:ea typeface="Verdana"/>
                <a:cs typeface="Verdana"/>
                <a:sym typeface="Verdana"/>
              </a:rPr>
              <a:t>hello world</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60000"/>
              </a:lnSpc>
              <a:spcBef>
                <a:spcPts val="0"/>
              </a:spcBef>
              <a:spcAft>
                <a:spcPts val="0"/>
              </a:spcAft>
              <a:buNone/>
            </a:pPr>
            <a:r>
              <a:rPr lang="en" sz="1200">
                <a:solidFill>
                  <a:schemeClr val="dk1"/>
                </a:solidFill>
                <a:highlight>
                  <a:srgbClr val="FFFFFF"/>
                </a:highlight>
              </a:rPr>
              <a:t>Awesome! The daemon is working and you have just created your first Dockerized application!</a:t>
            </a:r>
            <a:endParaRPr sz="1200">
              <a:solidFill>
                <a:schemeClr val="dk1"/>
              </a:solidFill>
              <a:highlight>
                <a:srgbClr val="FFFFFF"/>
              </a:highlight>
            </a:endParaRPr>
          </a:p>
          <a:p>
            <a:pPr indent="0" lvl="0" marL="0" rtl="0" algn="l">
              <a:lnSpc>
                <a:spcPct val="160000"/>
              </a:lnSpc>
              <a:spcBef>
                <a:spcPts val="0"/>
              </a:spcBef>
              <a:spcAft>
                <a:spcPts val="0"/>
              </a:spcAft>
              <a:buNone/>
            </a:pPr>
            <a:r>
              <a:rPr lang="en" sz="1200">
                <a:solidFill>
                  <a:schemeClr val="dk1"/>
                </a:solidFill>
                <a:highlight>
                  <a:srgbClr val="FFFFFF"/>
                </a:highlight>
              </a:rPr>
              <a:t>Next, run the </a:t>
            </a:r>
            <a:r>
              <a:rPr lang="en" sz="1200">
                <a:solidFill>
                  <a:schemeClr val="dk1"/>
                </a:solidFill>
                <a:highlight>
                  <a:srgbClr val="FFFFFF"/>
                </a:highlight>
                <a:latin typeface="Verdana"/>
                <a:ea typeface="Verdana"/>
                <a:cs typeface="Verdana"/>
                <a:sym typeface="Verdana"/>
              </a:rPr>
              <a:t>docker stop</a:t>
            </a:r>
            <a:r>
              <a:rPr lang="en" sz="1200">
                <a:solidFill>
                  <a:schemeClr val="dk1"/>
                </a:solidFill>
                <a:highlight>
                  <a:srgbClr val="FFFFFF"/>
                </a:highlight>
              </a:rPr>
              <a:t> command to stop our detached container.</a:t>
            </a:r>
            <a:endParaRPr sz="1200">
              <a:solidFill>
                <a:schemeClr val="dk1"/>
              </a:solidFill>
              <a:highlight>
                <a:srgbClr val="FFFFFF"/>
              </a:highlight>
            </a:endParaRPr>
          </a:p>
          <a:p>
            <a:pPr indent="0" lvl="0" marL="0" rtl="0" algn="l">
              <a:lnSpc>
                <a:spcPct val="142857"/>
              </a:lnSpc>
              <a:spcBef>
                <a:spcPts val="0"/>
              </a:spcBef>
              <a:spcAft>
                <a:spcPts val="0"/>
              </a:spcAft>
              <a:buNone/>
            </a:pPr>
            <a:r>
              <a:rPr lang="en" sz="1000">
                <a:solidFill>
                  <a:srgbClr val="CC0000"/>
                </a:solidFill>
                <a:highlight>
                  <a:srgbClr val="F5F5F5"/>
                </a:highlight>
                <a:latin typeface="Verdana"/>
                <a:ea typeface="Verdana"/>
                <a:cs typeface="Verdana"/>
                <a:sym typeface="Verdana"/>
              </a:rPr>
              <a:t>$ docker </a:t>
            </a:r>
            <a:r>
              <a:rPr b="1" lang="en" sz="1000">
                <a:solidFill>
                  <a:srgbClr val="CC0000"/>
                </a:solidFill>
                <a:highlight>
                  <a:srgbClr val="F5F5F5"/>
                </a:highlight>
                <a:latin typeface="Verdana"/>
                <a:ea typeface="Verdana"/>
                <a:cs typeface="Verdana"/>
                <a:sym typeface="Verdana"/>
              </a:rPr>
              <a:t>stop</a:t>
            </a:r>
            <a:r>
              <a:rPr lang="en" sz="1000">
                <a:solidFill>
                  <a:srgbClr val="CC0000"/>
                </a:solidFill>
                <a:highlight>
                  <a:srgbClr val="F5F5F5"/>
                </a:highlight>
                <a:latin typeface="Verdana"/>
                <a:ea typeface="Verdana"/>
                <a:cs typeface="Verdana"/>
                <a:sym typeface="Verdana"/>
              </a:rPr>
              <a:t> insane_babbage</a:t>
            </a:r>
            <a:br>
              <a:rPr lang="en" sz="1000">
                <a:solidFill>
                  <a:srgbClr val="333333"/>
                </a:solidFill>
                <a:highlight>
                  <a:srgbClr val="F5F5F5"/>
                </a:highlight>
                <a:latin typeface="Verdana"/>
                <a:ea typeface="Verdana"/>
                <a:cs typeface="Verdana"/>
                <a:sym typeface="Verdana"/>
              </a:rPr>
            </a:br>
            <a:br>
              <a:rPr lang="en" sz="1000">
                <a:solidFill>
                  <a:srgbClr val="333333"/>
                </a:solidFill>
                <a:highlight>
                  <a:srgbClr val="F5F5F5"/>
                </a:highlight>
                <a:latin typeface="Verdana"/>
                <a:ea typeface="Verdana"/>
                <a:cs typeface="Verdana"/>
                <a:sym typeface="Verdana"/>
              </a:rPr>
            </a:br>
            <a:r>
              <a:rPr lang="en" sz="1000">
                <a:solidFill>
                  <a:srgbClr val="333333"/>
                </a:solidFill>
                <a:highlight>
                  <a:srgbClr val="F5F5F5"/>
                </a:highlight>
                <a:latin typeface="Verdana"/>
                <a:ea typeface="Verdana"/>
                <a:cs typeface="Verdana"/>
                <a:sym typeface="Verdana"/>
              </a:rPr>
              <a:t>insane_babbage</a:t>
            </a:r>
            <a:br>
              <a:rPr lang="en" sz="1000">
                <a:solidFill>
                  <a:srgbClr val="333333"/>
                </a:solidFill>
                <a:highlight>
                  <a:srgbClr val="F5F5F5"/>
                </a:highlight>
                <a:latin typeface="Verdana"/>
                <a:ea typeface="Verdana"/>
                <a:cs typeface="Verdana"/>
                <a:sym typeface="Verdana"/>
              </a:rPr>
            </a:br>
            <a:endParaRPr sz="1000">
              <a:solidFill>
                <a:srgbClr val="333333"/>
              </a:solidFill>
              <a:highlight>
                <a:srgbClr val="F5F5F5"/>
              </a:highlight>
              <a:latin typeface="Verdana"/>
              <a:ea typeface="Verdana"/>
              <a:cs typeface="Verdana"/>
              <a:sym typeface="Verdana"/>
            </a:endParaRPr>
          </a:p>
          <a:p>
            <a:pPr indent="0" lvl="0" marL="0" rtl="0" algn="l">
              <a:lnSpc>
                <a:spcPct val="160000"/>
              </a:lnSpc>
              <a:spcBef>
                <a:spcPts val="0"/>
              </a:spcBef>
              <a:spcAft>
                <a:spcPts val="0"/>
              </a:spcAft>
              <a:buNone/>
            </a:pPr>
            <a:r>
              <a:rPr lang="en" sz="1200">
                <a:solidFill>
                  <a:schemeClr val="dk1"/>
                </a:solidFill>
                <a:highlight>
                  <a:srgbClr val="FFFFFF"/>
                </a:highlight>
              </a:rPr>
              <a:t>The </a:t>
            </a:r>
            <a:r>
              <a:rPr lang="en" sz="1200">
                <a:solidFill>
                  <a:schemeClr val="dk1"/>
                </a:solidFill>
                <a:highlight>
                  <a:srgbClr val="FFFFFF"/>
                </a:highlight>
                <a:latin typeface="Verdana"/>
                <a:ea typeface="Verdana"/>
                <a:cs typeface="Verdana"/>
                <a:sym typeface="Verdana"/>
              </a:rPr>
              <a:t>docker stop</a:t>
            </a:r>
            <a:r>
              <a:rPr lang="en" sz="1200">
                <a:solidFill>
                  <a:schemeClr val="dk1"/>
                </a:solidFill>
                <a:highlight>
                  <a:srgbClr val="FFFFFF"/>
                </a:highlight>
              </a:rPr>
              <a:t> command tells Docker to politely stop the running container and returns the name of the container it stopped.</a:t>
            </a:r>
            <a:endParaRPr sz="1200">
              <a:solidFill>
                <a:schemeClr val="dk1"/>
              </a:solidFill>
              <a:highlight>
                <a:srgbClr val="FFFFFF"/>
              </a:highlight>
            </a:endParaRPr>
          </a:p>
          <a:p>
            <a:pPr indent="0" lvl="0" marL="0" rtl="0" algn="l">
              <a:lnSpc>
                <a:spcPct val="160000"/>
              </a:lnSpc>
              <a:spcBef>
                <a:spcPts val="0"/>
              </a:spcBef>
              <a:spcAft>
                <a:spcPts val="0"/>
              </a:spcAft>
              <a:buNone/>
            </a:pPr>
            <a:r>
              <a:rPr lang="en" sz="1200">
                <a:solidFill>
                  <a:schemeClr val="dk1"/>
                </a:solidFill>
                <a:highlight>
                  <a:srgbClr val="FFFFFF"/>
                </a:highlight>
              </a:rPr>
              <a:t>Let’s check it worked with the </a:t>
            </a:r>
            <a:r>
              <a:rPr lang="en" sz="1200">
                <a:solidFill>
                  <a:schemeClr val="dk1"/>
                </a:solidFill>
                <a:highlight>
                  <a:srgbClr val="FFFFFF"/>
                </a:highlight>
                <a:latin typeface="Verdana"/>
                <a:ea typeface="Verdana"/>
                <a:cs typeface="Verdana"/>
                <a:sym typeface="Verdana"/>
              </a:rPr>
              <a:t>docker ps</a:t>
            </a:r>
            <a:r>
              <a:rPr lang="en" sz="1200">
                <a:solidFill>
                  <a:schemeClr val="dk1"/>
                </a:solidFill>
                <a:highlight>
                  <a:srgbClr val="FFFFFF"/>
                </a:highlight>
              </a:rPr>
              <a:t> command.</a:t>
            </a:r>
            <a:endParaRPr sz="1200">
              <a:solidFill>
                <a:schemeClr val="dk1"/>
              </a:solidFill>
              <a:highlight>
                <a:srgbClr val="FFFFFF"/>
              </a:highlight>
            </a:endParaRPr>
          </a:p>
          <a:p>
            <a:pPr indent="0" lvl="0" marL="0" rtl="0" algn="l">
              <a:lnSpc>
                <a:spcPct val="142857"/>
              </a:lnSpc>
              <a:spcBef>
                <a:spcPts val="0"/>
              </a:spcBef>
              <a:spcAft>
                <a:spcPts val="0"/>
              </a:spcAft>
              <a:buNone/>
            </a:pPr>
            <a:r>
              <a:rPr lang="en" sz="1000">
                <a:solidFill>
                  <a:srgbClr val="CC0000"/>
                </a:solidFill>
                <a:highlight>
                  <a:srgbClr val="F5F5F5"/>
                </a:highlight>
                <a:latin typeface="Verdana"/>
                <a:ea typeface="Verdana"/>
                <a:cs typeface="Verdana"/>
                <a:sym typeface="Verdana"/>
              </a:rPr>
              <a:t>$ docker ps</a:t>
            </a:r>
            <a:endParaRPr sz="1000">
              <a:solidFill>
                <a:srgbClr val="CC0000"/>
              </a:solidFill>
              <a:highlight>
                <a:srgbClr val="F5F5F5"/>
              </a:highlight>
              <a:latin typeface="Verdana"/>
              <a:ea typeface="Verdana"/>
              <a:cs typeface="Verdana"/>
              <a:sym typeface="Verdana"/>
            </a:endParaRPr>
          </a:p>
          <a:p>
            <a:pPr indent="0" lvl="0" marL="0" rtl="0" algn="l">
              <a:lnSpc>
                <a:spcPct val="160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200925"/>
            <a:ext cx="8520600" cy="514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333333"/>
                </a:solidFill>
              </a:rPr>
              <a:t>Hypervisors Overview:</a:t>
            </a:r>
            <a:endParaRPr b="1" sz="1800">
              <a:solidFill>
                <a:srgbClr val="333333"/>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There are two types of hypervisors:</a:t>
            </a:r>
            <a:endParaRPr sz="1100">
              <a:solidFill>
                <a:srgbClr val="000000"/>
              </a:solidFill>
              <a:latin typeface="Times New Roman"/>
              <a:ea typeface="Times New Roman"/>
              <a:cs typeface="Times New Roman"/>
              <a:sym typeface="Times New Roman"/>
            </a:endParaRPr>
          </a:p>
          <a:p>
            <a:pPr indent="-298450" lvl="0" marL="457200" rtl="0" algn="l">
              <a:lnSpc>
                <a:spcPct val="115000"/>
              </a:lnSpc>
              <a:spcBef>
                <a:spcPts val="100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Type 1 hypervisor: hypervisors run directly on the system hardware – A “bare metal” embedded hypervisor,</a:t>
            </a:r>
            <a:endParaRPr sz="1100">
              <a:solidFill>
                <a:srgbClr val="000000"/>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 sz="1100">
                <a:solidFill>
                  <a:srgbClr val="000000"/>
                </a:solidFill>
                <a:latin typeface="Times New Roman"/>
                <a:ea typeface="Times New Roman"/>
                <a:cs typeface="Times New Roman"/>
                <a:sym typeface="Times New Roman"/>
              </a:rPr>
              <a:t>Ex: </a:t>
            </a:r>
            <a:r>
              <a:rPr lang="en" sz="1100">
                <a:solidFill>
                  <a:srgbClr val="222222"/>
                </a:solidFill>
                <a:highlight>
                  <a:srgbClr val="FFFFFF"/>
                </a:highlight>
                <a:latin typeface="Times New Roman"/>
                <a:ea typeface="Times New Roman"/>
                <a:cs typeface="Times New Roman"/>
                <a:sym typeface="Times New Roman"/>
              </a:rPr>
              <a:t>VMware ESXi, Microsoft Hyper-V server and open source KVM</a:t>
            </a:r>
            <a:endParaRPr sz="1100">
              <a:solidFill>
                <a:srgbClr val="000000"/>
              </a:solidFill>
              <a:latin typeface="Times New Roman"/>
              <a:ea typeface="Times New Roman"/>
              <a:cs typeface="Times New Roman"/>
              <a:sym typeface="Times New Roman"/>
            </a:endParaRPr>
          </a:p>
          <a:p>
            <a:pPr indent="-298450" lvl="0" marL="457200" rtl="0" algn="l">
              <a:lnSpc>
                <a:spcPct val="115000"/>
              </a:lnSpc>
              <a:spcBef>
                <a:spcPts val="100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Type 2 hypervisor: hypervisors run on a host operating system that provides virtualization services, such as I/O device support and memory management.</a:t>
            </a:r>
            <a:endParaRPr sz="1100">
              <a:solidFill>
                <a:srgbClr val="000000"/>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 sz="1100">
                <a:solidFill>
                  <a:srgbClr val="000000"/>
                </a:solidFill>
                <a:latin typeface="Times New Roman"/>
                <a:ea typeface="Times New Roman"/>
                <a:cs typeface="Times New Roman"/>
                <a:sym typeface="Times New Roman"/>
              </a:rPr>
              <a:t>Ex: </a:t>
            </a:r>
            <a:r>
              <a:rPr lang="en" sz="1100">
                <a:solidFill>
                  <a:srgbClr val="000000"/>
                </a:solidFill>
                <a:highlight>
                  <a:srgbClr val="FFFFFF"/>
                </a:highlight>
                <a:latin typeface="Times New Roman"/>
                <a:ea typeface="Times New Roman"/>
                <a:cs typeface="Times New Roman"/>
                <a:sym typeface="Times New Roman"/>
              </a:rPr>
              <a:t>VMware Fusion, Oracle VM VirtualBox, Oracle VM Server for x86, Oracle Solaris Zones, Parallels and VMware Workstation</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000">
              <a:solidFill>
                <a:srgbClr val="747474"/>
              </a:solidFill>
            </a:endParaRPr>
          </a:p>
          <a:p>
            <a:pPr indent="0" lvl="0" marL="0" rtl="0" algn="ctr">
              <a:spcBef>
                <a:spcPts val="1000"/>
              </a:spcBef>
              <a:spcAft>
                <a:spcPts val="0"/>
              </a:spcAft>
              <a:buNone/>
            </a:pPr>
            <a:r>
              <a:t/>
            </a:r>
            <a:endParaRPr/>
          </a:p>
        </p:txBody>
      </p:sp>
      <p:pic>
        <p:nvPicPr>
          <p:cNvPr id="67" name="Google Shape;67;p15"/>
          <p:cNvPicPr preferRelativeResize="0"/>
          <p:nvPr/>
        </p:nvPicPr>
        <p:blipFill>
          <a:blip r:embed="rId3">
            <a:alphaModFix/>
          </a:blip>
          <a:stretch>
            <a:fillRect/>
          </a:stretch>
        </p:blipFill>
        <p:spPr>
          <a:xfrm>
            <a:off x="1300338" y="2749963"/>
            <a:ext cx="5476875" cy="2200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2"/>
          <p:cNvSpPr txBox="1"/>
          <p:nvPr>
            <p:ph idx="1" type="body"/>
          </p:nvPr>
        </p:nvSpPr>
        <p:spPr>
          <a:xfrm>
            <a:off x="311700" y="209675"/>
            <a:ext cx="8630700" cy="4822800"/>
          </a:xfrm>
          <a:prstGeom prst="rect">
            <a:avLst/>
          </a:prstGeom>
        </p:spPr>
        <p:txBody>
          <a:bodyPr anchorCtr="0" anchor="t" bIns="91425" lIns="91425" spcFirstLastPara="1" rIns="91425" wrap="square" tIns="91425">
            <a:noAutofit/>
          </a:bodyPr>
          <a:lstStyle/>
          <a:p>
            <a:pPr indent="0" lvl="0" marL="50800" rtl="0" algn="l">
              <a:lnSpc>
                <a:spcPct val="140000"/>
              </a:lnSpc>
              <a:spcBef>
                <a:spcPts val="1800"/>
              </a:spcBef>
              <a:spcAft>
                <a:spcPts val="0"/>
              </a:spcAft>
              <a:buClr>
                <a:schemeClr val="dk1"/>
              </a:buClr>
              <a:buSzPts val="1100"/>
              <a:buFont typeface="Arial"/>
              <a:buNone/>
            </a:pPr>
            <a:r>
              <a:rPr lang="en" sz="2850">
                <a:solidFill>
                  <a:srgbClr val="155A74"/>
                </a:solidFill>
                <a:highlight>
                  <a:srgbClr val="FFFFFF"/>
                </a:highlight>
              </a:rPr>
              <a:t>Run a web application in Docker</a:t>
            </a:r>
            <a:endParaRPr sz="2850">
              <a:solidFill>
                <a:srgbClr val="155A74"/>
              </a:solidFill>
              <a:highlight>
                <a:srgbClr val="FFFFFF"/>
              </a:highlight>
            </a:endParaRPr>
          </a:p>
          <a:p>
            <a:pPr indent="0" lvl="0" marL="0" rtl="0" algn="l">
              <a:lnSpc>
                <a:spcPct val="160000"/>
              </a:lnSpc>
              <a:spcBef>
                <a:spcPts val="400"/>
              </a:spcBef>
              <a:spcAft>
                <a:spcPts val="0"/>
              </a:spcAft>
              <a:buClr>
                <a:schemeClr val="dk1"/>
              </a:buClr>
              <a:buSzPts val="1100"/>
              <a:buFont typeface="Arial"/>
              <a:buNone/>
            </a:pPr>
            <a:r>
              <a:rPr lang="en" sz="1200">
                <a:solidFill>
                  <a:schemeClr val="dk1"/>
                </a:solidFill>
                <a:highlight>
                  <a:srgbClr val="FFFFFF"/>
                </a:highlight>
              </a:rPr>
              <a:t>Now that you’ve learned a bit more about the Docker client, you can move onto the important stuff: running more containers. So far none of the containers you’ve run did anything particularly useful, so you can change that by running an example web application in Docker.</a:t>
            </a:r>
            <a:endParaRPr sz="1200">
              <a:solidFill>
                <a:schemeClr val="dk1"/>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rPr>
              <a:t>For the web application you’re going to run a Python Flask application. Start with a </a:t>
            </a:r>
            <a:r>
              <a:rPr lang="en" sz="1200">
                <a:solidFill>
                  <a:schemeClr val="dk1"/>
                </a:solidFill>
                <a:highlight>
                  <a:srgbClr val="FFFFFF"/>
                </a:highlight>
                <a:latin typeface="Verdana"/>
                <a:ea typeface="Verdana"/>
                <a:cs typeface="Verdana"/>
                <a:sym typeface="Verdana"/>
              </a:rPr>
              <a:t>docker run</a:t>
            </a:r>
            <a:r>
              <a:rPr lang="en" sz="1200">
                <a:solidFill>
                  <a:schemeClr val="dk1"/>
                </a:solidFill>
                <a:highlight>
                  <a:srgbClr val="FFFFFF"/>
                </a:highlight>
              </a:rPr>
              <a:t> command.</a:t>
            </a:r>
            <a:endParaRPr sz="1200">
              <a:solidFill>
                <a:schemeClr val="dk1"/>
              </a:solidFill>
              <a:highlight>
                <a:srgbClr val="FFFFFF"/>
              </a:highlight>
            </a:endParaRPr>
          </a:p>
          <a:p>
            <a:pPr indent="0" lvl="0" marL="0" rtl="0" algn="l">
              <a:lnSpc>
                <a:spcPct val="142857"/>
              </a:lnSpc>
              <a:spcBef>
                <a:spcPts val="0"/>
              </a:spcBef>
              <a:spcAft>
                <a:spcPts val="0"/>
              </a:spcAft>
              <a:buClr>
                <a:schemeClr val="dk1"/>
              </a:buClr>
              <a:buSzPts val="1100"/>
              <a:buFont typeface="Arial"/>
              <a:buNone/>
            </a:pPr>
            <a:r>
              <a:rPr lang="en" sz="1000">
                <a:solidFill>
                  <a:srgbClr val="CC0000"/>
                </a:solidFill>
                <a:highlight>
                  <a:srgbClr val="F5F5F5"/>
                </a:highlight>
                <a:latin typeface="Verdana"/>
                <a:ea typeface="Verdana"/>
                <a:cs typeface="Verdana"/>
                <a:sym typeface="Verdana"/>
              </a:rPr>
              <a:t>$ docker </a:t>
            </a:r>
            <a:r>
              <a:rPr b="1" lang="en" sz="1000">
                <a:solidFill>
                  <a:srgbClr val="CC0000"/>
                </a:solidFill>
                <a:highlight>
                  <a:srgbClr val="F5F5F5"/>
                </a:highlight>
                <a:latin typeface="Verdana"/>
                <a:ea typeface="Verdana"/>
                <a:cs typeface="Verdana"/>
                <a:sym typeface="Verdana"/>
              </a:rPr>
              <a:t>run</a:t>
            </a:r>
            <a:r>
              <a:rPr lang="en" sz="1000">
                <a:solidFill>
                  <a:srgbClr val="CC0000"/>
                </a:solidFill>
                <a:highlight>
                  <a:srgbClr val="F5F5F5"/>
                </a:highlight>
                <a:latin typeface="Verdana"/>
                <a:ea typeface="Verdana"/>
                <a:cs typeface="Verdana"/>
                <a:sym typeface="Verdana"/>
              </a:rPr>
              <a:t> -d -P training/webapp python app.py</a:t>
            </a:r>
            <a:br>
              <a:rPr lang="en" sz="1000">
                <a:solidFill>
                  <a:srgbClr val="333333"/>
                </a:solidFill>
                <a:highlight>
                  <a:srgbClr val="F5F5F5"/>
                </a:highlight>
                <a:latin typeface="Verdana"/>
                <a:ea typeface="Verdana"/>
                <a:cs typeface="Verdana"/>
                <a:sym typeface="Verdana"/>
              </a:rPr>
            </a:br>
            <a:endParaRPr sz="1000">
              <a:solidFill>
                <a:srgbClr val="333333"/>
              </a:solidFill>
              <a:highlight>
                <a:srgbClr val="F5F5F5"/>
              </a:highlight>
              <a:latin typeface="Verdana"/>
              <a:ea typeface="Verdana"/>
              <a:cs typeface="Verdana"/>
              <a:sym typeface="Verdana"/>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rPr>
              <a:t>This command consists of the following parts:</a:t>
            </a:r>
            <a:endParaRPr sz="1200">
              <a:solidFill>
                <a:schemeClr val="dk1"/>
              </a:solidFill>
              <a:highlight>
                <a:srgbClr val="FFFFFF"/>
              </a:highlight>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rPr>
              <a:t>The </a:t>
            </a:r>
            <a:r>
              <a:rPr lang="en" sz="1200">
                <a:solidFill>
                  <a:schemeClr val="dk1"/>
                </a:solidFill>
                <a:highlight>
                  <a:srgbClr val="FFFFFF"/>
                </a:highlight>
                <a:latin typeface="Verdana"/>
                <a:ea typeface="Verdana"/>
                <a:cs typeface="Verdana"/>
                <a:sym typeface="Verdana"/>
              </a:rPr>
              <a:t>-d</a:t>
            </a:r>
            <a:r>
              <a:rPr lang="en" sz="1200">
                <a:solidFill>
                  <a:schemeClr val="dk1"/>
                </a:solidFill>
                <a:highlight>
                  <a:srgbClr val="FFFFFF"/>
                </a:highlight>
              </a:rPr>
              <a:t> flag runs the container in the background (as a so-called daemon).</a:t>
            </a:r>
            <a:endParaRPr sz="1200">
              <a:solidFill>
                <a:schemeClr val="dk1"/>
              </a:solidFill>
              <a:highlight>
                <a:srgbClr val="FFFFFF"/>
              </a:highlight>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rPr>
              <a:t>The </a:t>
            </a:r>
            <a:r>
              <a:rPr lang="en" sz="1200">
                <a:solidFill>
                  <a:schemeClr val="dk1"/>
                </a:solidFill>
                <a:highlight>
                  <a:srgbClr val="FFFFFF"/>
                </a:highlight>
                <a:latin typeface="Verdana"/>
                <a:ea typeface="Verdana"/>
                <a:cs typeface="Verdana"/>
                <a:sym typeface="Verdana"/>
              </a:rPr>
              <a:t>-P</a:t>
            </a:r>
            <a:r>
              <a:rPr lang="en" sz="1200">
                <a:solidFill>
                  <a:schemeClr val="dk1"/>
                </a:solidFill>
                <a:highlight>
                  <a:srgbClr val="FFFFFF"/>
                </a:highlight>
              </a:rPr>
              <a:t> flag maps any required network ports inside the container to your host. This lets you view the web application.</a:t>
            </a:r>
            <a:endParaRPr sz="1200">
              <a:solidFill>
                <a:schemeClr val="dk1"/>
              </a:solidFill>
              <a:highlight>
                <a:srgbClr val="FFFFFF"/>
              </a:highlight>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rPr>
              <a:t>The </a:t>
            </a:r>
            <a:r>
              <a:rPr lang="en" sz="1200">
                <a:solidFill>
                  <a:schemeClr val="dk1"/>
                </a:solidFill>
                <a:highlight>
                  <a:srgbClr val="FFFFFF"/>
                </a:highlight>
                <a:latin typeface="Verdana"/>
                <a:ea typeface="Verdana"/>
                <a:cs typeface="Verdana"/>
                <a:sym typeface="Verdana"/>
              </a:rPr>
              <a:t>training/webapp</a:t>
            </a:r>
            <a:r>
              <a:rPr lang="en" sz="1200">
                <a:solidFill>
                  <a:schemeClr val="dk1"/>
                </a:solidFill>
                <a:highlight>
                  <a:srgbClr val="FFFFFF"/>
                </a:highlight>
              </a:rPr>
              <a:t> image is a pre-built image that contains a simple Python Flask web application.</a:t>
            </a:r>
            <a:endParaRPr sz="1200">
              <a:solidFill>
                <a:schemeClr val="dk1"/>
              </a:solidFill>
              <a:highlight>
                <a:srgbClr val="FFFFFF"/>
              </a:highlight>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rPr>
              <a:t>The remaining arguments make up the command that is run inside the container. The </a:t>
            </a:r>
            <a:r>
              <a:rPr lang="en" sz="1200">
                <a:solidFill>
                  <a:schemeClr val="dk1"/>
                </a:solidFill>
                <a:highlight>
                  <a:srgbClr val="FFFFFF"/>
                </a:highlight>
                <a:latin typeface="Verdana"/>
                <a:ea typeface="Verdana"/>
                <a:cs typeface="Verdana"/>
                <a:sym typeface="Verdana"/>
              </a:rPr>
              <a:t>python app.py</a:t>
            </a:r>
            <a:r>
              <a:rPr lang="en" sz="1200">
                <a:solidFill>
                  <a:schemeClr val="dk1"/>
                </a:solidFill>
                <a:highlight>
                  <a:srgbClr val="FFFFFF"/>
                </a:highlight>
              </a:rPr>
              <a:t>command launches the web application.</a:t>
            </a:r>
            <a:endParaRPr sz="120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3"/>
          <p:cNvSpPr txBox="1"/>
          <p:nvPr>
            <p:ph idx="1" type="body"/>
          </p:nvPr>
        </p:nvSpPr>
        <p:spPr>
          <a:xfrm>
            <a:off x="311700" y="222025"/>
            <a:ext cx="8618400" cy="4748700"/>
          </a:xfrm>
          <a:prstGeom prst="rect">
            <a:avLst/>
          </a:prstGeom>
        </p:spPr>
        <p:txBody>
          <a:bodyPr anchorCtr="0" anchor="t" bIns="91425" lIns="91425" spcFirstLastPara="1" rIns="91425" wrap="square" tIns="91425">
            <a:noAutofit/>
          </a:bodyPr>
          <a:lstStyle/>
          <a:p>
            <a:pPr indent="0" lvl="0" marL="50800" rtl="0" algn="l">
              <a:lnSpc>
                <a:spcPct val="140000"/>
              </a:lnSpc>
              <a:spcBef>
                <a:spcPts val="1800"/>
              </a:spcBef>
              <a:spcAft>
                <a:spcPts val="0"/>
              </a:spcAft>
              <a:buClr>
                <a:schemeClr val="dk1"/>
              </a:buClr>
              <a:buSzPts val="1100"/>
              <a:buFont typeface="Arial"/>
              <a:buNone/>
            </a:pPr>
            <a:r>
              <a:rPr lang="en" sz="2850">
                <a:solidFill>
                  <a:srgbClr val="155A74"/>
                </a:solidFill>
                <a:highlight>
                  <a:srgbClr val="FFFFFF"/>
                </a:highlight>
              </a:rPr>
              <a:t>View the web application container</a:t>
            </a:r>
            <a:endParaRPr sz="2850">
              <a:solidFill>
                <a:srgbClr val="155A74"/>
              </a:solidFill>
              <a:highlight>
                <a:srgbClr val="FFFFFF"/>
              </a:highlight>
            </a:endParaRPr>
          </a:p>
          <a:p>
            <a:pPr indent="0" lvl="0" marL="0" rtl="0" algn="l">
              <a:lnSpc>
                <a:spcPct val="160000"/>
              </a:lnSpc>
              <a:spcBef>
                <a:spcPts val="400"/>
              </a:spcBef>
              <a:spcAft>
                <a:spcPts val="0"/>
              </a:spcAft>
              <a:buClr>
                <a:schemeClr val="dk1"/>
              </a:buClr>
              <a:buSzPts val="1100"/>
              <a:buFont typeface="Arial"/>
              <a:buNone/>
            </a:pPr>
            <a:r>
              <a:rPr lang="en" sz="1200">
                <a:solidFill>
                  <a:schemeClr val="dk1"/>
                </a:solidFill>
                <a:highlight>
                  <a:srgbClr val="FFFFFF"/>
                </a:highlight>
              </a:rPr>
              <a:t>Now you can see your running container using the </a:t>
            </a:r>
            <a:r>
              <a:rPr lang="en" sz="1200">
                <a:solidFill>
                  <a:schemeClr val="dk1"/>
                </a:solidFill>
                <a:highlight>
                  <a:srgbClr val="FFFFFF"/>
                </a:highlight>
                <a:latin typeface="Verdana"/>
                <a:ea typeface="Verdana"/>
                <a:cs typeface="Verdana"/>
                <a:sym typeface="Verdana"/>
              </a:rPr>
              <a:t>docker ps</a:t>
            </a:r>
            <a:r>
              <a:rPr lang="en" sz="1200">
                <a:solidFill>
                  <a:schemeClr val="dk1"/>
                </a:solidFill>
                <a:highlight>
                  <a:srgbClr val="FFFFFF"/>
                </a:highlight>
              </a:rPr>
              <a:t> command.</a:t>
            </a:r>
            <a:endParaRPr sz="1200">
              <a:solidFill>
                <a:schemeClr val="dk1"/>
              </a:solidFill>
              <a:highlight>
                <a:srgbClr val="FFFFFF"/>
              </a:highlight>
            </a:endParaRPr>
          </a:p>
          <a:p>
            <a:pPr indent="0" lvl="0" marL="0" rtl="0" algn="l">
              <a:lnSpc>
                <a:spcPct val="142857"/>
              </a:lnSpc>
              <a:spcBef>
                <a:spcPts val="0"/>
              </a:spcBef>
              <a:spcAft>
                <a:spcPts val="0"/>
              </a:spcAft>
              <a:buClr>
                <a:schemeClr val="dk1"/>
              </a:buClr>
              <a:buSzPts val="1100"/>
              <a:buFont typeface="Arial"/>
              <a:buNone/>
            </a:pPr>
            <a:r>
              <a:rPr lang="en" sz="1000">
                <a:solidFill>
                  <a:srgbClr val="FF0000"/>
                </a:solidFill>
                <a:highlight>
                  <a:srgbClr val="F5F5F5"/>
                </a:highlight>
                <a:latin typeface="Verdana"/>
                <a:ea typeface="Verdana"/>
                <a:cs typeface="Verdana"/>
                <a:sym typeface="Verdana"/>
              </a:rPr>
              <a:t>$ docker ps -l</a:t>
            </a:r>
            <a:br>
              <a:rPr lang="en" sz="1000">
                <a:solidFill>
                  <a:srgbClr val="333333"/>
                </a:solidFill>
                <a:highlight>
                  <a:srgbClr val="F5F5F5"/>
                </a:highlight>
                <a:latin typeface="Verdana"/>
                <a:ea typeface="Verdana"/>
                <a:cs typeface="Verdana"/>
                <a:sym typeface="Verdana"/>
              </a:rPr>
            </a:br>
            <a:br>
              <a:rPr lang="en" sz="1000">
                <a:solidFill>
                  <a:srgbClr val="333333"/>
                </a:solidFill>
                <a:highlight>
                  <a:srgbClr val="F5F5F5"/>
                </a:highlight>
                <a:latin typeface="Verdana"/>
                <a:ea typeface="Verdana"/>
                <a:cs typeface="Verdana"/>
                <a:sym typeface="Verdana"/>
              </a:rPr>
            </a:br>
            <a:r>
              <a:rPr lang="en" sz="1000">
                <a:solidFill>
                  <a:srgbClr val="333333"/>
                </a:solidFill>
                <a:highlight>
                  <a:srgbClr val="F5F5F5"/>
                </a:highlight>
                <a:latin typeface="Verdana"/>
                <a:ea typeface="Verdana"/>
                <a:cs typeface="Verdana"/>
                <a:sym typeface="Verdana"/>
              </a:rPr>
              <a:t>CONTAINER ID  IMAGE                   COMMAND       CREATED        STATUS        PORTS                    NAMES</a:t>
            </a:r>
            <a:br>
              <a:rPr lang="en" sz="1000">
                <a:solidFill>
                  <a:srgbClr val="333333"/>
                </a:solidFill>
                <a:highlight>
                  <a:srgbClr val="F5F5F5"/>
                </a:highlight>
                <a:latin typeface="Verdana"/>
                <a:ea typeface="Verdana"/>
                <a:cs typeface="Verdana"/>
                <a:sym typeface="Verdana"/>
              </a:rPr>
            </a:br>
            <a:r>
              <a:rPr lang="en" sz="1000">
                <a:solidFill>
                  <a:srgbClr val="333333"/>
                </a:solidFill>
                <a:highlight>
                  <a:srgbClr val="F5F5F5"/>
                </a:highlight>
                <a:latin typeface="Verdana"/>
                <a:ea typeface="Verdana"/>
                <a:cs typeface="Verdana"/>
                <a:sym typeface="Verdana"/>
              </a:rPr>
              <a:t>bc533791f3f5  training/webapp:latest  python app.py </a:t>
            </a:r>
            <a:r>
              <a:rPr lang="en" sz="1000">
                <a:solidFill>
                  <a:srgbClr val="008080"/>
                </a:solidFill>
                <a:highlight>
                  <a:srgbClr val="F5F5F5"/>
                </a:highlight>
                <a:latin typeface="Verdana"/>
                <a:ea typeface="Verdana"/>
                <a:cs typeface="Verdana"/>
                <a:sym typeface="Verdana"/>
              </a:rPr>
              <a:t>5</a:t>
            </a:r>
            <a:r>
              <a:rPr lang="en" sz="1000">
                <a:solidFill>
                  <a:srgbClr val="333333"/>
                </a:solidFill>
                <a:highlight>
                  <a:srgbClr val="F5F5F5"/>
                </a:highlight>
                <a:latin typeface="Verdana"/>
                <a:ea typeface="Verdana"/>
                <a:cs typeface="Verdana"/>
                <a:sym typeface="Verdana"/>
              </a:rPr>
              <a:t> seconds ago  Up </a:t>
            </a:r>
            <a:r>
              <a:rPr lang="en" sz="1000">
                <a:solidFill>
                  <a:srgbClr val="008080"/>
                </a:solidFill>
                <a:highlight>
                  <a:srgbClr val="F5F5F5"/>
                </a:highlight>
                <a:latin typeface="Verdana"/>
                <a:ea typeface="Verdana"/>
                <a:cs typeface="Verdana"/>
                <a:sym typeface="Verdana"/>
              </a:rPr>
              <a:t>2</a:t>
            </a:r>
            <a:r>
              <a:rPr lang="en" sz="1000">
                <a:solidFill>
                  <a:srgbClr val="333333"/>
                </a:solidFill>
                <a:highlight>
                  <a:srgbClr val="F5F5F5"/>
                </a:highlight>
                <a:latin typeface="Verdana"/>
                <a:ea typeface="Verdana"/>
                <a:cs typeface="Verdana"/>
                <a:sym typeface="Verdana"/>
              </a:rPr>
              <a:t> seconds  </a:t>
            </a:r>
            <a:r>
              <a:rPr lang="en" sz="1000">
                <a:solidFill>
                  <a:srgbClr val="008080"/>
                </a:solidFill>
                <a:highlight>
                  <a:srgbClr val="F5F5F5"/>
                </a:highlight>
                <a:latin typeface="Verdana"/>
                <a:ea typeface="Verdana"/>
                <a:cs typeface="Verdana"/>
                <a:sym typeface="Verdana"/>
              </a:rPr>
              <a:t>0.0.0.0:49155</a:t>
            </a:r>
            <a:r>
              <a:rPr lang="en" sz="1000">
                <a:solidFill>
                  <a:srgbClr val="333333"/>
                </a:solidFill>
                <a:highlight>
                  <a:srgbClr val="F5F5F5"/>
                </a:highlight>
                <a:latin typeface="Verdana"/>
                <a:ea typeface="Verdana"/>
                <a:cs typeface="Verdana"/>
                <a:sym typeface="Verdana"/>
              </a:rPr>
              <a:t>-&gt;</a:t>
            </a:r>
            <a:r>
              <a:rPr lang="en" sz="1000">
                <a:solidFill>
                  <a:srgbClr val="008080"/>
                </a:solidFill>
                <a:highlight>
                  <a:srgbClr val="F5F5F5"/>
                </a:highlight>
                <a:latin typeface="Verdana"/>
                <a:ea typeface="Verdana"/>
                <a:cs typeface="Verdana"/>
                <a:sym typeface="Verdana"/>
              </a:rPr>
              <a:t>5000</a:t>
            </a:r>
            <a:r>
              <a:rPr lang="en" sz="1000">
                <a:solidFill>
                  <a:srgbClr val="333333"/>
                </a:solidFill>
                <a:highlight>
                  <a:srgbClr val="F5F5F5"/>
                </a:highlight>
                <a:latin typeface="Verdana"/>
                <a:ea typeface="Verdana"/>
                <a:cs typeface="Verdana"/>
                <a:sym typeface="Verdana"/>
              </a:rPr>
              <a:t>/tcp  nostalgic_morse</a:t>
            </a:r>
            <a:br>
              <a:rPr lang="en" sz="1000">
                <a:solidFill>
                  <a:srgbClr val="333333"/>
                </a:solidFill>
                <a:highlight>
                  <a:srgbClr val="F5F5F5"/>
                </a:highlight>
                <a:latin typeface="Verdana"/>
                <a:ea typeface="Verdana"/>
                <a:cs typeface="Verdana"/>
                <a:sym typeface="Verdana"/>
              </a:rPr>
            </a:br>
            <a:endParaRPr sz="1000">
              <a:solidFill>
                <a:srgbClr val="333333"/>
              </a:solidFill>
              <a:highlight>
                <a:srgbClr val="F5F5F5"/>
              </a:highlight>
              <a:latin typeface="Verdana"/>
              <a:ea typeface="Verdana"/>
              <a:cs typeface="Verdana"/>
              <a:sym typeface="Verdana"/>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rPr>
              <a:t>The </a:t>
            </a:r>
            <a:r>
              <a:rPr lang="en" sz="1200">
                <a:solidFill>
                  <a:schemeClr val="dk1"/>
                </a:solidFill>
                <a:highlight>
                  <a:srgbClr val="FFFFFF"/>
                </a:highlight>
                <a:latin typeface="Verdana"/>
                <a:ea typeface="Verdana"/>
                <a:cs typeface="Verdana"/>
                <a:sym typeface="Verdana"/>
              </a:rPr>
              <a:t>-l</a:t>
            </a:r>
            <a:r>
              <a:rPr lang="en" sz="1200">
                <a:solidFill>
                  <a:schemeClr val="dk1"/>
                </a:solidFill>
                <a:highlight>
                  <a:srgbClr val="FFFFFF"/>
                </a:highlight>
              </a:rPr>
              <a:t> flag shows only the details of the </a:t>
            </a:r>
            <a:r>
              <a:rPr i="1" lang="en" sz="1200">
                <a:solidFill>
                  <a:schemeClr val="dk1"/>
                </a:solidFill>
                <a:highlight>
                  <a:srgbClr val="FFFFFF"/>
                </a:highlight>
              </a:rPr>
              <a:t>last</a:t>
            </a:r>
            <a:r>
              <a:rPr lang="en" sz="1200">
                <a:solidFill>
                  <a:schemeClr val="dk1"/>
                </a:solidFill>
                <a:highlight>
                  <a:srgbClr val="FFFFFF"/>
                </a:highlight>
              </a:rPr>
              <a:t> container started.</a:t>
            </a:r>
            <a:endParaRPr sz="1200">
              <a:solidFill>
                <a:schemeClr val="dk1"/>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AFAFA"/>
                </a:highlight>
              </a:rPr>
              <a:t>Note: By default, the </a:t>
            </a:r>
            <a:r>
              <a:rPr lang="en" sz="1200">
                <a:solidFill>
                  <a:schemeClr val="dk1"/>
                </a:solidFill>
                <a:highlight>
                  <a:srgbClr val="FAFAFA"/>
                </a:highlight>
                <a:latin typeface="Verdana"/>
                <a:ea typeface="Verdana"/>
                <a:cs typeface="Verdana"/>
                <a:sym typeface="Verdana"/>
              </a:rPr>
              <a:t>docker ps</a:t>
            </a:r>
            <a:r>
              <a:rPr lang="en" sz="1200">
                <a:solidFill>
                  <a:schemeClr val="dk1"/>
                </a:solidFill>
                <a:highlight>
                  <a:srgbClr val="FAFAFA"/>
                </a:highlight>
              </a:rPr>
              <a:t> command only shows information about running containers. If you want to see stopped containers too, use the </a:t>
            </a:r>
            <a:r>
              <a:rPr lang="en" sz="1200">
                <a:solidFill>
                  <a:schemeClr val="dk1"/>
                </a:solidFill>
                <a:highlight>
                  <a:srgbClr val="FAFAFA"/>
                </a:highlight>
                <a:latin typeface="Verdana"/>
                <a:ea typeface="Verdana"/>
                <a:cs typeface="Verdana"/>
                <a:sym typeface="Verdana"/>
              </a:rPr>
              <a:t>-a</a:t>
            </a:r>
            <a:r>
              <a:rPr lang="en" sz="1200">
                <a:solidFill>
                  <a:schemeClr val="dk1"/>
                </a:solidFill>
                <a:highlight>
                  <a:srgbClr val="FAFAFA"/>
                </a:highlight>
              </a:rPr>
              <a:t> flag.</a:t>
            </a:r>
            <a:endParaRPr sz="1200">
              <a:solidFill>
                <a:schemeClr val="dk1"/>
              </a:solidFill>
              <a:highlight>
                <a:srgbClr val="FAFAFA"/>
              </a:highlight>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rPr>
              <a:t>You can see the same details you saw </a:t>
            </a:r>
            <a:r>
              <a:rPr lang="en" sz="1200">
                <a:solidFill>
                  <a:srgbClr val="008AB5"/>
                </a:solidFill>
                <a:highlight>
                  <a:srgbClr val="FFFFFF"/>
                </a:highlight>
                <a:uFill>
                  <a:noFill/>
                </a:uFill>
                <a:hlinkClick r:id="rId3">
                  <a:extLst>
                    <a:ext uri="{A12FA001-AC4F-418D-AE19-62706E023703}">
                      <ahyp:hlinkClr val="tx"/>
                    </a:ext>
                  </a:extLst>
                </a:hlinkClick>
              </a:rPr>
              <a:t>when you first dockerized a container</a:t>
            </a:r>
            <a:r>
              <a:rPr lang="en" sz="1200">
                <a:solidFill>
                  <a:schemeClr val="dk1"/>
                </a:solidFill>
                <a:highlight>
                  <a:srgbClr val="FFFFFF"/>
                </a:highlight>
              </a:rPr>
              <a:t>, with one important addition in the </a:t>
            </a:r>
            <a:r>
              <a:rPr lang="en" sz="1200">
                <a:solidFill>
                  <a:schemeClr val="dk1"/>
                </a:solidFill>
                <a:highlight>
                  <a:srgbClr val="FFFFFF"/>
                </a:highlight>
                <a:latin typeface="Verdana"/>
                <a:ea typeface="Verdana"/>
                <a:cs typeface="Verdana"/>
                <a:sym typeface="Verdana"/>
              </a:rPr>
              <a:t>PORTS</a:t>
            </a:r>
            <a:r>
              <a:rPr lang="en" sz="1200">
                <a:solidFill>
                  <a:schemeClr val="dk1"/>
                </a:solidFill>
                <a:highlight>
                  <a:srgbClr val="FFFFFF"/>
                </a:highlight>
              </a:rPr>
              <a:t> column.</a:t>
            </a:r>
            <a:endParaRPr sz="1200">
              <a:solidFill>
                <a:schemeClr val="dk1"/>
              </a:solidFill>
              <a:highlight>
                <a:srgbClr val="FFFFFF"/>
              </a:highlight>
            </a:endParaRPr>
          </a:p>
          <a:p>
            <a:pPr indent="0" lvl="0" marL="0" rtl="0" algn="l">
              <a:lnSpc>
                <a:spcPct val="142857"/>
              </a:lnSpc>
              <a:spcBef>
                <a:spcPts val="0"/>
              </a:spcBef>
              <a:spcAft>
                <a:spcPts val="0"/>
              </a:spcAft>
              <a:buNone/>
            </a:pPr>
            <a:r>
              <a:rPr lang="en" sz="1000">
                <a:solidFill>
                  <a:srgbClr val="000080"/>
                </a:solidFill>
                <a:highlight>
                  <a:srgbClr val="F5F5F5"/>
                </a:highlight>
                <a:latin typeface="Verdana"/>
                <a:ea typeface="Verdana"/>
                <a:cs typeface="Verdana"/>
                <a:sym typeface="Verdana"/>
              </a:rPr>
              <a:t>PORTS</a:t>
            </a:r>
            <a:br>
              <a:rPr lang="en" sz="1000">
                <a:solidFill>
                  <a:srgbClr val="333333"/>
                </a:solidFill>
                <a:highlight>
                  <a:srgbClr val="F5F5F5"/>
                </a:highlight>
                <a:latin typeface="Verdana"/>
                <a:ea typeface="Verdana"/>
                <a:cs typeface="Verdana"/>
                <a:sym typeface="Verdana"/>
              </a:rPr>
            </a:br>
            <a:r>
              <a:rPr lang="en" sz="1000">
                <a:solidFill>
                  <a:srgbClr val="008080"/>
                </a:solidFill>
                <a:highlight>
                  <a:srgbClr val="F5F5F5"/>
                </a:highlight>
                <a:latin typeface="Verdana"/>
                <a:ea typeface="Verdana"/>
                <a:cs typeface="Verdana"/>
                <a:sym typeface="Verdana"/>
              </a:rPr>
              <a:t>0.0.0.0:49155</a:t>
            </a:r>
            <a:r>
              <a:rPr lang="en" sz="1000">
                <a:solidFill>
                  <a:srgbClr val="333333"/>
                </a:solidFill>
                <a:highlight>
                  <a:srgbClr val="F5F5F5"/>
                </a:highlight>
                <a:latin typeface="Verdana"/>
                <a:ea typeface="Verdana"/>
                <a:cs typeface="Verdana"/>
                <a:sym typeface="Verdana"/>
              </a:rPr>
              <a:t>-&gt;</a:t>
            </a:r>
            <a:r>
              <a:rPr lang="en" sz="1000">
                <a:solidFill>
                  <a:srgbClr val="008080"/>
                </a:solidFill>
                <a:highlight>
                  <a:srgbClr val="F5F5F5"/>
                </a:highlight>
                <a:latin typeface="Verdana"/>
                <a:ea typeface="Verdana"/>
                <a:cs typeface="Verdana"/>
                <a:sym typeface="Verdana"/>
              </a:rPr>
              <a:t>5000</a:t>
            </a:r>
            <a:r>
              <a:rPr lang="en" sz="1000">
                <a:solidFill>
                  <a:srgbClr val="333333"/>
                </a:solidFill>
                <a:highlight>
                  <a:srgbClr val="F5F5F5"/>
                </a:highlight>
                <a:latin typeface="Verdana"/>
                <a:ea typeface="Verdana"/>
                <a:cs typeface="Verdana"/>
                <a:sym typeface="Verdana"/>
              </a:rPr>
              <a:t>/tcp</a:t>
            </a:r>
            <a:br>
              <a:rPr lang="en" sz="1000">
                <a:solidFill>
                  <a:srgbClr val="333333"/>
                </a:solidFill>
                <a:highlight>
                  <a:srgbClr val="F5F5F5"/>
                </a:highlight>
                <a:latin typeface="Verdana"/>
                <a:ea typeface="Verdana"/>
                <a:cs typeface="Verdana"/>
                <a:sym typeface="Verdana"/>
              </a:rPr>
            </a:b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4"/>
          <p:cNvSpPr txBox="1"/>
          <p:nvPr>
            <p:ph idx="1" type="body"/>
          </p:nvPr>
        </p:nvSpPr>
        <p:spPr>
          <a:xfrm>
            <a:off x="311700" y="172675"/>
            <a:ext cx="8544600" cy="46749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t/>
            </a:r>
            <a:endParaRPr sz="1000">
              <a:solidFill>
                <a:srgbClr val="333333"/>
              </a:solidFill>
              <a:highlight>
                <a:srgbClr val="F5F5F5"/>
              </a:highlight>
              <a:latin typeface="Verdana"/>
              <a:ea typeface="Verdana"/>
              <a:cs typeface="Verdana"/>
              <a:sym typeface="Verdana"/>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rPr>
              <a:t>When you passed the </a:t>
            </a:r>
            <a:r>
              <a:rPr lang="en" sz="1200">
                <a:solidFill>
                  <a:schemeClr val="dk1"/>
                </a:solidFill>
                <a:highlight>
                  <a:srgbClr val="FFFFFF"/>
                </a:highlight>
                <a:latin typeface="Verdana"/>
                <a:ea typeface="Verdana"/>
                <a:cs typeface="Verdana"/>
                <a:sym typeface="Verdana"/>
              </a:rPr>
              <a:t>-P</a:t>
            </a:r>
            <a:r>
              <a:rPr lang="en" sz="1200">
                <a:solidFill>
                  <a:schemeClr val="dk1"/>
                </a:solidFill>
                <a:highlight>
                  <a:srgbClr val="FFFFFF"/>
                </a:highlight>
              </a:rPr>
              <a:t> flag to the </a:t>
            </a:r>
            <a:r>
              <a:rPr lang="en" sz="1200">
                <a:solidFill>
                  <a:schemeClr val="dk1"/>
                </a:solidFill>
                <a:highlight>
                  <a:srgbClr val="FFFFFF"/>
                </a:highlight>
                <a:latin typeface="Verdana"/>
                <a:ea typeface="Verdana"/>
                <a:cs typeface="Verdana"/>
                <a:sym typeface="Verdana"/>
              </a:rPr>
              <a:t>docker run</a:t>
            </a:r>
            <a:r>
              <a:rPr lang="en" sz="1200">
                <a:solidFill>
                  <a:schemeClr val="dk1"/>
                </a:solidFill>
                <a:highlight>
                  <a:srgbClr val="FFFFFF"/>
                </a:highlight>
              </a:rPr>
              <a:t> command, Docker mapped any ports exposed in the container to your host.</a:t>
            </a:r>
            <a:endParaRPr sz="1200">
              <a:solidFill>
                <a:schemeClr val="dk1"/>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AFAFA"/>
                </a:highlight>
              </a:rPr>
              <a:t>Note: You’ll learn more about how to expose ports in Docker images when </a:t>
            </a:r>
            <a:r>
              <a:rPr lang="en" sz="1200">
                <a:solidFill>
                  <a:srgbClr val="008AB5"/>
                </a:solidFill>
                <a:highlight>
                  <a:srgbClr val="FAFAFA"/>
                </a:highlight>
                <a:uFill>
                  <a:noFill/>
                </a:uFill>
                <a:hlinkClick r:id="rId3">
                  <a:extLst>
                    <a:ext uri="{A12FA001-AC4F-418D-AE19-62706E023703}">
                      <ahyp:hlinkClr val="tx"/>
                    </a:ext>
                  </a:extLst>
                </a:hlinkClick>
              </a:rPr>
              <a:t>you learn how to build images</a:t>
            </a:r>
            <a:r>
              <a:rPr lang="en" sz="1200">
                <a:solidFill>
                  <a:schemeClr val="dk1"/>
                </a:solidFill>
                <a:highlight>
                  <a:srgbClr val="FAFAFA"/>
                </a:highlight>
              </a:rPr>
              <a:t>.</a:t>
            </a:r>
            <a:endParaRPr sz="1200">
              <a:solidFill>
                <a:schemeClr val="dk1"/>
              </a:solidFill>
              <a:highlight>
                <a:srgbClr val="FAFAFA"/>
              </a:highlight>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rPr>
              <a:t>In this case Docker has exposed port 5000 (the default Python Flask port) on port 49155.</a:t>
            </a:r>
            <a:endParaRPr sz="1200">
              <a:solidFill>
                <a:schemeClr val="dk1"/>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rPr>
              <a:t>Network port bindings are very configurable in Docker. In the last example the </a:t>
            </a:r>
            <a:r>
              <a:rPr lang="en" sz="1200">
                <a:solidFill>
                  <a:schemeClr val="dk1"/>
                </a:solidFill>
                <a:highlight>
                  <a:srgbClr val="FFFFFF"/>
                </a:highlight>
                <a:latin typeface="Verdana"/>
                <a:ea typeface="Verdana"/>
                <a:cs typeface="Verdana"/>
                <a:sym typeface="Verdana"/>
              </a:rPr>
              <a:t>-P</a:t>
            </a:r>
            <a:r>
              <a:rPr lang="en" sz="1200">
                <a:solidFill>
                  <a:schemeClr val="dk1"/>
                </a:solidFill>
                <a:highlight>
                  <a:srgbClr val="FFFFFF"/>
                </a:highlight>
              </a:rPr>
              <a:t> flag is a shortcut for </a:t>
            </a:r>
            <a:r>
              <a:rPr lang="en" sz="1200">
                <a:solidFill>
                  <a:schemeClr val="dk1"/>
                </a:solidFill>
                <a:highlight>
                  <a:srgbClr val="FFFFFF"/>
                </a:highlight>
                <a:latin typeface="Verdana"/>
                <a:ea typeface="Verdana"/>
                <a:cs typeface="Verdana"/>
                <a:sym typeface="Verdana"/>
              </a:rPr>
              <a:t>-p 5000</a:t>
            </a:r>
            <a:r>
              <a:rPr lang="en" sz="1200">
                <a:solidFill>
                  <a:schemeClr val="dk1"/>
                </a:solidFill>
                <a:highlight>
                  <a:srgbClr val="FFFFFF"/>
                </a:highlight>
              </a:rPr>
              <a:t>that maps port 5000 inside the container to a high port (from </a:t>
            </a:r>
            <a:r>
              <a:rPr i="1" lang="en" sz="1200">
                <a:solidFill>
                  <a:schemeClr val="dk1"/>
                </a:solidFill>
                <a:highlight>
                  <a:srgbClr val="FFFFFF"/>
                </a:highlight>
              </a:rPr>
              <a:t>ephemeral port range</a:t>
            </a:r>
            <a:r>
              <a:rPr lang="en" sz="1200">
                <a:solidFill>
                  <a:schemeClr val="dk1"/>
                </a:solidFill>
                <a:highlight>
                  <a:srgbClr val="FFFFFF"/>
                </a:highlight>
              </a:rPr>
              <a:t> which typically ranges from 32768 to 61000) on the local Docker host. You can also bind Docker containers to specific ports using the </a:t>
            </a:r>
            <a:r>
              <a:rPr lang="en" sz="1200">
                <a:solidFill>
                  <a:schemeClr val="dk1"/>
                </a:solidFill>
                <a:highlight>
                  <a:srgbClr val="FFFFFF"/>
                </a:highlight>
                <a:latin typeface="Verdana"/>
                <a:ea typeface="Verdana"/>
                <a:cs typeface="Verdana"/>
                <a:sym typeface="Verdana"/>
              </a:rPr>
              <a:t>-p</a:t>
            </a:r>
            <a:r>
              <a:rPr lang="en" sz="1200">
                <a:solidFill>
                  <a:schemeClr val="dk1"/>
                </a:solidFill>
                <a:highlight>
                  <a:srgbClr val="FFFFFF"/>
                </a:highlight>
              </a:rPr>
              <a:t> flag, for example:</a:t>
            </a:r>
            <a:endParaRPr sz="1200">
              <a:solidFill>
                <a:schemeClr val="dk1"/>
              </a:solidFill>
              <a:highlight>
                <a:srgbClr val="FFFFFF"/>
              </a:highlight>
            </a:endParaRPr>
          </a:p>
          <a:p>
            <a:pPr indent="0" lvl="0" marL="0" rtl="0" algn="l">
              <a:lnSpc>
                <a:spcPct val="142857"/>
              </a:lnSpc>
              <a:spcBef>
                <a:spcPts val="0"/>
              </a:spcBef>
              <a:spcAft>
                <a:spcPts val="0"/>
              </a:spcAft>
              <a:buClr>
                <a:schemeClr val="dk1"/>
              </a:buClr>
              <a:buSzPts val="1100"/>
              <a:buFont typeface="Arial"/>
              <a:buNone/>
            </a:pPr>
            <a:r>
              <a:rPr lang="en" sz="1000">
                <a:solidFill>
                  <a:srgbClr val="CC0000"/>
                </a:solidFill>
                <a:highlight>
                  <a:srgbClr val="F5F5F5"/>
                </a:highlight>
                <a:latin typeface="Verdana"/>
                <a:ea typeface="Verdana"/>
                <a:cs typeface="Verdana"/>
                <a:sym typeface="Verdana"/>
              </a:rPr>
              <a:t>$ docker </a:t>
            </a:r>
            <a:r>
              <a:rPr b="1" lang="en" sz="1000">
                <a:solidFill>
                  <a:srgbClr val="CC0000"/>
                </a:solidFill>
                <a:highlight>
                  <a:srgbClr val="F5F5F5"/>
                </a:highlight>
                <a:latin typeface="Verdana"/>
                <a:ea typeface="Verdana"/>
                <a:cs typeface="Verdana"/>
                <a:sym typeface="Verdana"/>
              </a:rPr>
              <a:t>run</a:t>
            </a:r>
            <a:r>
              <a:rPr lang="en" sz="1000">
                <a:solidFill>
                  <a:srgbClr val="CC0000"/>
                </a:solidFill>
                <a:highlight>
                  <a:srgbClr val="F5F5F5"/>
                </a:highlight>
                <a:latin typeface="Verdana"/>
                <a:ea typeface="Verdana"/>
                <a:cs typeface="Verdana"/>
                <a:sym typeface="Verdana"/>
              </a:rPr>
              <a:t> -d -p 80:5000 training/webapp python app.py</a:t>
            </a:r>
            <a:br>
              <a:rPr lang="en" sz="1000">
                <a:solidFill>
                  <a:srgbClr val="333333"/>
                </a:solidFill>
                <a:highlight>
                  <a:srgbClr val="F5F5F5"/>
                </a:highlight>
                <a:latin typeface="Verdana"/>
                <a:ea typeface="Verdana"/>
                <a:cs typeface="Verdana"/>
                <a:sym typeface="Verdana"/>
              </a:rPr>
            </a:br>
            <a:endParaRPr sz="1000">
              <a:solidFill>
                <a:srgbClr val="333333"/>
              </a:solidFill>
              <a:highlight>
                <a:srgbClr val="F5F5F5"/>
              </a:highlight>
              <a:latin typeface="Verdana"/>
              <a:ea typeface="Verdana"/>
              <a:cs typeface="Verdana"/>
              <a:sym typeface="Verdana"/>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rPr>
              <a:t>This would map port 5000 inside your container to port 80 on your local host. You might be asking about now: why wouldn’t we just want to always use 1:1 port mappings in Docker containers rather than mapping to high ports? Well, 1:1 mappings have the constraint of only being able to map one of each port on your local host.</a:t>
            </a:r>
            <a:endParaRPr sz="1200">
              <a:solidFill>
                <a:schemeClr val="dk1"/>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rPr>
              <a:t>Suppose you want to test two Python applications: both bound to port 5000 inside their own containers. Without Docker’s port mapping you could only access one at a time on the Docker host.</a:t>
            </a:r>
            <a:endParaRPr sz="1200">
              <a:solidFill>
                <a:schemeClr val="dk1"/>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rPr>
              <a:t>So you can now browse to port 49155 in a web browser to see the application.</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5"/>
          <p:cNvSpPr txBox="1"/>
          <p:nvPr>
            <p:ph idx="1" type="body"/>
          </p:nvPr>
        </p:nvSpPr>
        <p:spPr>
          <a:xfrm>
            <a:off x="299375" y="0"/>
            <a:ext cx="8667900" cy="5192700"/>
          </a:xfrm>
          <a:prstGeom prst="rect">
            <a:avLst/>
          </a:prstGeom>
        </p:spPr>
        <p:txBody>
          <a:bodyPr anchorCtr="0" anchor="t" bIns="91425" lIns="91425" spcFirstLastPara="1" rIns="91425" wrap="square" tIns="91425">
            <a:noAutofit/>
          </a:bodyPr>
          <a:lstStyle/>
          <a:p>
            <a:pPr indent="0" lvl="0" marL="50800" rtl="0" algn="l">
              <a:lnSpc>
                <a:spcPct val="140000"/>
              </a:lnSpc>
              <a:spcBef>
                <a:spcPts val="1800"/>
              </a:spcBef>
              <a:spcAft>
                <a:spcPts val="0"/>
              </a:spcAft>
              <a:buClr>
                <a:schemeClr val="dk1"/>
              </a:buClr>
              <a:buSzPts val="1100"/>
              <a:buFont typeface="Arial"/>
              <a:buNone/>
            </a:pPr>
            <a:r>
              <a:rPr b="1" lang="en" sz="1400">
                <a:solidFill>
                  <a:srgbClr val="155A74"/>
                </a:solidFill>
                <a:highlight>
                  <a:srgbClr val="FFFFFF"/>
                </a:highlight>
                <a:latin typeface="Times New Roman"/>
                <a:ea typeface="Times New Roman"/>
                <a:cs typeface="Times New Roman"/>
                <a:sym typeface="Times New Roman"/>
              </a:rPr>
              <a:t>A network port shortcut</a:t>
            </a:r>
            <a:endParaRPr b="1" sz="1400">
              <a:solidFill>
                <a:srgbClr val="155A74"/>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Using the docker ps command to return the mapped port is a bit clumsy, so Docker has a useful shortcut you can use: docker port. To use docker port, specify the ID or name of your container and then the port for which you need the corresponding public-facing port.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lang="en" sz="1200">
                <a:solidFill>
                  <a:srgbClr val="CC0000"/>
                </a:solidFill>
                <a:highlight>
                  <a:srgbClr val="F5F5F5"/>
                </a:highlight>
                <a:latin typeface="Times New Roman"/>
                <a:ea typeface="Times New Roman"/>
                <a:cs typeface="Times New Roman"/>
                <a:sym typeface="Times New Roman"/>
              </a:rPr>
              <a:t>$ docker port nostalgic_morse 5000</a:t>
            </a:r>
            <a:br>
              <a:rPr lang="en" sz="1200">
                <a:solidFill>
                  <a:srgbClr val="333333"/>
                </a:solidFill>
                <a:highlight>
                  <a:srgbClr val="F5F5F5"/>
                </a:highlight>
                <a:latin typeface="Times New Roman"/>
                <a:ea typeface="Times New Roman"/>
                <a:cs typeface="Times New Roman"/>
                <a:sym typeface="Times New Roman"/>
              </a:rPr>
            </a:br>
            <a:r>
              <a:rPr lang="en" sz="1200">
                <a:solidFill>
                  <a:srgbClr val="008080"/>
                </a:solidFill>
                <a:highlight>
                  <a:srgbClr val="F5F5F5"/>
                </a:highlight>
                <a:latin typeface="Times New Roman"/>
                <a:ea typeface="Times New Roman"/>
                <a:cs typeface="Times New Roman"/>
                <a:sym typeface="Times New Roman"/>
              </a:rPr>
              <a:t>0.0.0.0:49155</a:t>
            </a:r>
            <a:endParaRPr sz="1200">
              <a:solidFill>
                <a:srgbClr val="333333"/>
              </a:solidFill>
              <a:highlight>
                <a:srgbClr val="F5F5F5"/>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In this case you’ve looked up what port is mapped externally to port 5000 inside the container.</a:t>
            </a:r>
            <a:endParaRPr sz="1200">
              <a:solidFill>
                <a:schemeClr val="dk1"/>
              </a:solidFill>
              <a:highlight>
                <a:srgbClr val="FFFFFF"/>
              </a:highlight>
              <a:latin typeface="Times New Roman"/>
              <a:ea typeface="Times New Roman"/>
              <a:cs typeface="Times New Roman"/>
              <a:sym typeface="Times New Roman"/>
            </a:endParaRPr>
          </a:p>
          <a:p>
            <a:pPr indent="0" lvl="0" marL="50800" rtl="0" algn="l">
              <a:lnSpc>
                <a:spcPct val="140000"/>
              </a:lnSpc>
              <a:spcBef>
                <a:spcPts val="1800"/>
              </a:spcBef>
              <a:spcAft>
                <a:spcPts val="0"/>
              </a:spcAft>
              <a:buClr>
                <a:schemeClr val="dk1"/>
              </a:buClr>
              <a:buSzPts val="1100"/>
              <a:buFont typeface="Arial"/>
              <a:buNone/>
            </a:pPr>
            <a:r>
              <a:rPr lang="en" sz="1200">
                <a:solidFill>
                  <a:srgbClr val="155A74"/>
                </a:solidFill>
                <a:highlight>
                  <a:srgbClr val="FFFFFF"/>
                </a:highlight>
                <a:latin typeface="Times New Roman"/>
                <a:ea typeface="Times New Roman"/>
                <a:cs typeface="Times New Roman"/>
                <a:sym typeface="Times New Roman"/>
              </a:rPr>
              <a:t>View the web application’s logs</a:t>
            </a:r>
            <a:endParaRPr sz="1200">
              <a:solidFill>
                <a:srgbClr val="155A74"/>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You can also find out a bit more about what’s happening with your application and use another of the commands you’ve learned, docker logs.</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lang="en" sz="1200">
                <a:solidFill>
                  <a:srgbClr val="CC0000"/>
                </a:solidFill>
                <a:highlight>
                  <a:srgbClr val="F5F5F5"/>
                </a:highlight>
                <a:latin typeface="Times New Roman"/>
                <a:ea typeface="Times New Roman"/>
                <a:cs typeface="Times New Roman"/>
                <a:sym typeface="Times New Roman"/>
              </a:rPr>
              <a:t>$ docker logs -f nostalgic_morse</a:t>
            </a:r>
            <a:br>
              <a:rPr lang="en" sz="1200">
                <a:solidFill>
                  <a:srgbClr val="333333"/>
                </a:solidFill>
                <a:highlight>
                  <a:srgbClr val="F5F5F5"/>
                </a:highlight>
                <a:latin typeface="Times New Roman"/>
                <a:ea typeface="Times New Roman"/>
                <a:cs typeface="Times New Roman"/>
                <a:sym typeface="Times New Roman"/>
              </a:rPr>
            </a:br>
            <a:r>
              <a:rPr lang="en" sz="1200">
                <a:solidFill>
                  <a:srgbClr val="333333"/>
                </a:solidFill>
                <a:highlight>
                  <a:srgbClr val="F5F5F5"/>
                </a:highlight>
                <a:latin typeface="Times New Roman"/>
                <a:ea typeface="Times New Roman"/>
                <a:cs typeface="Times New Roman"/>
                <a:sym typeface="Times New Roman"/>
              </a:rPr>
              <a:t>* Running on http://</a:t>
            </a:r>
            <a:r>
              <a:rPr lang="en" sz="1200">
                <a:solidFill>
                  <a:srgbClr val="008080"/>
                </a:solidFill>
                <a:highlight>
                  <a:srgbClr val="F5F5F5"/>
                </a:highlight>
                <a:latin typeface="Times New Roman"/>
                <a:ea typeface="Times New Roman"/>
                <a:cs typeface="Times New Roman"/>
                <a:sym typeface="Times New Roman"/>
              </a:rPr>
              <a:t>0.0.0.0:5000</a:t>
            </a:r>
            <a:r>
              <a:rPr lang="en" sz="1200">
                <a:solidFill>
                  <a:srgbClr val="333333"/>
                </a:solidFill>
                <a:highlight>
                  <a:srgbClr val="F5F5F5"/>
                </a:highlight>
                <a:latin typeface="Times New Roman"/>
                <a:ea typeface="Times New Roman"/>
                <a:cs typeface="Times New Roman"/>
                <a:sym typeface="Times New Roman"/>
              </a:rPr>
              <a:t>/</a:t>
            </a:r>
            <a:br>
              <a:rPr lang="en" sz="1200">
                <a:solidFill>
                  <a:srgbClr val="333333"/>
                </a:solidFill>
                <a:highlight>
                  <a:srgbClr val="F5F5F5"/>
                </a:highlight>
                <a:latin typeface="Times New Roman"/>
                <a:ea typeface="Times New Roman"/>
                <a:cs typeface="Times New Roman"/>
                <a:sym typeface="Times New Roman"/>
              </a:rPr>
            </a:br>
            <a:r>
              <a:rPr lang="en" sz="1200">
                <a:solidFill>
                  <a:srgbClr val="008080"/>
                </a:solidFill>
                <a:highlight>
                  <a:srgbClr val="F5F5F5"/>
                </a:highlight>
                <a:latin typeface="Times New Roman"/>
                <a:ea typeface="Times New Roman"/>
                <a:cs typeface="Times New Roman"/>
                <a:sym typeface="Times New Roman"/>
              </a:rPr>
              <a:t>10.0.2.2</a:t>
            </a:r>
            <a:r>
              <a:rPr lang="en" sz="1200">
                <a:solidFill>
                  <a:srgbClr val="333333"/>
                </a:solidFill>
                <a:highlight>
                  <a:srgbClr val="F5F5F5"/>
                </a:highlight>
                <a:latin typeface="Times New Roman"/>
                <a:ea typeface="Times New Roman"/>
                <a:cs typeface="Times New Roman"/>
                <a:sym typeface="Times New Roman"/>
              </a:rPr>
              <a:t> - - </a:t>
            </a:r>
            <a:r>
              <a:rPr lang="en" sz="1200">
                <a:solidFill>
                  <a:srgbClr val="DD1144"/>
                </a:solidFill>
                <a:highlight>
                  <a:srgbClr val="F5F5F5"/>
                </a:highlight>
                <a:latin typeface="Times New Roman"/>
                <a:ea typeface="Times New Roman"/>
                <a:cs typeface="Times New Roman"/>
                <a:sym typeface="Times New Roman"/>
              </a:rPr>
              <a:t>[06/Nov/2016 20:16:31]</a:t>
            </a:r>
            <a:r>
              <a:rPr lang="en" sz="1200">
                <a:solidFill>
                  <a:srgbClr val="333333"/>
                </a:solidFill>
                <a:highlight>
                  <a:srgbClr val="F5F5F5"/>
                </a:highlight>
                <a:latin typeface="Times New Roman"/>
                <a:ea typeface="Times New Roman"/>
                <a:cs typeface="Times New Roman"/>
                <a:sym typeface="Times New Roman"/>
              </a:rPr>
              <a:t> </a:t>
            </a:r>
            <a:r>
              <a:rPr lang="en" sz="1200">
                <a:solidFill>
                  <a:srgbClr val="DD1144"/>
                </a:solidFill>
                <a:highlight>
                  <a:srgbClr val="F5F5F5"/>
                </a:highlight>
                <a:latin typeface="Times New Roman"/>
                <a:ea typeface="Times New Roman"/>
                <a:cs typeface="Times New Roman"/>
                <a:sym typeface="Times New Roman"/>
              </a:rPr>
              <a:t>"</a:t>
            </a:r>
            <a:r>
              <a:rPr b="1" lang="en" sz="1200">
                <a:solidFill>
                  <a:srgbClr val="333333"/>
                </a:solidFill>
                <a:highlight>
                  <a:srgbClr val="F5F5F5"/>
                </a:highlight>
                <a:latin typeface="Times New Roman"/>
                <a:ea typeface="Times New Roman"/>
                <a:cs typeface="Times New Roman"/>
                <a:sym typeface="Times New Roman"/>
              </a:rPr>
              <a:t>GET</a:t>
            </a:r>
            <a:r>
              <a:rPr lang="en" sz="1200">
                <a:solidFill>
                  <a:srgbClr val="DD1144"/>
                </a:solidFill>
                <a:highlight>
                  <a:srgbClr val="F5F5F5"/>
                </a:highlight>
                <a:latin typeface="Times New Roman"/>
                <a:ea typeface="Times New Roman"/>
                <a:cs typeface="Times New Roman"/>
                <a:sym typeface="Times New Roman"/>
              </a:rPr>
              <a:t> / HTTP/1.1"</a:t>
            </a:r>
            <a:r>
              <a:rPr lang="en" sz="1200">
                <a:solidFill>
                  <a:srgbClr val="333333"/>
                </a:solidFill>
                <a:highlight>
                  <a:srgbClr val="F5F5F5"/>
                </a:highlight>
                <a:latin typeface="Times New Roman"/>
                <a:ea typeface="Times New Roman"/>
                <a:cs typeface="Times New Roman"/>
                <a:sym typeface="Times New Roman"/>
              </a:rPr>
              <a:t> </a:t>
            </a:r>
            <a:r>
              <a:rPr lang="en" sz="1200">
                <a:solidFill>
                  <a:srgbClr val="008080"/>
                </a:solidFill>
                <a:highlight>
                  <a:srgbClr val="F5F5F5"/>
                </a:highlight>
                <a:latin typeface="Times New Roman"/>
                <a:ea typeface="Times New Roman"/>
                <a:cs typeface="Times New Roman"/>
                <a:sym typeface="Times New Roman"/>
              </a:rPr>
              <a:t>200</a:t>
            </a:r>
            <a:r>
              <a:rPr lang="en" sz="1200">
                <a:solidFill>
                  <a:srgbClr val="333333"/>
                </a:solidFill>
                <a:highlight>
                  <a:srgbClr val="F5F5F5"/>
                </a:highlight>
                <a:latin typeface="Times New Roman"/>
                <a:ea typeface="Times New Roman"/>
                <a:cs typeface="Times New Roman"/>
                <a:sym typeface="Times New Roman"/>
              </a:rPr>
              <a:t> -</a:t>
            </a:r>
            <a:br>
              <a:rPr lang="en" sz="1200">
                <a:solidFill>
                  <a:srgbClr val="333333"/>
                </a:solidFill>
                <a:highlight>
                  <a:srgbClr val="F5F5F5"/>
                </a:highlight>
                <a:latin typeface="Times New Roman"/>
                <a:ea typeface="Times New Roman"/>
                <a:cs typeface="Times New Roman"/>
                <a:sym typeface="Times New Roman"/>
              </a:rPr>
            </a:br>
            <a:r>
              <a:rPr lang="en" sz="1200">
                <a:solidFill>
                  <a:srgbClr val="008080"/>
                </a:solidFill>
                <a:highlight>
                  <a:srgbClr val="F5F5F5"/>
                </a:highlight>
                <a:latin typeface="Times New Roman"/>
                <a:ea typeface="Times New Roman"/>
                <a:cs typeface="Times New Roman"/>
                <a:sym typeface="Times New Roman"/>
              </a:rPr>
              <a:t>10.0.2.2</a:t>
            </a:r>
            <a:r>
              <a:rPr lang="en" sz="1200">
                <a:solidFill>
                  <a:srgbClr val="333333"/>
                </a:solidFill>
                <a:highlight>
                  <a:srgbClr val="F5F5F5"/>
                </a:highlight>
                <a:latin typeface="Times New Roman"/>
                <a:ea typeface="Times New Roman"/>
                <a:cs typeface="Times New Roman"/>
                <a:sym typeface="Times New Roman"/>
              </a:rPr>
              <a:t> - - </a:t>
            </a:r>
            <a:r>
              <a:rPr lang="en" sz="1200">
                <a:solidFill>
                  <a:srgbClr val="DD1144"/>
                </a:solidFill>
                <a:highlight>
                  <a:srgbClr val="F5F5F5"/>
                </a:highlight>
                <a:latin typeface="Times New Roman"/>
                <a:ea typeface="Times New Roman"/>
                <a:cs typeface="Times New Roman"/>
                <a:sym typeface="Times New Roman"/>
              </a:rPr>
              <a:t>[06/Nov/2016 20:16:31]</a:t>
            </a:r>
            <a:r>
              <a:rPr lang="en" sz="1200">
                <a:solidFill>
                  <a:srgbClr val="333333"/>
                </a:solidFill>
                <a:highlight>
                  <a:srgbClr val="F5F5F5"/>
                </a:highlight>
                <a:latin typeface="Times New Roman"/>
                <a:ea typeface="Times New Roman"/>
                <a:cs typeface="Times New Roman"/>
                <a:sym typeface="Times New Roman"/>
              </a:rPr>
              <a:t> </a:t>
            </a:r>
            <a:r>
              <a:rPr lang="en" sz="1200">
                <a:solidFill>
                  <a:srgbClr val="DD1144"/>
                </a:solidFill>
                <a:highlight>
                  <a:srgbClr val="F5F5F5"/>
                </a:highlight>
                <a:latin typeface="Times New Roman"/>
                <a:ea typeface="Times New Roman"/>
                <a:cs typeface="Times New Roman"/>
                <a:sym typeface="Times New Roman"/>
              </a:rPr>
              <a:t>"</a:t>
            </a:r>
            <a:r>
              <a:rPr b="1" lang="en" sz="1200">
                <a:solidFill>
                  <a:srgbClr val="333333"/>
                </a:solidFill>
                <a:highlight>
                  <a:srgbClr val="F5F5F5"/>
                </a:highlight>
                <a:latin typeface="Times New Roman"/>
                <a:ea typeface="Times New Roman"/>
                <a:cs typeface="Times New Roman"/>
                <a:sym typeface="Times New Roman"/>
              </a:rPr>
              <a:t>GET</a:t>
            </a:r>
            <a:r>
              <a:rPr lang="en" sz="1200">
                <a:solidFill>
                  <a:srgbClr val="DD1144"/>
                </a:solidFill>
                <a:highlight>
                  <a:srgbClr val="F5F5F5"/>
                </a:highlight>
                <a:latin typeface="Times New Roman"/>
                <a:ea typeface="Times New Roman"/>
                <a:cs typeface="Times New Roman"/>
                <a:sym typeface="Times New Roman"/>
              </a:rPr>
              <a:t> /favicon.ico HTTP/1.1"</a:t>
            </a:r>
            <a:r>
              <a:rPr lang="en" sz="1200">
                <a:solidFill>
                  <a:srgbClr val="333333"/>
                </a:solidFill>
                <a:highlight>
                  <a:srgbClr val="F5F5F5"/>
                </a:highlight>
                <a:latin typeface="Times New Roman"/>
                <a:ea typeface="Times New Roman"/>
                <a:cs typeface="Times New Roman"/>
                <a:sym typeface="Times New Roman"/>
              </a:rPr>
              <a:t> </a:t>
            </a:r>
            <a:r>
              <a:rPr lang="en" sz="1200">
                <a:solidFill>
                  <a:srgbClr val="008080"/>
                </a:solidFill>
                <a:highlight>
                  <a:srgbClr val="F5F5F5"/>
                </a:highlight>
                <a:latin typeface="Times New Roman"/>
                <a:ea typeface="Times New Roman"/>
                <a:cs typeface="Times New Roman"/>
                <a:sym typeface="Times New Roman"/>
              </a:rPr>
              <a:t>404</a:t>
            </a:r>
            <a:r>
              <a:rPr lang="en" sz="1200">
                <a:solidFill>
                  <a:srgbClr val="333333"/>
                </a:solidFill>
                <a:highlight>
                  <a:srgbClr val="F5F5F5"/>
                </a:highlight>
                <a:latin typeface="Times New Roman"/>
                <a:ea typeface="Times New Roman"/>
                <a:cs typeface="Times New Roman"/>
                <a:sym typeface="Times New Roman"/>
              </a:rPr>
              <a:t> -</a:t>
            </a:r>
            <a:br>
              <a:rPr lang="en" sz="1200">
                <a:solidFill>
                  <a:srgbClr val="333333"/>
                </a:solidFill>
                <a:highlight>
                  <a:srgbClr val="F5F5F5"/>
                </a:highlight>
                <a:latin typeface="Times New Roman"/>
                <a:ea typeface="Times New Roman"/>
                <a:cs typeface="Times New Roman"/>
                <a:sym typeface="Times New Roman"/>
              </a:rPr>
            </a:br>
            <a:endParaRPr sz="1200">
              <a:solidFill>
                <a:srgbClr val="333333"/>
              </a:solidFill>
              <a:highlight>
                <a:srgbClr val="F5F5F5"/>
              </a:highlight>
              <a:latin typeface="Times New Roman"/>
              <a:ea typeface="Times New Roman"/>
              <a:cs typeface="Times New Roman"/>
              <a:sym typeface="Times New Roman"/>
            </a:endParaRPr>
          </a:p>
          <a:p>
            <a:pPr indent="0" lvl="0" marL="0" rtl="0" algn="l">
              <a:lnSpc>
                <a:spcPct val="160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 -f flag causes the docker logs command to act like the tail -f command and watch the container’s standard output. You can see here the logs from Flask showing the application running on port 5000 and the access log entries for it.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000">
                <a:solidFill>
                  <a:srgbClr val="CC0000"/>
                </a:solidFill>
                <a:highlight>
                  <a:srgbClr val="F5F5F5"/>
                </a:highlight>
                <a:latin typeface="Verdana"/>
                <a:ea typeface="Verdana"/>
                <a:cs typeface="Verdana"/>
                <a:sym typeface="Verdana"/>
              </a:rPr>
              <a:t>$ docker top nostalgic_morse</a:t>
            </a:r>
            <a:endParaRPr sz="1200">
              <a:solidFill>
                <a:srgbClr val="CC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6"/>
          <p:cNvSpPr txBox="1"/>
          <p:nvPr>
            <p:ph idx="1" type="body"/>
          </p:nvPr>
        </p:nvSpPr>
        <p:spPr>
          <a:xfrm>
            <a:off x="608175" y="217200"/>
            <a:ext cx="8224200" cy="473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Docker</a:t>
            </a:r>
            <a:r>
              <a:rPr lang="en"/>
              <a:t> network port forwarding (image src udemy)</a:t>
            </a:r>
            <a:endParaRPr/>
          </a:p>
        </p:txBody>
      </p:sp>
      <p:pic>
        <p:nvPicPr>
          <p:cNvPr id="230" name="Google Shape;230;p46"/>
          <p:cNvPicPr preferRelativeResize="0"/>
          <p:nvPr/>
        </p:nvPicPr>
        <p:blipFill>
          <a:blip r:embed="rId3">
            <a:alphaModFix/>
          </a:blip>
          <a:stretch>
            <a:fillRect/>
          </a:stretch>
        </p:blipFill>
        <p:spPr>
          <a:xfrm>
            <a:off x="547350" y="1034100"/>
            <a:ext cx="7984599" cy="3810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7"/>
          <p:cNvSpPr txBox="1"/>
          <p:nvPr>
            <p:ph idx="1" type="body"/>
          </p:nvPr>
        </p:nvSpPr>
        <p:spPr>
          <a:xfrm>
            <a:off x="256650" y="243925"/>
            <a:ext cx="8630700" cy="48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5F5F5"/>
                </a:highlight>
                <a:latin typeface="Verdana"/>
                <a:ea typeface="Verdana"/>
                <a:cs typeface="Verdana"/>
                <a:sym typeface="Verdana"/>
              </a:rPr>
              <a:t>$ docker </a:t>
            </a:r>
            <a:r>
              <a:rPr b="1" lang="en" sz="1000">
                <a:solidFill>
                  <a:srgbClr val="333333"/>
                </a:solidFill>
                <a:latin typeface="Verdana"/>
                <a:ea typeface="Verdana"/>
                <a:cs typeface="Verdana"/>
                <a:sym typeface="Verdana"/>
              </a:rPr>
              <a:t>stop</a:t>
            </a:r>
            <a:r>
              <a:rPr lang="en" sz="1000">
                <a:solidFill>
                  <a:srgbClr val="333333"/>
                </a:solidFill>
                <a:highlight>
                  <a:srgbClr val="F5F5F5"/>
                </a:highlight>
                <a:latin typeface="Verdana"/>
                <a:ea typeface="Verdana"/>
                <a:cs typeface="Verdana"/>
                <a:sym typeface="Verdana"/>
              </a:rPr>
              <a:t> nostalgic_morse</a:t>
            </a:r>
            <a:endParaRPr sz="1000">
              <a:solidFill>
                <a:srgbClr val="333333"/>
              </a:solidFill>
              <a:highlight>
                <a:srgbClr val="F5F5F5"/>
              </a:highlight>
              <a:latin typeface="Verdana"/>
              <a:ea typeface="Verdana"/>
              <a:cs typeface="Verdana"/>
              <a:sym typeface="Verdana"/>
            </a:endParaRPr>
          </a:p>
          <a:p>
            <a:pPr indent="0" lvl="0" marL="0" rtl="0" algn="l">
              <a:spcBef>
                <a:spcPts val="1600"/>
              </a:spcBef>
              <a:spcAft>
                <a:spcPts val="0"/>
              </a:spcAft>
              <a:buNone/>
            </a:pPr>
            <a:br>
              <a:rPr lang="en" sz="1000">
                <a:solidFill>
                  <a:srgbClr val="333333"/>
                </a:solidFill>
                <a:highlight>
                  <a:srgbClr val="F5F5F5"/>
                </a:highlight>
                <a:latin typeface="Verdana"/>
                <a:ea typeface="Verdana"/>
                <a:cs typeface="Verdana"/>
                <a:sym typeface="Verdana"/>
              </a:rPr>
            </a:br>
            <a:r>
              <a:rPr lang="en" sz="1000">
                <a:solidFill>
                  <a:srgbClr val="333333"/>
                </a:solidFill>
                <a:highlight>
                  <a:srgbClr val="F5F5F5"/>
                </a:highlight>
                <a:latin typeface="Verdana"/>
                <a:ea typeface="Verdana"/>
                <a:cs typeface="Verdana"/>
                <a:sym typeface="Verdana"/>
              </a:rPr>
              <a:t>$ docker ps </a:t>
            </a:r>
            <a:r>
              <a:rPr lang="en" sz="1000">
                <a:solidFill>
                  <a:srgbClr val="333333"/>
                </a:solidFill>
                <a:latin typeface="Verdana"/>
                <a:ea typeface="Verdana"/>
                <a:cs typeface="Verdana"/>
                <a:sym typeface="Verdana"/>
              </a:rPr>
              <a:t>-l</a:t>
            </a:r>
            <a:endParaRPr sz="1000">
              <a:solidFill>
                <a:srgbClr val="333333"/>
              </a:solidFill>
              <a:latin typeface="Verdana"/>
              <a:ea typeface="Verdana"/>
              <a:cs typeface="Verdana"/>
              <a:sym typeface="Verdana"/>
            </a:endParaRPr>
          </a:p>
          <a:p>
            <a:pPr indent="0" lvl="0" marL="0" rtl="0" algn="l">
              <a:spcBef>
                <a:spcPts val="1600"/>
              </a:spcBef>
              <a:spcAft>
                <a:spcPts val="0"/>
              </a:spcAft>
              <a:buNone/>
            </a:pPr>
            <a:r>
              <a:rPr lang="en" sz="1000">
                <a:solidFill>
                  <a:srgbClr val="333333"/>
                </a:solidFill>
                <a:highlight>
                  <a:srgbClr val="F5F5F5"/>
                </a:highlight>
                <a:latin typeface="Verdana"/>
                <a:ea typeface="Verdana"/>
                <a:cs typeface="Verdana"/>
                <a:sym typeface="Verdana"/>
              </a:rPr>
              <a:t>$ docker </a:t>
            </a:r>
            <a:r>
              <a:rPr b="1" lang="en" sz="1000">
                <a:solidFill>
                  <a:srgbClr val="333333"/>
                </a:solidFill>
                <a:latin typeface="Verdana"/>
                <a:ea typeface="Verdana"/>
                <a:cs typeface="Verdana"/>
                <a:sym typeface="Verdana"/>
              </a:rPr>
              <a:t>start</a:t>
            </a:r>
            <a:r>
              <a:rPr lang="en" sz="1000">
                <a:solidFill>
                  <a:srgbClr val="333333"/>
                </a:solidFill>
                <a:highlight>
                  <a:srgbClr val="F5F5F5"/>
                </a:highlight>
                <a:latin typeface="Verdana"/>
                <a:ea typeface="Verdana"/>
                <a:cs typeface="Verdana"/>
                <a:sym typeface="Verdana"/>
              </a:rPr>
              <a:t> nostalgic_morse</a:t>
            </a:r>
            <a:endParaRPr sz="1000">
              <a:solidFill>
                <a:srgbClr val="333333"/>
              </a:solidFill>
              <a:highlight>
                <a:srgbClr val="F5F5F5"/>
              </a:highlight>
              <a:latin typeface="Verdana"/>
              <a:ea typeface="Verdana"/>
              <a:cs typeface="Verdana"/>
              <a:sym typeface="Verdana"/>
            </a:endParaRPr>
          </a:p>
          <a:p>
            <a:pPr indent="0" lvl="0" marL="0" rtl="0" algn="l">
              <a:spcBef>
                <a:spcPts val="1600"/>
              </a:spcBef>
              <a:spcAft>
                <a:spcPts val="0"/>
              </a:spcAft>
              <a:buNone/>
            </a:pPr>
            <a:r>
              <a:rPr lang="en" sz="1000">
                <a:solidFill>
                  <a:srgbClr val="333333"/>
                </a:solidFill>
                <a:highlight>
                  <a:srgbClr val="F5F5F5"/>
                </a:highlight>
                <a:latin typeface="Verdana"/>
                <a:ea typeface="Verdana"/>
                <a:cs typeface="Verdana"/>
                <a:sym typeface="Verdana"/>
              </a:rPr>
              <a:t>$ docker rm nostalgic_morse</a:t>
            </a:r>
            <a:endParaRPr sz="1000">
              <a:solidFill>
                <a:srgbClr val="333333"/>
              </a:solidFill>
              <a:highlight>
                <a:srgbClr val="F5F5F5"/>
              </a:highlight>
              <a:latin typeface="Verdana"/>
              <a:ea typeface="Verdana"/>
              <a:cs typeface="Verdana"/>
              <a:sym typeface="Verdana"/>
            </a:endParaRPr>
          </a:p>
          <a:p>
            <a:pPr indent="0" lvl="0" marL="0" rtl="0" algn="l">
              <a:spcBef>
                <a:spcPts val="1600"/>
              </a:spcBef>
              <a:spcAft>
                <a:spcPts val="0"/>
              </a:spcAft>
              <a:buNone/>
            </a:pPr>
            <a:r>
              <a:rPr lang="en" sz="1000" u="sng">
                <a:solidFill>
                  <a:schemeClr val="hlink"/>
                </a:solidFill>
                <a:highlight>
                  <a:srgbClr val="F5F5F5"/>
                </a:highlight>
                <a:latin typeface="Verdana"/>
                <a:ea typeface="Verdana"/>
                <a:cs typeface="Verdana"/>
                <a:sym typeface="Verdana"/>
                <a:hlinkClick r:id="rId3"/>
              </a:rPr>
              <a:t>https://docs.docker.com/engine/userguide/networking/</a:t>
            </a:r>
            <a:endParaRPr sz="1000">
              <a:solidFill>
                <a:srgbClr val="333333"/>
              </a:solidFill>
              <a:highlight>
                <a:srgbClr val="F5F5F5"/>
              </a:highlight>
              <a:latin typeface="Verdana"/>
              <a:ea typeface="Verdana"/>
              <a:cs typeface="Verdana"/>
              <a:sym typeface="Verdana"/>
            </a:endParaRPr>
          </a:p>
          <a:p>
            <a:pPr indent="0" lvl="0" marL="0" rtl="0" algn="l">
              <a:spcBef>
                <a:spcPts val="1600"/>
              </a:spcBef>
              <a:spcAft>
                <a:spcPts val="0"/>
              </a:spcAft>
              <a:buNone/>
            </a:pPr>
            <a:r>
              <a:rPr lang="en" sz="1000">
                <a:solidFill>
                  <a:srgbClr val="333333"/>
                </a:solidFill>
                <a:highlight>
                  <a:srgbClr val="F5F5F5"/>
                </a:highlight>
                <a:latin typeface="Verdana"/>
                <a:ea typeface="Verdana"/>
                <a:cs typeface="Verdana"/>
                <a:sym typeface="Verdana"/>
              </a:rPr>
              <a:t>To login to a </a:t>
            </a:r>
            <a:r>
              <a:rPr lang="en" sz="1000">
                <a:solidFill>
                  <a:srgbClr val="333333"/>
                </a:solidFill>
                <a:highlight>
                  <a:srgbClr val="F5F5F5"/>
                </a:highlight>
                <a:latin typeface="Verdana"/>
                <a:ea typeface="Verdana"/>
                <a:cs typeface="Verdana"/>
                <a:sym typeface="Verdana"/>
              </a:rPr>
              <a:t>container</a:t>
            </a:r>
            <a:r>
              <a:rPr lang="en" sz="1000">
                <a:solidFill>
                  <a:srgbClr val="333333"/>
                </a:solidFill>
                <a:highlight>
                  <a:srgbClr val="F5F5F5"/>
                </a:highlight>
                <a:latin typeface="Verdana"/>
                <a:ea typeface="Verdana"/>
                <a:cs typeface="Verdana"/>
                <a:sym typeface="Verdana"/>
              </a:rPr>
              <a:t> use below command</a:t>
            </a:r>
            <a:endParaRPr sz="1000">
              <a:solidFill>
                <a:srgbClr val="333333"/>
              </a:solidFill>
              <a:highlight>
                <a:srgbClr val="F5F5F5"/>
              </a:highlight>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000">
                <a:solidFill>
                  <a:srgbClr val="333333"/>
                </a:solidFill>
                <a:highlight>
                  <a:srgbClr val="F5F5F5"/>
                </a:highlight>
                <a:latin typeface="Verdana"/>
                <a:ea typeface="Verdana"/>
                <a:cs typeface="Verdana"/>
                <a:sym typeface="Verdana"/>
              </a:rPr>
              <a:t>docker exec -it 3228e563137d /bin/bash</a:t>
            </a:r>
            <a:endParaRPr sz="1000">
              <a:solidFill>
                <a:srgbClr val="333333"/>
              </a:solidFill>
              <a:highlight>
                <a:srgbClr val="F5F5F5"/>
              </a:highlight>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000">
                <a:solidFill>
                  <a:srgbClr val="333333"/>
                </a:solidFill>
                <a:highlight>
                  <a:srgbClr val="F5F5F5"/>
                </a:highlight>
                <a:latin typeface="Verdana"/>
                <a:ea typeface="Verdana"/>
                <a:cs typeface="Verdana"/>
                <a:sym typeface="Verdana"/>
              </a:rPr>
              <a:t>$docker exec -it &lt;continer iD&gt; &lt;shell promt&gt;</a:t>
            </a:r>
            <a:endParaRPr sz="1000">
              <a:solidFill>
                <a:srgbClr val="333333"/>
              </a:solidFill>
              <a:highlight>
                <a:srgbClr val="F5F5F5"/>
              </a:highlight>
              <a:latin typeface="Verdana"/>
              <a:ea typeface="Verdana"/>
              <a:cs typeface="Verdana"/>
              <a:sym typeface="Verdana"/>
            </a:endParaRPr>
          </a:p>
          <a:p>
            <a:pPr indent="0" lvl="0" marL="0" rtl="0" algn="l">
              <a:spcBef>
                <a:spcPts val="1600"/>
              </a:spcBef>
              <a:spcAft>
                <a:spcPts val="1600"/>
              </a:spcAft>
              <a:buNone/>
            </a:pPr>
            <a:r>
              <a:t/>
            </a:r>
            <a:endParaRPr sz="1000">
              <a:solidFill>
                <a:srgbClr val="333333"/>
              </a:solidFill>
              <a:highlight>
                <a:srgbClr val="F5F5F5"/>
              </a:highlight>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8"/>
          <p:cNvSpPr txBox="1"/>
          <p:nvPr>
            <p:ph type="title"/>
          </p:nvPr>
        </p:nvSpPr>
        <p:spPr>
          <a:xfrm>
            <a:off x="201375" y="114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Networking</a:t>
            </a:r>
            <a:endParaRPr/>
          </a:p>
        </p:txBody>
      </p:sp>
      <p:sp>
        <p:nvSpPr>
          <p:cNvPr id="241" name="Google Shape;241;p48"/>
          <p:cNvSpPr txBox="1"/>
          <p:nvPr>
            <p:ph idx="1" type="body"/>
          </p:nvPr>
        </p:nvSpPr>
        <p:spPr>
          <a:xfrm>
            <a:off x="311700" y="854950"/>
            <a:ext cx="8520600" cy="428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3444C"/>
                </a:solidFill>
                <a:latin typeface="Times New Roman"/>
                <a:ea typeface="Times New Roman"/>
                <a:cs typeface="Times New Roman"/>
                <a:sym typeface="Times New Roman"/>
              </a:rPr>
              <a:t>Network drivers</a:t>
            </a:r>
            <a:endParaRPr sz="1200">
              <a:solidFill>
                <a:srgbClr val="33444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33444C"/>
                </a:solidFill>
                <a:latin typeface="Times New Roman"/>
                <a:ea typeface="Times New Roman"/>
                <a:cs typeface="Times New Roman"/>
                <a:sym typeface="Times New Roman"/>
              </a:rPr>
              <a:t>Docker’s networking subsystem is pluggable, using drivers. Several drivers exist by default, and provide core networking functionality:</a:t>
            </a:r>
            <a:endParaRPr sz="1200">
              <a:solidFill>
                <a:srgbClr val="33444C"/>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3444C"/>
              </a:buClr>
              <a:buSzPts val="1200"/>
              <a:buChar char="●"/>
            </a:pPr>
            <a:r>
              <a:rPr b="1" lang="en" sz="1200">
                <a:solidFill>
                  <a:srgbClr val="33444C"/>
                </a:solidFill>
                <a:latin typeface="Times New Roman"/>
                <a:ea typeface="Times New Roman"/>
                <a:cs typeface="Times New Roman"/>
                <a:sym typeface="Times New Roman"/>
              </a:rPr>
              <a:t>bridge</a:t>
            </a:r>
            <a:r>
              <a:rPr lang="en" sz="1200">
                <a:solidFill>
                  <a:srgbClr val="33444C"/>
                </a:solidFill>
                <a:latin typeface="Times New Roman"/>
                <a:ea typeface="Times New Roman"/>
                <a:cs typeface="Times New Roman"/>
                <a:sym typeface="Times New Roman"/>
              </a:rPr>
              <a:t>: The default network driver. If you don’t specify a driver, this is the type of network you are creating. </a:t>
            </a:r>
            <a:r>
              <a:rPr b="1" lang="en" sz="1200">
                <a:solidFill>
                  <a:srgbClr val="33444C"/>
                </a:solidFill>
                <a:latin typeface="Times New Roman"/>
                <a:ea typeface="Times New Roman"/>
                <a:cs typeface="Times New Roman"/>
                <a:sym typeface="Times New Roman"/>
              </a:rPr>
              <a:t>Bridge networks are usually used when your applications run in standalone containers that need to communicate.</a:t>
            </a:r>
            <a:r>
              <a:rPr lang="en" sz="1200">
                <a:solidFill>
                  <a:srgbClr val="33444C"/>
                </a:solidFill>
                <a:latin typeface="Times New Roman"/>
                <a:ea typeface="Times New Roman"/>
                <a:cs typeface="Times New Roman"/>
                <a:sym typeface="Times New Roman"/>
              </a:rPr>
              <a:t> See </a:t>
            </a:r>
            <a:r>
              <a:rPr lang="en" sz="1200">
                <a:solidFill>
                  <a:srgbClr val="0090C8"/>
                </a:solidFill>
                <a:uFill>
                  <a:noFill/>
                </a:uFill>
                <a:latin typeface="Times New Roman"/>
                <a:ea typeface="Times New Roman"/>
                <a:cs typeface="Times New Roman"/>
                <a:sym typeface="Times New Roman"/>
                <a:hlinkClick r:id="rId3">
                  <a:extLst>
                    <a:ext uri="{A12FA001-AC4F-418D-AE19-62706E023703}">
                      <ahyp:hlinkClr val="tx"/>
                    </a:ext>
                  </a:extLst>
                </a:hlinkClick>
              </a:rPr>
              <a:t>bridge networks</a:t>
            </a:r>
            <a:r>
              <a:rPr lang="en" sz="1200">
                <a:solidFill>
                  <a:srgbClr val="33444C"/>
                </a:solidFill>
                <a:latin typeface="Times New Roman"/>
                <a:ea typeface="Times New Roman"/>
                <a:cs typeface="Times New Roman"/>
                <a:sym typeface="Times New Roman"/>
              </a:rPr>
              <a:t>.</a:t>
            </a:r>
            <a:endParaRPr sz="1200">
              <a:solidFill>
                <a:srgbClr val="33444C"/>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3444C"/>
              </a:buClr>
              <a:buSzPts val="1200"/>
              <a:buChar char="●"/>
            </a:pPr>
            <a:r>
              <a:rPr b="1" lang="en" sz="1200">
                <a:solidFill>
                  <a:srgbClr val="33444C"/>
                </a:solidFill>
                <a:latin typeface="Times New Roman"/>
                <a:ea typeface="Times New Roman"/>
                <a:cs typeface="Times New Roman"/>
                <a:sym typeface="Times New Roman"/>
              </a:rPr>
              <a:t>host</a:t>
            </a:r>
            <a:r>
              <a:rPr lang="en" sz="1200">
                <a:solidFill>
                  <a:srgbClr val="33444C"/>
                </a:solidFill>
                <a:latin typeface="Times New Roman"/>
                <a:ea typeface="Times New Roman"/>
                <a:cs typeface="Times New Roman"/>
                <a:sym typeface="Times New Roman"/>
              </a:rPr>
              <a:t>: For standalone containers, remove network isolation between the container and the Docker host, and use the host’s networking directly. host is only available for swarm services on Docker 17.06 and higher. See </a:t>
            </a:r>
            <a:r>
              <a:rPr lang="en" sz="1200">
                <a:solidFill>
                  <a:srgbClr val="0090C8"/>
                </a:solidFill>
                <a:uFill>
                  <a:noFill/>
                </a:uFill>
                <a:latin typeface="Times New Roman"/>
                <a:ea typeface="Times New Roman"/>
                <a:cs typeface="Times New Roman"/>
                <a:sym typeface="Times New Roman"/>
                <a:hlinkClick r:id="rId4">
                  <a:extLst>
                    <a:ext uri="{A12FA001-AC4F-418D-AE19-62706E023703}">
                      <ahyp:hlinkClr val="tx"/>
                    </a:ext>
                  </a:extLst>
                </a:hlinkClick>
              </a:rPr>
              <a:t>use the host network</a:t>
            </a:r>
            <a:r>
              <a:rPr lang="en" sz="1200">
                <a:solidFill>
                  <a:srgbClr val="33444C"/>
                </a:solidFill>
                <a:latin typeface="Times New Roman"/>
                <a:ea typeface="Times New Roman"/>
                <a:cs typeface="Times New Roman"/>
                <a:sym typeface="Times New Roman"/>
              </a:rPr>
              <a:t>.</a:t>
            </a:r>
            <a:endParaRPr sz="1200">
              <a:solidFill>
                <a:srgbClr val="33444C"/>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3444C"/>
              </a:buClr>
              <a:buSzPts val="1200"/>
              <a:buChar char="●"/>
            </a:pPr>
            <a:r>
              <a:rPr b="1" lang="en" sz="1200">
                <a:solidFill>
                  <a:srgbClr val="33444C"/>
                </a:solidFill>
                <a:latin typeface="Times New Roman"/>
                <a:ea typeface="Times New Roman"/>
                <a:cs typeface="Times New Roman"/>
                <a:sym typeface="Times New Roman"/>
              </a:rPr>
              <a:t>overlay</a:t>
            </a:r>
            <a:r>
              <a:rPr lang="en" sz="1200">
                <a:solidFill>
                  <a:srgbClr val="33444C"/>
                </a:solidFill>
                <a:latin typeface="Times New Roman"/>
                <a:ea typeface="Times New Roman"/>
                <a:cs typeface="Times New Roman"/>
                <a:sym typeface="Times New Roman"/>
              </a:rPr>
              <a:t>: Overlay networks connect multiple Docker daemons together and enable swarm services to communicate with each other. You can also use overlay networks to facilitate communication between a swarm service and a standalone container, or between two standalone containers on different Docker daemons. This strategy removes the need to do OS-level routing between these containers. See </a:t>
            </a:r>
            <a:r>
              <a:rPr lang="en" sz="1200">
                <a:solidFill>
                  <a:srgbClr val="0090C8"/>
                </a:solidFill>
                <a:uFill>
                  <a:noFill/>
                </a:uFill>
                <a:latin typeface="Times New Roman"/>
                <a:ea typeface="Times New Roman"/>
                <a:cs typeface="Times New Roman"/>
                <a:sym typeface="Times New Roman"/>
                <a:hlinkClick r:id="rId5">
                  <a:extLst>
                    <a:ext uri="{A12FA001-AC4F-418D-AE19-62706E023703}">
                      <ahyp:hlinkClr val="tx"/>
                    </a:ext>
                  </a:extLst>
                </a:hlinkClick>
              </a:rPr>
              <a:t>overlay networks</a:t>
            </a:r>
            <a:r>
              <a:rPr lang="en" sz="1200">
                <a:solidFill>
                  <a:srgbClr val="33444C"/>
                </a:solidFill>
                <a:latin typeface="Times New Roman"/>
                <a:ea typeface="Times New Roman"/>
                <a:cs typeface="Times New Roman"/>
                <a:sym typeface="Times New Roman"/>
              </a:rPr>
              <a:t>.</a:t>
            </a:r>
            <a:endParaRPr sz="1200">
              <a:solidFill>
                <a:srgbClr val="33444C"/>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3444C"/>
              </a:buClr>
              <a:buSzPts val="1200"/>
              <a:buChar char="●"/>
            </a:pPr>
            <a:r>
              <a:rPr b="1" lang="en" sz="1200">
                <a:solidFill>
                  <a:srgbClr val="33444C"/>
                </a:solidFill>
                <a:latin typeface="Times New Roman"/>
                <a:ea typeface="Times New Roman"/>
                <a:cs typeface="Times New Roman"/>
                <a:sym typeface="Times New Roman"/>
              </a:rPr>
              <a:t>macvlan</a:t>
            </a:r>
            <a:r>
              <a:rPr lang="en" sz="1200">
                <a:solidFill>
                  <a:srgbClr val="33444C"/>
                </a:solidFill>
                <a:latin typeface="Times New Roman"/>
                <a:ea typeface="Times New Roman"/>
                <a:cs typeface="Times New Roman"/>
                <a:sym typeface="Times New Roman"/>
              </a:rPr>
              <a:t>: Macvlan networks allow you to assign a MAC address to a container, making it appear as a physical device on your network. The Docker daemon routes traffic to containers by their MAC addresses. Using the macvlan driver is sometimes the best choice when dealing with legacy applications that expect to be directly connected to the physical network, rather than routed through the Docker host’s network stack. See </a:t>
            </a:r>
            <a:r>
              <a:rPr lang="en" sz="1200">
                <a:solidFill>
                  <a:srgbClr val="0090C8"/>
                </a:solidFill>
                <a:uFill>
                  <a:noFill/>
                </a:uFill>
                <a:latin typeface="Times New Roman"/>
                <a:ea typeface="Times New Roman"/>
                <a:cs typeface="Times New Roman"/>
                <a:sym typeface="Times New Roman"/>
                <a:hlinkClick r:id="rId6">
                  <a:extLst>
                    <a:ext uri="{A12FA001-AC4F-418D-AE19-62706E023703}">
                      <ahyp:hlinkClr val="tx"/>
                    </a:ext>
                  </a:extLst>
                </a:hlinkClick>
              </a:rPr>
              <a:t>Macvlan networks</a:t>
            </a:r>
            <a:r>
              <a:rPr lang="en" sz="1200">
                <a:solidFill>
                  <a:srgbClr val="33444C"/>
                </a:solidFill>
                <a:latin typeface="Times New Roman"/>
                <a:ea typeface="Times New Roman"/>
                <a:cs typeface="Times New Roman"/>
                <a:sym typeface="Times New Roman"/>
              </a:rPr>
              <a:t>.</a:t>
            </a:r>
            <a:endParaRPr sz="1200">
              <a:solidFill>
                <a:srgbClr val="33444C"/>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3444C"/>
              </a:buClr>
              <a:buSzPts val="1200"/>
              <a:buChar char="●"/>
            </a:pPr>
            <a:r>
              <a:rPr b="1" lang="en" sz="1200">
                <a:solidFill>
                  <a:srgbClr val="33444C"/>
                </a:solidFill>
                <a:latin typeface="Times New Roman"/>
                <a:ea typeface="Times New Roman"/>
                <a:cs typeface="Times New Roman"/>
                <a:sym typeface="Times New Roman"/>
              </a:rPr>
              <a:t>none</a:t>
            </a:r>
            <a:r>
              <a:rPr lang="en" sz="1200">
                <a:solidFill>
                  <a:srgbClr val="33444C"/>
                </a:solidFill>
                <a:latin typeface="Times New Roman"/>
                <a:ea typeface="Times New Roman"/>
                <a:cs typeface="Times New Roman"/>
                <a:sym typeface="Times New Roman"/>
              </a:rPr>
              <a:t>: For this container, disable all networking. Usually used in conjunction with a custom network driver. none is not available for swarm services. See </a:t>
            </a:r>
            <a:r>
              <a:rPr lang="en" sz="1200">
                <a:solidFill>
                  <a:srgbClr val="0090C8"/>
                </a:solidFill>
                <a:uFill>
                  <a:noFill/>
                </a:uFill>
                <a:latin typeface="Times New Roman"/>
                <a:ea typeface="Times New Roman"/>
                <a:cs typeface="Times New Roman"/>
                <a:sym typeface="Times New Roman"/>
                <a:hlinkClick r:id="rId7">
                  <a:extLst>
                    <a:ext uri="{A12FA001-AC4F-418D-AE19-62706E023703}">
                      <ahyp:hlinkClr val="tx"/>
                    </a:ext>
                  </a:extLst>
                </a:hlinkClick>
              </a:rPr>
              <a:t>disable container networking</a:t>
            </a:r>
            <a:r>
              <a:rPr lang="en" sz="1200">
                <a:solidFill>
                  <a:srgbClr val="33444C"/>
                </a:solidFill>
                <a:latin typeface="Times New Roman"/>
                <a:ea typeface="Times New Roman"/>
                <a:cs typeface="Times New Roman"/>
                <a:sym typeface="Times New Roman"/>
              </a:rPr>
              <a:t>.</a:t>
            </a:r>
            <a:endParaRPr sz="1200">
              <a:solidFill>
                <a:srgbClr val="33444C"/>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3444C"/>
              </a:buClr>
              <a:buSzPts val="1200"/>
              <a:buFont typeface="Times New Roman"/>
              <a:buChar char="●"/>
            </a:pPr>
            <a:r>
              <a:rPr lang="en" sz="1200">
                <a:solidFill>
                  <a:srgbClr val="0090C8"/>
                </a:solidFill>
                <a:uFill>
                  <a:noFill/>
                </a:uFill>
                <a:latin typeface="Times New Roman"/>
                <a:ea typeface="Times New Roman"/>
                <a:cs typeface="Times New Roman"/>
                <a:sym typeface="Times New Roman"/>
                <a:hlinkClick r:id="rId8">
                  <a:extLst>
                    <a:ext uri="{A12FA001-AC4F-418D-AE19-62706E023703}">
                      <ahyp:hlinkClr val="tx"/>
                    </a:ext>
                  </a:extLst>
                </a:hlinkClick>
              </a:rPr>
              <a:t>Network plugins</a:t>
            </a:r>
            <a:r>
              <a:rPr lang="en" sz="1200">
                <a:solidFill>
                  <a:srgbClr val="33444C"/>
                </a:solidFill>
                <a:latin typeface="Times New Roman"/>
                <a:ea typeface="Times New Roman"/>
                <a:cs typeface="Times New Roman"/>
                <a:sym typeface="Times New Roman"/>
              </a:rPr>
              <a:t>: You can install and use third-party network plugins with Docker. These plugins are available from </a:t>
            </a:r>
            <a:r>
              <a:rPr lang="en" sz="1200">
                <a:solidFill>
                  <a:srgbClr val="0090C8"/>
                </a:solidFill>
                <a:uFill>
                  <a:noFill/>
                </a:uFill>
                <a:latin typeface="Times New Roman"/>
                <a:ea typeface="Times New Roman"/>
                <a:cs typeface="Times New Roman"/>
                <a:sym typeface="Times New Roman"/>
                <a:hlinkClick r:id="rId9">
                  <a:extLst>
                    <a:ext uri="{A12FA001-AC4F-418D-AE19-62706E023703}">
                      <ahyp:hlinkClr val="tx"/>
                    </a:ext>
                  </a:extLst>
                </a:hlinkClick>
              </a:rPr>
              <a:t>Docker Store</a:t>
            </a:r>
            <a:r>
              <a:rPr lang="en" sz="1200">
                <a:solidFill>
                  <a:srgbClr val="33444C"/>
                </a:solidFill>
                <a:latin typeface="Times New Roman"/>
                <a:ea typeface="Times New Roman"/>
                <a:cs typeface="Times New Roman"/>
                <a:sym typeface="Times New Roman"/>
              </a:rPr>
              <a:t>or from third-party vendors. See the vendor’s documentation for installing and using a given network plugin.</a:t>
            </a:r>
            <a:endParaRPr sz="1200">
              <a:solidFill>
                <a:srgbClr val="33444C"/>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9"/>
          <p:cNvSpPr txBox="1"/>
          <p:nvPr>
            <p:ph idx="1" type="body"/>
          </p:nvPr>
        </p:nvSpPr>
        <p:spPr>
          <a:xfrm>
            <a:off x="311700" y="130325"/>
            <a:ext cx="8520600" cy="48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Docker none network:</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[Ram]$docker run -itd --name none-network1  --network none centos /bin/bash</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d1952fbc9fdc0b03048bf808904fc49962d6b33647b03bd35e92b5d8e3c114de</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[Ram]$docker ps</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CONTAINER ID        IMAGE               COMMAND             CREATED             STATUS              PORTS               NAMES</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d1952fbc9fdc        centos              "/bin/bash"         3 seconds ago       Up 2 seconds                            none-network1</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When we docker inspect we won’t find any ip address </a:t>
            </a:r>
            <a:r>
              <a:rPr lang="en" sz="1200">
                <a:solidFill>
                  <a:srgbClr val="000000"/>
                </a:solidFill>
                <a:latin typeface="Times New Roman"/>
                <a:ea typeface="Times New Roman"/>
                <a:cs typeface="Times New Roman"/>
                <a:sym typeface="Times New Roman"/>
              </a:rPr>
              <a:t>assigned</a:t>
            </a:r>
            <a:r>
              <a:rPr lang="en" sz="1200">
                <a:solidFill>
                  <a:srgbClr val="000000"/>
                </a:solidFill>
                <a:latin typeface="Times New Roman"/>
                <a:ea typeface="Times New Roman"/>
                <a:cs typeface="Times New Roman"/>
                <a:sym typeface="Times New Roman"/>
              </a:rPr>
              <a:t> to it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[Ram]$docker inspect d1952fbc9fdc</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"IPAddress":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"IPPrefixLen": 0,</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50"/>
          <p:cNvSpPr txBox="1"/>
          <p:nvPr>
            <p:ph idx="1" type="body"/>
          </p:nvPr>
        </p:nvSpPr>
        <p:spPr>
          <a:xfrm>
            <a:off x="311700" y="356225"/>
            <a:ext cx="8520600" cy="45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Docker host network:</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[Ram]$docker run -itd --name host-network  --network host  -p 80:80 nginx /bin/bash</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WARNING: Published ports are discarded when using host network mode</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251ebf040f242d0df85a71994de19179eacde8b01ae35fefd50b2520295e3cb6</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[Ram]$docker ps</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CONTAINER ID        IMAGE               COMMAND                  CREATED             STATUS              PORTS               NAMES</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251ebf040f24        nginx               "/docker-entrypoint.…"   20 seconds ago      Up 19 seconds                           host-network</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Try to create the </a:t>
            </a:r>
            <a:r>
              <a:rPr lang="en" sz="1200">
                <a:solidFill>
                  <a:srgbClr val="000000"/>
                </a:solidFill>
                <a:latin typeface="Courier New"/>
                <a:ea typeface="Courier New"/>
                <a:cs typeface="Courier New"/>
                <a:sym typeface="Courier New"/>
              </a:rPr>
              <a:t>container</a:t>
            </a:r>
            <a:r>
              <a:rPr lang="en" sz="1200">
                <a:solidFill>
                  <a:srgbClr val="000000"/>
                </a:solidFill>
                <a:latin typeface="Courier New"/>
                <a:ea typeface="Courier New"/>
                <a:cs typeface="Courier New"/>
                <a:sym typeface="Courier New"/>
              </a:rPr>
              <a:t> with same port number it won’t work in linux port numbers unique to a process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By Default</a:t>
            </a:r>
            <a:r>
              <a:rPr lang="en" sz="1200">
                <a:solidFill>
                  <a:srgbClr val="000000"/>
                </a:solidFill>
                <a:latin typeface="Courier New"/>
                <a:ea typeface="Courier New"/>
                <a:cs typeface="Courier New"/>
                <a:sym typeface="Courier New"/>
              </a:rPr>
              <a:t> ports won’t work for host network</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000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1"/>
          <p:cNvSpPr txBox="1"/>
          <p:nvPr>
            <p:ph idx="1" type="body"/>
          </p:nvPr>
        </p:nvSpPr>
        <p:spPr>
          <a:xfrm>
            <a:off x="311700" y="406800"/>
            <a:ext cx="8520600" cy="4162200"/>
          </a:xfrm>
          <a:prstGeom prst="rect">
            <a:avLst/>
          </a:prstGeom>
        </p:spPr>
        <p:txBody>
          <a:bodyPr anchorCtr="0" anchor="t" bIns="91425" lIns="91425" spcFirstLastPara="1" rIns="91425" wrap="square" tIns="91425">
            <a:noAutofit/>
          </a:bodyPr>
          <a:lstStyle/>
          <a:p>
            <a:pPr indent="0" lvl="0" marL="0" rtl="0" algn="l">
              <a:lnSpc>
                <a:spcPct val="150000"/>
              </a:lnSpc>
              <a:spcBef>
                <a:spcPts val="1500"/>
              </a:spcBef>
              <a:spcAft>
                <a:spcPts val="0"/>
              </a:spcAft>
              <a:buClr>
                <a:schemeClr val="dk1"/>
              </a:buClr>
              <a:buSzPts val="1100"/>
              <a:buFont typeface="Arial"/>
              <a:buNone/>
            </a:pPr>
            <a:r>
              <a:rPr lang="en" sz="1650">
                <a:solidFill>
                  <a:srgbClr val="33444C"/>
                </a:solidFill>
              </a:rPr>
              <a:t>Network driver summary</a:t>
            </a:r>
            <a:endParaRPr sz="1650">
              <a:solidFill>
                <a:srgbClr val="33444C"/>
              </a:solidFill>
            </a:endParaRPr>
          </a:p>
          <a:p>
            <a:pPr indent="-295275" lvl="0" marL="457200" rtl="0" algn="l">
              <a:lnSpc>
                <a:spcPct val="142857"/>
              </a:lnSpc>
              <a:spcBef>
                <a:spcPts val="800"/>
              </a:spcBef>
              <a:spcAft>
                <a:spcPts val="0"/>
              </a:spcAft>
              <a:buClr>
                <a:srgbClr val="33444C"/>
              </a:buClr>
              <a:buSzPts val="1050"/>
              <a:buChar char="●"/>
            </a:pPr>
            <a:r>
              <a:rPr b="1" lang="en" sz="1050">
                <a:solidFill>
                  <a:srgbClr val="33444C"/>
                </a:solidFill>
              </a:rPr>
              <a:t>User-defined bridge networks</a:t>
            </a:r>
            <a:r>
              <a:rPr lang="en" sz="1050">
                <a:solidFill>
                  <a:srgbClr val="33444C"/>
                </a:solidFill>
              </a:rPr>
              <a:t> are best when you need multiple containers to communicate on the same Docker host.</a:t>
            </a:r>
            <a:endParaRPr sz="1050">
              <a:solidFill>
                <a:srgbClr val="33444C"/>
              </a:solidFill>
            </a:endParaRPr>
          </a:p>
          <a:p>
            <a:pPr indent="-295275" lvl="0" marL="457200" rtl="0" algn="l">
              <a:lnSpc>
                <a:spcPct val="142857"/>
              </a:lnSpc>
              <a:spcBef>
                <a:spcPts val="0"/>
              </a:spcBef>
              <a:spcAft>
                <a:spcPts val="0"/>
              </a:spcAft>
              <a:buClr>
                <a:srgbClr val="33444C"/>
              </a:buClr>
              <a:buSzPts val="1050"/>
              <a:buChar char="●"/>
            </a:pPr>
            <a:r>
              <a:rPr b="1" lang="en" sz="1050">
                <a:solidFill>
                  <a:srgbClr val="33444C"/>
                </a:solidFill>
              </a:rPr>
              <a:t>Host networks</a:t>
            </a:r>
            <a:r>
              <a:rPr lang="en" sz="1050">
                <a:solidFill>
                  <a:srgbClr val="33444C"/>
                </a:solidFill>
              </a:rPr>
              <a:t> are best when the network stack should not be isolated from the Docker host, but you want other aspects of the container to be isolated.</a:t>
            </a:r>
            <a:endParaRPr sz="1050">
              <a:solidFill>
                <a:srgbClr val="33444C"/>
              </a:solidFill>
            </a:endParaRPr>
          </a:p>
          <a:p>
            <a:pPr indent="0" lvl="0" marL="457200" rtl="0" algn="l">
              <a:lnSpc>
                <a:spcPct val="142857"/>
              </a:lnSpc>
              <a:spcBef>
                <a:spcPts val="800"/>
              </a:spcBef>
              <a:spcAft>
                <a:spcPts val="0"/>
              </a:spcAft>
              <a:buNone/>
            </a:pPr>
            <a:r>
              <a:rPr lang="en" sz="1050">
                <a:solidFill>
                  <a:srgbClr val="33444C"/>
                </a:solidFill>
              </a:rPr>
              <a:t>→ </a:t>
            </a:r>
            <a:r>
              <a:rPr lang="en" sz="1050">
                <a:solidFill>
                  <a:srgbClr val="33444C"/>
                </a:solidFill>
                <a:highlight>
                  <a:srgbClr val="FFFFFF"/>
                </a:highlight>
              </a:rPr>
              <a:t>The </a:t>
            </a:r>
            <a:r>
              <a:rPr b="1" lang="en" sz="950">
                <a:solidFill>
                  <a:schemeClr val="dk1"/>
                </a:solidFill>
                <a:latin typeface="Courier New"/>
                <a:ea typeface="Courier New"/>
                <a:cs typeface="Courier New"/>
                <a:sym typeface="Courier New"/>
              </a:rPr>
              <a:t>host</a:t>
            </a:r>
            <a:r>
              <a:rPr b="1" lang="en" sz="1050">
                <a:solidFill>
                  <a:srgbClr val="33444C"/>
                </a:solidFill>
                <a:highlight>
                  <a:srgbClr val="FFFFFF"/>
                </a:highlight>
              </a:rPr>
              <a:t> </a:t>
            </a:r>
            <a:r>
              <a:rPr lang="en" sz="1050">
                <a:solidFill>
                  <a:srgbClr val="33444C"/>
                </a:solidFill>
                <a:highlight>
                  <a:srgbClr val="FFFFFF"/>
                </a:highlight>
              </a:rPr>
              <a:t>networking driver only works on Linux hosts, and is not supported on Docker for Mac, Docker for Windows, or Docker EE for Windows Server.</a:t>
            </a:r>
            <a:endParaRPr sz="1050">
              <a:solidFill>
                <a:srgbClr val="33444C"/>
              </a:solidFill>
            </a:endParaRPr>
          </a:p>
          <a:p>
            <a:pPr indent="-295275" lvl="0" marL="457200" rtl="0" algn="l">
              <a:lnSpc>
                <a:spcPct val="142857"/>
              </a:lnSpc>
              <a:spcBef>
                <a:spcPts val="800"/>
              </a:spcBef>
              <a:spcAft>
                <a:spcPts val="0"/>
              </a:spcAft>
              <a:buClr>
                <a:srgbClr val="33444C"/>
              </a:buClr>
              <a:buSzPts val="1050"/>
              <a:buChar char="●"/>
            </a:pPr>
            <a:r>
              <a:rPr b="1" lang="en" sz="1050">
                <a:solidFill>
                  <a:srgbClr val="33444C"/>
                </a:solidFill>
              </a:rPr>
              <a:t>Overlay networks</a:t>
            </a:r>
            <a:r>
              <a:rPr lang="en" sz="1050">
                <a:solidFill>
                  <a:srgbClr val="33444C"/>
                </a:solidFill>
              </a:rPr>
              <a:t> are best when you need containers running on different Docker hosts to communicate, or when multiple applications work together using swarm services.</a:t>
            </a:r>
            <a:endParaRPr sz="1050">
              <a:solidFill>
                <a:srgbClr val="33444C"/>
              </a:solidFill>
            </a:endParaRPr>
          </a:p>
          <a:p>
            <a:pPr indent="-295275" lvl="0" marL="457200" rtl="0" algn="l">
              <a:lnSpc>
                <a:spcPct val="142857"/>
              </a:lnSpc>
              <a:spcBef>
                <a:spcPts val="0"/>
              </a:spcBef>
              <a:spcAft>
                <a:spcPts val="0"/>
              </a:spcAft>
              <a:buClr>
                <a:srgbClr val="33444C"/>
              </a:buClr>
              <a:buSzPts val="1050"/>
              <a:buChar char="●"/>
            </a:pPr>
            <a:r>
              <a:rPr b="1" lang="en" sz="1050">
                <a:solidFill>
                  <a:srgbClr val="33444C"/>
                </a:solidFill>
              </a:rPr>
              <a:t>Macvlan networks</a:t>
            </a:r>
            <a:r>
              <a:rPr lang="en" sz="1050">
                <a:solidFill>
                  <a:srgbClr val="33444C"/>
                </a:solidFill>
              </a:rPr>
              <a:t> are best when you are migrating from a VM setup or need your containers to look like physical hosts on your network, each with a unique MAC address.</a:t>
            </a:r>
            <a:endParaRPr sz="1050">
              <a:solidFill>
                <a:srgbClr val="33444C"/>
              </a:solidFill>
            </a:endParaRPr>
          </a:p>
          <a:p>
            <a:pPr indent="0" lvl="0" marL="457200" rtl="0" algn="l">
              <a:lnSpc>
                <a:spcPct val="142857"/>
              </a:lnSpc>
              <a:spcBef>
                <a:spcPts val="800"/>
              </a:spcBef>
              <a:spcAft>
                <a:spcPts val="0"/>
              </a:spcAft>
              <a:buNone/>
            </a:pPr>
            <a:r>
              <a:rPr lang="en" sz="1050">
                <a:solidFill>
                  <a:srgbClr val="33444C"/>
                </a:solidFill>
              </a:rPr>
              <a:t>→ </a:t>
            </a:r>
            <a:r>
              <a:rPr lang="en" sz="1050">
                <a:solidFill>
                  <a:srgbClr val="33444C"/>
                </a:solidFill>
                <a:highlight>
                  <a:srgbClr val="FFFFFF"/>
                </a:highlight>
              </a:rPr>
              <a:t>The </a:t>
            </a:r>
            <a:r>
              <a:rPr b="1" lang="en" sz="950">
                <a:solidFill>
                  <a:schemeClr val="dk1"/>
                </a:solidFill>
                <a:latin typeface="Courier New"/>
                <a:ea typeface="Courier New"/>
                <a:cs typeface="Courier New"/>
                <a:sym typeface="Courier New"/>
              </a:rPr>
              <a:t>macvlan</a:t>
            </a:r>
            <a:r>
              <a:rPr b="1" lang="en" sz="1050">
                <a:solidFill>
                  <a:srgbClr val="33444C"/>
                </a:solidFill>
                <a:highlight>
                  <a:srgbClr val="FFFFFF"/>
                </a:highlight>
              </a:rPr>
              <a:t> </a:t>
            </a:r>
            <a:r>
              <a:rPr lang="en" sz="1050">
                <a:solidFill>
                  <a:srgbClr val="33444C"/>
                </a:solidFill>
                <a:highlight>
                  <a:srgbClr val="FFFFFF"/>
                </a:highlight>
              </a:rPr>
              <a:t>networking driver only works on Linux hosts, and is not supported on Docker for Mac, Docker for Windows, or Docker EE for Windows Server.</a:t>
            </a:r>
            <a:endParaRPr sz="1050">
              <a:solidFill>
                <a:srgbClr val="33444C"/>
              </a:solidFill>
            </a:endParaRPr>
          </a:p>
          <a:p>
            <a:pPr indent="-295275" lvl="0" marL="457200" rtl="0" algn="l">
              <a:lnSpc>
                <a:spcPct val="142857"/>
              </a:lnSpc>
              <a:spcBef>
                <a:spcPts val="800"/>
              </a:spcBef>
              <a:spcAft>
                <a:spcPts val="0"/>
              </a:spcAft>
              <a:buClr>
                <a:srgbClr val="33444C"/>
              </a:buClr>
              <a:buSzPts val="1050"/>
              <a:buChar char="●"/>
            </a:pPr>
            <a:r>
              <a:rPr b="1" lang="en" sz="1050">
                <a:solidFill>
                  <a:srgbClr val="33444C"/>
                </a:solidFill>
              </a:rPr>
              <a:t>Third-party network plugins</a:t>
            </a:r>
            <a:r>
              <a:rPr lang="en" sz="1050">
                <a:solidFill>
                  <a:srgbClr val="33444C"/>
                </a:solidFill>
              </a:rPr>
              <a:t> allow you to integrate Docker with specialized network stacks.</a:t>
            </a:r>
            <a:endParaRPr sz="1050">
              <a:solidFill>
                <a:srgbClr val="33444C"/>
              </a:solidFill>
            </a:endParaRPr>
          </a:p>
          <a:p>
            <a:pPr indent="0" lvl="0" marL="0" rtl="0" algn="l">
              <a:spcBef>
                <a:spcPts val="8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subTitle"/>
          </p:nvPr>
        </p:nvSpPr>
        <p:spPr>
          <a:xfrm>
            <a:off x="510475" y="2449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Docker internals:</a:t>
            </a:r>
            <a:endParaRPr sz="2100">
              <a:solidFill>
                <a:srgbClr val="000000"/>
              </a:solidFill>
              <a:latin typeface="Times New Roman"/>
              <a:ea typeface="Times New Roman"/>
              <a:cs typeface="Times New Roman"/>
              <a:sym typeface="Times New Roman"/>
            </a:endParaRPr>
          </a:p>
        </p:txBody>
      </p:sp>
      <p:pic>
        <p:nvPicPr>
          <p:cNvPr id="73" name="Google Shape;73;p16"/>
          <p:cNvPicPr preferRelativeResize="0"/>
          <p:nvPr/>
        </p:nvPicPr>
        <p:blipFill>
          <a:blip r:embed="rId3">
            <a:alphaModFix/>
          </a:blip>
          <a:stretch>
            <a:fillRect/>
          </a:stretch>
        </p:blipFill>
        <p:spPr>
          <a:xfrm>
            <a:off x="1503250" y="1207675"/>
            <a:ext cx="5581449" cy="3562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2"/>
          <p:cNvSpPr txBox="1"/>
          <p:nvPr>
            <p:ph idx="1" type="body"/>
          </p:nvPr>
        </p:nvSpPr>
        <p:spPr>
          <a:xfrm>
            <a:off x="162125" y="154750"/>
            <a:ext cx="8813400" cy="48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00000"/>
                </a:solidFill>
                <a:latin typeface="Times New Roman"/>
                <a:ea typeface="Times New Roman"/>
                <a:cs typeface="Times New Roman"/>
                <a:sym typeface="Times New Roman"/>
              </a:rPr>
              <a:t>Docker container networking</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Default Networks</a:t>
            </a:r>
            <a:r>
              <a:rPr lang="en" sz="12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a:t>
            </a:r>
            <a:endParaRPr sz="1200" u="sng">
              <a:solidFill>
                <a:srgbClr val="000000"/>
              </a:solidFill>
              <a:latin typeface="Times New Roman"/>
              <a:ea typeface="Times New Roman"/>
              <a:cs typeface="Times New Roman"/>
              <a:sym typeface="Times New Roman"/>
              <a:hlinkClick r:id="rId4">
                <a:extLst>
                  <a:ext uri="{A12FA001-AC4F-418D-AE19-62706E023703}">
                    <ahyp:hlinkClr val="tx"/>
                  </a:ext>
                </a:extLst>
              </a:hlinkClick>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When you install Docker, it creates three networks automatically. You can list these networks using the docker network ls command:</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CC0000"/>
                </a:solidFill>
                <a:latin typeface="Times New Roman"/>
                <a:ea typeface="Times New Roman"/>
                <a:cs typeface="Times New Roman"/>
                <a:sym typeface="Times New Roman"/>
              </a:rPr>
              <a:t>$ docker network ls</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Historically, these three networks are part of Docker’s implementation. When you run a container you can use the --network flag to specify which network you want to run a container on. These three networks are still available to you.</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CC0000"/>
                </a:solidFill>
                <a:latin typeface="Times New Roman"/>
                <a:ea typeface="Times New Roman"/>
                <a:cs typeface="Times New Roman"/>
                <a:sym typeface="Times New Roman"/>
              </a:rPr>
              <a:t>$ ifconfig</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The default bridge network in detail</a:t>
            </a:r>
            <a:r>
              <a:rPr lang="en" sz="12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a:t>
            </a:r>
            <a:endParaRPr sz="1200" u="sng">
              <a:solidFill>
                <a:srgbClr val="000000"/>
              </a:solidFill>
              <a:latin typeface="Times New Roman"/>
              <a:ea typeface="Times New Roman"/>
              <a:cs typeface="Times New Roman"/>
              <a:sym typeface="Times New Roman"/>
              <a:hlinkClick r:id="rId6">
                <a:extLst>
                  <a:ext uri="{A12FA001-AC4F-418D-AE19-62706E023703}">
                    <ahyp:hlinkClr val="tx"/>
                  </a:ext>
                </a:extLst>
              </a:hlinkClick>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The default bridge network is present on all Docker hosts. The docker network inspect command returns information about a network:</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CC0000"/>
                </a:solidFill>
                <a:latin typeface="Times New Roman"/>
                <a:ea typeface="Times New Roman"/>
                <a:cs typeface="Times New Roman"/>
                <a:sym typeface="Times New Roman"/>
              </a:rPr>
              <a:t>$ docker network inspect bridge</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The Engine automatically creates a Subnet and Gateway to the network. The docker run command automatically adds new containers to this network</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3"/>
          <p:cNvSpPr txBox="1"/>
          <p:nvPr>
            <p:ph idx="1" type="body"/>
          </p:nvPr>
        </p:nvSpPr>
        <p:spPr>
          <a:xfrm>
            <a:off x="311700" y="176850"/>
            <a:ext cx="8626800" cy="49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CC0000"/>
                </a:solidFill>
                <a:latin typeface="Times New Roman"/>
                <a:ea typeface="Times New Roman"/>
                <a:cs typeface="Times New Roman"/>
                <a:sym typeface="Times New Roman"/>
              </a:rPr>
              <a:t>$ docker </a:t>
            </a:r>
            <a:r>
              <a:rPr b="1" lang="en" sz="1200">
                <a:solidFill>
                  <a:srgbClr val="CC0000"/>
                </a:solidFill>
                <a:latin typeface="Times New Roman"/>
                <a:ea typeface="Times New Roman"/>
                <a:cs typeface="Times New Roman"/>
                <a:sym typeface="Times New Roman"/>
              </a:rPr>
              <a:t>run</a:t>
            </a:r>
            <a:r>
              <a:rPr lang="en" sz="1200">
                <a:solidFill>
                  <a:srgbClr val="CC0000"/>
                </a:solidFill>
                <a:latin typeface="Times New Roman"/>
                <a:ea typeface="Times New Roman"/>
                <a:cs typeface="Times New Roman"/>
                <a:sym typeface="Times New Roman"/>
              </a:rPr>
              <a:t> -itd --name=container1 busybox</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CC0000"/>
                </a:solidFill>
                <a:latin typeface="Times New Roman"/>
                <a:ea typeface="Times New Roman"/>
                <a:cs typeface="Times New Roman"/>
                <a:sym typeface="Times New Roman"/>
              </a:rPr>
              <a:t>$ docker </a:t>
            </a:r>
            <a:r>
              <a:rPr b="1" lang="en" sz="1200">
                <a:solidFill>
                  <a:srgbClr val="CC0000"/>
                </a:solidFill>
                <a:latin typeface="Times New Roman"/>
                <a:ea typeface="Times New Roman"/>
                <a:cs typeface="Times New Roman"/>
                <a:sym typeface="Times New Roman"/>
              </a:rPr>
              <a:t>run</a:t>
            </a:r>
            <a:r>
              <a:rPr lang="en" sz="1200">
                <a:solidFill>
                  <a:srgbClr val="CC0000"/>
                </a:solidFill>
                <a:latin typeface="Times New Roman"/>
                <a:ea typeface="Times New Roman"/>
                <a:cs typeface="Times New Roman"/>
                <a:sym typeface="Times New Roman"/>
              </a:rPr>
              <a:t> -itd --name=container2 busybox</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chemeClr val="dk1"/>
                </a:solidFill>
                <a:latin typeface="Times New Roman"/>
                <a:ea typeface="Times New Roman"/>
                <a:cs typeface="Times New Roman"/>
                <a:sym typeface="Times New Roman"/>
              </a:rPr>
              <a:t>Inspecting the bridge network again after starting two containers shows both newly launched containers in the network. Their ids show up in the “Containers” section of docker network inspect:</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chemeClr val="dk1"/>
                </a:solidFill>
                <a:latin typeface="Times New Roman"/>
                <a:ea typeface="Times New Roman"/>
                <a:cs typeface="Times New Roman"/>
                <a:sym typeface="Times New Roman"/>
              </a:rPr>
              <a:t>You can attach to a running container and investigate its configuration:</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CC0000"/>
                </a:solidFill>
                <a:latin typeface="Times New Roman"/>
                <a:ea typeface="Times New Roman"/>
                <a:cs typeface="Times New Roman"/>
                <a:sym typeface="Times New Roman"/>
              </a:rPr>
              <a:t>$ docker attach container1</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chemeClr val="dk1"/>
                </a:solidFill>
                <a:latin typeface="Times New Roman"/>
                <a:ea typeface="Times New Roman"/>
                <a:cs typeface="Times New Roman"/>
                <a:sym typeface="Times New Roman"/>
              </a:rPr>
              <a:t>Then use ping to send three ICMP requests and test the connectivity of the containers on this bridge network.</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CC0000"/>
                </a:solidFill>
                <a:latin typeface="Times New Roman"/>
                <a:ea typeface="Times New Roman"/>
                <a:cs typeface="Times New Roman"/>
                <a:sym typeface="Times New Roman"/>
              </a:rPr>
              <a:t>root@0cb243cd1293:/# </a:t>
            </a:r>
            <a:r>
              <a:rPr lang="en" sz="1200">
                <a:solidFill>
                  <a:srgbClr val="CC0000"/>
                </a:solidFill>
                <a:latin typeface="Times New Roman"/>
                <a:ea typeface="Times New Roman"/>
                <a:cs typeface="Times New Roman"/>
                <a:sym typeface="Times New Roman"/>
              </a:rPr>
              <a:t>ping -w3 172.17.0.3</a:t>
            </a:r>
            <a:endParaRPr sz="1200">
              <a:solidFill>
                <a:srgbClr val="CC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CC0000"/>
                </a:solidFill>
                <a:latin typeface="Times New Roman"/>
                <a:ea typeface="Times New Roman"/>
                <a:cs typeface="Times New Roman"/>
                <a:sym typeface="Times New Roman"/>
              </a:rPr>
              <a:t>root@0cb243cd1293:/</a:t>
            </a:r>
            <a:r>
              <a:rPr i="1" lang="en" sz="1200">
                <a:solidFill>
                  <a:srgbClr val="CC0000"/>
                </a:solidFill>
                <a:latin typeface="Times New Roman"/>
                <a:ea typeface="Times New Roman"/>
                <a:cs typeface="Times New Roman"/>
                <a:sym typeface="Times New Roman"/>
              </a:rPr>
              <a:t># cat /etc/hosts</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chemeClr val="dk1"/>
                </a:solidFill>
                <a:latin typeface="Times New Roman"/>
                <a:ea typeface="Times New Roman"/>
                <a:cs typeface="Times New Roman"/>
                <a:sym typeface="Times New Roman"/>
              </a:rPr>
              <a:t>To detach from a container1 and leave it running use CTRL-p CTRL-q.Then, attach to container2 and repeat these three commands.</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4"/>
          <p:cNvSpPr txBox="1"/>
          <p:nvPr>
            <p:ph idx="1" type="body"/>
          </p:nvPr>
        </p:nvSpPr>
        <p:spPr>
          <a:xfrm>
            <a:off x="311700" y="117900"/>
            <a:ext cx="8649000" cy="48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00000"/>
                </a:solidFill>
                <a:latin typeface="Times New Roman"/>
                <a:ea typeface="Times New Roman"/>
                <a:cs typeface="Times New Roman"/>
                <a:sym typeface="Times New Roman"/>
              </a:rPr>
              <a:t>User-defined networks:</a:t>
            </a:r>
            <a:endParaRPr b="1" u="sng">
              <a:solidFill>
                <a:srgbClr val="000000"/>
              </a:solidFill>
              <a:latin typeface="Times New Roman"/>
              <a:ea typeface="Times New Roman"/>
              <a:cs typeface="Times New Roman"/>
              <a:sym typeface="Times New Roman"/>
              <a:hlinkClick r:id="rId3">
                <a:extLst>
                  <a:ext uri="{A12FA001-AC4F-418D-AE19-62706E023703}">
                    <ahyp:hlinkClr val="tx"/>
                  </a:ext>
                </a:extLst>
              </a:hlinkClick>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You can create your own user-defined networks that better isolate containers. Docker provides some default network drivers for creating these networks. You can create a new bridge network, overlay network or MACVLAN network. You can also create a network plugin or remote network written to your own specifications.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You can create multiple networks. You can add containers to more than one network. Containers can only communicate within networks but not across networks. A container attached to two networks can communicate with member containers in either network. When a container is connected to multiple networks, its external connectivity is provided via the first non-internal network, in lexical order.</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The next few sections describe each of Docker’s built-in network drivers in greater detail.</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A bridge network:</a:t>
            </a:r>
            <a:endParaRPr b="1" sz="12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The easiest user-defined network to create is a bridge network. This network is similar to the historical, default docker0 network. There are some added features and some old features that aren’t available.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CC0000"/>
                </a:solidFill>
                <a:latin typeface="Times New Roman"/>
                <a:ea typeface="Times New Roman"/>
                <a:cs typeface="Times New Roman"/>
                <a:sym typeface="Times New Roman"/>
              </a:rPr>
              <a:t>$ docker network </a:t>
            </a:r>
            <a:r>
              <a:rPr b="1" lang="en" sz="1200">
                <a:solidFill>
                  <a:srgbClr val="CC0000"/>
                </a:solidFill>
                <a:latin typeface="Times New Roman"/>
                <a:ea typeface="Times New Roman"/>
                <a:cs typeface="Times New Roman"/>
                <a:sym typeface="Times New Roman"/>
              </a:rPr>
              <a:t>create</a:t>
            </a:r>
            <a:r>
              <a:rPr lang="en" sz="1200">
                <a:solidFill>
                  <a:srgbClr val="CC0000"/>
                </a:solidFill>
                <a:latin typeface="Times New Roman"/>
                <a:ea typeface="Times New Roman"/>
                <a:cs typeface="Times New Roman"/>
                <a:sym typeface="Times New Roman"/>
              </a:rPr>
              <a:t> </a:t>
            </a:r>
            <a:r>
              <a:rPr i="1" lang="en" sz="1200">
                <a:solidFill>
                  <a:srgbClr val="CC0000"/>
                </a:solidFill>
                <a:latin typeface="Times New Roman"/>
                <a:ea typeface="Times New Roman"/>
                <a:cs typeface="Times New Roman"/>
                <a:sym typeface="Times New Roman"/>
              </a:rPr>
              <a:t>--driver bridge isolated_nw</a:t>
            </a:r>
            <a:endParaRPr i="1" sz="1200">
              <a:solidFill>
                <a:srgbClr val="CC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1196a4c5af43a21ae38ef34515b6af19236a3fc48122cf585e3f3054d509679b</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 docker network inspect isolated_nw</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 docker network ls</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After you create the network, you can launch containers on it using the docker run --network=&lt;NETWORK&gt; option.</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 </a:t>
            </a:r>
            <a:r>
              <a:rPr lang="en" sz="1200">
                <a:solidFill>
                  <a:srgbClr val="CC0000"/>
                </a:solidFill>
                <a:latin typeface="Times New Roman"/>
                <a:ea typeface="Times New Roman"/>
                <a:cs typeface="Times New Roman"/>
                <a:sym typeface="Times New Roman"/>
              </a:rPr>
              <a:t>docker run --network=isolated_nw -itd --name=container3 busybox</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 docker network inspect isolated_nw</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Entering into Container</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$docker exec -it &lt;container_name_or_uuid&gt; &lt;shell_command&gt;</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To run tomcat</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$docker exec -itd 0a4f5321b672 /bin/bash</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CC0000"/>
                </a:solidFill>
                <a:latin typeface="Times New Roman"/>
                <a:ea typeface="Times New Roman"/>
                <a:cs typeface="Times New Roman"/>
                <a:sym typeface="Times New Roman"/>
              </a:rPr>
              <a:t>$ docker stats</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5"/>
          <p:cNvSpPr txBox="1"/>
          <p:nvPr>
            <p:ph idx="1" type="body"/>
          </p:nvPr>
        </p:nvSpPr>
        <p:spPr>
          <a:xfrm>
            <a:off x="311700" y="136075"/>
            <a:ext cx="8465400" cy="4780800"/>
          </a:xfrm>
          <a:prstGeom prst="rect">
            <a:avLst/>
          </a:prstGeom>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 sz="1000">
                <a:solidFill>
                  <a:srgbClr val="555555"/>
                </a:solidFill>
                <a:highlight>
                  <a:srgbClr val="F5F5F5"/>
                </a:highlight>
                <a:latin typeface="Courier New"/>
                <a:ea typeface="Courier New"/>
                <a:cs typeface="Courier New"/>
                <a:sym typeface="Courier New"/>
              </a:rPr>
              <a:t>Creating docker with Driver bridge </a:t>
            </a:r>
            <a:endParaRPr sz="1000">
              <a:solidFill>
                <a:srgbClr val="555555"/>
              </a:solidFill>
              <a:highlight>
                <a:srgbClr val="F5F5F5"/>
              </a:highlight>
              <a:latin typeface="Courier New"/>
              <a:ea typeface="Courier New"/>
              <a:cs typeface="Courier New"/>
              <a:sym typeface="Courier New"/>
            </a:endParaRPr>
          </a:p>
          <a:p>
            <a:pPr indent="0" lvl="0" marL="88900" marR="88900" rtl="0" algn="l">
              <a:lnSpc>
                <a:spcPct val="142857"/>
              </a:lnSpc>
              <a:spcBef>
                <a:spcPts val="800"/>
              </a:spcBef>
              <a:spcAft>
                <a:spcPts val="0"/>
              </a:spcAft>
              <a:buNone/>
            </a:pPr>
            <a:r>
              <a:rPr lang="en" sz="1000">
                <a:solidFill>
                  <a:srgbClr val="555555"/>
                </a:solidFill>
                <a:highlight>
                  <a:srgbClr val="F5F5F5"/>
                </a:highlight>
                <a:latin typeface="Courier New"/>
                <a:ea typeface="Courier New"/>
                <a:cs typeface="Courier New"/>
                <a:sym typeface="Courier New"/>
              </a:rPr>
              <a:t>$ </a:t>
            </a:r>
            <a:r>
              <a:rPr lang="en" sz="1000">
                <a:solidFill>
                  <a:srgbClr val="333333"/>
                </a:solidFill>
                <a:highlight>
                  <a:srgbClr val="F5F5F5"/>
                </a:highlight>
                <a:latin typeface="Courier New"/>
                <a:ea typeface="Courier New"/>
                <a:cs typeface="Courier New"/>
                <a:sym typeface="Courier New"/>
              </a:rPr>
              <a:t>docker network create -d bridge my-bridge-network</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800"/>
              </a:spcBef>
              <a:spcAft>
                <a:spcPts val="0"/>
              </a:spcAft>
              <a:buNone/>
            </a:pPr>
            <a:r>
              <a:rPr lang="en" sz="1000">
                <a:solidFill>
                  <a:srgbClr val="333333"/>
                </a:solidFill>
                <a:highlight>
                  <a:srgbClr val="F5F5F5"/>
                </a:highlight>
                <a:latin typeface="Courier New"/>
                <a:ea typeface="Courier New"/>
                <a:cs typeface="Courier New"/>
                <a:sym typeface="Courier New"/>
              </a:rPr>
              <a:t>-- -d for driver</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800"/>
              </a:spcBef>
              <a:spcAft>
                <a:spcPts val="0"/>
              </a:spcAft>
              <a:buNone/>
            </a:pPr>
            <a:r>
              <a:rPr lang="en" sz="1000">
                <a:solidFill>
                  <a:srgbClr val="333333"/>
                </a:solidFill>
                <a:highlight>
                  <a:srgbClr val="F5F5F5"/>
                </a:highlight>
                <a:latin typeface="Courier New"/>
                <a:ea typeface="Courier New"/>
                <a:cs typeface="Courier New"/>
                <a:sym typeface="Courier New"/>
              </a:rPr>
              <a:t>docker run -itd --name=ram-cont1 --network=ram-own httpd</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800"/>
              </a:spcBef>
              <a:spcAft>
                <a:spcPts val="0"/>
              </a:spcAft>
              <a:buNone/>
            </a:pPr>
            <a:r>
              <a:rPr lang="en" sz="1000">
                <a:solidFill>
                  <a:srgbClr val="333333"/>
                </a:solidFill>
                <a:highlight>
                  <a:srgbClr val="F5F5F5"/>
                </a:highlight>
                <a:latin typeface="Courier New"/>
                <a:ea typeface="Courier New"/>
                <a:cs typeface="Courier New"/>
                <a:sym typeface="Courier New"/>
              </a:rPr>
              <a:t>docker network create -d bridge ram --subnet 15.10.0.0/16 --gateway 15.10.0.15</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800"/>
              </a:spcBef>
              <a:spcAft>
                <a:spcPts val="0"/>
              </a:spcAft>
              <a:buNone/>
            </a:pPr>
            <a:r>
              <a:rPr lang="en" sz="1000">
                <a:solidFill>
                  <a:srgbClr val="333333"/>
                </a:solidFill>
                <a:highlight>
                  <a:srgbClr val="F5F5F5"/>
                </a:highlight>
                <a:latin typeface="Courier New"/>
                <a:ea typeface="Courier New"/>
                <a:cs typeface="Courier New"/>
                <a:sym typeface="Courier New"/>
              </a:rPr>
              <a:t> docker run -itd --name=httpd2 --network=ram-own -p 85:8000 httpd</a:t>
            </a:r>
            <a:endParaRPr sz="1000">
              <a:solidFill>
                <a:srgbClr val="333333"/>
              </a:solidFill>
              <a:highlight>
                <a:srgbClr val="F5F5F5"/>
              </a:highlight>
              <a:latin typeface="Courier New"/>
              <a:ea typeface="Courier New"/>
              <a:cs typeface="Courier New"/>
              <a:sym typeface="Courier New"/>
            </a:endParaRPr>
          </a:p>
          <a:p>
            <a:pPr indent="0" lvl="0" marL="0" marR="88900" rtl="0" algn="l">
              <a:lnSpc>
                <a:spcPct val="142857"/>
              </a:lnSpc>
              <a:spcBef>
                <a:spcPts val="800"/>
              </a:spcBef>
              <a:spcAft>
                <a:spcPts val="0"/>
              </a:spcAft>
              <a:buClr>
                <a:schemeClr val="dk1"/>
              </a:buClr>
              <a:buSzPts val="1100"/>
              <a:buFont typeface="Arial"/>
              <a:buNone/>
            </a:pPr>
            <a:r>
              <a:rPr lang="en" sz="1000">
                <a:solidFill>
                  <a:srgbClr val="333333"/>
                </a:solidFill>
                <a:highlight>
                  <a:srgbClr val="F5F5F5"/>
                </a:highlight>
                <a:latin typeface="Courier New"/>
                <a:ea typeface="Courier New"/>
                <a:cs typeface="Courier New"/>
                <a:sym typeface="Courier New"/>
              </a:rPr>
              <a:t> docker run -itd --name=httpd4 --network=ram-netw -p 82:6003 httpd /bin/bash</a:t>
            </a:r>
            <a:endParaRPr sz="1000">
              <a:solidFill>
                <a:srgbClr val="333333"/>
              </a:solidFill>
              <a:highlight>
                <a:srgbClr val="F5F5F5"/>
              </a:highlight>
              <a:latin typeface="Courier New"/>
              <a:ea typeface="Courier New"/>
              <a:cs typeface="Courier New"/>
              <a:sym typeface="Courier New"/>
            </a:endParaRPr>
          </a:p>
          <a:p>
            <a:pPr indent="0" lvl="0" marL="0" marR="88900" rtl="0" algn="l">
              <a:lnSpc>
                <a:spcPct val="142857"/>
              </a:lnSpc>
              <a:spcBef>
                <a:spcPts val="800"/>
              </a:spcBef>
              <a:spcAft>
                <a:spcPts val="0"/>
              </a:spcAft>
              <a:buClr>
                <a:schemeClr val="dk1"/>
              </a:buClr>
              <a:buSzPts val="1100"/>
              <a:buFont typeface="Arial"/>
              <a:buNone/>
            </a:pPr>
            <a:r>
              <a:rPr lang="en" sz="1000">
                <a:solidFill>
                  <a:srgbClr val="333333"/>
                </a:solidFill>
                <a:highlight>
                  <a:srgbClr val="F5F5F5"/>
                </a:highlight>
                <a:latin typeface="Courier New"/>
                <a:ea typeface="Courier New"/>
                <a:cs typeface="Courier New"/>
                <a:sym typeface="Courier New"/>
              </a:rPr>
              <a:t>docker run --rm -itd --name test --network ram-network-own -p 80:80 httpd:latest /bin/bash</a:t>
            </a:r>
            <a:endParaRPr sz="1000">
              <a:solidFill>
                <a:srgbClr val="333333"/>
              </a:solidFill>
              <a:highlight>
                <a:srgbClr val="F5F5F5"/>
              </a:highlight>
              <a:latin typeface="Courier New"/>
              <a:ea typeface="Courier New"/>
              <a:cs typeface="Courier New"/>
              <a:sym typeface="Courier New"/>
            </a:endParaRPr>
          </a:p>
          <a:p>
            <a:pPr indent="0" lvl="0" marL="0" marR="88900" rtl="0" algn="l">
              <a:lnSpc>
                <a:spcPct val="142857"/>
              </a:lnSpc>
              <a:spcBef>
                <a:spcPts val="800"/>
              </a:spcBef>
              <a:spcAft>
                <a:spcPts val="0"/>
              </a:spcAft>
              <a:buClr>
                <a:schemeClr val="dk1"/>
              </a:buClr>
              <a:buSzPts val="1100"/>
              <a:buFont typeface="Arial"/>
              <a:buNone/>
            </a:pPr>
            <a:r>
              <a:rPr lang="en" sz="1000">
                <a:solidFill>
                  <a:srgbClr val="333333"/>
                </a:solidFill>
                <a:highlight>
                  <a:srgbClr val="F5F5F5"/>
                </a:highlight>
                <a:latin typeface="Courier New"/>
                <a:ea typeface="Courier New"/>
                <a:cs typeface="Courier New"/>
                <a:sym typeface="Courier New"/>
              </a:rPr>
              <a:t>docker run -itd --network ram --ip 172.10.0.10 --name test5 centos /bin/bash</a:t>
            </a:r>
            <a:endParaRPr sz="1000">
              <a:solidFill>
                <a:srgbClr val="333333"/>
              </a:solidFill>
              <a:highlight>
                <a:srgbClr val="F5F5F5"/>
              </a:highlight>
              <a:latin typeface="Courier New"/>
              <a:ea typeface="Courier New"/>
              <a:cs typeface="Courier New"/>
              <a:sym typeface="Courier New"/>
            </a:endParaRPr>
          </a:p>
          <a:p>
            <a:pPr indent="457200" lvl="0" marL="457200" marR="88900" rtl="0" algn="l">
              <a:lnSpc>
                <a:spcPct val="142857"/>
              </a:lnSpc>
              <a:spcBef>
                <a:spcPts val="800"/>
              </a:spcBef>
              <a:spcAft>
                <a:spcPts val="0"/>
              </a:spcAft>
              <a:buClr>
                <a:schemeClr val="dk1"/>
              </a:buClr>
              <a:buSzPts val="1100"/>
              <a:buFont typeface="Arial"/>
              <a:buNone/>
            </a:pPr>
            <a:r>
              <a:rPr lang="en" sz="1000">
                <a:solidFill>
                  <a:srgbClr val="333333"/>
                </a:solidFill>
                <a:highlight>
                  <a:srgbClr val="F5F5F5"/>
                </a:highlight>
                <a:latin typeface="Courier New"/>
                <a:ea typeface="Courier New"/>
                <a:cs typeface="Courier New"/>
                <a:sym typeface="Courier New"/>
              </a:rPr>
              <a:t>→ above command is to delete the continer after the stop	</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800"/>
              </a:spcBef>
              <a:spcAft>
                <a:spcPts val="0"/>
              </a:spcAft>
              <a:buClr>
                <a:schemeClr val="dk1"/>
              </a:buClr>
              <a:buSzPts val="1100"/>
              <a:buFont typeface="Arial"/>
              <a:buNone/>
            </a:pPr>
            <a:r>
              <a:rPr lang="en" sz="1000">
                <a:solidFill>
                  <a:srgbClr val="333333"/>
                </a:solidFill>
                <a:highlight>
                  <a:srgbClr val="F5F5F5"/>
                </a:highlight>
                <a:latin typeface="Courier New"/>
                <a:ea typeface="Courier New"/>
                <a:cs typeface="Courier New"/>
                <a:sym typeface="Courier New"/>
              </a:rPr>
              <a:t>To see the list of containers</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800"/>
              </a:spcBef>
              <a:spcAft>
                <a:spcPts val="0"/>
              </a:spcAft>
              <a:buClr>
                <a:schemeClr val="dk1"/>
              </a:buClr>
              <a:buSzPts val="1100"/>
              <a:buFont typeface="Arial"/>
              <a:buNone/>
            </a:pPr>
            <a:r>
              <a:rPr b="1" lang="en" sz="1000">
                <a:solidFill>
                  <a:srgbClr val="333333"/>
                </a:solidFill>
                <a:highlight>
                  <a:srgbClr val="F5F5F5"/>
                </a:highlight>
                <a:latin typeface="Courier New"/>
                <a:ea typeface="Courier New"/>
                <a:cs typeface="Courier New"/>
                <a:sym typeface="Courier New"/>
              </a:rPr>
              <a:t>docker ps -a</a:t>
            </a:r>
            <a:endParaRPr b="1" sz="1000">
              <a:solidFill>
                <a:srgbClr val="333333"/>
              </a:solidFill>
              <a:highlight>
                <a:srgbClr val="F5F5F5"/>
              </a:highlight>
              <a:latin typeface="Courier New"/>
              <a:ea typeface="Courier New"/>
              <a:cs typeface="Courier New"/>
              <a:sym typeface="Courier New"/>
            </a:endParaRPr>
          </a:p>
          <a:p>
            <a:pPr indent="0" lvl="0" marL="0" rtl="0" algn="l">
              <a:spcBef>
                <a:spcPts val="800"/>
              </a:spcBef>
              <a:spcAft>
                <a:spcPts val="0"/>
              </a:spcAft>
              <a:buNone/>
            </a:pPr>
            <a:r>
              <a:rPr lang="en" sz="1000">
                <a:solidFill>
                  <a:schemeClr val="dk1"/>
                </a:solidFill>
                <a:highlight>
                  <a:srgbClr val="FFFFFF"/>
                </a:highlight>
                <a:latin typeface="Courier New"/>
                <a:ea typeface="Courier New"/>
                <a:cs typeface="Courier New"/>
                <a:sym typeface="Courier New"/>
              </a:rPr>
              <a:t>docker stop container ID</a:t>
            </a:r>
            <a:endParaRPr sz="100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000">
                <a:solidFill>
                  <a:schemeClr val="dk1"/>
                </a:solidFill>
                <a:highlight>
                  <a:srgbClr val="FFFFFF"/>
                </a:highlight>
                <a:latin typeface="Courier New"/>
                <a:ea typeface="Courier New"/>
                <a:cs typeface="Courier New"/>
                <a:sym typeface="Courier New"/>
              </a:rPr>
              <a:t>docker restart container ID</a:t>
            </a:r>
            <a:endParaRPr sz="100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1000">
                <a:solidFill>
                  <a:schemeClr val="dk1"/>
                </a:solidFill>
                <a:highlight>
                  <a:srgbClr val="FFFFFF"/>
                </a:highlight>
                <a:latin typeface="Courier New"/>
                <a:ea typeface="Courier New"/>
                <a:cs typeface="Courier New"/>
                <a:sym typeface="Courier New"/>
              </a:rPr>
              <a:t>Note: When you stop the Docker container, Container will not get destroy the data you stored on the container, Container will remains same even after you stop the service also</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1000">
                <a:solidFill>
                  <a:schemeClr val="dk1"/>
                </a:solidFill>
                <a:highlight>
                  <a:srgbClr val="FFFFFF"/>
                </a:highlight>
                <a:latin typeface="Courier New"/>
                <a:ea typeface="Courier New"/>
                <a:cs typeface="Courier New"/>
                <a:sym typeface="Courier New"/>
              </a:rPr>
              <a:t>Check the process using </a:t>
            </a:r>
            <a:r>
              <a:rPr b="1" lang="en" sz="1000">
                <a:solidFill>
                  <a:srgbClr val="333333"/>
                </a:solidFill>
                <a:highlight>
                  <a:srgbClr val="F5F5F5"/>
                </a:highlight>
                <a:latin typeface="Courier New"/>
                <a:ea typeface="Courier New"/>
                <a:cs typeface="Courier New"/>
                <a:sym typeface="Courier New"/>
              </a:rPr>
              <a:t>docker ps -a, until unless you delete the  container using Docker rm -f &lt;Container name&gt;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sz="1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6"/>
          <p:cNvSpPr txBox="1"/>
          <p:nvPr>
            <p:ph idx="1" type="body"/>
          </p:nvPr>
        </p:nvSpPr>
        <p:spPr>
          <a:xfrm>
            <a:off x="311700" y="272150"/>
            <a:ext cx="8520600" cy="429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800">
                <a:solidFill>
                  <a:schemeClr val="dk1"/>
                </a:solidFill>
              </a:rPr>
              <a:t>Running multiple process in one container</a:t>
            </a:r>
            <a:endParaRPr/>
          </a:p>
          <a:p>
            <a:pPr indent="0" lvl="0" marL="0" rtl="0" algn="l">
              <a:spcBef>
                <a:spcPts val="0"/>
              </a:spcBef>
              <a:spcAft>
                <a:spcPts val="0"/>
              </a:spcAft>
              <a:buNone/>
            </a:pPr>
            <a:r>
              <a:rPr lang="en" u="sng">
                <a:solidFill>
                  <a:schemeClr val="hlink"/>
                </a:solidFill>
                <a:hlinkClick r:id="rId3"/>
              </a:rPr>
              <a:t>https://docs.docker.com/engine/admin/multi-service_container/</a:t>
            </a:r>
            <a:endParaRPr/>
          </a:p>
          <a:p>
            <a:pPr indent="0" lvl="0" marL="0" rtl="0" algn="l">
              <a:spcBef>
                <a:spcPts val="1600"/>
              </a:spcBef>
              <a:spcAft>
                <a:spcPts val="0"/>
              </a:spcAft>
              <a:buNone/>
            </a:pPr>
            <a:r>
              <a:rPr lang="en"/>
              <a:t>Taking backup of images to S3</a:t>
            </a:r>
            <a:endParaRPr/>
          </a:p>
          <a:p>
            <a:pPr indent="0" lvl="0" marL="0" rtl="0" algn="l">
              <a:spcBef>
                <a:spcPts val="1600"/>
              </a:spcBef>
              <a:spcAft>
                <a:spcPts val="0"/>
              </a:spcAft>
              <a:buNone/>
            </a:pPr>
            <a:r>
              <a:rPr lang="en" u="sng">
                <a:solidFill>
                  <a:schemeClr val="hlink"/>
                </a:solidFill>
                <a:hlinkClick r:id="rId4"/>
              </a:rPr>
              <a:t>https://hub.docker.com/r/dockercloud/dockup/</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7"/>
          <p:cNvSpPr txBox="1"/>
          <p:nvPr>
            <p:ph idx="1" type="body"/>
          </p:nvPr>
        </p:nvSpPr>
        <p:spPr>
          <a:xfrm>
            <a:off x="311700" y="228425"/>
            <a:ext cx="8656200" cy="48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Linking two containers:</a:t>
            </a:r>
            <a:endParaRPr/>
          </a:p>
          <a:p>
            <a:pPr indent="0" lvl="0" marL="0" rtl="0" algn="l">
              <a:spcBef>
                <a:spcPts val="1600"/>
              </a:spcBef>
              <a:spcAft>
                <a:spcPts val="0"/>
              </a:spcAft>
              <a:buNone/>
            </a:pPr>
            <a:r>
              <a:rPr lang="en"/>
              <a:t>Scenario where you want to link two containers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sz="1200">
                <a:solidFill>
                  <a:srgbClr val="333333"/>
                </a:solidFill>
                <a:highlight>
                  <a:srgbClr val="F8F8F8"/>
                </a:highlight>
                <a:latin typeface="Verdana"/>
                <a:ea typeface="Verdana"/>
                <a:cs typeface="Verdana"/>
                <a:sym typeface="Verdana"/>
              </a:rPr>
              <a:t>docker run --name some-wordpress --link some-mysql:mysql -d wordpress</a:t>
            </a:r>
            <a:endParaRPr sz="1200">
              <a:solidFill>
                <a:srgbClr val="333333"/>
              </a:solidFill>
              <a:highlight>
                <a:srgbClr val="F8F8F8"/>
              </a:highlight>
              <a:latin typeface="Verdana"/>
              <a:ea typeface="Verdana"/>
              <a:cs typeface="Verdana"/>
              <a:sym typeface="Verdana"/>
            </a:endParaRPr>
          </a:p>
          <a:p>
            <a:pPr indent="0" lvl="0" marL="0" rtl="0" algn="l">
              <a:spcBef>
                <a:spcPts val="0"/>
              </a:spcBef>
              <a:spcAft>
                <a:spcPts val="0"/>
              </a:spcAft>
              <a:buNone/>
            </a:pPr>
            <a:r>
              <a:t/>
            </a:r>
            <a:endParaRPr/>
          </a:p>
          <a:p>
            <a:pPr indent="0" lvl="0" marL="0" rtl="0" algn="l">
              <a:spcBef>
                <a:spcPts val="1600"/>
              </a:spcBef>
              <a:spcAft>
                <a:spcPts val="0"/>
              </a:spcAft>
              <a:buNone/>
            </a:pPr>
            <a:r>
              <a:rPr lang="en"/>
              <a:t>docker network connect --link </a:t>
            </a:r>
            <a:r>
              <a:rPr lang="en"/>
              <a:t>container1&lt;network type&gt;</a:t>
            </a:r>
            <a:r>
              <a:rPr lang="en"/>
              <a:t> </a:t>
            </a:r>
            <a:r>
              <a:rPr lang="en"/>
              <a:t>container2</a:t>
            </a:r>
            <a:r>
              <a:rPr lang="en"/>
              <a:t> </a:t>
            </a:r>
            <a:endParaRPr/>
          </a:p>
          <a:p>
            <a:pPr indent="0" lvl="0" marL="0" rtl="0" algn="l">
              <a:spcBef>
                <a:spcPts val="1600"/>
              </a:spcBef>
              <a:spcAft>
                <a:spcPts val="1600"/>
              </a:spcAft>
              <a:buNone/>
            </a:pPr>
            <a:r>
              <a:rPr lang="en"/>
              <a:t>docker network connect --link test3 ram test4</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8"/>
          <p:cNvSpPr txBox="1"/>
          <p:nvPr>
            <p:ph idx="1" type="body"/>
          </p:nvPr>
        </p:nvSpPr>
        <p:spPr>
          <a:xfrm>
            <a:off x="311700" y="154750"/>
            <a:ext cx="8670900" cy="49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Assigning cpu and memory shares dynamical</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 docker run -d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    --name='low_prio'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    --cpuset-cpus=0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    --cpu-shares=20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    busybox md5sum /dev/urandom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 docker run -d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    --name='high_prio'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    --cpuset-cpus=0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    --cpu-shares=80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busybox md5sum /dev/urandom</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Usage:  docker update [OPTIONS] CONTAINER [CONTAINER...]</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Update configuration of one or more containers</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--blkio-weight          Block IO (relative weight), between 10 and 1000</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--cpu-shares            CPU shares (relative weight)</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--cpu-period            Limit CPU CFS (Completely Fair Scheduler) period</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--cpu-quota             Limit CPU CFS (Completely Fair Scheduler) quota</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--cpuset-cpus           CPUs in which to allow execution (0-3, 0,1)</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--cpuset-mems           MEMs in which to allow execution (0-3, 0,1)</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--help                  Print usage</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--kernel-memory         Kernel memory limit</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-m, --memory            Memory limit</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--memory-reservation    Memory soft limit</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--memory-swap           Swap limit equal to memory plus swap: '-1' to enable unlimited swap</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--restart               Restart policy to apply when a container exits</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9"/>
          <p:cNvSpPr txBox="1"/>
          <p:nvPr>
            <p:ph idx="1" type="body"/>
          </p:nvPr>
        </p:nvSpPr>
        <p:spPr>
          <a:xfrm>
            <a:off x="311700" y="117900"/>
            <a:ext cx="8641500" cy="49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Update a container with cpu-shares=512</a:t>
            </a:r>
            <a:r>
              <a:rPr lang="en" sz="1100" u="sng">
                <a:solidFill>
                  <a:schemeClr val="hlink"/>
                </a:solidFill>
                <a:hlinkClick r:id="rId3"/>
              </a:rPr>
              <a:t>¶</a:t>
            </a:r>
            <a:endParaRPr sz="1100" u="sng">
              <a:solidFill>
                <a:schemeClr val="hlink"/>
              </a:solidFill>
              <a:hlinkClick r:id="rId4"/>
            </a:endParaRPr>
          </a:p>
          <a:p>
            <a:pPr indent="0" lvl="0" marL="0" rtl="0" algn="l">
              <a:spcBef>
                <a:spcPts val="1600"/>
              </a:spcBef>
              <a:spcAft>
                <a:spcPts val="0"/>
              </a:spcAft>
              <a:buClr>
                <a:schemeClr val="dk1"/>
              </a:buClr>
              <a:buSzPts val="1100"/>
              <a:buFont typeface="Arial"/>
              <a:buNone/>
            </a:pPr>
            <a:r>
              <a:rPr lang="en" sz="1100">
                <a:solidFill>
                  <a:schemeClr val="dk1"/>
                </a:solidFill>
              </a:rPr>
              <a:t>To limit a container’s cpu-shares to 512, first identify the container name or ID. You can use docker ps to find these values. You can also use the ID returned from the docker run command. Then, do the following:</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 docker </a:t>
            </a:r>
            <a:r>
              <a:rPr b="1" lang="en" sz="1100">
                <a:solidFill>
                  <a:schemeClr val="dk1"/>
                </a:solidFill>
              </a:rPr>
              <a:t>update</a:t>
            </a:r>
            <a:r>
              <a:rPr lang="en" sz="1100">
                <a:solidFill>
                  <a:schemeClr val="dk1"/>
                </a:solidFill>
              </a:rPr>
              <a:t> </a:t>
            </a:r>
            <a:r>
              <a:rPr i="1" lang="en" sz="1100">
                <a:solidFill>
                  <a:schemeClr val="dk1"/>
                </a:solidFill>
              </a:rPr>
              <a:t>--cpu-shares 512 abebf7571666</a:t>
            </a:r>
            <a:endParaRPr i="1"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Update a container with cpu-shares and memory</a:t>
            </a:r>
            <a:r>
              <a:rPr lang="en" sz="1100" u="sng">
                <a:solidFill>
                  <a:schemeClr val="hlink"/>
                </a:solidFill>
                <a:hlinkClick r:id="rId5"/>
              </a:rPr>
              <a:t>¶</a:t>
            </a:r>
            <a:endParaRPr sz="1100" u="sng">
              <a:solidFill>
                <a:schemeClr val="hlink"/>
              </a:solidFill>
              <a:hlinkClick r:id="rId6"/>
            </a:endParaRPr>
          </a:p>
          <a:p>
            <a:pPr indent="0" lvl="0" marL="0" rtl="0" algn="l">
              <a:spcBef>
                <a:spcPts val="1600"/>
              </a:spcBef>
              <a:spcAft>
                <a:spcPts val="0"/>
              </a:spcAft>
              <a:buClr>
                <a:schemeClr val="dk1"/>
              </a:buClr>
              <a:buSzPts val="1100"/>
              <a:buFont typeface="Arial"/>
              <a:buNone/>
            </a:pPr>
            <a:r>
              <a:rPr lang="en" sz="1100">
                <a:solidFill>
                  <a:schemeClr val="dk1"/>
                </a:solidFill>
              </a:rPr>
              <a:t>To update multiple resource configurations for multiple containers:</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 docker </a:t>
            </a:r>
            <a:r>
              <a:rPr b="1" lang="en" sz="1100">
                <a:solidFill>
                  <a:schemeClr val="dk1"/>
                </a:solidFill>
              </a:rPr>
              <a:t>update</a:t>
            </a:r>
            <a:r>
              <a:rPr lang="en" sz="1100">
                <a:solidFill>
                  <a:schemeClr val="dk1"/>
                </a:solidFill>
              </a:rPr>
              <a:t> </a:t>
            </a:r>
            <a:r>
              <a:rPr i="1" lang="en" sz="1100">
                <a:solidFill>
                  <a:schemeClr val="dk1"/>
                </a:solidFill>
              </a:rPr>
              <a:t>--cpu-shares 512 -m 300M abebf7571666 hopeful_morse</a:t>
            </a:r>
            <a:endParaRPr i="1" sz="11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Commands</a:t>
            </a:r>
            <a:endParaRPr/>
          </a:p>
        </p:txBody>
      </p:sp>
      <p:sp>
        <p:nvSpPr>
          <p:cNvPr id="302" name="Google Shape;30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ab -n 10000 -c 10 </a:t>
            </a:r>
            <a:r>
              <a:rPr lang="en" u="sng">
                <a:solidFill>
                  <a:schemeClr val="hlink"/>
                </a:solidFill>
                <a:hlinkClick r:id="rId3"/>
              </a:rPr>
              <a:t>http://ip-of-your-rpi/</a:t>
            </a:r>
            <a:endParaRPr/>
          </a:p>
          <a:p>
            <a:pPr indent="0" lvl="0" marL="0" rtl="0" algn="l">
              <a:spcBef>
                <a:spcPts val="1600"/>
              </a:spcBef>
              <a:spcAft>
                <a:spcPts val="0"/>
              </a:spcAft>
              <a:buClr>
                <a:schemeClr val="dk1"/>
              </a:buClr>
              <a:buSzPts val="1100"/>
              <a:buFont typeface="Arial"/>
              <a:buNone/>
            </a:pPr>
            <a:r>
              <a:rPr lang="en"/>
              <a:t>To remove all the </a:t>
            </a:r>
            <a:r>
              <a:rPr lang="en"/>
              <a:t>containers</a:t>
            </a:r>
            <a:r>
              <a:rPr lang="en"/>
              <a:t> </a:t>
            </a:r>
            <a:endParaRPr/>
          </a:p>
          <a:p>
            <a:pPr indent="0" lvl="0" marL="0" rtl="0" algn="l">
              <a:spcBef>
                <a:spcPts val="1600"/>
              </a:spcBef>
              <a:spcAft>
                <a:spcPts val="0"/>
              </a:spcAft>
              <a:buClr>
                <a:schemeClr val="dk1"/>
              </a:buClr>
              <a:buSzPts val="1100"/>
              <a:buFont typeface="Arial"/>
              <a:buNone/>
            </a:pPr>
            <a:r>
              <a:rPr lang="en"/>
              <a:t>docker rm $(docker ps -a)</a:t>
            </a:r>
            <a:endParaRPr/>
          </a:p>
          <a:p>
            <a:pPr indent="0" lvl="0" marL="0" rtl="0" algn="l">
              <a:spcBef>
                <a:spcPts val="1600"/>
              </a:spcBef>
              <a:spcAft>
                <a:spcPts val="0"/>
              </a:spcAft>
              <a:buClr>
                <a:schemeClr val="dk1"/>
              </a:buClr>
              <a:buSzPts val="1100"/>
              <a:buFont typeface="Arial"/>
              <a:buNone/>
            </a:pPr>
            <a:r>
              <a:rPr lang="en"/>
              <a:t>docker rm -f $(docker ps -a -q)</a:t>
            </a:r>
            <a:endParaRPr/>
          </a:p>
          <a:p>
            <a:pPr indent="0" lvl="0" marL="0" rtl="0" algn="l">
              <a:spcBef>
                <a:spcPts val="160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1"/>
          <p:cNvSpPr txBox="1"/>
          <p:nvPr>
            <p:ph idx="1" type="body"/>
          </p:nvPr>
        </p:nvSpPr>
        <p:spPr>
          <a:xfrm>
            <a:off x="311700" y="243175"/>
            <a:ext cx="8520600" cy="43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Run a image:   docker run -itd -p 8888:8080 --name test4 3b73c22a46ed</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To enter into </a:t>
            </a:r>
            <a:r>
              <a:rPr lang="en" sz="1200">
                <a:solidFill>
                  <a:srgbClr val="000000"/>
                </a:solidFill>
                <a:latin typeface="Times New Roman"/>
                <a:ea typeface="Times New Roman"/>
                <a:cs typeface="Times New Roman"/>
                <a:sym typeface="Times New Roman"/>
              </a:rPr>
              <a:t>container</a:t>
            </a:r>
            <a:r>
              <a:rPr lang="en" sz="1200">
                <a:solidFill>
                  <a:srgbClr val="000000"/>
                </a:solidFill>
                <a:latin typeface="Times New Roman"/>
                <a:ea typeface="Times New Roman"/>
                <a:cs typeface="Times New Roman"/>
                <a:sym typeface="Times New Roman"/>
              </a:rPr>
              <a:t>:  docker exec -it 9adf9e8b18c7 /bin/bash</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Dockerfile</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FROM tomcat:8.0</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RUN apt-get -y update &amp;&amp; apt-get install -y fortunes</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USER root</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COPY enterprise-watchdog.war /usr/local/tomcat/webapps/</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subTitle"/>
          </p:nvPr>
        </p:nvSpPr>
        <p:spPr>
          <a:xfrm>
            <a:off x="231325" y="103325"/>
            <a:ext cx="8520600" cy="49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://medium.com/@BeNitinAgarwal/understanding-the-docker-internals-7ccb052ce9fe</a:t>
            </a:r>
            <a:endParaRPr/>
          </a:p>
          <a:p>
            <a:pPr indent="0" lvl="0" marL="0" rtl="0" algn="l">
              <a:spcBef>
                <a:spcPts val="0"/>
              </a:spcBef>
              <a:spcAft>
                <a:spcPts val="0"/>
              </a:spcAft>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highlight>
                  <a:srgbClr val="FFFFFF"/>
                </a:highlight>
                <a:latin typeface="Times New Roman"/>
                <a:ea typeface="Times New Roman"/>
                <a:cs typeface="Times New Roman"/>
                <a:sym typeface="Times New Roman"/>
              </a:rPr>
              <a:t>Docker takes advantage of several features of the Linux kernel to deliver its functionality.</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8000"/>
              </a:lnSpc>
              <a:spcBef>
                <a:spcPts val="0"/>
              </a:spcBef>
              <a:spcAft>
                <a:spcPts val="0"/>
              </a:spcAft>
              <a:buClr>
                <a:schemeClr val="dk1"/>
              </a:buClr>
              <a:buSzPts val="1100"/>
              <a:buFont typeface="Arial"/>
              <a:buNone/>
            </a:pPr>
            <a:r>
              <a:rPr b="1" lang="en" sz="1400">
                <a:solidFill>
                  <a:schemeClr val="dk1"/>
                </a:solidFill>
                <a:highlight>
                  <a:srgbClr val="FFFFFF"/>
                </a:highlight>
                <a:latin typeface="Times New Roman"/>
                <a:ea typeface="Times New Roman"/>
                <a:cs typeface="Times New Roman"/>
                <a:sym typeface="Times New Roman"/>
              </a:rPr>
              <a:t>Namespaces:</a:t>
            </a:r>
            <a:endParaRPr b="1" sz="1400">
              <a:solidFill>
                <a:schemeClr val="dk1"/>
              </a:solidFill>
              <a:highlight>
                <a:srgbClr val="FFFFFF"/>
              </a:highlight>
              <a:latin typeface="Times New Roman"/>
              <a:ea typeface="Times New Roman"/>
              <a:cs typeface="Times New Roman"/>
              <a:sym typeface="Times New Roman"/>
            </a:endParaRPr>
          </a:p>
          <a:p>
            <a:pPr indent="0" lvl="0" marL="0" rtl="0" algn="l">
              <a:lnSpc>
                <a:spcPct val="218181"/>
              </a:lnSpc>
              <a:spcBef>
                <a:spcPts val="0"/>
              </a:spcBef>
              <a:spcAft>
                <a:spcPts val="0"/>
              </a:spcAft>
              <a:buNone/>
            </a:pPr>
            <a:r>
              <a:rPr lang="en" sz="1400">
                <a:solidFill>
                  <a:schemeClr val="dk1"/>
                </a:solidFill>
                <a:highlight>
                  <a:srgbClr val="FFFFFF"/>
                </a:highlight>
                <a:latin typeface="Times New Roman"/>
                <a:ea typeface="Times New Roman"/>
                <a:cs typeface="Times New Roman"/>
                <a:sym typeface="Times New Roman"/>
              </a:rPr>
              <a:t>Docker makes use of kernel namespaces to provide the isolated workspace called the </a:t>
            </a:r>
            <a:r>
              <a:rPr i="1" lang="en" sz="1400">
                <a:solidFill>
                  <a:schemeClr val="dk1"/>
                </a:solidFill>
                <a:highlight>
                  <a:srgbClr val="FFFFFF"/>
                </a:highlight>
                <a:latin typeface="Times New Roman"/>
                <a:ea typeface="Times New Roman"/>
                <a:cs typeface="Times New Roman"/>
                <a:sym typeface="Times New Roman"/>
              </a:rPr>
              <a:t>container</a:t>
            </a:r>
            <a:r>
              <a:rPr lang="en" sz="1400">
                <a:solidFill>
                  <a:schemeClr val="dk1"/>
                </a:solidFill>
                <a:highlight>
                  <a:srgbClr val="FFFFFF"/>
                </a:highlight>
                <a:latin typeface="Times New Roman"/>
                <a:ea typeface="Times New Roman"/>
                <a:cs typeface="Times New Roman"/>
                <a:sym typeface="Times New Roman"/>
              </a:rPr>
              <a:t>. When you run a container, Docker creates a set of </a:t>
            </a:r>
            <a:r>
              <a:rPr i="1" lang="en" sz="1400">
                <a:solidFill>
                  <a:schemeClr val="dk1"/>
                </a:solidFill>
                <a:highlight>
                  <a:srgbClr val="FFFFFF"/>
                </a:highlight>
                <a:latin typeface="Times New Roman"/>
                <a:ea typeface="Times New Roman"/>
                <a:cs typeface="Times New Roman"/>
                <a:sym typeface="Times New Roman"/>
              </a:rPr>
              <a:t>namespaces</a:t>
            </a:r>
            <a:r>
              <a:rPr lang="en" sz="1400">
                <a:solidFill>
                  <a:schemeClr val="dk1"/>
                </a:solidFill>
                <a:highlight>
                  <a:srgbClr val="FFFFFF"/>
                </a:highlight>
                <a:latin typeface="Times New Roman"/>
                <a:ea typeface="Times New Roman"/>
                <a:cs typeface="Times New Roman"/>
                <a:sym typeface="Times New Roman"/>
              </a:rPr>
              <a:t> for that container. These namespaces provide a layer of isolation. Each aspect of a container runs in a separate namespace and its access is limited to that namespace.</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8000"/>
              </a:lnSpc>
              <a:spcBef>
                <a:spcPts val="2900"/>
              </a:spcBef>
              <a:spcAft>
                <a:spcPts val="0"/>
              </a:spcAft>
              <a:buNone/>
            </a:pPr>
            <a:r>
              <a:rPr b="1" lang="en" sz="1400">
                <a:solidFill>
                  <a:schemeClr val="dk1"/>
                </a:solidFill>
                <a:highlight>
                  <a:srgbClr val="FFFFFF"/>
                </a:highlight>
                <a:latin typeface="Times New Roman"/>
                <a:ea typeface="Times New Roman"/>
                <a:cs typeface="Times New Roman"/>
                <a:sym typeface="Times New Roman"/>
              </a:rPr>
              <a:t>Cgroups</a:t>
            </a:r>
            <a:endParaRPr b="1" sz="1400">
              <a:solidFill>
                <a:schemeClr val="dk1"/>
              </a:solidFill>
              <a:highlight>
                <a:srgbClr val="FFFFFF"/>
              </a:highlight>
              <a:latin typeface="Times New Roman"/>
              <a:ea typeface="Times New Roman"/>
              <a:cs typeface="Times New Roman"/>
              <a:sym typeface="Times New Roman"/>
            </a:endParaRPr>
          </a:p>
          <a:p>
            <a:pPr indent="0" lvl="0" marL="0" rtl="0" algn="l">
              <a:lnSpc>
                <a:spcPct val="218181"/>
              </a:lnSpc>
              <a:spcBef>
                <a:spcPts val="1400"/>
              </a:spcBef>
              <a:spcAft>
                <a:spcPts val="0"/>
              </a:spcAft>
              <a:buNone/>
            </a:pPr>
            <a:r>
              <a:rPr lang="en" sz="1400">
                <a:solidFill>
                  <a:schemeClr val="dk1"/>
                </a:solidFill>
                <a:highlight>
                  <a:srgbClr val="FFFFFF"/>
                </a:highlight>
                <a:latin typeface="Times New Roman"/>
                <a:ea typeface="Times New Roman"/>
                <a:cs typeface="Times New Roman"/>
                <a:sym typeface="Times New Roman"/>
              </a:rPr>
              <a:t>Docker also makes use of kernel control groups for resource allocation and isolation. A cgroup limits an application to a specific set of resources. Control groups allow Docker Engine to share available hardware resources to containers and optionally enforce limits and constraints.</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SWARM tutorial</a:t>
            </a:r>
            <a:endParaRPr/>
          </a:p>
        </p:txBody>
      </p:sp>
      <p:sp>
        <p:nvSpPr>
          <p:cNvPr id="313" name="Google Shape;313;p62"/>
          <p:cNvSpPr txBox="1"/>
          <p:nvPr>
            <p:ph idx="1" type="body"/>
          </p:nvPr>
        </p:nvSpPr>
        <p:spPr>
          <a:xfrm>
            <a:off x="311700" y="1152475"/>
            <a:ext cx="8469600" cy="3797100"/>
          </a:xfrm>
          <a:prstGeom prst="rect">
            <a:avLst/>
          </a:prstGeom>
        </p:spPr>
        <p:txBody>
          <a:bodyPr anchorCtr="0" anchor="t" bIns="91425" lIns="91425" spcFirstLastPara="1" rIns="91425" wrap="square" tIns="91425">
            <a:noAutofit/>
          </a:bodyPr>
          <a:lstStyle/>
          <a:p>
            <a:pPr indent="0" lvl="0" marL="0" rtl="0" algn="l">
              <a:lnSpc>
                <a:spcPct val="167647"/>
              </a:lnSpc>
              <a:spcBef>
                <a:spcPts val="1500"/>
              </a:spcBef>
              <a:spcAft>
                <a:spcPts val="0"/>
              </a:spcAft>
              <a:buClr>
                <a:schemeClr val="dk1"/>
              </a:buClr>
              <a:buSzPts val="1100"/>
              <a:buFont typeface="Arial"/>
              <a:buNone/>
            </a:pPr>
            <a:r>
              <a:rPr b="1" lang="en" sz="1200">
                <a:solidFill>
                  <a:srgbClr val="000000"/>
                </a:solidFill>
                <a:highlight>
                  <a:srgbClr val="FFFFFF"/>
                </a:highlight>
                <a:latin typeface="Times New Roman"/>
                <a:ea typeface="Times New Roman"/>
                <a:cs typeface="Times New Roman"/>
                <a:sym typeface="Times New Roman"/>
              </a:rPr>
              <a:t>Feature highlights</a:t>
            </a:r>
            <a:endParaRPr b="1" sz="1200">
              <a:solidFill>
                <a:srgbClr val="000000"/>
              </a:solidFill>
              <a:highlight>
                <a:srgbClr val="FFFFFF"/>
              </a:highlight>
              <a:latin typeface="Times New Roman"/>
              <a:ea typeface="Times New Roman"/>
              <a:cs typeface="Times New Roman"/>
              <a:sym typeface="Times New Roman"/>
            </a:endParaRPr>
          </a:p>
          <a:p>
            <a:pPr indent="-304800" lvl="0" marL="457200" rtl="0" algn="l">
              <a:lnSpc>
                <a:spcPct val="171428"/>
              </a:lnSpc>
              <a:spcBef>
                <a:spcPts val="80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Cluster management integrated with Docker Engine: Use the Docker Engine CLI to create a swarm of Docker Engines where you can deploy application services. You don’t need additional orchestration software to create or manage a swarm.</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l">
              <a:lnSpc>
                <a:spcPct val="171428"/>
              </a:lnSpc>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Decentralized design: Instead of handling differentiation between node roles at deployment time, the Docker Engine handles any specialization at runtime. You can deploy both kinds of nodes, managers and workers, using the Docker Engine. This means you can build an entire swarm from a single disk image.</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l">
              <a:lnSpc>
                <a:spcPct val="171428"/>
              </a:lnSpc>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Declarative service model: Docker Engine uses a declarative approach to let you define the desired state of the various services in your application stack. For example, you might describe an application comprised of a web front end service with message queueing services and a database backend.</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l">
              <a:lnSpc>
                <a:spcPct val="171428"/>
              </a:lnSpc>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Scaling: For each service, you can declare the number of tasks you want to run. When you scale up or down, the swarm manager automatically adapts by adding or removing tasks to maintain the desired state.</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3"/>
          <p:cNvSpPr txBox="1"/>
          <p:nvPr>
            <p:ph idx="1" type="body"/>
          </p:nvPr>
        </p:nvSpPr>
        <p:spPr>
          <a:xfrm>
            <a:off x="311700" y="235800"/>
            <a:ext cx="8685300" cy="4711800"/>
          </a:xfrm>
          <a:prstGeom prst="rect">
            <a:avLst/>
          </a:prstGeom>
        </p:spPr>
        <p:txBody>
          <a:bodyPr anchorCtr="0" anchor="t" bIns="91425" lIns="91425" spcFirstLastPara="1" rIns="91425" wrap="square" tIns="91425">
            <a:noAutofit/>
          </a:bodyPr>
          <a:lstStyle/>
          <a:p>
            <a:pPr indent="-304800" lvl="0" marL="457200" rtl="0" algn="l">
              <a:lnSpc>
                <a:spcPct val="171428"/>
              </a:lnSpc>
              <a:spcBef>
                <a:spcPts val="80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Desired state reconciliation: The swarm manager node constantly monitors the cluster state and reconciles any differences between the actual state and your expressed desired state. For example, if you set up a service to run 10 replicas of a container, and a worker machine hosting two of those replicas crashes, the manager will create two new replicas to replace the replicas that crashed. The swarm manager assigns the new replicas to workers that are running and available.</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71428"/>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Multi-host networking: You can specify an overlay network for your services. The swarm manager automatically assigns addresses to the containers on the overlay network when it initializes or updates the application.</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71428"/>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Service discovery: Swarm manager nodes assign each service in the swarm a unique DNS name and load balances running containers. You can query every container running in the swarm through a DNS server embedded in the swarm.</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71428"/>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Load balancing: You can expose the ports for services to an external load balancer. Internally, the swarm lets you specify how to distribute service containers between nodes.</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71428"/>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Secure by default: Each node in the swarm enforces TLS mutual authentication and encryption to secure communications between itself and all other nodes. You have the option to use self-signed root certificates or certificates from a custom root CA.</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71428"/>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Rolling updates: At rollout time you can apply service updates to nodes incrementally. The swarm manager lets you control the delay between service deployment to different sets of nodes. If anything goes wrong, you can roll-back a task to a previous version of the service.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4"/>
          <p:cNvSpPr txBox="1"/>
          <p:nvPr>
            <p:ph idx="1" type="body"/>
          </p:nvPr>
        </p:nvSpPr>
        <p:spPr>
          <a:xfrm>
            <a:off x="311700" y="253775"/>
            <a:ext cx="8613600" cy="469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SWARM Architecture:</a:t>
            </a:r>
            <a:endParaRPr b="1" sz="2400">
              <a:solidFill>
                <a:srgbClr val="000000"/>
              </a:solidFill>
            </a:endParaRPr>
          </a:p>
        </p:txBody>
      </p:sp>
      <p:pic>
        <p:nvPicPr>
          <p:cNvPr id="324" name="Google Shape;324;p64"/>
          <p:cNvPicPr preferRelativeResize="0"/>
          <p:nvPr/>
        </p:nvPicPr>
        <p:blipFill>
          <a:blip r:embed="rId3">
            <a:alphaModFix/>
          </a:blip>
          <a:stretch>
            <a:fillRect/>
          </a:stretch>
        </p:blipFill>
        <p:spPr>
          <a:xfrm>
            <a:off x="1101900" y="1171746"/>
            <a:ext cx="6076950" cy="3164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5"/>
          <p:cNvSpPr txBox="1"/>
          <p:nvPr>
            <p:ph idx="1" type="body"/>
          </p:nvPr>
        </p:nvSpPr>
        <p:spPr>
          <a:xfrm>
            <a:off x="311700" y="127900"/>
            <a:ext cx="8739300" cy="4864800"/>
          </a:xfrm>
          <a:prstGeom prst="rect">
            <a:avLst/>
          </a:prstGeom>
        </p:spPr>
        <p:txBody>
          <a:bodyPr anchorCtr="0" anchor="t" bIns="91425" lIns="91425" spcFirstLastPara="1" rIns="91425" wrap="square" tIns="91425">
            <a:noAutofit/>
          </a:bodyPr>
          <a:lstStyle/>
          <a:p>
            <a:pPr indent="0" lvl="0" marL="0" rtl="0" algn="l">
              <a:lnSpc>
                <a:spcPct val="171428"/>
              </a:lnSpc>
              <a:spcBef>
                <a:spcPts val="0"/>
              </a:spcBef>
              <a:spcAft>
                <a:spcPts val="0"/>
              </a:spcAft>
              <a:buClr>
                <a:schemeClr val="dk1"/>
              </a:buClr>
              <a:buSzPts val="1100"/>
              <a:buFont typeface="Arial"/>
              <a:buNone/>
            </a:pPr>
            <a:r>
              <a:rPr lang="en" sz="1200">
                <a:solidFill>
                  <a:srgbClr val="445D6E"/>
                </a:solidFill>
                <a:highlight>
                  <a:srgbClr val="FFFFFF"/>
                </a:highlight>
                <a:latin typeface="Times New Roman"/>
                <a:ea typeface="Times New Roman"/>
                <a:cs typeface="Times New Roman"/>
                <a:sym typeface="Times New Roman"/>
              </a:rPr>
              <a:t>The tutorial guides you through the following activities:</a:t>
            </a:r>
            <a:endParaRPr sz="1200">
              <a:solidFill>
                <a:srgbClr val="445D6E"/>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445D6E"/>
              </a:buClr>
              <a:buSzPts val="1200"/>
              <a:buFont typeface="Times New Roman"/>
              <a:buChar char="●"/>
            </a:pPr>
            <a:r>
              <a:rPr lang="en" sz="1200">
                <a:solidFill>
                  <a:srgbClr val="445D6E"/>
                </a:solidFill>
                <a:highlight>
                  <a:srgbClr val="FFFFFF"/>
                </a:highlight>
                <a:latin typeface="Times New Roman"/>
                <a:ea typeface="Times New Roman"/>
                <a:cs typeface="Times New Roman"/>
                <a:sym typeface="Times New Roman"/>
              </a:rPr>
              <a:t>initializing a cluster of Docker Engines in swarm mode</a:t>
            </a:r>
            <a:endParaRPr sz="1200">
              <a:solidFill>
                <a:srgbClr val="445D6E"/>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445D6E"/>
              </a:buClr>
              <a:buSzPts val="1200"/>
              <a:buFont typeface="Times New Roman"/>
              <a:buChar char="●"/>
            </a:pPr>
            <a:r>
              <a:rPr lang="en" sz="1200">
                <a:solidFill>
                  <a:srgbClr val="445D6E"/>
                </a:solidFill>
                <a:highlight>
                  <a:srgbClr val="FFFFFF"/>
                </a:highlight>
                <a:latin typeface="Times New Roman"/>
                <a:ea typeface="Times New Roman"/>
                <a:cs typeface="Times New Roman"/>
                <a:sym typeface="Times New Roman"/>
              </a:rPr>
              <a:t>adding nodes to the swarm</a:t>
            </a:r>
            <a:endParaRPr sz="1200">
              <a:solidFill>
                <a:srgbClr val="445D6E"/>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445D6E"/>
              </a:buClr>
              <a:buSzPts val="1200"/>
              <a:buFont typeface="Times New Roman"/>
              <a:buChar char="●"/>
            </a:pPr>
            <a:r>
              <a:rPr lang="en" sz="1200">
                <a:solidFill>
                  <a:srgbClr val="445D6E"/>
                </a:solidFill>
                <a:highlight>
                  <a:srgbClr val="FFFFFF"/>
                </a:highlight>
                <a:latin typeface="Times New Roman"/>
                <a:ea typeface="Times New Roman"/>
                <a:cs typeface="Times New Roman"/>
                <a:sym typeface="Times New Roman"/>
              </a:rPr>
              <a:t>deploying application services to the swarm</a:t>
            </a:r>
            <a:endParaRPr sz="1200">
              <a:solidFill>
                <a:srgbClr val="445D6E"/>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445D6E"/>
              </a:buClr>
              <a:buSzPts val="1200"/>
              <a:buFont typeface="Times New Roman"/>
              <a:buChar char="●"/>
            </a:pPr>
            <a:r>
              <a:rPr lang="en" sz="1200">
                <a:solidFill>
                  <a:srgbClr val="445D6E"/>
                </a:solidFill>
                <a:highlight>
                  <a:srgbClr val="FFFFFF"/>
                </a:highlight>
                <a:latin typeface="Times New Roman"/>
                <a:ea typeface="Times New Roman"/>
                <a:cs typeface="Times New Roman"/>
                <a:sym typeface="Times New Roman"/>
              </a:rPr>
              <a:t>managing the swarm once you have everything running</a:t>
            </a:r>
            <a:endParaRPr sz="1200">
              <a:solidFill>
                <a:srgbClr val="445D6E"/>
              </a:solidFill>
              <a:highlight>
                <a:srgbClr val="FFFFFF"/>
              </a:highlight>
              <a:latin typeface="Times New Roman"/>
              <a:ea typeface="Times New Roman"/>
              <a:cs typeface="Times New Roman"/>
              <a:sym typeface="Times New Roman"/>
            </a:endParaRPr>
          </a:p>
          <a:p>
            <a:pPr indent="0" lvl="0" marL="0" rtl="0" algn="l">
              <a:lnSpc>
                <a:spcPct val="161538"/>
              </a:lnSpc>
              <a:spcBef>
                <a:spcPts val="0"/>
              </a:spcBef>
              <a:spcAft>
                <a:spcPts val="0"/>
              </a:spcAft>
              <a:buNone/>
            </a:pPr>
            <a:r>
              <a:rPr b="1" lang="en" sz="1200">
                <a:solidFill>
                  <a:srgbClr val="254356"/>
                </a:solidFill>
                <a:highlight>
                  <a:srgbClr val="FFFFFF"/>
                </a:highlight>
                <a:latin typeface="Times New Roman"/>
                <a:ea typeface="Times New Roman"/>
                <a:cs typeface="Times New Roman"/>
                <a:sym typeface="Times New Roman"/>
              </a:rPr>
              <a:t>Three networked host machines</a:t>
            </a:r>
            <a:endParaRPr b="1" sz="1200">
              <a:solidFill>
                <a:srgbClr val="254356"/>
              </a:solidFill>
              <a:highlight>
                <a:srgbClr val="FFFFFF"/>
              </a:highlight>
              <a:latin typeface="Times New Roman"/>
              <a:ea typeface="Times New Roman"/>
              <a:cs typeface="Times New Roman"/>
              <a:sym typeface="Times New Roman"/>
            </a:endParaRPr>
          </a:p>
          <a:p>
            <a:pPr indent="0" lvl="0" marL="0" rtl="0" algn="l">
              <a:lnSpc>
                <a:spcPct val="171428"/>
              </a:lnSpc>
              <a:spcBef>
                <a:spcPts val="0"/>
              </a:spcBef>
              <a:spcAft>
                <a:spcPts val="0"/>
              </a:spcAft>
              <a:buNone/>
            </a:pPr>
            <a:r>
              <a:rPr lang="en" sz="1200">
                <a:solidFill>
                  <a:srgbClr val="445D6E"/>
                </a:solidFill>
                <a:highlight>
                  <a:srgbClr val="FFFFFF"/>
                </a:highlight>
                <a:latin typeface="Times New Roman"/>
                <a:ea typeface="Times New Roman"/>
                <a:cs typeface="Times New Roman"/>
                <a:sym typeface="Times New Roman"/>
              </a:rPr>
              <a:t>The tutorial uses three networked host machines as nodes in the swarm. These can be virtual machines on your PC, in a data center, or on a cloud service provider. This tutorial uses the following machine names:</a:t>
            </a:r>
            <a:endParaRPr sz="1200">
              <a:solidFill>
                <a:srgbClr val="445D6E"/>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445D6E"/>
              </a:buClr>
              <a:buSzPts val="1200"/>
              <a:buFont typeface="Times New Roman"/>
              <a:buChar char="●"/>
            </a:pPr>
            <a:r>
              <a:rPr lang="en" sz="1200">
                <a:solidFill>
                  <a:srgbClr val="445D6E"/>
                </a:solidFill>
                <a:highlight>
                  <a:srgbClr val="FFFFFF"/>
                </a:highlight>
                <a:latin typeface="Times New Roman"/>
                <a:ea typeface="Times New Roman"/>
                <a:cs typeface="Times New Roman"/>
                <a:sym typeface="Times New Roman"/>
              </a:rPr>
              <a:t>manager1</a:t>
            </a:r>
            <a:endParaRPr sz="1200">
              <a:solidFill>
                <a:srgbClr val="445D6E"/>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445D6E"/>
              </a:buClr>
              <a:buSzPts val="1200"/>
              <a:buFont typeface="Times New Roman"/>
              <a:buChar char="●"/>
            </a:pPr>
            <a:r>
              <a:rPr lang="en" sz="1200">
                <a:solidFill>
                  <a:srgbClr val="445D6E"/>
                </a:solidFill>
                <a:highlight>
                  <a:srgbClr val="FFFFFF"/>
                </a:highlight>
                <a:latin typeface="Times New Roman"/>
                <a:ea typeface="Times New Roman"/>
                <a:cs typeface="Times New Roman"/>
                <a:sym typeface="Times New Roman"/>
              </a:rPr>
              <a:t>worker1</a:t>
            </a:r>
            <a:endParaRPr sz="1200">
              <a:solidFill>
                <a:srgbClr val="445D6E"/>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445D6E"/>
              </a:buClr>
              <a:buSzPts val="1200"/>
              <a:buFont typeface="Times New Roman"/>
              <a:buChar char="●"/>
            </a:pPr>
            <a:r>
              <a:rPr lang="en" sz="1200">
                <a:solidFill>
                  <a:srgbClr val="445D6E"/>
                </a:solidFill>
                <a:highlight>
                  <a:srgbClr val="FFFFFF"/>
                </a:highlight>
                <a:latin typeface="Times New Roman"/>
                <a:ea typeface="Times New Roman"/>
                <a:cs typeface="Times New Roman"/>
                <a:sym typeface="Times New Roman"/>
              </a:rPr>
              <a:t>worker2</a:t>
            </a:r>
            <a:endParaRPr sz="1200">
              <a:solidFill>
                <a:srgbClr val="445D6E"/>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445D6E"/>
                </a:solidFill>
                <a:highlight>
                  <a:srgbClr val="FFFFFF"/>
                </a:highlight>
                <a:latin typeface="Times New Roman"/>
                <a:ea typeface="Times New Roman"/>
                <a:cs typeface="Times New Roman"/>
                <a:sym typeface="Times New Roman"/>
              </a:rPr>
              <a:t>Here we are using AWS EC2 Instances</a:t>
            </a:r>
            <a:endParaRPr sz="1200">
              <a:solidFill>
                <a:srgbClr val="445D6E"/>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445D6E"/>
                </a:solidFill>
                <a:highlight>
                  <a:srgbClr val="FFFFFF"/>
                </a:highlight>
                <a:latin typeface="Times New Roman"/>
                <a:ea typeface="Times New Roman"/>
                <a:cs typeface="Times New Roman"/>
                <a:sym typeface="Times New Roman"/>
              </a:rPr>
              <a:t>→</a:t>
            </a:r>
            <a:r>
              <a:rPr lang="en" sz="1200">
                <a:solidFill>
                  <a:srgbClr val="254356"/>
                </a:solidFill>
                <a:latin typeface="Times New Roman"/>
                <a:ea typeface="Times New Roman"/>
                <a:cs typeface="Times New Roman"/>
                <a:sym typeface="Times New Roman"/>
              </a:rPr>
              <a:t> </a:t>
            </a:r>
            <a:r>
              <a:rPr b="1" lang="en" sz="1200">
                <a:solidFill>
                  <a:srgbClr val="254356"/>
                </a:solidFill>
                <a:latin typeface="Times New Roman"/>
                <a:ea typeface="Times New Roman"/>
                <a:cs typeface="Times New Roman"/>
                <a:sym typeface="Times New Roman"/>
              </a:rPr>
              <a:t>Open protocols and ports between the hosts</a:t>
            </a:r>
            <a:endParaRPr b="1" sz="1200">
              <a:solidFill>
                <a:srgbClr val="254356"/>
              </a:solidFill>
              <a:latin typeface="Times New Roman"/>
              <a:ea typeface="Times New Roman"/>
              <a:cs typeface="Times New Roman"/>
              <a:sym typeface="Times New Roman"/>
            </a:endParaRPr>
          </a:p>
          <a:p>
            <a:pPr indent="0" lvl="0" marL="0" rtl="0" algn="l">
              <a:lnSpc>
                <a:spcPct val="171428"/>
              </a:lnSpc>
              <a:spcBef>
                <a:spcPts val="0"/>
              </a:spcBef>
              <a:spcAft>
                <a:spcPts val="0"/>
              </a:spcAft>
              <a:buClr>
                <a:schemeClr val="dk1"/>
              </a:buClr>
              <a:buSzPts val="1100"/>
              <a:buFont typeface="Arial"/>
              <a:buNone/>
            </a:pPr>
            <a:r>
              <a:rPr lang="en" sz="1200">
                <a:solidFill>
                  <a:srgbClr val="254356"/>
                </a:solidFill>
                <a:latin typeface="Times New Roman"/>
                <a:ea typeface="Times New Roman"/>
                <a:cs typeface="Times New Roman"/>
                <a:sym typeface="Times New Roman"/>
              </a:rPr>
              <a:t>The following ports must be available. On some systems, these ports are open by default.</a:t>
            </a:r>
            <a:endParaRPr sz="1200">
              <a:solidFill>
                <a:srgbClr val="254356"/>
              </a:solidFill>
              <a:latin typeface="Times New Roman"/>
              <a:ea typeface="Times New Roman"/>
              <a:cs typeface="Times New Roman"/>
              <a:sym typeface="Times New Roman"/>
            </a:endParaRPr>
          </a:p>
          <a:p>
            <a:pPr indent="-304800" lvl="0" marL="457200" rtl="0" algn="l">
              <a:spcBef>
                <a:spcPts val="0"/>
              </a:spcBef>
              <a:spcAft>
                <a:spcPts val="0"/>
              </a:spcAft>
              <a:buClr>
                <a:srgbClr val="254356"/>
              </a:buClr>
              <a:buSzPts val="1200"/>
              <a:buChar char="●"/>
            </a:pPr>
            <a:r>
              <a:rPr b="1" lang="en" sz="1200">
                <a:solidFill>
                  <a:srgbClr val="254356"/>
                </a:solidFill>
                <a:latin typeface="Times New Roman"/>
                <a:ea typeface="Times New Roman"/>
                <a:cs typeface="Times New Roman"/>
                <a:sym typeface="Times New Roman"/>
              </a:rPr>
              <a:t>TCP port 2377</a:t>
            </a:r>
            <a:r>
              <a:rPr lang="en" sz="1200">
                <a:solidFill>
                  <a:srgbClr val="254356"/>
                </a:solidFill>
                <a:latin typeface="Times New Roman"/>
                <a:ea typeface="Times New Roman"/>
                <a:cs typeface="Times New Roman"/>
                <a:sym typeface="Times New Roman"/>
              </a:rPr>
              <a:t> for cluster management communications</a:t>
            </a:r>
            <a:endParaRPr sz="1200">
              <a:solidFill>
                <a:srgbClr val="254356"/>
              </a:solidFill>
              <a:latin typeface="Times New Roman"/>
              <a:ea typeface="Times New Roman"/>
              <a:cs typeface="Times New Roman"/>
              <a:sym typeface="Times New Roman"/>
            </a:endParaRPr>
          </a:p>
          <a:p>
            <a:pPr indent="-304800" lvl="0" marL="457200" rtl="0" algn="l">
              <a:spcBef>
                <a:spcPts val="0"/>
              </a:spcBef>
              <a:spcAft>
                <a:spcPts val="0"/>
              </a:spcAft>
              <a:buClr>
                <a:srgbClr val="254356"/>
              </a:buClr>
              <a:buSzPts val="1200"/>
              <a:buChar char="●"/>
            </a:pPr>
            <a:r>
              <a:rPr b="1" lang="en" sz="1200">
                <a:solidFill>
                  <a:srgbClr val="254356"/>
                </a:solidFill>
                <a:latin typeface="Times New Roman"/>
                <a:ea typeface="Times New Roman"/>
                <a:cs typeface="Times New Roman"/>
                <a:sym typeface="Times New Roman"/>
              </a:rPr>
              <a:t>TCP</a:t>
            </a:r>
            <a:r>
              <a:rPr lang="en" sz="1200">
                <a:solidFill>
                  <a:srgbClr val="254356"/>
                </a:solidFill>
                <a:latin typeface="Times New Roman"/>
                <a:ea typeface="Times New Roman"/>
                <a:cs typeface="Times New Roman"/>
                <a:sym typeface="Times New Roman"/>
              </a:rPr>
              <a:t> and </a:t>
            </a:r>
            <a:r>
              <a:rPr b="1" lang="en" sz="1200">
                <a:solidFill>
                  <a:srgbClr val="254356"/>
                </a:solidFill>
                <a:latin typeface="Times New Roman"/>
                <a:ea typeface="Times New Roman"/>
                <a:cs typeface="Times New Roman"/>
                <a:sym typeface="Times New Roman"/>
              </a:rPr>
              <a:t>UDP port 7946</a:t>
            </a:r>
            <a:r>
              <a:rPr lang="en" sz="1200">
                <a:solidFill>
                  <a:srgbClr val="254356"/>
                </a:solidFill>
                <a:latin typeface="Times New Roman"/>
                <a:ea typeface="Times New Roman"/>
                <a:cs typeface="Times New Roman"/>
                <a:sym typeface="Times New Roman"/>
              </a:rPr>
              <a:t> for communication among nodes</a:t>
            </a:r>
            <a:endParaRPr sz="1200">
              <a:solidFill>
                <a:srgbClr val="254356"/>
              </a:solidFill>
              <a:latin typeface="Times New Roman"/>
              <a:ea typeface="Times New Roman"/>
              <a:cs typeface="Times New Roman"/>
              <a:sym typeface="Times New Roman"/>
            </a:endParaRPr>
          </a:p>
          <a:p>
            <a:pPr indent="-304800" lvl="0" marL="457200" rtl="0" algn="l">
              <a:spcBef>
                <a:spcPts val="0"/>
              </a:spcBef>
              <a:spcAft>
                <a:spcPts val="0"/>
              </a:spcAft>
              <a:buClr>
                <a:srgbClr val="254356"/>
              </a:buClr>
              <a:buSzPts val="1200"/>
              <a:buChar char="●"/>
            </a:pPr>
            <a:r>
              <a:rPr b="1" lang="en" sz="1200">
                <a:solidFill>
                  <a:srgbClr val="254356"/>
                </a:solidFill>
                <a:latin typeface="Times New Roman"/>
                <a:ea typeface="Times New Roman"/>
                <a:cs typeface="Times New Roman"/>
                <a:sym typeface="Times New Roman"/>
              </a:rPr>
              <a:t>UDP port 4789</a:t>
            </a:r>
            <a:r>
              <a:rPr lang="en" sz="1200">
                <a:solidFill>
                  <a:srgbClr val="254356"/>
                </a:solidFill>
                <a:latin typeface="Times New Roman"/>
                <a:ea typeface="Times New Roman"/>
                <a:cs typeface="Times New Roman"/>
                <a:sym typeface="Times New Roman"/>
              </a:rPr>
              <a:t> for overlay network traffic</a:t>
            </a:r>
            <a:endParaRPr sz="1200">
              <a:solidFill>
                <a:srgbClr val="254356"/>
              </a:solidFill>
              <a:latin typeface="Times New Roman"/>
              <a:ea typeface="Times New Roman"/>
              <a:cs typeface="Times New Roman"/>
              <a:sym typeface="Times New Roman"/>
            </a:endParaRPr>
          </a:p>
          <a:p>
            <a:pPr indent="0" lvl="0" marL="0" rtl="0" algn="l">
              <a:lnSpc>
                <a:spcPct val="171428"/>
              </a:lnSpc>
              <a:spcBef>
                <a:spcPts val="0"/>
              </a:spcBef>
              <a:spcAft>
                <a:spcPts val="0"/>
              </a:spcAft>
              <a:buClr>
                <a:schemeClr val="dk1"/>
              </a:buClr>
              <a:buSzPts val="1100"/>
              <a:buFont typeface="Arial"/>
              <a:buNone/>
            </a:pPr>
            <a:r>
              <a:rPr lang="en" sz="1200">
                <a:solidFill>
                  <a:srgbClr val="254356"/>
                </a:solidFill>
                <a:latin typeface="Times New Roman"/>
                <a:ea typeface="Times New Roman"/>
                <a:cs typeface="Times New Roman"/>
                <a:sym typeface="Times New Roman"/>
              </a:rPr>
              <a:t>If you are planning on creating an overlay network with encryption (--opt encrypted), you will also need to ensure </a:t>
            </a:r>
            <a:r>
              <a:rPr b="1" lang="en" sz="1200">
                <a:solidFill>
                  <a:srgbClr val="254356"/>
                </a:solidFill>
                <a:latin typeface="Times New Roman"/>
                <a:ea typeface="Times New Roman"/>
                <a:cs typeface="Times New Roman"/>
                <a:sym typeface="Times New Roman"/>
              </a:rPr>
              <a:t>ip protocol 50</a:t>
            </a:r>
            <a:r>
              <a:rPr lang="en" sz="1200">
                <a:solidFill>
                  <a:srgbClr val="254356"/>
                </a:solidFill>
                <a:latin typeface="Times New Roman"/>
                <a:ea typeface="Times New Roman"/>
                <a:cs typeface="Times New Roman"/>
                <a:sym typeface="Times New Roman"/>
              </a:rPr>
              <a:t> (</a:t>
            </a:r>
            <a:r>
              <a:rPr b="1" lang="en" sz="1200">
                <a:solidFill>
                  <a:srgbClr val="254356"/>
                </a:solidFill>
                <a:latin typeface="Times New Roman"/>
                <a:ea typeface="Times New Roman"/>
                <a:cs typeface="Times New Roman"/>
                <a:sym typeface="Times New Roman"/>
              </a:rPr>
              <a:t>ESP</a:t>
            </a:r>
            <a:r>
              <a:rPr lang="en" sz="1200">
                <a:solidFill>
                  <a:srgbClr val="254356"/>
                </a:solidFill>
                <a:latin typeface="Times New Roman"/>
                <a:ea typeface="Times New Roman"/>
                <a:cs typeface="Times New Roman"/>
                <a:sym typeface="Times New Roman"/>
              </a:rPr>
              <a:t>) traffic is allowed.</a:t>
            </a:r>
            <a:endParaRPr sz="1200">
              <a:solidFill>
                <a:srgbClr val="254356"/>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445D6E"/>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445D6E"/>
                </a:solidFill>
                <a:highlight>
                  <a:srgbClr val="FFFFFF"/>
                </a:highlight>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6"/>
          <p:cNvSpPr txBox="1"/>
          <p:nvPr>
            <p:ph idx="1" type="body"/>
          </p:nvPr>
        </p:nvSpPr>
        <p:spPr>
          <a:xfrm>
            <a:off x="311700" y="247925"/>
            <a:ext cx="8560800" cy="43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Step1 :</a:t>
            </a:r>
            <a:endParaRPr b="1"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Login to the master host via ssh</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en" sz="1200">
                <a:solidFill>
                  <a:srgbClr val="000000"/>
                </a:solidFill>
                <a:latin typeface="Times New Roman"/>
                <a:ea typeface="Times New Roman"/>
                <a:cs typeface="Times New Roman"/>
                <a:sym typeface="Times New Roman"/>
              </a:rPr>
              <a:t>Step 2:</a:t>
            </a:r>
            <a:endParaRPr b="1" sz="1200">
              <a:solidFill>
                <a:srgbClr val="000000"/>
              </a:solidFill>
              <a:latin typeface="Times New Roman"/>
              <a:ea typeface="Times New Roman"/>
              <a:cs typeface="Times New Roman"/>
              <a:sym typeface="Times New Roman"/>
            </a:endParaRPr>
          </a:p>
          <a:p>
            <a:pPr indent="0" lvl="0" marL="0" rtl="0" algn="l">
              <a:lnSpc>
                <a:spcPct val="171428"/>
              </a:lnSpc>
              <a:spcBef>
                <a:spcPts val="160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Run the following command to create a new swarm:</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docker swarm init --advertise-addr &lt;MANAGER-IP&gt;</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5F8FA"/>
                </a:highlight>
                <a:latin typeface="Times New Roman"/>
                <a:ea typeface="Times New Roman"/>
                <a:cs typeface="Times New Roman"/>
                <a:sym typeface="Times New Roman"/>
              </a:rPr>
              <a:t>#docker swarm init --advertise-addr </a:t>
            </a:r>
            <a:r>
              <a:rPr lang="en" sz="1200">
                <a:solidFill>
                  <a:srgbClr val="000000"/>
                </a:solidFill>
                <a:highlight>
                  <a:srgbClr val="FFFFFF"/>
                </a:highlight>
                <a:latin typeface="Times New Roman"/>
                <a:ea typeface="Times New Roman"/>
                <a:cs typeface="Times New Roman"/>
                <a:sym typeface="Times New Roman"/>
              </a:rPr>
              <a:t>10.0.1.137</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Swarm initialized: current node (b8dsmtwxbvmxyyg0i0aaqxoo4) is now a manager.</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To add a worker to this swarm, run the following command:</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    docker swarm join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    --token SWMTKN-1-4gg6zwipx13fsjssscmeps248ytxkpbsb3twackh9gqlu42hjn-c49fcz5t4ke6f71nbryew3lsd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    10.0.1.191:2377</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To add a manager to this swarm, run 'docker swarm join-token manager' and follow the instructions.</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42857"/>
              </a:lnSpc>
              <a:spcBef>
                <a:spcPts val="800"/>
              </a:spcBef>
              <a:spcAft>
                <a:spcPts val="0"/>
              </a:spcAft>
              <a:buClr>
                <a:schemeClr val="dk1"/>
              </a:buClr>
              <a:buSzPts val="1100"/>
              <a:buFont typeface="Arial"/>
              <a:buNone/>
            </a:pPr>
            <a:r>
              <a:t/>
            </a:r>
            <a:endParaRPr sz="1200">
              <a:solidFill>
                <a:srgbClr val="000000"/>
              </a:solidFill>
              <a:highlight>
                <a:srgbClr val="F5F8FA"/>
              </a:highlight>
              <a:latin typeface="Times New Roman"/>
              <a:ea typeface="Times New Roman"/>
              <a:cs typeface="Times New Roman"/>
              <a:sym typeface="Times New Roman"/>
            </a:endParaRPr>
          </a:p>
          <a:p>
            <a:pPr indent="0" lvl="0" marL="0" rtl="0" algn="l">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7"/>
          <p:cNvSpPr txBox="1"/>
          <p:nvPr>
            <p:ph idx="1" type="body"/>
          </p:nvPr>
        </p:nvSpPr>
        <p:spPr>
          <a:xfrm>
            <a:off x="311700" y="190500"/>
            <a:ext cx="8544300" cy="43785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b="1" lang="en" sz="1200">
                <a:solidFill>
                  <a:srgbClr val="000000"/>
                </a:solidFill>
                <a:highlight>
                  <a:srgbClr val="FFFFFF"/>
                </a:highlight>
                <a:latin typeface="Times New Roman"/>
                <a:ea typeface="Times New Roman"/>
                <a:cs typeface="Times New Roman"/>
                <a:sym typeface="Times New Roman"/>
              </a:rPr>
              <a:t>Step 4:</a:t>
            </a:r>
            <a:r>
              <a:rPr lang="en" sz="1200">
                <a:solidFill>
                  <a:srgbClr val="000000"/>
                </a:solidFill>
                <a:highlight>
                  <a:srgbClr val="FFFFFF"/>
                </a:highlight>
                <a:latin typeface="Times New Roman"/>
                <a:ea typeface="Times New Roman"/>
                <a:cs typeface="Times New Roman"/>
                <a:sym typeface="Times New Roman"/>
              </a:rPr>
              <a:t> Run docker info to view the current state of the swarm:</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highlight>
                  <a:srgbClr val="F5F8FA"/>
                </a:highlight>
                <a:latin typeface="Times New Roman"/>
                <a:ea typeface="Times New Roman"/>
                <a:cs typeface="Times New Roman"/>
                <a:sym typeface="Times New Roman"/>
              </a:rPr>
              <a:t>[root@ip-10-0-1-191 ec2-user]#</a:t>
            </a:r>
            <a:r>
              <a:rPr lang="en" sz="1200">
                <a:solidFill>
                  <a:srgbClr val="000000"/>
                </a:solidFill>
                <a:highlight>
                  <a:srgbClr val="F5F8FA"/>
                </a:highlight>
                <a:latin typeface="Times New Roman"/>
                <a:ea typeface="Times New Roman"/>
                <a:cs typeface="Times New Roman"/>
                <a:sym typeface="Times New Roman"/>
              </a:rPr>
              <a:t> docker info</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200">
                <a:solidFill>
                  <a:srgbClr val="000000"/>
                </a:solidFill>
                <a:highlight>
                  <a:srgbClr val="F5F8FA"/>
                </a:highlight>
                <a:latin typeface="Times New Roman"/>
                <a:ea typeface="Times New Roman"/>
                <a:cs typeface="Times New Roman"/>
                <a:sym typeface="Times New Roman"/>
              </a:rPr>
              <a:t>Containers: 2</a:t>
            </a:r>
            <a:br>
              <a:rPr lang="en" sz="1200">
                <a:solidFill>
                  <a:srgbClr val="000000"/>
                </a:solidFill>
                <a:highlight>
                  <a:srgbClr val="F5F8FA"/>
                </a:highlight>
                <a:latin typeface="Times New Roman"/>
                <a:ea typeface="Times New Roman"/>
                <a:cs typeface="Times New Roman"/>
                <a:sym typeface="Times New Roman"/>
              </a:rPr>
            </a:br>
            <a:r>
              <a:rPr lang="en" sz="1200">
                <a:solidFill>
                  <a:srgbClr val="000000"/>
                </a:solidFill>
                <a:highlight>
                  <a:srgbClr val="F5F8FA"/>
                </a:highlight>
                <a:latin typeface="Times New Roman"/>
                <a:ea typeface="Times New Roman"/>
                <a:cs typeface="Times New Roman"/>
                <a:sym typeface="Times New Roman"/>
              </a:rPr>
              <a:t>Running: 0</a:t>
            </a:r>
            <a:br>
              <a:rPr lang="en" sz="1200">
                <a:solidFill>
                  <a:srgbClr val="000000"/>
                </a:solidFill>
                <a:highlight>
                  <a:srgbClr val="F5F8FA"/>
                </a:highlight>
                <a:latin typeface="Times New Roman"/>
                <a:ea typeface="Times New Roman"/>
                <a:cs typeface="Times New Roman"/>
                <a:sym typeface="Times New Roman"/>
              </a:rPr>
            </a:br>
            <a:r>
              <a:rPr lang="en" sz="1200">
                <a:solidFill>
                  <a:srgbClr val="000000"/>
                </a:solidFill>
                <a:highlight>
                  <a:srgbClr val="F5F8FA"/>
                </a:highlight>
                <a:latin typeface="Times New Roman"/>
                <a:ea typeface="Times New Roman"/>
                <a:cs typeface="Times New Roman"/>
                <a:sym typeface="Times New Roman"/>
              </a:rPr>
              <a:t>Paused: 0</a:t>
            </a:r>
            <a:br>
              <a:rPr lang="en" sz="1200">
                <a:solidFill>
                  <a:srgbClr val="000000"/>
                </a:solidFill>
                <a:highlight>
                  <a:srgbClr val="F5F8FA"/>
                </a:highlight>
                <a:latin typeface="Times New Roman"/>
                <a:ea typeface="Times New Roman"/>
                <a:cs typeface="Times New Roman"/>
                <a:sym typeface="Times New Roman"/>
              </a:rPr>
            </a:br>
            <a:r>
              <a:rPr lang="en" sz="1200">
                <a:solidFill>
                  <a:srgbClr val="000000"/>
                </a:solidFill>
                <a:highlight>
                  <a:srgbClr val="F5F8FA"/>
                </a:highlight>
                <a:latin typeface="Times New Roman"/>
                <a:ea typeface="Times New Roman"/>
                <a:cs typeface="Times New Roman"/>
                <a:sym typeface="Times New Roman"/>
              </a:rPr>
              <a:t>Stopped: 2</a:t>
            </a:r>
            <a:br>
              <a:rPr lang="en" sz="1200">
                <a:solidFill>
                  <a:srgbClr val="000000"/>
                </a:solidFill>
                <a:highlight>
                  <a:srgbClr val="F5F8FA"/>
                </a:highlight>
                <a:latin typeface="Times New Roman"/>
                <a:ea typeface="Times New Roman"/>
                <a:cs typeface="Times New Roman"/>
                <a:sym typeface="Times New Roman"/>
              </a:rPr>
            </a:br>
            <a:r>
              <a:rPr lang="en" sz="1200">
                <a:solidFill>
                  <a:srgbClr val="000000"/>
                </a:solidFill>
                <a:highlight>
                  <a:srgbClr val="F5F8FA"/>
                </a:highlight>
                <a:latin typeface="Times New Roman"/>
                <a:ea typeface="Times New Roman"/>
                <a:cs typeface="Times New Roman"/>
                <a:sym typeface="Times New Roman"/>
              </a:rPr>
              <a:t>  ...snip...</a:t>
            </a:r>
            <a:br>
              <a:rPr lang="en" sz="1200">
                <a:solidFill>
                  <a:srgbClr val="000000"/>
                </a:solidFill>
                <a:highlight>
                  <a:srgbClr val="F5F8FA"/>
                </a:highlight>
                <a:latin typeface="Times New Roman"/>
                <a:ea typeface="Times New Roman"/>
                <a:cs typeface="Times New Roman"/>
                <a:sym typeface="Times New Roman"/>
              </a:rPr>
            </a:br>
            <a:r>
              <a:rPr lang="en" sz="1200">
                <a:solidFill>
                  <a:srgbClr val="000000"/>
                </a:solidFill>
                <a:highlight>
                  <a:srgbClr val="F5F8FA"/>
                </a:highlight>
                <a:latin typeface="Times New Roman"/>
                <a:ea typeface="Times New Roman"/>
                <a:cs typeface="Times New Roman"/>
                <a:sym typeface="Times New Roman"/>
              </a:rPr>
              <a:t>Swarm: active</a:t>
            </a:r>
            <a:br>
              <a:rPr lang="en" sz="1200">
                <a:solidFill>
                  <a:srgbClr val="000000"/>
                </a:solidFill>
                <a:highlight>
                  <a:srgbClr val="F5F8FA"/>
                </a:highlight>
                <a:latin typeface="Times New Roman"/>
                <a:ea typeface="Times New Roman"/>
                <a:cs typeface="Times New Roman"/>
                <a:sym typeface="Times New Roman"/>
              </a:rPr>
            </a:br>
            <a:r>
              <a:rPr lang="en" sz="1200">
                <a:solidFill>
                  <a:srgbClr val="000000"/>
                </a:solidFill>
                <a:highlight>
                  <a:srgbClr val="F5F8FA"/>
                </a:highlight>
                <a:latin typeface="Times New Roman"/>
                <a:ea typeface="Times New Roman"/>
                <a:cs typeface="Times New Roman"/>
                <a:sym typeface="Times New Roman"/>
              </a:rPr>
              <a:t>  NodeID: dxn1zf6l61qsb1josjja83ngz</a:t>
            </a:r>
            <a:br>
              <a:rPr lang="en" sz="1200">
                <a:solidFill>
                  <a:srgbClr val="000000"/>
                </a:solidFill>
                <a:highlight>
                  <a:srgbClr val="F5F8FA"/>
                </a:highlight>
                <a:latin typeface="Times New Roman"/>
                <a:ea typeface="Times New Roman"/>
                <a:cs typeface="Times New Roman"/>
                <a:sym typeface="Times New Roman"/>
              </a:rPr>
            </a:br>
            <a:r>
              <a:rPr lang="en" sz="1200">
                <a:solidFill>
                  <a:srgbClr val="000000"/>
                </a:solidFill>
                <a:highlight>
                  <a:srgbClr val="F5F8FA"/>
                </a:highlight>
                <a:latin typeface="Times New Roman"/>
                <a:ea typeface="Times New Roman"/>
                <a:cs typeface="Times New Roman"/>
                <a:sym typeface="Times New Roman"/>
              </a:rPr>
              <a:t>  Is Manager: truea</a:t>
            </a:r>
            <a:br>
              <a:rPr lang="en" sz="1200">
                <a:solidFill>
                  <a:srgbClr val="000000"/>
                </a:solidFill>
                <a:highlight>
                  <a:srgbClr val="F5F8FA"/>
                </a:highlight>
                <a:latin typeface="Times New Roman"/>
                <a:ea typeface="Times New Roman"/>
                <a:cs typeface="Times New Roman"/>
                <a:sym typeface="Times New Roman"/>
              </a:rPr>
            </a:br>
            <a:r>
              <a:rPr lang="en" sz="1200">
                <a:solidFill>
                  <a:srgbClr val="000000"/>
                </a:solidFill>
                <a:highlight>
                  <a:srgbClr val="F5F8FA"/>
                </a:highlight>
                <a:latin typeface="Times New Roman"/>
                <a:ea typeface="Times New Roman"/>
                <a:cs typeface="Times New Roman"/>
                <a:sym typeface="Times New Roman"/>
              </a:rPr>
              <a:t>  Managers: 1</a:t>
            </a:r>
            <a:br>
              <a:rPr lang="en" sz="1200">
                <a:solidFill>
                  <a:srgbClr val="000000"/>
                </a:solidFill>
                <a:highlight>
                  <a:srgbClr val="F5F8FA"/>
                </a:highlight>
                <a:latin typeface="Times New Roman"/>
                <a:ea typeface="Times New Roman"/>
                <a:cs typeface="Times New Roman"/>
                <a:sym typeface="Times New Roman"/>
              </a:rPr>
            </a:br>
            <a:r>
              <a:rPr lang="en" sz="1200">
                <a:solidFill>
                  <a:srgbClr val="000000"/>
                </a:solidFill>
                <a:highlight>
                  <a:srgbClr val="F5F8FA"/>
                </a:highlight>
                <a:latin typeface="Times New Roman"/>
                <a:ea typeface="Times New Roman"/>
                <a:cs typeface="Times New Roman"/>
                <a:sym typeface="Times New Roman"/>
              </a:rPr>
              <a:t>  Nodes: 1</a:t>
            </a:r>
            <a:br>
              <a:rPr lang="en" sz="1200">
                <a:solidFill>
                  <a:srgbClr val="000000"/>
                </a:solidFill>
                <a:highlight>
                  <a:srgbClr val="F5F8FA"/>
                </a:highlight>
                <a:latin typeface="Times New Roman"/>
                <a:ea typeface="Times New Roman"/>
                <a:cs typeface="Times New Roman"/>
                <a:sym typeface="Times New Roman"/>
              </a:rPr>
            </a:br>
            <a:r>
              <a:rPr lang="en" sz="1200">
                <a:solidFill>
                  <a:srgbClr val="000000"/>
                </a:solidFill>
                <a:highlight>
                  <a:srgbClr val="F5F8FA"/>
                </a:highlight>
                <a:latin typeface="Times New Roman"/>
                <a:ea typeface="Times New Roman"/>
                <a:cs typeface="Times New Roman"/>
                <a:sym typeface="Times New Roman"/>
              </a:rPr>
              <a:t>  ...snip…</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200">
                <a:solidFill>
                  <a:srgbClr val="000000"/>
                </a:solidFill>
                <a:highlight>
                  <a:srgbClr val="F5F8FA"/>
                </a:highlight>
                <a:latin typeface="Times New Roman"/>
                <a:ea typeface="Times New Roman"/>
                <a:cs typeface="Times New Roman"/>
                <a:sym typeface="Times New Roman"/>
              </a:rPr>
              <a:t>Step 5:</a:t>
            </a:r>
            <a:endParaRPr b="1" sz="1200">
              <a:solidFill>
                <a:srgbClr val="000000"/>
              </a:solidFill>
              <a:highlight>
                <a:srgbClr val="F5F8FA"/>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200">
                <a:solidFill>
                  <a:srgbClr val="000000"/>
                </a:solidFill>
                <a:highlight>
                  <a:srgbClr val="F5F8FA"/>
                </a:highlight>
                <a:latin typeface="Times New Roman"/>
                <a:ea typeface="Times New Roman"/>
                <a:cs typeface="Times New Roman"/>
                <a:sym typeface="Times New Roman"/>
              </a:rPr>
              <a:t>[root@ip-10-0-1-191 ec2-user]# docker node ls</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200">
                <a:solidFill>
                  <a:srgbClr val="000000"/>
                </a:solidFill>
                <a:highlight>
                  <a:srgbClr val="F5F8FA"/>
                </a:highlight>
                <a:latin typeface="Times New Roman"/>
                <a:ea typeface="Times New Roman"/>
                <a:cs typeface="Times New Roman"/>
                <a:sym typeface="Times New Roman"/>
              </a:rPr>
              <a:t>ID                           HOSTNAME       STATUS  AVAILABILITY  MANAGER STATUS</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200">
                <a:solidFill>
                  <a:srgbClr val="000000"/>
                </a:solidFill>
                <a:highlight>
                  <a:srgbClr val="F5F8FA"/>
                </a:highlight>
                <a:latin typeface="Times New Roman"/>
                <a:ea typeface="Times New Roman"/>
                <a:cs typeface="Times New Roman"/>
                <a:sym typeface="Times New Roman"/>
              </a:rPr>
              <a:t>b8dsmtwxbvmxyyg0i0aaqxoo4 *  ip-10-0-1-191  Ready   Active        Leader</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15000"/>
              </a:lnSpc>
              <a:spcBef>
                <a:spcPts val="8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8"/>
          <p:cNvSpPr txBox="1"/>
          <p:nvPr>
            <p:ph idx="1" type="body"/>
          </p:nvPr>
        </p:nvSpPr>
        <p:spPr>
          <a:xfrm>
            <a:off x="311700" y="165900"/>
            <a:ext cx="8642700" cy="50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Step 6:</a:t>
            </a:r>
            <a:r>
              <a:rPr lang="en" sz="1200">
                <a:solidFill>
                  <a:srgbClr val="000000"/>
                </a:solidFill>
                <a:latin typeface="Times New Roman"/>
                <a:ea typeface="Times New Roman"/>
                <a:cs typeface="Times New Roman"/>
                <a:sym typeface="Times New Roman"/>
              </a:rPr>
              <a:t> Adding nodes to Swarm</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1.Open a terminal and ssh into the machine where you want to run a worker node. This tutorial uses the name </a:t>
            </a:r>
            <a:r>
              <a:rPr lang="en" sz="1200">
                <a:solidFill>
                  <a:srgbClr val="000000"/>
                </a:solidFill>
                <a:latin typeface="Times New Roman"/>
                <a:ea typeface="Times New Roman"/>
                <a:cs typeface="Times New Roman"/>
                <a:sym typeface="Times New Roman"/>
              </a:rPr>
              <a:t>worker1</a:t>
            </a:r>
            <a:r>
              <a:rPr lang="en" sz="1200">
                <a:solidFill>
                  <a:srgbClr val="000000"/>
                </a:solidFill>
                <a:highlight>
                  <a:srgbClr val="FFFFFF"/>
                </a:highlight>
                <a:latin typeface="Times New Roman"/>
                <a:ea typeface="Times New Roman"/>
                <a:cs typeface="Times New Roman"/>
                <a:sym typeface="Times New Roman"/>
              </a:rPr>
              <a:t>.</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16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 2.Run the command produced by the </a:t>
            </a:r>
            <a:r>
              <a:rPr lang="en" sz="1200">
                <a:solidFill>
                  <a:srgbClr val="000000"/>
                </a:solidFill>
                <a:latin typeface="Times New Roman"/>
                <a:ea typeface="Times New Roman"/>
                <a:cs typeface="Times New Roman"/>
                <a:sym typeface="Times New Roman"/>
              </a:rPr>
              <a:t>docker swarm init</a:t>
            </a:r>
            <a:r>
              <a:rPr lang="en" sz="1200">
                <a:solidFill>
                  <a:srgbClr val="000000"/>
                </a:solidFill>
                <a:highlight>
                  <a:srgbClr val="FFFFFF"/>
                </a:highlight>
                <a:latin typeface="Times New Roman"/>
                <a:ea typeface="Times New Roman"/>
                <a:cs typeface="Times New Roman"/>
                <a:sym typeface="Times New Roman"/>
              </a:rPr>
              <a:t> output from the </a:t>
            </a:r>
            <a:r>
              <a:rPr lang="en" sz="12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Create a swarm</a:t>
            </a:r>
            <a:r>
              <a:rPr lang="en" sz="1200">
                <a:solidFill>
                  <a:srgbClr val="000000"/>
                </a:solidFill>
                <a:highlight>
                  <a:srgbClr val="FFFFFF"/>
                </a:highlight>
                <a:latin typeface="Times New Roman"/>
                <a:ea typeface="Times New Roman"/>
                <a:cs typeface="Times New Roman"/>
                <a:sym typeface="Times New Roman"/>
              </a:rPr>
              <a:t> tutorial step to create a worker node joined to the existing swarm:</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docker swarm join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    --token SWMTKN-1-4gg6zwipx13fsjssscmeps248ytxkpbsb3twackh9gqlu42hjn-c49fcz5t4ke6f71nbryew3lsd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    10.0.1.191:2377</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Note: before entering this command docker should have been installed and running</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[root@ip-10-0-1-156 ec2-user]# docker swarm join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&gt;     --token SWMTKN-1-4gg6zwipx13fsjssscmeps248ytxkpbsb3twackh9gqlu42hjn-c49fcz5t4ke6f71nbryew3lsd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&gt;     10.0.1.191:2377</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This node joined a swarm as a worker.</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Do the same for other node also</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Removing node as a worker  run “docker swarm leave”</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800"/>
              </a:spcBef>
              <a:spcAft>
                <a:spcPts val="0"/>
              </a:spcAft>
              <a:buClr>
                <a:schemeClr val="dk1"/>
              </a:buClr>
              <a:buSzPts val="1100"/>
              <a:buFont typeface="Arial"/>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9"/>
          <p:cNvSpPr txBox="1"/>
          <p:nvPr>
            <p:ph idx="1" type="body"/>
          </p:nvPr>
        </p:nvSpPr>
        <p:spPr>
          <a:xfrm>
            <a:off x="311700" y="174100"/>
            <a:ext cx="8610000" cy="488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highlight>
                  <a:srgbClr val="FFFFFF"/>
                </a:highlight>
                <a:latin typeface="Times New Roman"/>
                <a:ea typeface="Times New Roman"/>
                <a:cs typeface="Times New Roman"/>
                <a:sym typeface="Times New Roman"/>
              </a:rPr>
              <a:t>Step 7:Deploy a service to the swarm</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 sz="1200">
                <a:solidFill>
                  <a:srgbClr val="000000"/>
                </a:solidFill>
                <a:latin typeface="Times New Roman"/>
                <a:ea typeface="Times New Roman"/>
                <a:cs typeface="Times New Roman"/>
                <a:sym typeface="Times New Roman"/>
              </a:rPr>
              <a:t>1. ssh to manager host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2.Run the following command:</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[root@ip-10-0-1-191 mydockerbuild]# docker service create --replicas 1 --name tomcat-web 1630fd3579f4</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 sz="1200">
                <a:solidFill>
                  <a:srgbClr val="000000"/>
                </a:solidFill>
                <a:highlight>
                  <a:srgbClr val="F5F8FA"/>
                </a:highlight>
                <a:latin typeface="Times New Roman"/>
                <a:ea typeface="Times New Roman"/>
                <a:cs typeface="Times New Roman"/>
                <a:sym typeface="Times New Roman"/>
              </a:rPr>
              <a:t>eeyhrl68y8sajl0uasfn1lzuy</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 sz="1200">
                <a:solidFill>
                  <a:srgbClr val="000000"/>
                </a:solidFill>
                <a:highlight>
                  <a:srgbClr val="F5F8FA"/>
                </a:highlight>
                <a:latin typeface="Times New Roman"/>
                <a:ea typeface="Times New Roman"/>
                <a:cs typeface="Times New Roman"/>
                <a:sym typeface="Times New Roman"/>
              </a:rPr>
              <a:t>[root@ip-10-0-1-191 mydockerbuild]# docker service ls</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 sz="1200">
                <a:solidFill>
                  <a:srgbClr val="000000"/>
                </a:solidFill>
                <a:highlight>
                  <a:srgbClr val="F5F8FA"/>
                </a:highlight>
                <a:latin typeface="Times New Roman"/>
                <a:ea typeface="Times New Roman"/>
                <a:cs typeface="Times New Roman"/>
                <a:sym typeface="Times New Roman"/>
              </a:rPr>
              <a:t>ID            NAME        REPLICAS  IMAGE         COMMAND</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 sz="1200">
                <a:solidFill>
                  <a:srgbClr val="000000"/>
                </a:solidFill>
                <a:highlight>
                  <a:srgbClr val="F5F8FA"/>
                </a:highlight>
                <a:latin typeface="Times New Roman"/>
                <a:ea typeface="Times New Roman"/>
                <a:cs typeface="Times New Roman"/>
                <a:sym typeface="Times New Roman"/>
              </a:rPr>
              <a:t>eeyhrl68y8sa  tomcat-web  0/1       1630fd3579f4</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 sz="1200">
                <a:solidFill>
                  <a:srgbClr val="000000"/>
                </a:solidFill>
                <a:highlight>
                  <a:srgbClr val="F5F8FA"/>
                </a:highlight>
                <a:latin typeface="Times New Roman"/>
                <a:ea typeface="Times New Roman"/>
                <a:cs typeface="Times New Roman"/>
                <a:sym typeface="Times New Roman"/>
              </a:rPr>
              <a:t>[root@ip-10-0-1-191 mydockerbuild]# docker service inspect --pretty tomcat-web</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ID:             eeyhrl68y8sajl0uasfn1lzuy</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Name:           tomcat-web</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Mode:           Replicated</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 Replicas:      1</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Placement:</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UpdateConfig:</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 Parallelism:   1</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 On failure:    pause</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ContainerSpec:</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 Image:         1630fd3579f4</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5F8FA"/>
                </a:highlight>
                <a:latin typeface="Times New Roman"/>
                <a:ea typeface="Times New Roman"/>
                <a:cs typeface="Times New Roman"/>
                <a:sym typeface="Times New Roman"/>
              </a:rPr>
              <a:t>Resources:</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solidFill>
                  <a:srgbClr val="000000"/>
                </a:solidFill>
                <a:highlight>
                  <a:srgbClr val="F5F8FA"/>
                </a:highlight>
                <a:latin typeface="Times New Roman"/>
                <a:ea typeface="Times New Roman"/>
                <a:cs typeface="Times New Roman"/>
                <a:sym typeface="Times New Roman"/>
              </a:rPr>
              <a:t>Note:</a:t>
            </a:r>
            <a:r>
              <a:rPr lang="en" sz="1200">
                <a:solidFill>
                  <a:srgbClr val="000000"/>
                </a:solidFill>
                <a:highlight>
                  <a:srgbClr val="F5F8FA"/>
                </a:highlight>
                <a:latin typeface="Times New Roman"/>
                <a:ea typeface="Times New Roman"/>
                <a:cs typeface="Times New Roman"/>
                <a:sym typeface="Times New Roman"/>
              </a:rPr>
              <a:t> If you ignored --pretty you will get output in JSON formate</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100"/>
              <a:buFont typeface="Arial"/>
              <a:buNone/>
            </a:pPr>
            <a:r>
              <a:t/>
            </a:r>
            <a:endParaRPr sz="1200">
              <a:solidFill>
                <a:srgbClr val="000000"/>
              </a:solidFill>
              <a:highlight>
                <a:srgbClr val="F5F8FA"/>
              </a:highlight>
              <a:latin typeface="Times New Roman"/>
              <a:ea typeface="Times New Roman"/>
              <a:cs typeface="Times New Roman"/>
              <a:sym typeface="Times New Roman"/>
            </a:endParaRPr>
          </a:p>
          <a:p>
            <a:pPr indent="0" lvl="0" marL="0" rtl="0" algn="l">
              <a:lnSpc>
                <a:spcPct val="100000"/>
              </a:lnSpc>
              <a:spcBef>
                <a:spcPts val="8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70"/>
          <p:cNvSpPr txBox="1"/>
          <p:nvPr>
            <p:ph idx="1" type="body"/>
          </p:nvPr>
        </p:nvSpPr>
        <p:spPr>
          <a:xfrm>
            <a:off x="311700" y="174100"/>
            <a:ext cx="8610000" cy="4831800"/>
          </a:xfrm>
          <a:prstGeom prst="rect">
            <a:avLst/>
          </a:prstGeom>
        </p:spPr>
        <p:txBody>
          <a:bodyPr anchorCtr="0" anchor="t" bIns="91425" lIns="91425" spcFirstLastPara="1" rIns="91425" wrap="square" tIns="91425">
            <a:noAutofit/>
          </a:bodyPr>
          <a:lstStyle/>
          <a:p>
            <a:pPr indent="0" lvl="0" marL="0" rtl="0" algn="l">
              <a:lnSpc>
                <a:spcPct val="126315"/>
              </a:lnSpc>
              <a:spcBef>
                <a:spcPts val="0"/>
              </a:spcBef>
              <a:spcAft>
                <a:spcPts val="0"/>
              </a:spcAft>
              <a:buClr>
                <a:schemeClr val="dk1"/>
              </a:buClr>
              <a:buSzPts val="1100"/>
              <a:buFont typeface="Arial"/>
              <a:buNone/>
            </a:pPr>
            <a:r>
              <a:rPr b="1" lang="en" sz="1200">
                <a:solidFill>
                  <a:srgbClr val="000000"/>
                </a:solidFill>
                <a:highlight>
                  <a:srgbClr val="FFFFFF"/>
                </a:highlight>
                <a:latin typeface="Times New Roman"/>
                <a:ea typeface="Times New Roman"/>
                <a:cs typeface="Times New Roman"/>
                <a:sym typeface="Times New Roman"/>
              </a:rPr>
              <a:t>Step 8: Scale the service in the swarm</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lnSpc>
                <a:spcPct val="171428"/>
              </a:lnSpc>
              <a:spcBef>
                <a:spcPts val="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Run the following command to change the desired state of the service running in the swarm:</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5F8FA"/>
                </a:highlight>
                <a:latin typeface="Times New Roman"/>
                <a:ea typeface="Times New Roman"/>
                <a:cs typeface="Times New Roman"/>
                <a:sym typeface="Times New Roman"/>
              </a:rPr>
              <a:t>$ docker service scale &lt;SERVICE-ID&gt;=&lt;NUMBER-OF-TASKS&gt;</a:t>
            </a:r>
            <a:endParaRPr sz="1200">
              <a:solidFill>
                <a:srgbClr val="000000"/>
              </a:solidFill>
              <a:highlight>
                <a:srgbClr val="F5F8FA"/>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[root@ip-10-0-1-191 ec2-user]# </a:t>
            </a:r>
            <a:r>
              <a:rPr b="1" lang="en" sz="1200">
                <a:solidFill>
                  <a:srgbClr val="000000"/>
                </a:solidFill>
                <a:latin typeface="Times New Roman"/>
                <a:ea typeface="Times New Roman"/>
                <a:cs typeface="Times New Roman"/>
                <a:sym typeface="Times New Roman"/>
              </a:rPr>
              <a:t>docker service scale tomcat-web=5</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tomcat-web scaled to 5</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[root@ip-10-0-1-191 ec2-user]# </a:t>
            </a:r>
            <a:r>
              <a:rPr b="1" lang="en" sz="1200">
                <a:solidFill>
                  <a:srgbClr val="000000"/>
                </a:solidFill>
                <a:latin typeface="Times New Roman"/>
                <a:ea typeface="Times New Roman"/>
                <a:cs typeface="Times New Roman"/>
                <a:sym typeface="Times New Roman"/>
              </a:rPr>
              <a:t>docker service ls</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ID            NAME        REPLICAS  IMAGE         COMMAND</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eeyhrl68y8sa  tomcat-web  0/5       1630fd3579f4</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[root@ip-10-0-1-191 ec2-user]# </a:t>
            </a:r>
            <a:r>
              <a:rPr b="1" lang="en" sz="1200">
                <a:solidFill>
                  <a:srgbClr val="000000"/>
                </a:solidFill>
                <a:latin typeface="Times New Roman"/>
                <a:ea typeface="Times New Roman"/>
                <a:cs typeface="Times New Roman"/>
                <a:sym typeface="Times New Roman"/>
              </a:rPr>
              <a:t>docker service  inspect --pretty  tomcat-web</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ID:             eeyhrl68y8sajl0uasfn1lzuy</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Name:           tomcat-web</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Mode:           Replicated</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Replicas:      5</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Placement: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UpdateConfig:</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Parallelism:   1</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On failure:    pause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ContainerSpec:</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Image:         1630fd3579f4</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Resources: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71"/>
          <p:cNvSpPr txBox="1"/>
          <p:nvPr>
            <p:ph idx="1" type="body"/>
          </p:nvPr>
        </p:nvSpPr>
        <p:spPr>
          <a:xfrm>
            <a:off x="256200" y="211350"/>
            <a:ext cx="8631600" cy="47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[root@ip-10-0-1-191 ec2-user]#  docker service ps ram-tomcat</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ID                         NAME              IMAGE         NODE           DESIRED STATE  CURRENT STATE                    ERROR</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2o8s981g5wjhwmo4psnp5nr24  ram-tomcat.1      mytomcat-web  ip-10-0-1-191  Ready          Ready 1 seconds ago</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9z3jizwvwesgq7d22kwvi96i1  ram-tomcat.2      mytomcat-web  ip-10-0-1-156  Ready          Rejected less than a second ago  "No such image: mytomcat-web:l…"</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020l1lhayvwizdr1zzw3boq1d  ram-tomcat.3      mytomcat-web  ip-10-0-1-156  Ready          Rejected 2 seconds ago           "No such image: mytomcat-web:l…"</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d5pu5ngdijeq4gyoggjpg5avv  ram-tomcat.4      mytomcat-web  ip-10-0-1-156  Ready          Rejected 2 seconds ago           "No such image: mytomcat-web:l…"</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1xawrmhe32x2x9iipgu8ag8f8  ram-tomcat.5      mytomcat-web  ip-10-0-1-156  Ready          Rejected 2 seconds ago           "No such image: mytomcat-web:l…"</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lnSpc>
                <a:spcPct val="171428"/>
              </a:lnSpc>
              <a:spcBef>
                <a:spcPts val="800"/>
              </a:spcBef>
              <a:spcAft>
                <a:spcPts val="0"/>
              </a:spcAft>
              <a:buClr>
                <a:schemeClr val="dk1"/>
              </a:buClr>
              <a:buSzPts val="1100"/>
              <a:buFont typeface="Arial"/>
              <a:buNone/>
            </a:pPr>
            <a:r>
              <a:rPr lang="en" sz="1050">
                <a:solidFill>
                  <a:srgbClr val="445D6E"/>
                </a:solidFill>
                <a:highlight>
                  <a:srgbClr val="FFFFFF"/>
                </a:highlight>
              </a:rPr>
              <a:t>-&gt;Run </a:t>
            </a:r>
            <a:r>
              <a:rPr lang="en" sz="950">
                <a:solidFill>
                  <a:srgbClr val="445D6E"/>
                </a:solidFill>
                <a:highlight>
                  <a:srgbClr val="FFFFFF"/>
                </a:highlight>
                <a:latin typeface="Courier New"/>
                <a:ea typeface="Courier New"/>
                <a:cs typeface="Courier New"/>
                <a:sym typeface="Courier New"/>
              </a:rPr>
              <a:t>docker service rm helloworld</a:t>
            </a:r>
            <a:r>
              <a:rPr lang="en" sz="1050">
                <a:solidFill>
                  <a:srgbClr val="445D6E"/>
                </a:solidFill>
                <a:highlight>
                  <a:srgbClr val="FFFFFF"/>
                </a:highlight>
              </a:rPr>
              <a:t> to remove the </a:t>
            </a:r>
            <a:r>
              <a:rPr lang="en" sz="950">
                <a:solidFill>
                  <a:srgbClr val="445D6E"/>
                </a:solidFill>
                <a:highlight>
                  <a:srgbClr val="FFFFFF"/>
                </a:highlight>
                <a:latin typeface="Courier New"/>
                <a:ea typeface="Courier New"/>
                <a:cs typeface="Courier New"/>
                <a:sym typeface="Courier New"/>
              </a:rPr>
              <a:t>helloworld</a:t>
            </a:r>
            <a:r>
              <a:rPr lang="en" sz="1050">
                <a:solidFill>
                  <a:srgbClr val="445D6E"/>
                </a:solidFill>
                <a:highlight>
                  <a:srgbClr val="FFFFFF"/>
                </a:highlight>
              </a:rPr>
              <a:t> service.</a:t>
            </a:r>
            <a:endParaRPr sz="1050">
              <a:solidFill>
                <a:srgbClr val="445D6E"/>
              </a:solidFill>
              <a:highlight>
                <a:srgbClr val="FFFFFF"/>
              </a:highlight>
            </a:endParaRPr>
          </a:p>
          <a:p>
            <a:pPr indent="0" lvl="0" marL="0" rtl="0" algn="l">
              <a:lnSpc>
                <a:spcPct val="142857"/>
              </a:lnSpc>
              <a:spcBef>
                <a:spcPts val="0"/>
              </a:spcBef>
              <a:spcAft>
                <a:spcPts val="0"/>
              </a:spcAft>
              <a:buClr>
                <a:schemeClr val="dk1"/>
              </a:buClr>
              <a:buSzPts val="1100"/>
              <a:buFont typeface="Arial"/>
              <a:buNone/>
            </a:pPr>
            <a:r>
              <a:rPr lang="en" sz="1000">
                <a:solidFill>
                  <a:srgbClr val="333333"/>
                </a:solidFill>
                <a:highlight>
                  <a:srgbClr val="F5F8FA"/>
                </a:highlight>
                <a:latin typeface="Courier New"/>
                <a:ea typeface="Courier New"/>
                <a:cs typeface="Courier New"/>
                <a:sym typeface="Courier New"/>
              </a:rPr>
              <a:t>$ docker service rm </a:t>
            </a:r>
            <a:r>
              <a:rPr lang="en" sz="1000">
                <a:solidFill>
                  <a:schemeClr val="dk1"/>
                </a:solidFill>
                <a:latin typeface="Times New Roman"/>
                <a:ea typeface="Times New Roman"/>
                <a:cs typeface="Times New Roman"/>
                <a:sym typeface="Times New Roman"/>
              </a:rPr>
              <a:t>ram-tomcat</a:t>
            </a:r>
            <a:endParaRPr sz="1000">
              <a:solidFill>
                <a:schemeClr val="dk1"/>
              </a:solidFill>
              <a:latin typeface="Times New Roman"/>
              <a:ea typeface="Times New Roman"/>
              <a:cs typeface="Times New Roman"/>
              <a:sym typeface="Times New Roman"/>
            </a:endParaRPr>
          </a:p>
          <a:p>
            <a:pPr indent="0" lvl="0" marL="0" rtl="0" algn="l">
              <a:lnSpc>
                <a:spcPct val="142857"/>
              </a:lnSpc>
              <a:spcBef>
                <a:spcPts val="8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creating a service with port number</a:t>
            </a:r>
            <a:endParaRPr sz="1000">
              <a:solidFill>
                <a:schemeClr val="dk1"/>
              </a:solidFill>
              <a:latin typeface="Times New Roman"/>
              <a:ea typeface="Times New Roman"/>
              <a:cs typeface="Times New Roman"/>
              <a:sym typeface="Times New Roman"/>
            </a:endParaRPr>
          </a:p>
          <a:p>
            <a:pPr indent="0" lvl="0" marL="0" rtl="0" algn="l">
              <a:lnSpc>
                <a:spcPct val="142857"/>
              </a:lnSpc>
              <a:spcBef>
                <a:spcPts val="8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#docker service create --name web4 --replicas=5 --publish published=8080,target=80 nginx</a:t>
            </a:r>
            <a:endParaRPr sz="1000">
              <a:solidFill>
                <a:schemeClr val="dk1"/>
              </a:solidFill>
              <a:latin typeface="Times New Roman"/>
              <a:ea typeface="Times New Roman"/>
              <a:cs typeface="Times New Roman"/>
              <a:sym typeface="Times New Roman"/>
            </a:endParaRPr>
          </a:p>
          <a:p>
            <a:pPr indent="0" lvl="0" marL="0" rtl="0" algn="l">
              <a:lnSpc>
                <a:spcPct val="142857"/>
              </a:lnSpc>
              <a:spcBef>
                <a:spcPts val="80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marR="190500" rtl="0" algn="l">
              <a:lnSpc>
                <a:spcPct val="156521"/>
              </a:lnSpc>
              <a:spcBef>
                <a:spcPts val="800"/>
              </a:spcBef>
              <a:spcAft>
                <a:spcPts val="0"/>
              </a:spcAft>
              <a:buNone/>
            </a:pPr>
            <a:r>
              <a:rPr lang="en" sz="1200">
                <a:solidFill>
                  <a:srgbClr val="000000"/>
                </a:solidFill>
                <a:highlight>
                  <a:srgbClr val="F7FAFB"/>
                </a:highlight>
                <a:latin typeface="Times New Roman"/>
                <a:ea typeface="Times New Roman"/>
                <a:cs typeface="Times New Roman"/>
                <a:sym typeface="Times New Roman"/>
              </a:rPr>
              <a:t>docker network create -d overlay --opt encrypted pets-overlay</a:t>
            </a:r>
            <a:br>
              <a:rPr lang="en" sz="1200">
                <a:solidFill>
                  <a:srgbClr val="000000"/>
                </a:solidFill>
                <a:highlight>
                  <a:srgbClr val="F7FAFB"/>
                </a:highlight>
                <a:latin typeface="Times New Roman"/>
                <a:ea typeface="Times New Roman"/>
                <a:cs typeface="Times New Roman"/>
                <a:sym typeface="Times New Roman"/>
              </a:rPr>
            </a:br>
            <a:r>
              <a:rPr lang="en" sz="1200">
                <a:solidFill>
                  <a:srgbClr val="000000"/>
                </a:solidFill>
                <a:highlight>
                  <a:srgbClr val="F7FAFB"/>
                </a:highlight>
                <a:latin typeface="Times New Roman"/>
                <a:ea typeface="Times New Roman"/>
                <a:cs typeface="Times New Roman"/>
                <a:sym typeface="Times New Roman"/>
              </a:rPr>
              <a:t>docker service create --network pets-overlay --name db redis</a:t>
            </a:r>
            <a:br>
              <a:rPr lang="en" sz="1200">
                <a:solidFill>
                  <a:srgbClr val="000000"/>
                </a:solidFill>
                <a:highlight>
                  <a:srgbClr val="F7FAFB"/>
                </a:highlight>
                <a:latin typeface="Times New Roman"/>
                <a:ea typeface="Times New Roman"/>
                <a:cs typeface="Times New Roman"/>
                <a:sym typeface="Times New Roman"/>
              </a:rPr>
            </a:br>
            <a:r>
              <a:rPr lang="en" sz="1200">
                <a:solidFill>
                  <a:srgbClr val="000000"/>
                </a:solidFill>
                <a:highlight>
                  <a:srgbClr val="F7FAFB"/>
                </a:highlight>
                <a:latin typeface="Times New Roman"/>
                <a:ea typeface="Times New Roman"/>
                <a:cs typeface="Times New Roman"/>
                <a:sym typeface="Times New Roman"/>
              </a:rPr>
              <a:t>docker service create --network pets-overlay -p 8000:5000 -e DB=db --name web chrch/web</a:t>
            </a:r>
            <a:endParaRPr sz="1200">
              <a:solidFill>
                <a:srgbClr val="000000"/>
              </a:solidFill>
              <a:highlight>
                <a:srgbClr val="F7FAFB"/>
              </a:highlight>
              <a:latin typeface="Times New Roman"/>
              <a:ea typeface="Times New Roman"/>
              <a:cs typeface="Times New Roman"/>
              <a:sym typeface="Times New Roman"/>
            </a:endParaRPr>
          </a:p>
          <a:p>
            <a:pPr indent="0" lvl="0" marL="0" rtl="0" algn="l">
              <a:lnSpc>
                <a:spcPct val="142857"/>
              </a:lnSpc>
              <a:spcBef>
                <a:spcPts val="0"/>
              </a:spcBef>
              <a:spcAft>
                <a:spcPts val="80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subTitle"/>
          </p:nvPr>
        </p:nvSpPr>
        <p:spPr>
          <a:xfrm>
            <a:off x="311700" y="234575"/>
            <a:ext cx="8520600" cy="4630800"/>
          </a:xfrm>
          <a:prstGeom prst="rect">
            <a:avLst/>
          </a:prstGeom>
        </p:spPr>
        <p:txBody>
          <a:bodyPr anchorCtr="0" anchor="t" bIns="91425" lIns="91425" spcFirstLastPara="1" rIns="91425" wrap="square" tIns="91425">
            <a:noAutofit/>
          </a:bodyPr>
          <a:lstStyle/>
          <a:p>
            <a:pPr indent="0" lvl="0" marL="0" rtl="0" algn="l">
              <a:lnSpc>
                <a:spcPct val="118000"/>
              </a:lnSpc>
              <a:spcBef>
                <a:spcPts val="0"/>
              </a:spcBef>
              <a:spcAft>
                <a:spcPts val="0"/>
              </a:spcAft>
              <a:buClr>
                <a:schemeClr val="dk1"/>
              </a:buClr>
              <a:buSzPts val="1100"/>
              <a:buFont typeface="Arial"/>
              <a:buNone/>
            </a:pPr>
            <a:r>
              <a:rPr b="1" lang="en" sz="1400">
                <a:solidFill>
                  <a:schemeClr val="dk1"/>
                </a:solidFill>
                <a:highlight>
                  <a:srgbClr val="FFFFFF"/>
                </a:highlight>
                <a:latin typeface="Times New Roman"/>
                <a:ea typeface="Times New Roman"/>
                <a:cs typeface="Times New Roman"/>
                <a:sym typeface="Times New Roman"/>
              </a:rPr>
              <a:t>Union File Systems</a:t>
            </a:r>
            <a:endParaRPr b="1" sz="1400">
              <a:solidFill>
                <a:schemeClr val="dk1"/>
              </a:solidFill>
              <a:highlight>
                <a:srgbClr val="FFFFFF"/>
              </a:highlight>
              <a:latin typeface="Times New Roman"/>
              <a:ea typeface="Times New Roman"/>
              <a:cs typeface="Times New Roman"/>
              <a:sym typeface="Times New Roman"/>
            </a:endParaRPr>
          </a:p>
          <a:p>
            <a:pPr indent="0" lvl="0" marL="0" rtl="0" algn="l">
              <a:lnSpc>
                <a:spcPct val="218181"/>
              </a:lnSpc>
              <a:spcBef>
                <a:spcPts val="0"/>
              </a:spcBef>
              <a:spcAft>
                <a:spcPts val="0"/>
              </a:spcAft>
              <a:buNone/>
            </a:pPr>
            <a:r>
              <a:rPr lang="en" sz="1400">
                <a:solidFill>
                  <a:schemeClr val="dk1"/>
                </a:solidFill>
                <a:highlight>
                  <a:srgbClr val="FFFFFF"/>
                </a:highlight>
                <a:latin typeface="Times New Roman"/>
                <a:ea typeface="Times New Roman"/>
                <a:cs typeface="Times New Roman"/>
                <a:sym typeface="Times New Roman"/>
              </a:rPr>
              <a:t>Union file systems operate by creating layers, making them very lightweight and fast. Docker Engine uses UnionFS to provide the building blocks for containers. Docker Engine can use multiple UnionFS variants, including AUFS, btrfs, vfs, and devicemapper.</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218181"/>
              </a:lnSpc>
              <a:spcBef>
                <a:spcPts val="0"/>
              </a:spcBef>
              <a:spcAft>
                <a:spcPts val="0"/>
              </a:spcAft>
              <a:buClr>
                <a:schemeClr val="dk1"/>
              </a:buClr>
              <a:buSzPts val="1100"/>
              <a:buFont typeface="Arial"/>
              <a:buNone/>
            </a:pPr>
            <a:r>
              <a:rPr b="1" lang="en" sz="1400">
                <a:solidFill>
                  <a:schemeClr val="dk1"/>
                </a:solidFill>
                <a:highlight>
                  <a:srgbClr val="FFFFFF"/>
                </a:highlight>
                <a:latin typeface="Times New Roman"/>
                <a:ea typeface="Times New Roman"/>
                <a:cs typeface="Times New Roman"/>
                <a:sym typeface="Times New Roman"/>
              </a:rPr>
              <a:t>Container Format</a:t>
            </a:r>
            <a:endParaRPr b="1" sz="1400">
              <a:solidFill>
                <a:schemeClr val="dk1"/>
              </a:solidFill>
              <a:highlight>
                <a:srgbClr val="FFFFFF"/>
              </a:highlight>
              <a:latin typeface="Times New Roman"/>
              <a:ea typeface="Times New Roman"/>
              <a:cs typeface="Times New Roman"/>
              <a:sym typeface="Times New Roman"/>
            </a:endParaRPr>
          </a:p>
          <a:p>
            <a:pPr indent="0" lvl="0" marL="0" rtl="0" algn="l">
              <a:lnSpc>
                <a:spcPct val="218181"/>
              </a:lnSpc>
              <a:spcBef>
                <a:spcPts val="0"/>
              </a:spcBef>
              <a:spcAft>
                <a:spcPts val="0"/>
              </a:spcAft>
              <a:buNone/>
            </a:pPr>
            <a:r>
              <a:rPr lang="en" sz="1400">
                <a:solidFill>
                  <a:schemeClr val="dk1"/>
                </a:solidFill>
                <a:highlight>
                  <a:srgbClr val="FFFFFF"/>
                </a:highlight>
                <a:latin typeface="Times New Roman"/>
                <a:ea typeface="Times New Roman"/>
                <a:cs typeface="Times New Roman"/>
                <a:sym typeface="Times New Roman"/>
              </a:rPr>
              <a:t>Docker Engine combines the namespaces, control groups and UnionFS into a wrapper called a container format. The default container format is libcontainer.</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8000"/>
              </a:lnSpc>
              <a:spcBef>
                <a:spcPts val="0"/>
              </a:spcBef>
              <a:spcAft>
                <a:spcPts val="0"/>
              </a:spcAft>
              <a:buNone/>
            </a:pPr>
            <a:r>
              <a:rPr b="1" lang="en" sz="1400">
                <a:solidFill>
                  <a:schemeClr val="dk1"/>
                </a:solidFill>
                <a:highlight>
                  <a:srgbClr val="FFFFFF"/>
                </a:highlight>
                <a:latin typeface="Times New Roman"/>
                <a:ea typeface="Times New Roman"/>
                <a:cs typeface="Times New Roman"/>
                <a:sym typeface="Times New Roman"/>
              </a:rPr>
              <a:t>Security</a:t>
            </a:r>
            <a:endParaRPr b="1" sz="1400">
              <a:solidFill>
                <a:schemeClr val="dk1"/>
              </a:solidFill>
              <a:highlight>
                <a:srgbClr val="FFFFFF"/>
              </a:highlight>
              <a:latin typeface="Times New Roman"/>
              <a:ea typeface="Times New Roman"/>
              <a:cs typeface="Times New Roman"/>
              <a:sym typeface="Times New Roman"/>
            </a:endParaRPr>
          </a:p>
          <a:p>
            <a:pPr indent="0" lvl="0" marL="0" rtl="0" algn="l">
              <a:lnSpc>
                <a:spcPct val="218181"/>
              </a:lnSpc>
              <a:spcBef>
                <a:spcPts val="0"/>
              </a:spcBef>
              <a:spcAft>
                <a:spcPts val="0"/>
              </a:spcAft>
              <a:buNone/>
            </a:pPr>
            <a:r>
              <a:rPr lang="en" sz="1400">
                <a:solidFill>
                  <a:schemeClr val="dk1"/>
                </a:solidFill>
                <a:highlight>
                  <a:srgbClr val="FFFFFF"/>
                </a:highlight>
                <a:latin typeface="Times New Roman"/>
                <a:ea typeface="Times New Roman"/>
                <a:cs typeface="Times New Roman"/>
                <a:sym typeface="Times New Roman"/>
              </a:rPr>
              <a:t>Docker Engine makes use of AppArmor, Seccomp, Capabilities kernel features for security purposes.</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218181"/>
              </a:lnSpc>
              <a:spcBef>
                <a:spcPts val="0"/>
              </a:spcBef>
              <a:spcAft>
                <a:spcPts val="0"/>
              </a:spcAft>
              <a:buClr>
                <a:schemeClr val="dk1"/>
              </a:buClr>
              <a:buSzPts val="1100"/>
              <a:buFont typeface="Arial"/>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72"/>
          <p:cNvSpPr txBox="1"/>
          <p:nvPr>
            <p:ph idx="1" type="body"/>
          </p:nvPr>
        </p:nvSpPr>
        <p:spPr>
          <a:xfrm>
            <a:off x="311700" y="141925"/>
            <a:ext cx="8520600" cy="49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42729"/>
                </a:solidFill>
              </a:rPr>
              <a:t>https://stackoverflow.com/questions/41083328/what-is-the-use-of-host-and-none-network-in-docker</a:t>
            </a:r>
            <a:endParaRPr sz="1150">
              <a:solidFill>
                <a:srgbClr val="242729"/>
              </a:solidFill>
            </a:endParaRPr>
          </a:p>
          <a:p>
            <a:pPr indent="0" lvl="0" marL="0" rtl="0" algn="l">
              <a:spcBef>
                <a:spcPts val="1100"/>
              </a:spcBef>
              <a:spcAft>
                <a:spcPts val="0"/>
              </a:spcAft>
              <a:buClr>
                <a:schemeClr val="dk1"/>
              </a:buClr>
              <a:buSzPts val="1100"/>
              <a:buFont typeface="Arial"/>
              <a:buNone/>
            </a:pPr>
            <a:r>
              <a:rPr lang="en" sz="1150">
                <a:solidFill>
                  <a:srgbClr val="242729"/>
                </a:solidFill>
              </a:rPr>
              <a:t>Docker by </a:t>
            </a:r>
            <a:r>
              <a:rPr b="1" lang="en" sz="1150">
                <a:solidFill>
                  <a:srgbClr val="242729"/>
                </a:solidFill>
              </a:rPr>
              <a:t>default supports 3 networks</a:t>
            </a:r>
            <a:r>
              <a:rPr lang="en" sz="1150">
                <a:solidFill>
                  <a:srgbClr val="242729"/>
                </a:solidFill>
              </a:rPr>
              <a:t>:</a:t>
            </a:r>
            <a:endParaRPr sz="1150">
              <a:solidFill>
                <a:srgbClr val="242729"/>
              </a:solidFill>
            </a:endParaRPr>
          </a:p>
          <a:p>
            <a:pPr indent="0" lvl="0" marL="0" rtl="0" algn="l">
              <a:spcBef>
                <a:spcPts val="1100"/>
              </a:spcBef>
              <a:spcAft>
                <a:spcPts val="0"/>
              </a:spcAft>
              <a:buClr>
                <a:schemeClr val="dk1"/>
              </a:buClr>
              <a:buSzPts val="1100"/>
              <a:buFont typeface="Arial"/>
              <a:buNone/>
            </a:pPr>
            <a:r>
              <a:rPr b="1" lang="en" sz="1150">
                <a:solidFill>
                  <a:srgbClr val="242729"/>
                </a:solidFill>
              </a:rPr>
              <a:t>1) None</a:t>
            </a:r>
            <a:r>
              <a:rPr lang="en" sz="1150">
                <a:solidFill>
                  <a:srgbClr val="242729"/>
                </a:solidFill>
              </a:rPr>
              <a:t>:</a:t>
            </a:r>
            <a:endParaRPr sz="1150">
              <a:solidFill>
                <a:srgbClr val="242729"/>
              </a:solidFill>
            </a:endParaRPr>
          </a:p>
          <a:p>
            <a:pPr indent="0" lvl="0" marL="0" rtl="0" algn="l">
              <a:spcBef>
                <a:spcPts val="1100"/>
              </a:spcBef>
              <a:spcAft>
                <a:spcPts val="0"/>
              </a:spcAft>
              <a:buClr>
                <a:schemeClr val="dk1"/>
              </a:buClr>
              <a:buSzPts val="1100"/>
              <a:buFont typeface="Arial"/>
              <a:buNone/>
            </a:pPr>
            <a:r>
              <a:rPr lang="en" sz="1150">
                <a:solidFill>
                  <a:srgbClr val="242729"/>
                </a:solidFill>
              </a:rPr>
              <a:t>This mode </a:t>
            </a:r>
            <a:r>
              <a:rPr b="1" lang="en" sz="1150">
                <a:solidFill>
                  <a:srgbClr val="242729"/>
                </a:solidFill>
              </a:rPr>
              <a:t>will not configure any IP for the container</a:t>
            </a:r>
            <a:r>
              <a:rPr lang="en" sz="1150">
                <a:solidFill>
                  <a:srgbClr val="242729"/>
                </a:solidFill>
              </a:rPr>
              <a:t> and </a:t>
            </a:r>
            <a:r>
              <a:rPr b="1" lang="en" sz="1150">
                <a:solidFill>
                  <a:srgbClr val="242729"/>
                </a:solidFill>
              </a:rPr>
              <a:t>doesn’t have any access to the external network as well as for other containers</a:t>
            </a:r>
            <a:r>
              <a:rPr lang="en" sz="1150">
                <a:solidFill>
                  <a:srgbClr val="242729"/>
                </a:solidFill>
              </a:rPr>
              <a:t>. It does have the loopback address and can be used for running batch jobs.</a:t>
            </a:r>
            <a:endParaRPr sz="1150">
              <a:solidFill>
                <a:srgbClr val="242729"/>
              </a:solidFill>
            </a:endParaRPr>
          </a:p>
          <a:p>
            <a:pPr indent="0" lvl="0" marL="50800" marR="5080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 docker run -it --network=none ubuntu:14.04 /bin/bash </a:t>
            </a:r>
            <a:endParaRPr sz="1000">
              <a:solidFill>
                <a:srgbClr val="242729"/>
              </a:solidFill>
              <a:highlight>
                <a:srgbClr val="EFF0F1"/>
              </a:highlight>
              <a:latin typeface="Courier New"/>
              <a:ea typeface="Courier New"/>
              <a:cs typeface="Courier New"/>
              <a:sym typeface="Courier New"/>
            </a:endParaRPr>
          </a:p>
          <a:p>
            <a:pPr indent="0" lvl="0" marL="50800" marR="5080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root@66308c6686be:/# ifconfig lo Link encap:Local Loopback inet addr:127.0.0.1 Mask:255.0.0.0 UP LOOPBACK RUNNING MTU:65536 Metric:1 RX packets:0 errors:0 dropped:0 overruns:0 frame:0 TX packets:0 errors:0 dropped:0 overruns:0 carrier:0 collisions:0 txqueuelen:0 RX bytes:0 (0.0 B) TX bytes:0 (0.0 B) # # docker inspect 66308c6686be | grep -i ipaddr "SecondaryIPAddresses": null, "IPAddress": "", "IPAddress":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None/>
            </a:pPr>
            <a:r>
              <a:rPr b="1" lang="en" sz="1150">
                <a:solidFill>
                  <a:srgbClr val="242729"/>
                </a:solidFill>
              </a:rPr>
              <a:t>2) Host</a:t>
            </a:r>
            <a:endParaRPr b="1" sz="1150">
              <a:solidFill>
                <a:srgbClr val="242729"/>
              </a:solidFill>
            </a:endParaRPr>
          </a:p>
          <a:p>
            <a:pPr indent="0" lvl="0" marL="0" rtl="0" algn="l">
              <a:spcBef>
                <a:spcPts val="1100"/>
              </a:spcBef>
              <a:spcAft>
                <a:spcPts val="0"/>
              </a:spcAft>
              <a:buNone/>
            </a:pPr>
            <a:r>
              <a:rPr lang="en" sz="1150">
                <a:solidFill>
                  <a:srgbClr val="242729"/>
                </a:solidFill>
              </a:rPr>
              <a:t>In this mode </a:t>
            </a:r>
            <a:r>
              <a:rPr b="1" lang="en" sz="1150">
                <a:solidFill>
                  <a:srgbClr val="242729"/>
                </a:solidFill>
              </a:rPr>
              <a:t>container will share the host’s network stack and all interfaces from the host will be available to the container</a:t>
            </a:r>
            <a:r>
              <a:rPr lang="en" sz="1150">
                <a:solidFill>
                  <a:srgbClr val="242729"/>
                </a:solidFill>
              </a:rPr>
              <a:t>. The container’s host name will match the host name on the host system</a:t>
            </a:r>
            <a:endParaRPr sz="1150">
              <a:solidFill>
                <a:srgbClr val="242729"/>
              </a:solidFill>
            </a:endParaRPr>
          </a:p>
          <a:p>
            <a:pPr indent="0" lvl="0" marL="50800" marR="5080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 docker run -it --net=host ubuntu:14.04 /bin/bash </a:t>
            </a:r>
            <a:endParaRPr sz="1000">
              <a:solidFill>
                <a:srgbClr val="242729"/>
              </a:solidFill>
              <a:highlight>
                <a:srgbClr val="EFF0F1"/>
              </a:highlight>
              <a:latin typeface="Courier New"/>
              <a:ea typeface="Courier New"/>
              <a:cs typeface="Courier New"/>
              <a:sym typeface="Courier New"/>
            </a:endParaRPr>
          </a:p>
          <a:p>
            <a:pPr indent="0" lvl="0" marL="50800" marR="5080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root@labadmin-VirtualBox:/# hostname labadmin-VirtualBox</a:t>
            </a:r>
            <a:endParaRPr sz="1000">
              <a:solidFill>
                <a:srgbClr val="242729"/>
              </a:solidFill>
              <a:highlight>
                <a:srgbClr val="EFF0F1"/>
              </a:highlight>
              <a:latin typeface="Courier New"/>
              <a:ea typeface="Courier New"/>
              <a:cs typeface="Courier New"/>
              <a:sym typeface="Courier New"/>
            </a:endParaRPr>
          </a:p>
          <a:p>
            <a:pPr indent="0" lvl="0" marL="50800" marR="50800" rtl="0" algn="l">
              <a:spcBef>
                <a:spcPts val="1100"/>
              </a:spcBef>
              <a:spcAft>
                <a:spcPts val="0"/>
              </a:spcAft>
              <a:buNone/>
            </a:pPr>
            <a:r>
              <a:rPr lang="en" sz="1150">
                <a:solidFill>
                  <a:srgbClr val="242729"/>
                </a:solidFill>
                <a:highlight>
                  <a:srgbClr val="FFF8DC"/>
                </a:highlight>
              </a:rPr>
              <a:t>Even the IP configuration is same as the host system's IP configuration</a:t>
            </a:r>
            <a:endParaRPr sz="1150">
              <a:solidFill>
                <a:srgbClr val="242729"/>
              </a:solidFill>
              <a:highlight>
                <a:srgbClr val="FFF8DC"/>
              </a:highlight>
            </a:endParaRPr>
          </a:p>
          <a:p>
            <a:pPr indent="0" lvl="0" marL="50800" marR="50800" rtl="0" algn="l">
              <a:spcBef>
                <a:spcPts val="1100"/>
              </a:spcBef>
              <a:spcAft>
                <a:spcPts val="0"/>
              </a:spcAft>
              <a:buNone/>
            </a:pPr>
            <a:r>
              <a:rPr lang="en" sz="1150">
                <a:solidFill>
                  <a:srgbClr val="242729"/>
                </a:solidFill>
                <a:highlight>
                  <a:srgbClr val="FFFFFF"/>
                </a:highlight>
              </a:rPr>
              <a:t>In host and none mode are not configured directly but default bridge network can be configured as well as create your own user-defined bridge networks.</a:t>
            </a:r>
            <a:endParaRPr sz="1150">
              <a:solidFill>
                <a:srgbClr val="242729"/>
              </a:solidFill>
              <a:highlight>
                <a:srgbClr val="FFFFFF"/>
              </a:highlight>
            </a:endParaRPr>
          </a:p>
          <a:p>
            <a:pPr indent="0" lvl="0" marL="50800" marR="50800" rtl="0" algn="l">
              <a:spcBef>
                <a:spcPts val="1100"/>
              </a:spcBef>
              <a:spcAft>
                <a:spcPts val="0"/>
              </a:spcAft>
              <a:buClr>
                <a:schemeClr val="dk1"/>
              </a:buClr>
              <a:buSzPts val="1100"/>
              <a:buFont typeface="Arial"/>
              <a:buNone/>
            </a:pPr>
            <a:r>
              <a:t/>
            </a:r>
            <a:endParaRPr sz="1150">
              <a:solidFill>
                <a:srgbClr val="242729"/>
              </a:solidFill>
              <a:highlight>
                <a:srgbClr val="FFFFFF"/>
              </a:highlight>
            </a:endParaRPr>
          </a:p>
          <a:p>
            <a:pPr indent="0" lvl="0" marL="0" rtl="0" algn="l">
              <a:spcBef>
                <a:spcPts val="1100"/>
              </a:spcBef>
              <a:spcAft>
                <a:spcPts val="0"/>
              </a:spcAft>
              <a:buClr>
                <a:schemeClr val="dk1"/>
              </a:buClr>
              <a:buSzPts val="1100"/>
              <a:buFont typeface="Arial"/>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3"/>
          <p:cNvSpPr txBox="1"/>
          <p:nvPr>
            <p:ph idx="1" type="body"/>
          </p:nvPr>
        </p:nvSpPr>
        <p:spPr>
          <a:xfrm>
            <a:off x="311700" y="213550"/>
            <a:ext cx="8520600" cy="46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50">
                <a:solidFill>
                  <a:srgbClr val="242729"/>
                </a:solidFill>
              </a:rPr>
              <a:t>3) Bridge Mode</a:t>
            </a:r>
            <a:endParaRPr b="1" sz="1150">
              <a:solidFill>
                <a:srgbClr val="242729"/>
              </a:solidFill>
            </a:endParaRPr>
          </a:p>
          <a:p>
            <a:pPr indent="0" lvl="0" marL="0" rtl="0" algn="l">
              <a:spcBef>
                <a:spcPts val="1100"/>
              </a:spcBef>
              <a:spcAft>
                <a:spcPts val="0"/>
              </a:spcAft>
              <a:buClr>
                <a:schemeClr val="dk1"/>
              </a:buClr>
              <a:buSzPts val="1100"/>
              <a:buFont typeface="Arial"/>
              <a:buNone/>
            </a:pPr>
            <a:r>
              <a:rPr lang="en" sz="1150">
                <a:solidFill>
                  <a:srgbClr val="242729"/>
                </a:solidFill>
              </a:rPr>
              <a:t>It is the </a:t>
            </a:r>
            <a:r>
              <a:rPr b="1" lang="en" sz="1150">
                <a:solidFill>
                  <a:srgbClr val="242729"/>
                </a:solidFill>
              </a:rPr>
              <a:t>Docker default networking mode which will enable the connectivity to the other interfaces of the host machine as well as among containers</a:t>
            </a:r>
            <a:r>
              <a:rPr lang="en" sz="1150">
                <a:solidFill>
                  <a:srgbClr val="242729"/>
                </a:solidFill>
              </a:rPr>
              <a:t>.</a:t>
            </a:r>
            <a:endParaRPr sz="1150">
              <a:solidFill>
                <a:srgbClr val="242729"/>
              </a:solidFill>
            </a:endParaRPr>
          </a:p>
          <a:p>
            <a:pPr indent="0" lvl="0" marL="50800" marR="50800" rtl="0" algn="l">
              <a:spcBef>
                <a:spcPts val="11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docker run -it --network=bridge ubuntu:14.04 /bin/bash root@58b0b1f18b2e:/# ifconfig eth0 Link encap:Ethernet HWaddr 02:42:ac:11:00:0c inet addr:172.17.0.12 Bcast:0.0.0.0 Mask:255.255.0.0 UP BROADCAST RUNNING MULTICAST MTU:1500 Metric:1 RX packets:16 errors:0 dropped:0 overruns:0 frame:0 TX packets:0 errors:0 dropped:0 overruns:0 carrier:0 collisions:0 txqueuelen:0 RX bytes:2668 (2.6 KB) TX bytes:0 (0.0 B)</a:t>
            </a:r>
            <a:endParaRPr sz="1000">
              <a:solidFill>
                <a:srgbClr val="242729"/>
              </a:solidFill>
              <a:highlight>
                <a:srgbClr val="EFF0F1"/>
              </a:highlight>
              <a:latin typeface="Courier New"/>
              <a:ea typeface="Courier New"/>
              <a:cs typeface="Courier New"/>
              <a:sym typeface="Courier New"/>
            </a:endParaRPr>
          </a:p>
          <a:p>
            <a:pPr indent="0" lvl="0" marL="101600" marR="101600" rtl="0" algn="l">
              <a:spcBef>
                <a:spcPts val="1100"/>
              </a:spcBef>
              <a:spcAft>
                <a:spcPts val="0"/>
              </a:spcAft>
              <a:buClr>
                <a:schemeClr val="dk1"/>
              </a:buClr>
              <a:buSzPts val="1100"/>
              <a:buFont typeface="Arial"/>
              <a:buNone/>
            </a:pPr>
            <a:r>
              <a:rPr lang="en" sz="1150">
                <a:solidFill>
                  <a:srgbClr val="242729"/>
                </a:solidFill>
                <a:highlight>
                  <a:srgbClr val="FFF8DC"/>
                </a:highlight>
              </a:rPr>
              <a:t>Accessibility to other containers is possible in bridge mode.</a:t>
            </a:r>
            <a:endParaRPr sz="1150">
              <a:solidFill>
                <a:srgbClr val="242729"/>
              </a:solidFill>
              <a:highlight>
                <a:srgbClr val="FFF8DC"/>
              </a:highlight>
            </a:endParaRPr>
          </a:p>
          <a:p>
            <a:pPr indent="0" lvl="0" marL="50800" marR="50800" rtl="0" algn="l">
              <a:spcBef>
                <a:spcPts val="8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root@58b0b1f18b2e:/# ping 172.17.0.11 PING 172.17.0.11 (172.17.0.11) 56(84) bytes of data. 64 bytes from 172.17.0.11: icmp_seq=1 ttl=64 time=0.143 ms 64 bytes from 172.17.0.11: icmp_seq=2 ttl=64 time=0.050 ms</a:t>
            </a:r>
            <a:endParaRPr sz="1000">
              <a:solidFill>
                <a:srgbClr val="242729"/>
              </a:solidFill>
              <a:highlight>
                <a:srgbClr val="EFF0F1"/>
              </a:highlight>
              <a:latin typeface="Courier New"/>
              <a:ea typeface="Courier New"/>
              <a:cs typeface="Courier New"/>
              <a:sym typeface="Courier New"/>
            </a:endParaRPr>
          </a:p>
          <a:p>
            <a:pPr indent="0" lvl="0" marL="101600" marR="101600" rtl="0" algn="l">
              <a:spcBef>
                <a:spcPts val="1100"/>
              </a:spcBef>
              <a:spcAft>
                <a:spcPts val="0"/>
              </a:spcAft>
              <a:buClr>
                <a:schemeClr val="dk1"/>
              </a:buClr>
              <a:buSzPts val="1100"/>
              <a:buFont typeface="Arial"/>
              <a:buNone/>
            </a:pPr>
            <a:r>
              <a:rPr lang="en" sz="1150">
                <a:solidFill>
                  <a:srgbClr val="242729"/>
                </a:solidFill>
                <a:highlight>
                  <a:srgbClr val="FFF8DC"/>
                </a:highlight>
              </a:rPr>
              <a:t>Connectivity to external network.</a:t>
            </a:r>
            <a:endParaRPr sz="1150">
              <a:solidFill>
                <a:srgbClr val="242729"/>
              </a:solidFill>
              <a:highlight>
                <a:srgbClr val="FFF8DC"/>
              </a:highlight>
            </a:endParaRPr>
          </a:p>
          <a:p>
            <a:pPr indent="0" lvl="0" marL="50800" marR="50800" rtl="0" algn="l">
              <a:spcBef>
                <a:spcPts val="8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root@58b0b1f18b2e:/# ping google.com PING google.com (216.58.197.46) 56(84) bytes of data. 64 bytes from maa03s20-in-f46.1e100.net (216.58.197.46): icmp_seq=1 ttl=51 time=16.9 ms</a:t>
            </a:r>
            <a:endParaRPr sz="1000">
              <a:solidFill>
                <a:srgbClr val="242729"/>
              </a:solidFill>
              <a:highlight>
                <a:srgbClr val="EFF0F1"/>
              </a:highlight>
              <a:latin typeface="Courier New"/>
              <a:ea typeface="Courier New"/>
              <a:cs typeface="Courier New"/>
              <a:sym typeface="Courier New"/>
            </a:endParaRPr>
          </a:p>
          <a:p>
            <a:pPr indent="0" lvl="0" marL="101600" marR="101600" rtl="0" algn="l">
              <a:spcBef>
                <a:spcPts val="1100"/>
              </a:spcBef>
              <a:spcAft>
                <a:spcPts val="0"/>
              </a:spcAft>
              <a:buClr>
                <a:schemeClr val="dk1"/>
              </a:buClr>
              <a:buSzPts val="1100"/>
              <a:buFont typeface="Arial"/>
              <a:buNone/>
            </a:pPr>
            <a:r>
              <a:rPr lang="en" sz="1150">
                <a:solidFill>
                  <a:srgbClr val="242729"/>
                </a:solidFill>
                <a:highlight>
                  <a:srgbClr val="FFF8DC"/>
                </a:highlight>
              </a:rPr>
              <a:t>Connectivity to host machine</a:t>
            </a:r>
            <a:endParaRPr sz="1150">
              <a:solidFill>
                <a:srgbClr val="242729"/>
              </a:solidFill>
              <a:highlight>
                <a:srgbClr val="FFF8DC"/>
              </a:highlight>
            </a:endParaRPr>
          </a:p>
          <a:p>
            <a:pPr indent="0" lvl="0" marL="50800" marR="50800" rtl="0" algn="l">
              <a:spcBef>
                <a:spcPts val="8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root@labadmin-VirtualBox:~# ip a | grep eth0 2: eth0: &lt;BROADCAST,MULTICAST,UP,LOWER_UP&gt; mtu 1500 qdisc pfifo_fast state UP group default qlen 1000 inet 10.0.2.15/24 brd 10.0.2.255 scope global eth0</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1600"/>
              </a:spcAft>
              <a:buNone/>
            </a:pPr>
            <a:r>
              <a:rPr lang="en" sz="1150">
                <a:solidFill>
                  <a:srgbClr val="242729"/>
                </a:solidFill>
                <a:highlight>
                  <a:srgbClr val="FFFFFF"/>
                </a:highlight>
              </a:rPr>
              <a:t>Along with these docker provides </a:t>
            </a:r>
            <a:r>
              <a:rPr lang="en" sz="1150" u="sng">
                <a:solidFill>
                  <a:srgbClr val="005999"/>
                </a:solidFill>
                <a:highlight>
                  <a:srgbClr val="FFFFFF"/>
                </a:highlight>
                <a:hlinkClick r:id="rId3">
                  <a:extLst>
                    <a:ext uri="{A12FA001-AC4F-418D-AE19-62706E023703}">
                      <ahyp:hlinkClr val="tx"/>
                    </a:ext>
                  </a:extLst>
                </a:hlinkClick>
              </a:rPr>
              <a:t>MACVLAN</a:t>
            </a:r>
            <a:r>
              <a:rPr lang="en" sz="1150">
                <a:solidFill>
                  <a:srgbClr val="242729"/>
                </a:solidFill>
                <a:highlight>
                  <a:srgbClr val="FFFFFF"/>
                </a:highlight>
              </a:rPr>
              <a:t> network which allows to configure multiple Layer 2(MAC) addresses on a single physical interface.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linking </a:t>
            </a:r>
            <a:r>
              <a:rPr lang="en"/>
              <a:t>containers</a:t>
            </a:r>
            <a:r>
              <a:rPr lang="en"/>
              <a:t>	</a:t>
            </a:r>
            <a:endParaRPr/>
          </a:p>
        </p:txBody>
      </p:sp>
      <p:sp>
        <p:nvSpPr>
          <p:cNvPr id="375" name="Google Shape;375;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https://rominirani.com/docker-tutorial-series-part-8-linking-containers-69a4e5bf50fb</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75"/>
          <p:cNvSpPr txBox="1"/>
          <p:nvPr>
            <p:ph type="title"/>
          </p:nvPr>
        </p:nvSpPr>
        <p:spPr>
          <a:xfrm>
            <a:off x="311700" y="12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storage drivers</a:t>
            </a:r>
            <a:endParaRPr/>
          </a:p>
        </p:txBody>
      </p:sp>
      <p:sp>
        <p:nvSpPr>
          <p:cNvPr id="381" name="Google Shape;381;p75"/>
          <p:cNvSpPr txBox="1"/>
          <p:nvPr>
            <p:ph idx="1" type="body"/>
          </p:nvPr>
        </p:nvSpPr>
        <p:spPr>
          <a:xfrm>
            <a:off x="311700" y="762350"/>
            <a:ext cx="8520600" cy="4215900"/>
          </a:xfrm>
          <a:prstGeom prst="rect">
            <a:avLst/>
          </a:prstGeom>
        </p:spPr>
        <p:txBody>
          <a:bodyPr anchorCtr="0" anchor="t" bIns="91425" lIns="91425" spcFirstLastPara="1" rIns="91425" wrap="square" tIns="91425">
            <a:noAutofit/>
          </a:bodyPr>
          <a:lstStyle/>
          <a:p>
            <a:pPr indent="0" lvl="0" marL="0" rtl="0" algn="l">
              <a:lnSpc>
                <a:spcPct val="171428"/>
              </a:lnSpc>
              <a:spcBef>
                <a:spcPts val="800"/>
              </a:spcBef>
              <a:spcAft>
                <a:spcPts val="0"/>
              </a:spcAft>
              <a:buClr>
                <a:schemeClr val="dk1"/>
              </a:buClr>
              <a:buSzPts val="1100"/>
              <a:buFont typeface="Arial"/>
              <a:buNone/>
            </a:pPr>
            <a:r>
              <a:rPr lang="en" sz="1100">
                <a:solidFill>
                  <a:srgbClr val="33444C"/>
                </a:solidFill>
                <a:highlight>
                  <a:srgbClr val="FFFFFF"/>
                </a:highlight>
                <a:latin typeface="Times New Roman"/>
                <a:ea typeface="Times New Roman"/>
                <a:cs typeface="Times New Roman"/>
                <a:sym typeface="Times New Roman"/>
              </a:rPr>
              <a:t>To use storage drivers effectively, it’s important to know how Docker builds and stores images, and how these images are used by containers. You can use this information to make informed choices about the best way to persist data from your applications and avoid performance problems along the way.</a:t>
            </a:r>
            <a:endParaRPr sz="1100">
              <a:solidFill>
                <a:srgbClr val="33444C"/>
              </a:solidFill>
              <a:highlight>
                <a:srgbClr val="FFFFFF"/>
              </a:highlight>
              <a:latin typeface="Times New Roman"/>
              <a:ea typeface="Times New Roman"/>
              <a:cs typeface="Times New Roman"/>
              <a:sym typeface="Times New Roman"/>
            </a:endParaRPr>
          </a:p>
          <a:p>
            <a:pPr indent="0" lvl="0" marL="0" rtl="0" algn="l">
              <a:lnSpc>
                <a:spcPct val="171428"/>
              </a:lnSpc>
              <a:spcBef>
                <a:spcPts val="800"/>
              </a:spcBef>
              <a:spcAft>
                <a:spcPts val="0"/>
              </a:spcAft>
              <a:buClr>
                <a:schemeClr val="dk1"/>
              </a:buClr>
              <a:buSzPts val="1100"/>
              <a:buFont typeface="Arial"/>
              <a:buNone/>
            </a:pPr>
            <a:r>
              <a:rPr lang="en" sz="1100">
                <a:solidFill>
                  <a:srgbClr val="33444C"/>
                </a:solidFill>
                <a:highlight>
                  <a:srgbClr val="FFFFFF"/>
                </a:highlight>
                <a:latin typeface="Times New Roman"/>
                <a:ea typeface="Times New Roman"/>
                <a:cs typeface="Times New Roman"/>
                <a:sym typeface="Times New Roman"/>
              </a:rPr>
              <a:t>Storage drivers allow you to create data in the writable layer of your container. The files won’t be persisted after the container is deleted, and both read and write speeds are lower than native file system performance.</a:t>
            </a:r>
            <a:endParaRPr sz="1100">
              <a:solidFill>
                <a:srgbClr val="33444C"/>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pic>
        <p:nvPicPr>
          <p:cNvPr id="382" name="Google Shape;382;p75"/>
          <p:cNvPicPr preferRelativeResize="0"/>
          <p:nvPr/>
        </p:nvPicPr>
        <p:blipFill>
          <a:blip r:embed="rId3">
            <a:alphaModFix/>
          </a:blip>
          <a:stretch>
            <a:fillRect/>
          </a:stretch>
        </p:blipFill>
        <p:spPr>
          <a:xfrm>
            <a:off x="406675" y="2443250"/>
            <a:ext cx="8330649" cy="25350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Volumes:</a:t>
            </a:r>
            <a:endParaRPr/>
          </a:p>
        </p:txBody>
      </p:sp>
      <p:sp>
        <p:nvSpPr>
          <p:cNvPr id="388" name="Google Shape;388;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1428"/>
              </a:lnSpc>
              <a:spcBef>
                <a:spcPts val="800"/>
              </a:spcBef>
              <a:spcAft>
                <a:spcPts val="0"/>
              </a:spcAft>
              <a:buClr>
                <a:schemeClr val="dk1"/>
              </a:buClr>
              <a:buSzPts val="1100"/>
              <a:buFont typeface="Arial"/>
              <a:buNone/>
            </a:pPr>
            <a:r>
              <a:rPr lang="en" sz="1050">
                <a:solidFill>
                  <a:srgbClr val="33444C"/>
                </a:solidFill>
              </a:rPr>
              <a:t>It is possible to store data within the writable layer of a container, but there are some downsides:</a:t>
            </a:r>
            <a:endParaRPr sz="1050">
              <a:solidFill>
                <a:srgbClr val="33444C"/>
              </a:solidFill>
            </a:endParaRPr>
          </a:p>
          <a:p>
            <a:pPr indent="-295275" lvl="0" marL="457200" rtl="0" algn="l">
              <a:spcBef>
                <a:spcPts val="800"/>
              </a:spcBef>
              <a:spcAft>
                <a:spcPts val="0"/>
              </a:spcAft>
              <a:buClr>
                <a:srgbClr val="33444C"/>
              </a:buClr>
              <a:buSzPts val="1050"/>
              <a:buChar char="●"/>
            </a:pPr>
            <a:r>
              <a:rPr lang="en" sz="1050">
                <a:solidFill>
                  <a:srgbClr val="33444C"/>
                </a:solidFill>
              </a:rPr>
              <a:t>The data won’t persist when that container is no longer running, and it can be difficult to get the data out of the container if another process needs it.</a:t>
            </a:r>
            <a:endParaRPr sz="1050">
              <a:solidFill>
                <a:srgbClr val="33444C"/>
              </a:solidFill>
            </a:endParaRPr>
          </a:p>
          <a:p>
            <a:pPr indent="-295275" lvl="0" marL="457200" rtl="0" algn="l">
              <a:spcBef>
                <a:spcPts val="0"/>
              </a:spcBef>
              <a:spcAft>
                <a:spcPts val="0"/>
              </a:spcAft>
              <a:buClr>
                <a:srgbClr val="33444C"/>
              </a:buClr>
              <a:buSzPts val="1050"/>
              <a:buChar char="●"/>
            </a:pPr>
            <a:r>
              <a:rPr lang="en" sz="1050">
                <a:solidFill>
                  <a:srgbClr val="33444C"/>
                </a:solidFill>
              </a:rPr>
              <a:t>A container’s writable layer is tightly coupled to the host machine where the container is running. You can’t easily move the data somewhere else.</a:t>
            </a:r>
            <a:endParaRPr sz="1050">
              <a:solidFill>
                <a:srgbClr val="33444C"/>
              </a:solidFill>
            </a:endParaRPr>
          </a:p>
          <a:p>
            <a:pPr indent="-295275" lvl="0" marL="457200" rtl="0" algn="l">
              <a:spcBef>
                <a:spcPts val="0"/>
              </a:spcBef>
              <a:spcAft>
                <a:spcPts val="0"/>
              </a:spcAft>
              <a:buClr>
                <a:srgbClr val="33444C"/>
              </a:buClr>
              <a:buSzPts val="1050"/>
              <a:buChar char="●"/>
            </a:pPr>
            <a:r>
              <a:rPr lang="en" sz="1050">
                <a:solidFill>
                  <a:srgbClr val="33444C"/>
                </a:solidFill>
              </a:rPr>
              <a:t>Writing into a container’s writable layer requires a </a:t>
            </a:r>
            <a:r>
              <a:rPr lang="en" sz="1050" u="sng">
                <a:solidFill>
                  <a:srgbClr val="0090C8"/>
                </a:solidFill>
                <a:hlinkClick r:id="rId3">
                  <a:extLst>
                    <a:ext uri="{A12FA001-AC4F-418D-AE19-62706E023703}">
                      <ahyp:hlinkClr val="tx"/>
                    </a:ext>
                  </a:extLst>
                </a:hlinkClick>
              </a:rPr>
              <a:t>storage driver</a:t>
            </a:r>
            <a:r>
              <a:rPr lang="en" sz="1050">
                <a:solidFill>
                  <a:srgbClr val="33444C"/>
                </a:solidFill>
              </a:rPr>
              <a:t> to manage the filesystem. The storage driver provides a union filesystem, using the Linux kernel. This extra abstraction reduces performance as compared to using </a:t>
            </a:r>
            <a:r>
              <a:rPr i="1" lang="en" sz="1050">
                <a:solidFill>
                  <a:srgbClr val="33444C"/>
                </a:solidFill>
              </a:rPr>
              <a:t>data volumes</a:t>
            </a:r>
            <a:r>
              <a:rPr lang="en" sz="1050">
                <a:solidFill>
                  <a:srgbClr val="33444C"/>
                </a:solidFill>
              </a:rPr>
              <a:t>, which write directly to the host filesystem.</a:t>
            </a:r>
            <a:endParaRPr sz="1050">
              <a:solidFill>
                <a:srgbClr val="33444C"/>
              </a:solidFill>
            </a:endParaRPr>
          </a:p>
          <a:p>
            <a:pPr indent="0" lvl="0" marL="0" rtl="0" algn="l">
              <a:lnSpc>
                <a:spcPct val="171428"/>
              </a:lnSpc>
              <a:spcBef>
                <a:spcPts val="800"/>
              </a:spcBef>
              <a:spcAft>
                <a:spcPts val="0"/>
              </a:spcAft>
              <a:buClr>
                <a:schemeClr val="dk1"/>
              </a:buClr>
              <a:buSzPts val="1100"/>
              <a:buFont typeface="Arial"/>
              <a:buNone/>
            </a:pPr>
            <a:r>
              <a:rPr lang="en" sz="1050">
                <a:solidFill>
                  <a:srgbClr val="33444C"/>
                </a:solidFill>
              </a:rPr>
              <a:t>Docker offers three different ways to mount data into a container from the Docker host: </a:t>
            </a:r>
            <a:r>
              <a:rPr b="1" i="1" lang="en" sz="1050">
                <a:solidFill>
                  <a:srgbClr val="33444C"/>
                </a:solidFill>
              </a:rPr>
              <a:t>volumes</a:t>
            </a:r>
            <a:r>
              <a:rPr b="1" lang="en" sz="1050">
                <a:solidFill>
                  <a:srgbClr val="33444C"/>
                </a:solidFill>
              </a:rPr>
              <a:t>, </a:t>
            </a:r>
            <a:r>
              <a:rPr b="1" i="1" lang="en" sz="1050">
                <a:solidFill>
                  <a:srgbClr val="33444C"/>
                </a:solidFill>
              </a:rPr>
              <a:t>bind mounts</a:t>
            </a:r>
            <a:r>
              <a:rPr b="1" lang="en" sz="1050">
                <a:solidFill>
                  <a:srgbClr val="33444C"/>
                </a:solidFill>
              </a:rPr>
              <a:t>, or </a:t>
            </a:r>
            <a:r>
              <a:rPr b="1" i="1" lang="en" sz="950">
                <a:solidFill>
                  <a:srgbClr val="33444C"/>
                </a:solidFill>
                <a:latin typeface="Courier New"/>
                <a:ea typeface="Courier New"/>
                <a:cs typeface="Courier New"/>
                <a:sym typeface="Courier New"/>
              </a:rPr>
              <a:t>tmpfs</a:t>
            </a:r>
            <a:r>
              <a:rPr b="1" i="1" lang="en" sz="1050">
                <a:solidFill>
                  <a:srgbClr val="33444C"/>
                </a:solidFill>
              </a:rPr>
              <a:t>volumes</a:t>
            </a:r>
            <a:r>
              <a:rPr lang="en" sz="1050">
                <a:solidFill>
                  <a:srgbClr val="33444C"/>
                </a:solidFill>
              </a:rPr>
              <a:t>. When in doubt, volumes are almost always the right choice.</a:t>
            </a:r>
            <a:endParaRPr sz="1050">
              <a:solidFill>
                <a:srgbClr val="33444C"/>
              </a:solidFill>
            </a:endParaRPr>
          </a:p>
          <a:p>
            <a:pPr indent="0" lvl="0" marL="0" rtl="0" algn="l">
              <a:lnSpc>
                <a:spcPct val="171428"/>
              </a:lnSpc>
              <a:spcBef>
                <a:spcPts val="800"/>
              </a:spcBef>
              <a:spcAft>
                <a:spcPts val="0"/>
              </a:spcAft>
              <a:buClr>
                <a:schemeClr val="dk1"/>
              </a:buClr>
              <a:buSzPts val="1100"/>
              <a:buFont typeface="Arial"/>
              <a:buNone/>
            </a:pPr>
            <a:r>
              <a:rPr lang="en" sz="1050">
                <a:solidFill>
                  <a:srgbClr val="33444C"/>
                </a:solidFill>
              </a:rPr>
              <a:t>Sharing your local repo to docker container </a:t>
            </a:r>
            <a:endParaRPr sz="1050">
              <a:solidFill>
                <a:srgbClr val="33444C"/>
              </a:solidFill>
            </a:endParaRPr>
          </a:p>
          <a:p>
            <a:pPr indent="0" lvl="0" marL="0" rtl="0" algn="l">
              <a:lnSpc>
                <a:spcPct val="171428"/>
              </a:lnSpc>
              <a:spcBef>
                <a:spcPts val="800"/>
              </a:spcBef>
              <a:spcAft>
                <a:spcPts val="0"/>
              </a:spcAft>
              <a:buClr>
                <a:schemeClr val="dk1"/>
              </a:buClr>
              <a:buSzPts val="1100"/>
              <a:buFont typeface="Arial"/>
              <a:buNone/>
            </a:pPr>
            <a:r>
              <a:rPr lang="en" sz="1050">
                <a:solidFill>
                  <a:srgbClr val="3A3A3A"/>
                </a:solidFill>
                <a:latin typeface="Verdana"/>
                <a:ea typeface="Verdana"/>
                <a:cs typeface="Verdana"/>
                <a:sym typeface="Verdana"/>
              </a:rPr>
              <a:t>docker run -d -v ~/nginxlogs:/var/log/nginx -p 5000:80 -i nginx</a:t>
            </a:r>
            <a:endParaRPr sz="1050">
              <a:solidFill>
                <a:srgbClr val="33444C"/>
              </a:solidFill>
            </a:endParaRPr>
          </a:p>
          <a:p>
            <a:pPr indent="0" lvl="0" marL="0" rtl="0" algn="l">
              <a:spcBef>
                <a:spcPts val="80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7"/>
          <p:cNvSpPr txBox="1"/>
          <p:nvPr>
            <p:ph idx="1" type="body"/>
          </p:nvPr>
        </p:nvSpPr>
        <p:spPr>
          <a:xfrm>
            <a:off x="311700" y="211250"/>
            <a:ext cx="8520600" cy="4851600"/>
          </a:xfrm>
          <a:prstGeom prst="rect">
            <a:avLst/>
          </a:prstGeom>
        </p:spPr>
        <p:txBody>
          <a:bodyPr anchorCtr="0" anchor="t" bIns="91425" lIns="91425" spcFirstLastPara="1" rIns="91425" wrap="square" tIns="91425">
            <a:noAutofit/>
          </a:bodyPr>
          <a:lstStyle/>
          <a:p>
            <a:pPr indent="0" lvl="0" marL="0" rtl="0" algn="l">
              <a:lnSpc>
                <a:spcPct val="171428"/>
              </a:lnSpc>
              <a:spcBef>
                <a:spcPts val="800"/>
              </a:spcBef>
              <a:spcAft>
                <a:spcPts val="0"/>
              </a:spcAft>
              <a:buClr>
                <a:schemeClr val="dk1"/>
              </a:buClr>
              <a:buSzPts val="1100"/>
              <a:buFont typeface="Arial"/>
              <a:buNone/>
            </a:pPr>
            <a:r>
              <a:rPr lang="en" sz="1050">
                <a:solidFill>
                  <a:srgbClr val="33444C"/>
                </a:solidFill>
                <a:highlight>
                  <a:srgbClr val="FFFFFF"/>
                </a:highlight>
              </a:rPr>
              <a:t>Volumes are the preferred mechanism for persisting data generated by and used by Docker containers. While </a:t>
            </a:r>
            <a:r>
              <a:rPr lang="en" sz="1050">
                <a:solidFill>
                  <a:srgbClr val="0090C8"/>
                </a:solidFill>
                <a:highlight>
                  <a:srgbClr val="FFFFFF"/>
                </a:highlight>
                <a:uFill>
                  <a:noFill/>
                </a:uFill>
                <a:hlinkClick r:id="rId3">
                  <a:extLst>
                    <a:ext uri="{A12FA001-AC4F-418D-AE19-62706E023703}">
                      <ahyp:hlinkClr val="tx"/>
                    </a:ext>
                  </a:extLst>
                </a:hlinkClick>
              </a:rPr>
              <a:t>bind mounts</a:t>
            </a:r>
            <a:r>
              <a:rPr lang="en" sz="1050">
                <a:solidFill>
                  <a:srgbClr val="33444C"/>
                </a:solidFill>
                <a:highlight>
                  <a:srgbClr val="FFFFFF"/>
                </a:highlight>
              </a:rPr>
              <a:t> are dependent on the directory structure of the host machine, volumes are completely managed by Docker. Volumes have several advantages over bind mounts:</a:t>
            </a:r>
            <a:endParaRPr sz="1050">
              <a:solidFill>
                <a:srgbClr val="33444C"/>
              </a:solidFill>
              <a:highlight>
                <a:srgbClr val="FFFFFF"/>
              </a:highlight>
            </a:endParaRPr>
          </a:p>
          <a:p>
            <a:pPr indent="-295275" lvl="0" marL="457200" rtl="0" algn="l">
              <a:spcBef>
                <a:spcPts val="800"/>
              </a:spcBef>
              <a:spcAft>
                <a:spcPts val="0"/>
              </a:spcAft>
              <a:buClr>
                <a:srgbClr val="33444C"/>
              </a:buClr>
              <a:buSzPts val="1050"/>
              <a:buChar char="●"/>
            </a:pPr>
            <a:r>
              <a:rPr lang="en" sz="1050">
                <a:solidFill>
                  <a:srgbClr val="33444C"/>
                </a:solidFill>
                <a:highlight>
                  <a:srgbClr val="FFFFFF"/>
                </a:highlight>
              </a:rPr>
              <a:t>Volumes are easier to back up or migrate than bind mounts.</a:t>
            </a:r>
            <a:endParaRPr sz="1050">
              <a:solidFill>
                <a:srgbClr val="33444C"/>
              </a:solidFill>
              <a:highlight>
                <a:srgbClr val="FFFFFF"/>
              </a:highlight>
            </a:endParaRPr>
          </a:p>
          <a:p>
            <a:pPr indent="-295275" lvl="0" marL="457200" rtl="0" algn="l">
              <a:spcBef>
                <a:spcPts val="0"/>
              </a:spcBef>
              <a:spcAft>
                <a:spcPts val="0"/>
              </a:spcAft>
              <a:buClr>
                <a:srgbClr val="33444C"/>
              </a:buClr>
              <a:buSzPts val="1050"/>
              <a:buChar char="●"/>
            </a:pPr>
            <a:r>
              <a:rPr lang="en" sz="1050">
                <a:solidFill>
                  <a:srgbClr val="33444C"/>
                </a:solidFill>
                <a:highlight>
                  <a:srgbClr val="FFFFFF"/>
                </a:highlight>
              </a:rPr>
              <a:t>You can manage volumes using Docker CLI commands or the Docker API.</a:t>
            </a:r>
            <a:endParaRPr sz="1050">
              <a:solidFill>
                <a:srgbClr val="33444C"/>
              </a:solidFill>
              <a:highlight>
                <a:srgbClr val="FFFFFF"/>
              </a:highlight>
            </a:endParaRPr>
          </a:p>
          <a:p>
            <a:pPr indent="-295275" lvl="0" marL="457200" rtl="0" algn="l">
              <a:spcBef>
                <a:spcPts val="0"/>
              </a:spcBef>
              <a:spcAft>
                <a:spcPts val="0"/>
              </a:spcAft>
              <a:buClr>
                <a:srgbClr val="33444C"/>
              </a:buClr>
              <a:buSzPts val="1050"/>
              <a:buChar char="●"/>
            </a:pPr>
            <a:r>
              <a:rPr lang="en" sz="1050">
                <a:solidFill>
                  <a:srgbClr val="33444C"/>
                </a:solidFill>
                <a:highlight>
                  <a:srgbClr val="FFFFFF"/>
                </a:highlight>
              </a:rPr>
              <a:t>Volumes work on both Linux and Windows containers.</a:t>
            </a:r>
            <a:endParaRPr sz="1050">
              <a:solidFill>
                <a:srgbClr val="33444C"/>
              </a:solidFill>
              <a:highlight>
                <a:srgbClr val="FFFFFF"/>
              </a:highlight>
            </a:endParaRPr>
          </a:p>
          <a:p>
            <a:pPr indent="-295275" lvl="0" marL="457200" rtl="0" algn="l">
              <a:spcBef>
                <a:spcPts val="0"/>
              </a:spcBef>
              <a:spcAft>
                <a:spcPts val="0"/>
              </a:spcAft>
              <a:buClr>
                <a:srgbClr val="33444C"/>
              </a:buClr>
              <a:buSzPts val="1050"/>
              <a:buChar char="●"/>
            </a:pPr>
            <a:r>
              <a:rPr lang="en" sz="1050">
                <a:solidFill>
                  <a:srgbClr val="33444C"/>
                </a:solidFill>
                <a:highlight>
                  <a:srgbClr val="FFFFFF"/>
                </a:highlight>
              </a:rPr>
              <a:t>Volumes can be more safely shared among multiple containers.</a:t>
            </a:r>
            <a:endParaRPr sz="1050">
              <a:solidFill>
                <a:srgbClr val="33444C"/>
              </a:solidFill>
              <a:highlight>
                <a:srgbClr val="FFFFFF"/>
              </a:highlight>
            </a:endParaRPr>
          </a:p>
          <a:p>
            <a:pPr indent="-295275" lvl="0" marL="457200" rtl="0" algn="l">
              <a:spcBef>
                <a:spcPts val="0"/>
              </a:spcBef>
              <a:spcAft>
                <a:spcPts val="0"/>
              </a:spcAft>
              <a:buClr>
                <a:srgbClr val="33444C"/>
              </a:buClr>
              <a:buSzPts val="1050"/>
              <a:buChar char="●"/>
            </a:pPr>
            <a:r>
              <a:rPr lang="en" sz="1050">
                <a:solidFill>
                  <a:srgbClr val="33444C"/>
                </a:solidFill>
                <a:highlight>
                  <a:srgbClr val="FFFFFF"/>
                </a:highlight>
              </a:rPr>
              <a:t>Volume drivers let you store volumes on remote hosts or cloud providers, to encrypt the contents of volumes, or to add other functionality.</a:t>
            </a:r>
            <a:endParaRPr sz="1050">
              <a:solidFill>
                <a:srgbClr val="33444C"/>
              </a:solidFill>
              <a:highlight>
                <a:srgbClr val="FFFFFF"/>
              </a:highlight>
            </a:endParaRPr>
          </a:p>
          <a:p>
            <a:pPr indent="-295275" lvl="0" marL="457200" rtl="0" algn="l">
              <a:spcBef>
                <a:spcPts val="0"/>
              </a:spcBef>
              <a:spcAft>
                <a:spcPts val="0"/>
              </a:spcAft>
              <a:buClr>
                <a:srgbClr val="33444C"/>
              </a:buClr>
              <a:buSzPts val="1050"/>
              <a:buChar char="●"/>
            </a:pPr>
            <a:r>
              <a:rPr lang="en" sz="1050">
                <a:solidFill>
                  <a:srgbClr val="33444C"/>
                </a:solidFill>
                <a:highlight>
                  <a:srgbClr val="FFFFFF"/>
                </a:highlight>
              </a:rPr>
              <a:t>New volumes can have their content pre-populated by a container.</a:t>
            </a:r>
            <a:endParaRPr sz="1050">
              <a:solidFill>
                <a:srgbClr val="33444C"/>
              </a:solidFill>
              <a:highlight>
                <a:srgbClr val="FFFFFF"/>
              </a:highlight>
            </a:endParaRPr>
          </a:p>
          <a:p>
            <a:pPr indent="0" lvl="0" marL="0" rtl="0" algn="l">
              <a:spcBef>
                <a:spcPts val="800"/>
              </a:spcBef>
              <a:spcAft>
                <a:spcPts val="1600"/>
              </a:spcAft>
              <a:buNone/>
            </a:pPr>
            <a:r>
              <a:t/>
            </a:r>
            <a:endParaRPr/>
          </a:p>
        </p:txBody>
      </p:sp>
      <p:pic>
        <p:nvPicPr>
          <p:cNvPr id="394" name="Google Shape;394;p77"/>
          <p:cNvPicPr preferRelativeResize="0"/>
          <p:nvPr/>
        </p:nvPicPr>
        <p:blipFill>
          <a:blip r:embed="rId4">
            <a:alphaModFix/>
          </a:blip>
          <a:stretch>
            <a:fillRect/>
          </a:stretch>
        </p:blipFill>
        <p:spPr>
          <a:xfrm>
            <a:off x="2181225" y="2634013"/>
            <a:ext cx="4781550" cy="24288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8"/>
          <p:cNvSpPr txBox="1"/>
          <p:nvPr>
            <p:ph idx="1" type="body"/>
          </p:nvPr>
        </p:nvSpPr>
        <p:spPr>
          <a:xfrm>
            <a:off x="311700" y="847675"/>
            <a:ext cx="8520600" cy="40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docker volume create --name=demo --opt o=size=100m</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docker volume create --name=demo</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docker run -it -v &lt;volume name&gt;:/home  --name nginx5 -p 93:80 nginx /bin/bash</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docker run -itd --name vol --volume-driver rexray/ebs --mount src=ebs-vol,target=/home/ centos</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150">
                <a:solidFill>
                  <a:srgbClr val="242729"/>
                </a:solidFill>
                <a:highlight>
                  <a:srgbClr val="FFFFFF"/>
                </a:highlight>
              </a:rPr>
              <a:t>$docker volume create -d flocker -o size=20GB my-named-volume</a:t>
            </a:r>
            <a:endParaRPr sz="1150">
              <a:solidFill>
                <a:srgbClr val="242729"/>
              </a:solidFill>
              <a:highlight>
                <a:srgbClr val="FFFFFF"/>
              </a:highlight>
            </a:endParaRPr>
          </a:p>
          <a:p>
            <a:pPr indent="0" lvl="0" marL="0" rtl="0" algn="l">
              <a:spcBef>
                <a:spcPts val="1600"/>
              </a:spcBef>
              <a:spcAft>
                <a:spcPts val="0"/>
              </a:spcAft>
              <a:buClr>
                <a:schemeClr val="dk1"/>
              </a:buClr>
              <a:buSzPts val="1100"/>
              <a:buFont typeface="Arial"/>
              <a:buNone/>
            </a:pPr>
            <a:r>
              <a:rPr lang="en" sz="1150">
                <a:solidFill>
                  <a:srgbClr val="242729"/>
                </a:solidFill>
                <a:highlight>
                  <a:srgbClr val="FFFFFF"/>
                </a:highlight>
              </a:rPr>
              <a:t>$ docker volume create --driver local --opt type=tmpfs --opt device=tmpfs --opt o=size=100m,uid=1000</a:t>
            </a:r>
            <a:endParaRPr sz="1150">
              <a:solidFill>
                <a:srgbClr val="242729"/>
              </a:solidFill>
              <a:highlight>
                <a:srgbClr val="FFFFFF"/>
              </a:highlight>
            </a:endParaRPr>
          </a:p>
          <a:p>
            <a:pPr indent="0" lvl="0" marL="0" rtl="0" algn="l">
              <a:spcBef>
                <a:spcPts val="1600"/>
              </a:spcBef>
              <a:spcAft>
                <a:spcPts val="0"/>
              </a:spcAft>
              <a:buClr>
                <a:schemeClr val="dk1"/>
              </a:buClr>
              <a:buSzPts val="1100"/>
              <a:buFont typeface="Arial"/>
              <a:buNone/>
            </a:pPr>
            <a:r>
              <a:rPr b="1" lang="en" sz="1150">
                <a:solidFill>
                  <a:srgbClr val="242729"/>
                </a:solidFill>
                <a:highlight>
                  <a:srgbClr val="FFFFFF"/>
                </a:highlight>
              </a:rPr>
              <a:t>Another example:</a:t>
            </a:r>
            <a:endParaRPr b="1" sz="1150">
              <a:solidFill>
                <a:srgbClr val="242729"/>
              </a:solidFill>
              <a:highlight>
                <a:srgbClr val="FFFFFF"/>
              </a:highlight>
            </a:endParaRPr>
          </a:p>
          <a:p>
            <a:pPr indent="0" lvl="0" marL="0" rtl="0" algn="l">
              <a:spcBef>
                <a:spcPts val="1600"/>
              </a:spcBef>
              <a:spcAft>
                <a:spcPts val="1600"/>
              </a:spcAft>
              <a:buNone/>
            </a:pPr>
            <a:r>
              <a:rPr lang="en" sz="1150">
                <a:solidFill>
                  <a:srgbClr val="242729"/>
                </a:solidFill>
                <a:highlight>
                  <a:srgbClr val="FFFFFF"/>
                </a:highlight>
              </a:rPr>
              <a:t>$ docker volume create --driver local --opt type=btrfs --opt device=/dev/sda2</a:t>
            </a:r>
            <a:endParaRPr sz="1150">
              <a:solidFill>
                <a:srgbClr val="242729"/>
              </a:solidFill>
              <a:highlight>
                <a:srgbClr val="FFFFFF"/>
              </a:high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9"/>
          <p:cNvSpPr txBox="1"/>
          <p:nvPr>
            <p:ph idx="1" type="body"/>
          </p:nvPr>
        </p:nvSpPr>
        <p:spPr>
          <a:xfrm>
            <a:off x="311700" y="235800"/>
            <a:ext cx="8516400" cy="47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Docker-Compose</a:t>
            </a:r>
            <a:endParaRPr/>
          </a:p>
          <a:p>
            <a:pPr indent="0" lvl="0" marL="0" rtl="0" algn="l">
              <a:spcBef>
                <a:spcPts val="1600"/>
              </a:spcBef>
              <a:spcAft>
                <a:spcPts val="0"/>
              </a:spcAft>
              <a:buClr>
                <a:schemeClr val="dk1"/>
              </a:buClr>
              <a:buSzPts val="1100"/>
              <a:buFont typeface="Arial"/>
              <a:buNone/>
            </a:pPr>
            <a:r>
              <a:rPr lang="en" sz="1400">
                <a:latin typeface="Times New Roman"/>
                <a:ea typeface="Times New Roman"/>
                <a:cs typeface="Times New Roman"/>
                <a:sym typeface="Times New Roman"/>
              </a:rPr>
              <a:t>Compose is a tool for defining and running multi-container Docker applications. With Compose, you use a Compose file to configure your application’s services. Then, using a single command, you create and start all the services from your configuration</a:t>
            </a:r>
            <a:endParaRPr sz="1400">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100">
                <a:solidFill>
                  <a:schemeClr val="dk1"/>
                </a:solidFill>
              </a:rPr>
              <a:t>Compose is great for development, testing, and staging environments, as well as CI workflows. You can learn more about each case in</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Common Use Cases</a:t>
            </a:r>
            <a:r>
              <a:rPr lang="en" sz="1100">
                <a:solidFill>
                  <a:schemeClr val="dk1"/>
                </a:solidFill>
              </a:rPr>
              <a:t>.</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Using Compose is basically a three-step process.</a:t>
            </a:r>
            <a:endParaRPr sz="1100">
              <a:solidFill>
                <a:schemeClr val="dk1"/>
              </a:solidFill>
            </a:endParaRPr>
          </a:p>
          <a:p>
            <a:pPr indent="-298450" lvl="0" marL="457200" rtl="0" algn="l">
              <a:spcBef>
                <a:spcPts val="1600"/>
              </a:spcBef>
              <a:spcAft>
                <a:spcPts val="0"/>
              </a:spcAft>
              <a:buClr>
                <a:schemeClr val="dk1"/>
              </a:buClr>
              <a:buSzPts val="1100"/>
              <a:buAutoNum type="arabicPeriod"/>
            </a:pPr>
            <a:r>
              <a:rPr lang="en" sz="1100">
                <a:solidFill>
                  <a:schemeClr val="dk1"/>
                </a:solidFill>
              </a:rPr>
              <a:t>Define your app’s environment with a Dockerfile so it can be reproduced anywhere.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Define the services that make up your app in docker-compose.yml so they can be run together in an isolated environment.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Lastly, run docker-compose up and Compose will start and run your entire app.</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Install Docker Compose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rgbClr val="CC0000"/>
                </a:solidFill>
              </a:rPr>
              <a:t>$ curl -L "https://github.com/docker/compose/releases/download/1.9.0/docker-compose-$(uname -s)-$(uname -m)" -o /usr/local/bin/docker-compose</a:t>
            </a:r>
            <a:endParaRPr sz="1100">
              <a:solidFill>
                <a:srgbClr val="CC0000"/>
              </a:solidFill>
            </a:endParaRPr>
          </a:p>
          <a:p>
            <a:pPr indent="0" lvl="0" marL="0" rtl="0" algn="l">
              <a:spcBef>
                <a:spcPts val="0"/>
              </a:spcBef>
              <a:spcAft>
                <a:spcPts val="0"/>
              </a:spcAft>
              <a:buNone/>
            </a:pPr>
            <a:r>
              <a:rPr b="1" lang="en" sz="1100">
                <a:solidFill>
                  <a:srgbClr val="CC0000"/>
                </a:solidFill>
              </a:rPr>
              <a:t>$chmod</a:t>
            </a:r>
            <a:r>
              <a:rPr lang="en" sz="1100">
                <a:solidFill>
                  <a:srgbClr val="CC0000"/>
                </a:solidFill>
              </a:rPr>
              <a:t> +</a:t>
            </a:r>
            <a:r>
              <a:rPr b="1" lang="en" sz="1100">
                <a:solidFill>
                  <a:srgbClr val="CC0000"/>
                </a:solidFill>
              </a:rPr>
              <a:t>x</a:t>
            </a:r>
            <a:r>
              <a:rPr lang="en" sz="1100">
                <a:solidFill>
                  <a:srgbClr val="CC0000"/>
                </a:solidFill>
              </a:rPr>
              <a:t> /usr/</a:t>
            </a:r>
            <a:r>
              <a:rPr b="1" lang="en" sz="1100">
                <a:solidFill>
                  <a:srgbClr val="CC0000"/>
                </a:solidFill>
              </a:rPr>
              <a:t>local</a:t>
            </a:r>
            <a:r>
              <a:rPr lang="en" sz="1100">
                <a:solidFill>
                  <a:srgbClr val="CC0000"/>
                </a:solidFill>
              </a:rPr>
              <a:t>/bin/docker-compose</a:t>
            </a:r>
            <a:endParaRPr sz="1100">
              <a:solidFill>
                <a:srgbClr val="CC0000"/>
              </a:solidFill>
            </a:endParaRPr>
          </a:p>
          <a:p>
            <a:pPr indent="0" lvl="0" marL="0" rtl="0" algn="l">
              <a:spcBef>
                <a:spcPts val="0"/>
              </a:spcBef>
              <a:spcAft>
                <a:spcPts val="0"/>
              </a:spcAft>
              <a:buClr>
                <a:schemeClr val="dk1"/>
              </a:buClr>
              <a:buSzPts val="1100"/>
              <a:buFont typeface="Arial"/>
              <a:buNone/>
            </a:pPr>
            <a:r>
              <a:rPr lang="en" sz="1100">
                <a:solidFill>
                  <a:srgbClr val="CC0000"/>
                </a:solidFill>
              </a:rPr>
              <a:t>$export $PATH:/usr/local/bin</a:t>
            </a:r>
            <a:endParaRPr sz="1100">
              <a:solidFill>
                <a:srgbClr val="CC0000"/>
              </a:solidFill>
            </a:endParaRPr>
          </a:p>
          <a:p>
            <a:pPr indent="0" lvl="0" marL="0" rtl="0" algn="l">
              <a:spcBef>
                <a:spcPts val="0"/>
              </a:spcBef>
              <a:spcAft>
                <a:spcPts val="0"/>
              </a:spcAft>
              <a:buClr>
                <a:schemeClr val="dk1"/>
              </a:buClr>
              <a:buSzPts val="1100"/>
              <a:buFont typeface="Arial"/>
              <a:buNone/>
            </a:pPr>
            <a:r>
              <a:t/>
            </a:r>
            <a:endParaRPr sz="1100">
              <a:solidFill>
                <a:srgbClr val="CC0000"/>
              </a:solidFill>
            </a:endParaRPr>
          </a:p>
          <a:p>
            <a:pPr indent="0" lvl="0" marL="0" rtl="0" algn="l">
              <a:spcBef>
                <a:spcPts val="0"/>
              </a:spcBef>
              <a:spcAft>
                <a:spcPts val="0"/>
              </a:spcAft>
              <a:buClr>
                <a:schemeClr val="dk1"/>
              </a:buClr>
              <a:buSzPts val="1100"/>
              <a:buFont typeface="Arial"/>
              <a:buNone/>
            </a:pPr>
            <a:r>
              <a:rPr lang="en" sz="1100">
                <a:solidFill>
                  <a:schemeClr val="dk1"/>
                </a:solidFill>
              </a:rPr>
              <a:t>$pip </a:t>
            </a:r>
            <a:r>
              <a:rPr b="1" lang="en" sz="1100">
                <a:solidFill>
                  <a:schemeClr val="dk1"/>
                </a:solidFill>
              </a:rPr>
              <a:t>install</a:t>
            </a:r>
            <a:r>
              <a:rPr lang="en" sz="1100">
                <a:solidFill>
                  <a:schemeClr val="dk1"/>
                </a:solidFill>
              </a:rPr>
              <a:t> docker-compose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rgbClr val="CC0000"/>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80"/>
          <p:cNvSpPr txBox="1"/>
          <p:nvPr>
            <p:ph idx="1" type="body"/>
          </p:nvPr>
        </p:nvSpPr>
        <p:spPr>
          <a:xfrm>
            <a:off x="363300" y="103175"/>
            <a:ext cx="8560500" cy="4804800"/>
          </a:xfrm>
          <a:prstGeom prst="rect">
            <a:avLst/>
          </a:prstGeom>
        </p:spPr>
        <p:txBody>
          <a:bodyPr anchorCtr="0" anchor="t" bIns="91425" lIns="91425" spcFirstLastPara="1" rIns="91425" wrap="square" tIns="91425">
            <a:noAutofit/>
          </a:bodyPr>
          <a:lstStyle/>
          <a:p>
            <a:pPr indent="0" lvl="0" marL="50800" rtl="0" algn="l">
              <a:lnSpc>
                <a:spcPct val="140000"/>
              </a:lnSpc>
              <a:spcBef>
                <a:spcPts val="1800"/>
              </a:spcBef>
              <a:spcAft>
                <a:spcPts val="0"/>
              </a:spcAft>
              <a:buClr>
                <a:schemeClr val="dk1"/>
              </a:buClr>
              <a:buSzPts val="1100"/>
              <a:buFont typeface="Arial"/>
              <a:buNone/>
            </a:pPr>
            <a:r>
              <a:rPr lang="en" sz="1000">
                <a:solidFill>
                  <a:srgbClr val="155A74"/>
                </a:solidFill>
                <a:highlight>
                  <a:srgbClr val="FFFFFF"/>
                </a:highlight>
                <a:latin typeface="Times New Roman"/>
                <a:ea typeface="Times New Roman"/>
                <a:cs typeface="Times New Roman"/>
                <a:sym typeface="Times New Roman"/>
              </a:rPr>
              <a:t>Step 1: Setup</a:t>
            </a:r>
            <a:endParaRPr sz="1000">
              <a:solidFill>
                <a:srgbClr val="155A74"/>
              </a:solidFill>
              <a:highlight>
                <a:srgbClr val="FFFFFF"/>
              </a:highlight>
              <a:latin typeface="Times New Roman"/>
              <a:ea typeface="Times New Roman"/>
              <a:cs typeface="Times New Roman"/>
              <a:sym typeface="Times New Roman"/>
            </a:endParaRPr>
          </a:p>
          <a:p>
            <a:pPr indent="-292100" lvl="0" marL="457200" rtl="0" algn="l">
              <a:lnSpc>
                <a:spcPct val="160000"/>
              </a:lnSpc>
              <a:spcBef>
                <a:spcPts val="0"/>
              </a:spcBef>
              <a:spcAft>
                <a:spcPts val="0"/>
              </a:spcAft>
              <a:buClr>
                <a:schemeClr val="dk1"/>
              </a:buClr>
              <a:buSzPts val="1000"/>
              <a:buFont typeface="Times New Roman"/>
              <a:buAutoNum type="arabicPeriod"/>
            </a:pPr>
            <a:r>
              <a:rPr lang="en" sz="1000">
                <a:solidFill>
                  <a:schemeClr val="dk1"/>
                </a:solidFill>
                <a:highlight>
                  <a:srgbClr val="FFFFFF"/>
                </a:highlight>
                <a:latin typeface="Times New Roman"/>
                <a:ea typeface="Times New Roman"/>
                <a:cs typeface="Times New Roman"/>
                <a:sym typeface="Times New Roman"/>
              </a:rPr>
              <a:t>Create a directory for the project:</a:t>
            </a:r>
            <a:endParaRPr sz="1000">
              <a:solidFill>
                <a:schemeClr val="dk1"/>
              </a:solidFill>
              <a:highlight>
                <a:srgbClr val="FFFFFF"/>
              </a:highlight>
              <a:latin typeface="Times New Roman"/>
              <a:ea typeface="Times New Roman"/>
              <a:cs typeface="Times New Roman"/>
              <a:sym typeface="Times New Roman"/>
            </a:endParaRPr>
          </a:p>
          <a:p>
            <a:pPr indent="-292100" lvl="0" marL="457200" rtl="0" algn="l">
              <a:lnSpc>
                <a:spcPct val="142857"/>
              </a:lnSpc>
              <a:spcBef>
                <a:spcPts val="0"/>
              </a:spcBef>
              <a:spcAft>
                <a:spcPts val="0"/>
              </a:spcAft>
              <a:buClr>
                <a:schemeClr val="dk1"/>
              </a:buClr>
              <a:buSzPts val="1000"/>
              <a:buFont typeface="Times New Roman"/>
              <a:buAutoNum type="arabicPeriod"/>
            </a:pPr>
            <a:r>
              <a:rPr lang="en" sz="1000">
                <a:solidFill>
                  <a:srgbClr val="333333"/>
                </a:solidFill>
                <a:highlight>
                  <a:srgbClr val="F5F5F5"/>
                </a:highlight>
                <a:latin typeface="Times New Roman"/>
                <a:ea typeface="Times New Roman"/>
                <a:cs typeface="Times New Roman"/>
                <a:sym typeface="Times New Roman"/>
              </a:rPr>
              <a:t>$ mkdir composetest</a:t>
            </a:r>
            <a:br>
              <a:rPr lang="en" sz="1000">
                <a:solidFill>
                  <a:srgbClr val="333333"/>
                </a:solidFill>
                <a:highlight>
                  <a:srgbClr val="F5F5F5"/>
                </a:highlight>
                <a:latin typeface="Times New Roman"/>
                <a:ea typeface="Times New Roman"/>
                <a:cs typeface="Times New Roman"/>
                <a:sym typeface="Times New Roman"/>
              </a:rPr>
            </a:br>
            <a:r>
              <a:rPr lang="en" sz="1000">
                <a:solidFill>
                  <a:srgbClr val="333333"/>
                </a:solidFill>
                <a:highlight>
                  <a:srgbClr val="F5F5F5"/>
                </a:highlight>
                <a:latin typeface="Times New Roman"/>
                <a:ea typeface="Times New Roman"/>
                <a:cs typeface="Times New Roman"/>
                <a:sym typeface="Times New Roman"/>
              </a:rPr>
              <a:t>$ cd composetest</a:t>
            </a:r>
            <a:endParaRPr sz="1000">
              <a:solidFill>
                <a:srgbClr val="333333"/>
              </a:solidFill>
              <a:highlight>
                <a:srgbClr val="F5F5F5"/>
              </a:highlight>
              <a:latin typeface="Times New Roman"/>
              <a:ea typeface="Times New Roman"/>
              <a:cs typeface="Times New Roman"/>
              <a:sym typeface="Times New Roman"/>
            </a:endParaRPr>
          </a:p>
          <a:p>
            <a:pPr indent="-292100" lvl="0" marL="457200" rtl="0" algn="l">
              <a:lnSpc>
                <a:spcPct val="160000"/>
              </a:lnSpc>
              <a:spcBef>
                <a:spcPts val="0"/>
              </a:spcBef>
              <a:spcAft>
                <a:spcPts val="0"/>
              </a:spcAft>
              <a:buClr>
                <a:schemeClr val="dk1"/>
              </a:buClr>
              <a:buSzPts val="1000"/>
              <a:buAutoNum type="arabicPeriod"/>
            </a:pPr>
            <a:r>
              <a:rPr lang="en" sz="1000">
                <a:solidFill>
                  <a:schemeClr val="dk1"/>
                </a:solidFill>
                <a:highlight>
                  <a:srgbClr val="FFFFFF"/>
                </a:highlight>
                <a:latin typeface="Times New Roman"/>
                <a:ea typeface="Times New Roman"/>
                <a:cs typeface="Times New Roman"/>
                <a:sym typeface="Times New Roman"/>
              </a:rPr>
              <a:t>Create a file called app.py in your project directory and paste this in:</a:t>
            </a:r>
            <a:endParaRPr sz="1000">
              <a:solidFill>
                <a:schemeClr val="dk1"/>
              </a:solidFill>
              <a:highlight>
                <a:srgbClr val="FFFFFF"/>
              </a:highlight>
              <a:latin typeface="Times New Roman"/>
              <a:ea typeface="Times New Roman"/>
              <a:cs typeface="Times New Roman"/>
              <a:sym typeface="Times New Roman"/>
            </a:endParaRPr>
          </a:p>
          <a:p>
            <a:pPr indent="-292100" lvl="0" marL="457200" rtl="0" algn="l">
              <a:lnSpc>
                <a:spcPct val="142857"/>
              </a:lnSpc>
              <a:spcBef>
                <a:spcPts val="0"/>
              </a:spcBef>
              <a:spcAft>
                <a:spcPts val="0"/>
              </a:spcAft>
              <a:buClr>
                <a:schemeClr val="dk1"/>
              </a:buClr>
              <a:buSzPts val="1000"/>
              <a:buFont typeface="Times New Roman"/>
              <a:buAutoNum type="arabicPeriod"/>
            </a:pPr>
            <a:r>
              <a:rPr b="1" lang="en" sz="1000">
                <a:solidFill>
                  <a:srgbClr val="333333"/>
                </a:solidFill>
                <a:highlight>
                  <a:srgbClr val="F5F5F5"/>
                </a:highlight>
                <a:latin typeface="Times New Roman"/>
                <a:ea typeface="Times New Roman"/>
                <a:cs typeface="Times New Roman"/>
                <a:sym typeface="Times New Roman"/>
              </a:rPr>
              <a:t>from</a:t>
            </a:r>
            <a:r>
              <a:rPr lang="en" sz="1000">
                <a:solidFill>
                  <a:srgbClr val="333333"/>
                </a:solidFill>
                <a:highlight>
                  <a:srgbClr val="F5F5F5"/>
                </a:highlight>
                <a:latin typeface="Times New Roman"/>
                <a:ea typeface="Times New Roman"/>
                <a:cs typeface="Times New Roman"/>
                <a:sym typeface="Times New Roman"/>
              </a:rPr>
              <a:t> flask </a:t>
            </a:r>
            <a:r>
              <a:rPr b="1" lang="en" sz="1000">
                <a:solidFill>
                  <a:srgbClr val="333333"/>
                </a:solidFill>
                <a:highlight>
                  <a:srgbClr val="F5F5F5"/>
                </a:highlight>
                <a:latin typeface="Times New Roman"/>
                <a:ea typeface="Times New Roman"/>
                <a:cs typeface="Times New Roman"/>
                <a:sym typeface="Times New Roman"/>
              </a:rPr>
              <a:t>import</a:t>
            </a:r>
            <a:r>
              <a:rPr lang="en" sz="1000">
                <a:solidFill>
                  <a:srgbClr val="333333"/>
                </a:solidFill>
                <a:highlight>
                  <a:srgbClr val="F5F5F5"/>
                </a:highlight>
                <a:latin typeface="Times New Roman"/>
                <a:ea typeface="Times New Roman"/>
                <a:cs typeface="Times New Roman"/>
                <a:sym typeface="Times New Roman"/>
              </a:rPr>
              <a:t> Flask</a:t>
            </a:r>
            <a:br>
              <a:rPr lang="en" sz="1000">
                <a:solidFill>
                  <a:srgbClr val="333333"/>
                </a:solidFill>
                <a:highlight>
                  <a:srgbClr val="F5F5F5"/>
                </a:highlight>
                <a:latin typeface="Times New Roman"/>
                <a:ea typeface="Times New Roman"/>
                <a:cs typeface="Times New Roman"/>
                <a:sym typeface="Times New Roman"/>
              </a:rPr>
            </a:br>
            <a:r>
              <a:rPr b="1" lang="en" sz="1000">
                <a:solidFill>
                  <a:srgbClr val="333333"/>
                </a:solidFill>
                <a:highlight>
                  <a:srgbClr val="F5F5F5"/>
                </a:highlight>
                <a:latin typeface="Times New Roman"/>
                <a:ea typeface="Times New Roman"/>
                <a:cs typeface="Times New Roman"/>
                <a:sym typeface="Times New Roman"/>
              </a:rPr>
              <a:t>from</a:t>
            </a:r>
            <a:r>
              <a:rPr lang="en" sz="1000">
                <a:solidFill>
                  <a:srgbClr val="333333"/>
                </a:solidFill>
                <a:highlight>
                  <a:srgbClr val="F5F5F5"/>
                </a:highlight>
                <a:latin typeface="Times New Roman"/>
                <a:ea typeface="Times New Roman"/>
                <a:cs typeface="Times New Roman"/>
                <a:sym typeface="Times New Roman"/>
              </a:rPr>
              <a:t> redis </a:t>
            </a:r>
            <a:r>
              <a:rPr b="1" lang="en" sz="1000">
                <a:solidFill>
                  <a:srgbClr val="333333"/>
                </a:solidFill>
                <a:highlight>
                  <a:srgbClr val="F5F5F5"/>
                </a:highlight>
                <a:latin typeface="Times New Roman"/>
                <a:ea typeface="Times New Roman"/>
                <a:cs typeface="Times New Roman"/>
                <a:sym typeface="Times New Roman"/>
              </a:rPr>
              <a:t>import</a:t>
            </a:r>
            <a:r>
              <a:rPr lang="en" sz="1000">
                <a:solidFill>
                  <a:srgbClr val="333333"/>
                </a:solidFill>
                <a:highlight>
                  <a:srgbClr val="F5F5F5"/>
                </a:highlight>
                <a:latin typeface="Times New Roman"/>
                <a:ea typeface="Times New Roman"/>
                <a:cs typeface="Times New Roman"/>
                <a:sym typeface="Times New Roman"/>
              </a:rPr>
              <a:t> Redis</a:t>
            </a:r>
            <a:br>
              <a:rPr lang="en" sz="1000">
                <a:solidFill>
                  <a:srgbClr val="333333"/>
                </a:solidFill>
                <a:highlight>
                  <a:srgbClr val="F5F5F5"/>
                </a:highlight>
                <a:latin typeface="Times New Roman"/>
                <a:ea typeface="Times New Roman"/>
                <a:cs typeface="Times New Roman"/>
                <a:sym typeface="Times New Roman"/>
              </a:rPr>
            </a:br>
            <a:r>
              <a:rPr lang="en" sz="1000">
                <a:solidFill>
                  <a:srgbClr val="333333"/>
                </a:solidFill>
                <a:highlight>
                  <a:srgbClr val="F5F5F5"/>
                </a:highlight>
                <a:latin typeface="Times New Roman"/>
                <a:ea typeface="Times New Roman"/>
                <a:cs typeface="Times New Roman"/>
                <a:sym typeface="Times New Roman"/>
              </a:rPr>
              <a:t>app = Flask(__name__)</a:t>
            </a:r>
            <a:br>
              <a:rPr lang="en" sz="1000">
                <a:solidFill>
                  <a:srgbClr val="333333"/>
                </a:solidFill>
                <a:highlight>
                  <a:srgbClr val="F5F5F5"/>
                </a:highlight>
                <a:latin typeface="Times New Roman"/>
                <a:ea typeface="Times New Roman"/>
                <a:cs typeface="Times New Roman"/>
                <a:sym typeface="Times New Roman"/>
              </a:rPr>
            </a:br>
            <a:r>
              <a:rPr lang="en" sz="1000">
                <a:solidFill>
                  <a:srgbClr val="333333"/>
                </a:solidFill>
                <a:highlight>
                  <a:srgbClr val="F5F5F5"/>
                </a:highlight>
                <a:latin typeface="Times New Roman"/>
                <a:ea typeface="Times New Roman"/>
                <a:cs typeface="Times New Roman"/>
                <a:sym typeface="Times New Roman"/>
              </a:rPr>
              <a:t>redis = Redis(host=</a:t>
            </a:r>
            <a:r>
              <a:rPr lang="en" sz="1000">
                <a:solidFill>
                  <a:srgbClr val="DD1144"/>
                </a:solidFill>
                <a:highlight>
                  <a:srgbClr val="F5F5F5"/>
                </a:highlight>
                <a:latin typeface="Times New Roman"/>
                <a:ea typeface="Times New Roman"/>
                <a:cs typeface="Times New Roman"/>
                <a:sym typeface="Times New Roman"/>
              </a:rPr>
              <a:t>'redis'</a:t>
            </a:r>
            <a:r>
              <a:rPr lang="en" sz="1000">
                <a:solidFill>
                  <a:srgbClr val="333333"/>
                </a:solidFill>
                <a:highlight>
                  <a:srgbClr val="F5F5F5"/>
                </a:highlight>
                <a:latin typeface="Times New Roman"/>
                <a:ea typeface="Times New Roman"/>
                <a:cs typeface="Times New Roman"/>
                <a:sym typeface="Times New Roman"/>
              </a:rPr>
              <a:t>, port=</a:t>
            </a:r>
            <a:r>
              <a:rPr lang="en" sz="1000">
                <a:solidFill>
                  <a:srgbClr val="008080"/>
                </a:solidFill>
                <a:highlight>
                  <a:srgbClr val="F5F5F5"/>
                </a:highlight>
                <a:latin typeface="Times New Roman"/>
                <a:ea typeface="Times New Roman"/>
                <a:cs typeface="Times New Roman"/>
                <a:sym typeface="Times New Roman"/>
              </a:rPr>
              <a:t>6379</a:t>
            </a:r>
            <a:r>
              <a:rPr lang="en" sz="1000">
                <a:solidFill>
                  <a:srgbClr val="333333"/>
                </a:solidFill>
                <a:highlight>
                  <a:srgbClr val="F5F5F5"/>
                </a:highlight>
                <a:latin typeface="Times New Roman"/>
                <a:ea typeface="Times New Roman"/>
                <a:cs typeface="Times New Roman"/>
                <a:sym typeface="Times New Roman"/>
              </a:rPr>
              <a:t>)</a:t>
            </a:r>
            <a:br>
              <a:rPr lang="en" sz="1000">
                <a:solidFill>
                  <a:srgbClr val="333333"/>
                </a:solidFill>
                <a:highlight>
                  <a:srgbClr val="F5F5F5"/>
                </a:highlight>
                <a:latin typeface="Times New Roman"/>
                <a:ea typeface="Times New Roman"/>
                <a:cs typeface="Times New Roman"/>
                <a:sym typeface="Times New Roman"/>
              </a:rPr>
            </a:br>
            <a:r>
              <a:rPr b="1" lang="en" sz="1000">
                <a:solidFill>
                  <a:srgbClr val="999999"/>
                </a:solidFill>
                <a:highlight>
                  <a:srgbClr val="F5F5F5"/>
                </a:highlight>
                <a:latin typeface="Times New Roman"/>
                <a:ea typeface="Times New Roman"/>
                <a:cs typeface="Times New Roman"/>
                <a:sym typeface="Times New Roman"/>
              </a:rPr>
              <a:t>@app.route('/')</a:t>
            </a:r>
            <a:br>
              <a:rPr lang="en" sz="1000">
                <a:solidFill>
                  <a:srgbClr val="333333"/>
                </a:solidFill>
                <a:highlight>
                  <a:srgbClr val="F5F5F5"/>
                </a:highlight>
                <a:latin typeface="Times New Roman"/>
                <a:ea typeface="Times New Roman"/>
                <a:cs typeface="Times New Roman"/>
                <a:sym typeface="Times New Roman"/>
              </a:rPr>
            </a:br>
            <a:r>
              <a:rPr b="1" lang="en" sz="1000">
                <a:solidFill>
                  <a:srgbClr val="333333"/>
                </a:solidFill>
                <a:highlight>
                  <a:srgbClr val="F5F5F5"/>
                </a:highlight>
                <a:latin typeface="Times New Roman"/>
                <a:ea typeface="Times New Roman"/>
                <a:cs typeface="Times New Roman"/>
                <a:sym typeface="Times New Roman"/>
              </a:rPr>
              <a:t>def</a:t>
            </a:r>
            <a:r>
              <a:rPr lang="en" sz="1000">
                <a:solidFill>
                  <a:srgbClr val="333333"/>
                </a:solidFill>
                <a:highlight>
                  <a:srgbClr val="F5F5F5"/>
                </a:highlight>
                <a:latin typeface="Times New Roman"/>
                <a:ea typeface="Times New Roman"/>
                <a:cs typeface="Times New Roman"/>
                <a:sym typeface="Times New Roman"/>
              </a:rPr>
              <a:t> </a:t>
            </a:r>
            <a:r>
              <a:rPr b="1" lang="en" sz="1000">
                <a:solidFill>
                  <a:srgbClr val="990000"/>
                </a:solidFill>
                <a:highlight>
                  <a:srgbClr val="F5F5F5"/>
                </a:highlight>
                <a:latin typeface="Times New Roman"/>
                <a:ea typeface="Times New Roman"/>
                <a:cs typeface="Times New Roman"/>
                <a:sym typeface="Times New Roman"/>
              </a:rPr>
              <a:t>hello</a:t>
            </a:r>
            <a:r>
              <a:rPr lang="en" sz="1000">
                <a:solidFill>
                  <a:srgbClr val="333333"/>
                </a:solidFill>
                <a:highlight>
                  <a:srgbClr val="F5F5F5"/>
                </a:highlight>
                <a:latin typeface="Times New Roman"/>
                <a:ea typeface="Times New Roman"/>
                <a:cs typeface="Times New Roman"/>
                <a:sym typeface="Times New Roman"/>
              </a:rPr>
              <a:t>():</a:t>
            </a:r>
            <a:br>
              <a:rPr lang="en" sz="1000">
                <a:solidFill>
                  <a:srgbClr val="333333"/>
                </a:solidFill>
                <a:highlight>
                  <a:srgbClr val="F5F5F5"/>
                </a:highlight>
                <a:latin typeface="Times New Roman"/>
                <a:ea typeface="Times New Roman"/>
                <a:cs typeface="Times New Roman"/>
                <a:sym typeface="Times New Roman"/>
              </a:rPr>
            </a:br>
            <a:r>
              <a:rPr lang="en" sz="1000">
                <a:solidFill>
                  <a:srgbClr val="333333"/>
                </a:solidFill>
                <a:highlight>
                  <a:srgbClr val="F5F5F5"/>
                </a:highlight>
                <a:latin typeface="Times New Roman"/>
                <a:ea typeface="Times New Roman"/>
                <a:cs typeface="Times New Roman"/>
                <a:sym typeface="Times New Roman"/>
              </a:rPr>
              <a:t>    count = redis.incr(</a:t>
            </a:r>
            <a:r>
              <a:rPr lang="en" sz="1000">
                <a:solidFill>
                  <a:srgbClr val="DD1144"/>
                </a:solidFill>
                <a:highlight>
                  <a:srgbClr val="F5F5F5"/>
                </a:highlight>
                <a:latin typeface="Times New Roman"/>
                <a:ea typeface="Times New Roman"/>
                <a:cs typeface="Times New Roman"/>
                <a:sym typeface="Times New Roman"/>
              </a:rPr>
              <a:t>'hits'</a:t>
            </a:r>
            <a:r>
              <a:rPr lang="en" sz="1000">
                <a:solidFill>
                  <a:srgbClr val="333333"/>
                </a:solidFill>
                <a:highlight>
                  <a:srgbClr val="F5F5F5"/>
                </a:highlight>
                <a:latin typeface="Times New Roman"/>
                <a:ea typeface="Times New Roman"/>
                <a:cs typeface="Times New Roman"/>
                <a:sym typeface="Times New Roman"/>
              </a:rPr>
              <a:t>)</a:t>
            </a:r>
            <a:br>
              <a:rPr lang="en" sz="1000">
                <a:solidFill>
                  <a:srgbClr val="333333"/>
                </a:solidFill>
                <a:highlight>
                  <a:srgbClr val="F5F5F5"/>
                </a:highlight>
                <a:latin typeface="Times New Roman"/>
                <a:ea typeface="Times New Roman"/>
                <a:cs typeface="Times New Roman"/>
                <a:sym typeface="Times New Roman"/>
              </a:rPr>
            </a:br>
            <a:r>
              <a:rPr lang="en" sz="1000">
                <a:solidFill>
                  <a:srgbClr val="333333"/>
                </a:solidFill>
                <a:highlight>
                  <a:srgbClr val="F5F5F5"/>
                </a:highlight>
                <a:latin typeface="Times New Roman"/>
                <a:ea typeface="Times New Roman"/>
                <a:cs typeface="Times New Roman"/>
                <a:sym typeface="Times New Roman"/>
              </a:rPr>
              <a:t>    </a:t>
            </a:r>
            <a:r>
              <a:rPr b="1" lang="en" sz="1000">
                <a:solidFill>
                  <a:srgbClr val="333333"/>
                </a:solidFill>
                <a:highlight>
                  <a:srgbClr val="F5F5F5"/>
                </a:highlight>
                <a:latin typeface="Times New Roman"/>
                <a:ea typeface="Times New Roman"/>
                <a:cs typeface="Times New Roman"/>
                <a:sym typeface="Times New Roman"/>
              </a:rPr>
              <a:t>return</a:t>
            </a:r>
            <a:r>
              <a:rPr lang="en" sz="1000">
                <a:solidFill>
                  <a:srgbClr val="333333"/>
                </a:solidFill>
                <a:highlight>
                  <a:srgbClr val="F5F5F5"/>
                </a:highlight>
                <a:latin typeface="Times New Roman"/>
                <a:ea typeface="Times New Roman"/>
                <a:cs typeface="Times New Roman"/>
                <a:sym typeface="Times New Roman"/>
              </a:rPr>
              <a:t> </a:t>
            </a:r>
            <a:r>
              <a:rPr lang="en" sz="1000">
                <a:solidFill>
                  <a:srgbClr val="DD1144"/>
                </a:solidFill>
                <a:highlight>
                  <a:srgbClr val="F5F5F5"/>
                </a:highlight>
                <a:latin typeface="Times New Roman"/>
                <a:ea typeface="Times New Roman"/>
                <a:cs typeface="Times New Roman"/>
                <a:sym typeface="Times New Roman"/>
              </a:rPr>
              <a:t>'Hello World! I have been seen {} times.\n'</a:t>
            </a:r>
            <a:r>
              <a:rPr lang="en" sz="1000">
                <a:solidFill>
                  <a:srgbClr val="333333"/>
                </a:solidFill>
                <a:highlight>
                  <a:srgbClr val="F5F5F5"/>
                </a:highlight>
                <a:latin typeface="Times New Roman"/>
                <a:ea typeface="Times New Roman"/>
                <a:cs typeface="Times New Roman"/>
                <a:sym typeface="Times New Roman"/>
              </a:rPr>
              <a:t>.format(count)</a:t>
            </a:r>
            <a:br>
              <a:rPr lang="en" sz="1000">
                <a:solidFill>
                  <a:srgbClr val="333333"/>
                </a:solidFill>
                <a:highlight>
                  <a:srgbClr val="F5F5F5"/>
                </a:highlight>
                <a:latin typeface="Times New Roman"/>
                <a:ea typeface="Times New Roman"/>
                <a:cs typeface="Times New Roman"/>
                <a:sym typeface="Times New Roman"/>
              </a:rPr>
            </a:br>
            <a:r>
              <a:rPr b="1" lang="en" sz="1000">
                <a:solidFill>
                  <a:srgbClr val="333333"/>
                </a:solidFill>
                <a:highlight>
                  <a:srgbClr val="F5F5F5"/>
                </a:highlight>
                <a:latin typeface="Times New Roman"/>
                <a:ea typeface="Times New Roman"/>
                <a:cs typeface="Times New Roman"/>
                <a:sym typeface="Times New Roman"/>
              </a:rPr>
              <a:t>if</a:t>
            </a:r>
            <a:r>
              <a:rPr lang="en" sz="1000">
                <a:solidFill>
                  <a:srgbClr val="333333"/>
                </a:solidFill>
                <a:highlight>
                  <a:srgbClr val="F5F5F5"/>
                </a:highlight>
                <a:latin typeface="Times New Roman"/>
                <a:ea typeface="Times New Roman"/>
                <a:cs typeface="Times New Roman"/>
                <a:sym typeface="Times New Roman"/>
              </a:rPr>
              <a:t> __name__ == </a:t>
            </a:r>
            <a:r>
              <a:rPr lang="en" sz="1000">
                <a:solidFill>
                  <a:srgbClr val="DD1144"/>
                </a:solidFill>
                <a:highlight>
                  <a:srgbClr val="F5F5F5"/>
                </a:highlight>
                <a:latin typeface="Times New Roman"/>
                <a:ea typeface="Times New Roman"/>
                <a:cs typeface="Times New Roman"/>
                <a:sym typeface="Times New Roman"/>
              </a:rPr>
              <a:t>"__main__"</a:t>
            </a:r>
            <a:r>
              <a:rPr lang="en" sz="1000">
                <a:solidFill>
                  <a:srgbClr val="333333"/>
                </a:solidFill>
                <a:highlight>
                  <a:srgbClr val="F5F5F5"/>
                </a:highlight>
                <a:latin typeface="Times New Roman"/>
                <a:ea typeface="Times New Roman"/>
                <a:cs typeface="Times New Roman"/>
                <a:sym typeface="Times New Roman"/>
              </a:rPr>
              <a:t>:</a:t>
            </a:r>
            <a:br>
              <a:rPr lang="en" sz="1000">
                <a:solidFill>
                  <a:srgbClr val="333333"/>
                </a:solidFill>
                <a:highlight>
                  <a:srgbClr val="F5F5F5"/>
                </a:highlight>
                <a:latin typeface="Times New Roman"/>
                <a:ea typeface="Times New Roman"/>
                <a:cs typeface="Times New Roman"/>
                <a:sym typeface="Times New Roman"/>
              </a:rPr>
            </a:br>
            <a:r>
              <a:rPr lang="en" sz="1000">
                <a:solidFill>
                  <a:srgbClr val="333333"/>
                </a:solidFill>
                <a:highlight>
                  <a:srgbClr val="F5F5F5"/>
                </a:highlight>
                <a:latin typeface="Times New Roman"/>
                <a:ea typeface="Times New Roman"/>
                <a:cs typeface="Times New Roman"/>
                <a:sym typeface="Times New Roman"/>
              </a:rPr>
              <a:t>    app.run(host=</a:t>
            </a:r>
            <a:r>
              <a:rPr lang="en" sz="1000">
                <a:solidFill>
                  <a:srgbClr val="DD1144"/>
                </a:solidFill>
                <a:highlight>
                  <a:srgbClr val="F5F5F5"/>
                </a:highlight>
                <a:latin typeface="Times New Roman"/>
                <a:ea typeface="Times New Roman"/>
                <a:cs typeface="Times New Roman"/>
                <a:sym typeface="Times New Roman"/>
              </a:rPr>
              <a:t>"0.0.0.0"</a:t>
            </a:r>
            <a:r>
              <a:rPr lang="en" sz="1000">
                <a:solidFill>
                  <a:srgbClr val="333333"/>
                </a:solidFill>
                <a:highlight>
                  <a:srgbClr val="F5F5F5"/>
                </a:highlight>
                <a:latin typeface="Times New Roman"/>
                <a:ea typeface="Times New Roman"/>
                <a:cs typeface="Times New Roman"/>
                <a:sym typeface="Times New Roman"/>
              </a:rPr>
              <a:t>, debug=</a:t>
            </a:r>
            <a:r>
              <a:rPr b="1" lang="en" sz="1000">
                <a:solidFill>
                  <a:srgbClr val="333333"/>
                </a:solidFill>
                <a:highlight>
                  <a:srgbClr val="F5F5F5"/>
                </a:highlight>
                <a:latin typeface="Times New Roman"/>
                <a:ea typeface="Times New Roman"/>
                <a:cs typeface="Times New Roman"/>
                <a:sym typeface="Times New Roman"/>
              </a:rPr>
              <a:t>True</a:t>
            </a:r>
            <a:r>
              <a:rPr lang="en" sz="1000">
                <a:solidFill>
                  <a:srgbClr val="333333"/>
                </a:solidFill>
                <a:highlight>
                  <a:srgbClr val="F5F5F5"/>
                </a:highlight>
                <a:latin typeface="Times New Roman"/>
                <a:ea typeface="Times New Roman"/>
                <a:cs typeface="Times New Roman"/>
                <a:sym typeface="Times New Roman"/>
              </a:rPr>
              <a:t>)</a:t>
            </a:r>
            <a:endParaRPr sz="1000">
              <a:solidFill>
                <a:srgbClr val="333333"/>
              </a:solidFill>
              <a:highlight>
                <a:srgbClr val="F5F5F5"/>
              </a:highlight>
              <a:latin typeface="Times New Roman"/>
              <a:ea typeface="Times New Roman"/>
              <a:cs typeface="Times New Roman"/>
              <a:sym typeface="Times New Roman"/>
            </a:endParaRPr>
          </a:p>
          <a:p>
            <a:pPr indent="-292100" lvl="0" marL="457200" rtl="0" algn="l">
              <a:lnSpc>
                <a:spcPct val="160000"/>
              </a:lnSpc>
              <a:spcBef>
                <a:spcPts val="0"/>
              </a:spcBef>
              <a:spcAft>
                <a:spcPts val="0"/>
              </a:spcAft>
              <a:buClr>
                <a:schemeClr val="dk1"/>
              </a:buClr>
              <a:buSzPts val="1000"/>
              <a:buAutoNum type="arabicPeriod"/>
            </a:pPr>
            <a:r>
              <a:rPr lang="en" sz="1000">
                <a:solidFill>
                  <a:schemeClr val="dk1"/>
                </a:solidFill>
                <a:highlight>
                  <a:srgbClr val="FFFFFF"/>
                </a:highlight>
                <a:latin typeface="Times New Roman"/>
                <a:ea typeface="Times New Roman"/>
                <a:cs typeface="Times New Roman"/>
                <a:sym typeface="Times New Roman"/>
              </a:rPr>
              <a:t>Create another file called requirements.txt in your project directory and paste this in:</a:t>
            </a:r>
            <a:endParaRPr sz="1000">
              <a:solidFill>
                <a:schemeClr val="dk1"/>
              </a:solidFill>
              <a:highlight>
                <a:srgbClr val="FFFFFF"/>
              </a:highlight>
              <a:latin typeface="Times New Roman"/>
              <a:ea typeface="Times New Roman"/>
              <a:cs typeface="Times New Roman"/>
              <a:sym typeface="Times New Roman"/>
            </a:endParaRPr>
          </a:p>
          <a:p>
            <a:pPr indent="-292100" lvl="0" marL="457200" rtl="0" algn="l">
              <a:lnSpc>
                <a:spcPct val="142857"/>
              </a:lnSpc>
              <a:spcBef>
                <a:spcPts val="0"/>
              </a:spcBef>
              <a:spcAft>
                <a:spcPts val="0"/>
              </a:spcAft>
              <a:buClr>
                <a:schemeClr val="dk1"/>
              </a:buClr>
              <a:buSzPts val="1000"/>
              <a:buFont typeface="Times New Roman"/>
              <a:buAutoNum type="arabicPeriod"/>
            </a:pPr>
            <a:r>
              <a:rPr lang="en" sz="1000">
                <a:solidFill>
                  <a:srgbClr val="000080"/>
                </a:solidFill>
                <a:highlight>
                  <a:srgbClr val="F5F5F5"/>
                </a:highlight>
                <a:latin typeface="Times New Roman"/>
                <a:ea typeface="Times New Roman"/>
                <a:cs typeface="Times New Roman"/>
                <a:sym typeface="Times New Roman"/>
              </a:rPr>
              <a:t>flask</a:t>
            </a:r>
            <a:br>
              <a:rPr lang="en" sz="1000">
                <a:solidFill>
                  <a:srgbClr val="333333"/>
                </a:solidFill>
                <a:highlight>
                  <a:srgbClr val="F5F5F5"/>
                </a:highlight>
                <a:latin typeface="Times New Roman"/>
                <a:ea typeface="Times New Roman"/>
                <a:cs typeface="Times New Roman"/>
                <a:sym typeface="Times New Roman"/>
              </a:rPr>
            </a:br>
            <a:r>
              <a:rPr lang="en" sz="1000">
                <a:solidFill>
                  <a:srgbClr val="333333"/>
                </a:solidFill>
                <a:highlight>
                  <a:srgbClr val="F5F5F5"/>
                </a:highlight>
                <a:latin typeface="Times New Roman"/>
                <a:ea typeface="Times New Roman"/>
                <a:cs typeface="Times New Roman"/>
                <a:sym typeface="Times New Roman"/>
              </a:rPr>
              <a:t>redis</a:t>
            </a:r>
            <a:endParaRPr sz="1000">
              <a:solidFill>
                <a:srgbClr val="333333"/>
              </a:solidFill>
              <a:highlight>
                <a:srgbClr val="F5F5F5"/>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These define the application’s dependencies.</a:t>
            </a:r>
            <a:endParaRPr sz="10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81"/>
          <p:cNvSpPr txBox="1"/>
          <p:nvPr>
            <p:ph idx="1" type="body"/>
          </p:nvPr>
        </p:nvSpPr>
        <p:spPr>
          <a:xfrm>
            <a:off x="400150" y="70325"/>
            <a:ext cx="8501400" cy="4822500"/>
          </a:xfrm>
          <a:prstGeom prst="rect">
            <a:avLst/>
          </a:prstGeom>
        </p:spPr>
        <p:txBody>
          <a:bodyPr anchorCtr="0" anchor="t" bIns="91425" lIns="91425" spcFirstLastPara="1" rIns="91425" wrap="square" tIns="91425">
            <a:noAutofit/>
          </a:bodyPr>
          <a:lstStyle/>
          <a:p>
            <a:pPr indent="0" lvl="0" marL="0" rtl="0" algn="l">
              <a:lnSpc>
                <a:spcPct val="140000"/>
              </a:lnSpc>
              <a:spcBef>
                <a:spcPts val="1800"/>
              </a:spcBef>
              <a:spcAft>
                <a:spcPts val="0"/>
              </a:spcAft>
              <a:buClr>
                <a:schemeClr val="dk1"/>
              </a:buClr>
              <a:buSzPts val="1100"/>
              <a:buFont typeface="Arial"/>
              <a:buNone/>
            </a:pPr>
            <a:r>
              <a:rPr lang="en">
                <a:solidFill>
                  <a:srgbClr val="155A74"/>
                </a:solidFill>
                <a:highlight>
                  <a:srgbClr val="FFFFFF"/>
                </a:highlight>
                <a:latin typeface="Times New Roman"/>
                <a:ea typeface="Times New Roman"/>
                <a:cs typeface="Times New Roman"/>
                <a:sym typeface="Times New Roman"/>
              </a:rPr>
              <a:t>Step </a:t>
            </a:r>
            <a:r>
              <a:rPr lang="en">
                <a:solidFill>
                  <a:srgbClr val="155A74"/>
                </a:solidFill>
                <a:highlight>
                  <a:srgbClr val="FFFFFF"/>
                </a:highlight>
                <a:latin typeface="Times New Roman"/>
                <a:ea typeface="Times New Roman"/>
                <a:cs typeface="Times New Roman"/>
                <a:sym typeface="Times New Roman"/>
              </a:rPr>
              <a:t>2: Create a Dockerfile</a:t>
            </a:r>
            <a:endParaRPr>
              <a:solidFill>
                <a:srgbClr val="155A74"/>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In this step, you write a Dockerfile that builds a Docker image. The image contains all the dependencies the Python application requires, including Python itself.</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In your project directory, create a file named Dockerfile and paste the following:</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b="1" lang="en" sz="1200">
                <a:solidFill>
                  <a:srgbClr val="333333"/>
                </a:solidFill>
                <a:highlight>
                  <a:srgbClr val="F5F5F5"/>
                </a:highlight>
                <a:latin typeface="Times New Roman"/>
                <a:ea typeface="Times New Roman"/>
                <a:cs typeface="Times New Roman"/>
                <a:sym typeface="Times New Roman"/>
              </a:rPr>
              <a:t>FROM</a:t>
            </a:r>
            <a:r>
              <a:rPr lang="en" sz="1200">
                <a:solidFill>
                  <a:srgbClr val="333333"/>
                </a:solidFill>
                <a:highlight>
                  <a:srgbClr val="F5F5F5"/>
                </a:highlight>
                <a:latin typeface="Times New Roman"/>
                <a:ea typeface="Times New Roman"/>
                <a:cs typeface="Times New Roman"/>
                <a:sym typeface="Times New Roman"/>
              </a:rPr>
              <a:t> python:</a:t>
            </a:r>
            <a:r>
              <a:rPr lang="en" sz="1200">
                <a:solidFill>
                  <a:srgbClr val="008080"/>
                </a:solidFill>
                <a:highlight>
                  <a:srgbClr val="F5F5F5"/>
                </a:highlight>
                <a:latin typeface="Times New Roman"/>
                <a:ea typeface="Times New Roman"/>
                <a:cs typeface="Times New Roman"/>
                <a:sym typeface="Times New Roman"/>
              </a:rPr>
              <a:t>3.4</a:t>
            </a:r>
            <a:r>
              <a:rPr lang="en" sz="1200">
                <a:solidFill>
                  <a:srgbClr val="333333"/>
                </a:solidFill>
                <a:highlight>
                  <a:srgbClr val="F5F5F5"/>
                </a:highlight>
                <a:latin typeface="Times New Roman"/>
                <a:ea typeface="Times New Roman"/>
                <a:cs typeface="Times New Roman"/>
                <a:sym typeface="Times New Roman"/>
              </a:rPr>
              <a:t>-alpine</a:t>
            </a:r>
            <a:br>
              <a:rPr lang="en" sz="1200">
                <a:solidFill>
                  <a:srgbClr val="333333"/>
                </a:solidFill>
                <a:highlight>
                  <a:srgbClr val="F5F5F5"/>
                </a:highlight>
                <a:latin typeface="Times New Roman"/>
                <a:ea typeface="Times New Roman"/>
                <a:cs typeface="Times New Roman"/>
                <a:sym typeface="Times New Roman"/>
              </a:rPr>
            </a:br>
            <a:r>
              <a:rPr b="1" lang="en" sz="1200">
                <a:solidFill>
                  <a:srgbClr val="333333"/>
                </a:solidFill>
                <a:highlight>
                  <a:srgbClr val="F5F5F5"/>
                </a:highlight>
                <a:latin typeface="Times New Roman"/>
                <a:ea typeface="Times New Roman"/>
                <a:cs typeface="Times New Roman"/>
                <a:sym typeface="Times New Roman"/>
              </a:rPr>
              <a:t>ADD</a:t>
            </a:r>
            <a:r>
              <a:rPr lang="en" sz="1200">
                <a:solidFill>
                  <a:srgbClr val="333333"/>
                </a:solidFill>
                <a:highlight>
                  <a:srgbClr val="F5F5F5"/>
                </a:highlight>
                <a:latin typeface="Times New Roman"/>
                <a:ea typeface="Times New Roman"/>
                <a:cs typeface="Times New Roman"/>
                <a:sym typeface="Times New Roman"/>
              </a:rPr>
              <a:t> . /code</a:t>
            </a:r>
            <a:br>
              <a:rPr lang="en" sz="1200">
                <a:solidFill>
                  <a:srgbClr val="333333"/>
                </a:solidFill>
                <a:highlight>
                  <a:srgbClr val="F5F5F5"/>
                </a:highlight>
                <a:latin typeface="Times New Roman"/>
                <a:ea typeface="Times New Roman"/>
                <a:cs typeface="Times New Roman"/>
                <a:sym typeface="Times New Roman"/>
              </a:rPr>
            </a:br>
            <a:r>
              <a:rPr b="1" lang="en" sz="1200">
                <a:solidFill>
                  <a:srgbClr val="333333"/>
                </a:solidFill>
                <a:highlight>
                  <a:srgbClr val="F5F5F5"/>
                </a:highlight>
                <a:latin typeface="Times New Roman"/>
                <a:ea typeface="Times New Roman"/>
                <a:cs typeface="Times New Roman"/>
                <a:sym typeface="Times New Roman"/>
              </a:rPr>
              <a:t>WORKDIR</a:t>
            </a:r>
            <a:r>
              <a:rPr lang="en" sz="1200">
                <a:solidFill>
                  <a:srgbClr val="333333"/>
                </a:solidFill>
                <a:highlight>
                  <a:srgbClr val="F5F5F5"/>
                </a:highlight>
                <a:latin typeface="Times New Roman"/>
                <a:ea typeface="Times New Roman"/>
                <a:cs typeface="Times New Roman"/>
                <a:sym typeface="Times New Roman"/>
              </a:rPr>
              <a:t> /code</a:t>
            </a:r>
            <a:br>
              <a:rPr lang="en" sz="1200">
                <a:solidFill>
                  <a:srgbClr val="333333"/>
                </a:solidFill>
                <a:highlight>
                  <a:srgbClr val="F5F5F5"/>
                </a:highlight>
                <a:latin typeface="Times New Roman"/>
                <a:ea typeface="Times New Roman"/>
                <a:cs typeface="Times New Roman"/>
                <a:sym typeface="Times New Roman"/>
              </a:rPr>
            </a:br>
            <a:r>
              <a:rPr b="1" lang="en" sz="1200">
                <a:solidFill>
                  <a:srgbClr val="333333"/>
                </a:solidFill>
                <a:highlight>
                  <a:srgbClr val="F5F5F5"/>
                </a:highlight>
                <a:latin typeface="Times New Roman"/>
                <a:ea typeface="Times New Roman"/>
                <a:cs typeface="Times New Roman"/>
                <a:sym typeface="Times New Roman"/>
              </a:rPr>
              <a:t>RUN</a:t>
            </a:r>
            <a:r>
              <a:rPr lang="en" sz="1200">
                <a:solidFill>
                  <a:srgbClr val="333333"/>
                </a:solidFill>
                <a:highlight>
                  <a:srgbClr val="F5F5F5"/>
                </a:highlight>
                <a:latin typeface="Times New Roman"/>
                <a:ea typeface="Times New Roman"/>
                <a:cs typeface="Times New Roman"/>
                <a:sym typeface="Times New Roman"/>
              </a:rPr>
              <a:t> pip install -r requirements.txt</a:t>
            </a:r>
            <a:br>
              <a:rPr lang="en" sz="1200">
                <a:solidFill>
                  <a:srgbClr val="333333"/>
                </a:solidFill>
                <a:highlight>
                  <a:srgbClr val="F5F5F5"/>
                </a:highlight>
                <a:latin typeface="Times New Roman"/>
                <a:ea typeface="Times New Roman"/>
                <a:cs typeface="Times New Roman"/>
                <a:sym typeface="Times New Roman"/>
              </a:rPr>
            </a:br>
            <a:r>
              <a:rPr b="1" lang="en" sz="1200">
                <a:solidFill>
                  <a:srgbClr val="333333"/>
                </a:solidFill>
                <a:highlight>
                  <a:srgbClr val="F5F5F5"/>
                </a:highlight>
                <a:latin typeface="Times New Roman"/>
                <a:ea typeface="Times New Roman"/>
                <a:cs typeface="Times New Roman"/>
                <a:sym typeface="Times New Roman"/>
              </a:rPr>
              <a:t>CMD</a:t>
            </a:r>
            <a:r>
              <a:rPr lang="en" sz="1200">
                <a:solidFill>
                  <a:srgbClr val="333333"/>
                </a:solidFill>
                <a:highlight>
                  <a:srgbClr val="F5F5F5"/>
                </a:highlight>
                <a:latin typeface="Times New Roman"/>
                <a:ea typeface="Times New Roman"/>
                <a:cs typeface="Times New Roman"/>
                <a:sym typeface="Times New Roman"/>
              </a:rPr>
              <a:t> [</a:t>
            </a:r>
            <a:r>
              <a:rPr lang="en" sz="1200">
                <a:solidFill>
                  <a:srgbClr val="DD1144"/>
                </a:solidFill>
                <a:highlight>
                  <a:srgbClr val="F5F5F5"/>
                </a:highlight>
                <a:latin typeface="Times New Roman"/>
                <a:ea typeface="Times New Roman"/>
                <a:cs typeface="Times New Roman"/>
                <a:sym typeface="Times New Roman"/>
              </a:rPr>
              <a:t>"python"</a:t>
            </a:r>
            <a:r>
              <a:rPr lang="en" sz="1200">
                <a:solidFill>
                  <a:srgbClr val="333333"/>
                </a:solidFill>
                <a:highlight>
                  <a:srgbClr val="F5F5F5"/>
                </a:highlight>
                <a:latin typeface="Times New Roman"/>
                <a:ea typeface="Times New Roman"/>
                <a:cs typeface="Times New Roman"/>
                <a:sym typeface="Times New Roman"/>
              </a:rPr>
              <a:t>, </a:t>
            </a:r>
            <a:r>
              <a:rPr lang="en" sz="1200">
                <a:solidFill>
                  <a:srgbClr val="DD1144"/>
                </a:solidFill>
                <a:highlight>
                  <a:srgbClr val="F5F5F5"/>
                </a:highlight>
                <a:latin typeface="Times New Roman"/>
                <a:ea typeface="Times New Roman"/>
                <a:cs typeface="Times New Roman"/>
                <a:sym typeface="Times New Roman"/>
              </a:rPr>
              <a:t>"app.py"</a:t>
            </a:r>
            <a:r>
              <a:rPr lang="en" sz="1200">
                <a:solidFill>
                  <a:srgbClr val="333333"/>
                </a:solidFill>
                <a:highlight>
                  <a:srgbClr val="F5F5F5"/>
                </a:highlight>
                <a:latin typeface="Times New Roman"/>
                <a:ea typeface="Times New Roman"/>
                <a:cs typeface="Times New Roman"/>
                <a:sym typeface="Times New Roman"/>
              </a:rPr>
              <a:t>]</a:t>
            </a:r>
            <a:endParaRPr sz="1200">
              <a:solidFill>
                <a:srgbClr val="333333"/>
              </a:solidFill>
              <a:highlight>
                <a:srgbClr val="F5F5F5"/>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This tells Docker to:</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Build an image starting with the Python 3.4 image.</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Add the current directory . into the path /code in the image.</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Set the working directory to /code.</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Install the Python dependencies.</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rgbClr val="FFFFFF"/>
                </a:highlight>
                <a:latin typeface="Times New Roman"/>
                <a:ea typeface="Times New Roman"/>
                <a:cs typeface="Times New Roman"/>
                <a:sym typeface="Times New Roman"/>
              </a:rPr>
              <a:t>Set the default command for the container to python app.py</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For more information on how to write Dockerfiles, see the </a:t>
            </a:r>
            <a:r>
              <a:rPr lang="en" sz="1200">
                <a:solidFill>
                  <a:srgbClr val="008AB5"/>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Docker user guide</a:t>
            </a:r>
            <a:r>
              <a:rPr lang="en" sz="1200">
                <a:solidFill>
                  <a:schemeClr val="dk1"/>
                </a:solidFill>
                <a:highlight>
                  <a:srgbClr val="FFFFFF"/>
                </a:highlight>
                <a:latin typeface="Times New Roman"/>
                <a:ea typeface="Times New Roman"/>
                <a:cs typeface="Times New Roman"/>
                <a:sym typeface="Times New Roman"/>
              </a:rPr>
              <a:t> and the </a:t>
            </a:r>
            <a:r>
              <a:rPr lang="en" sz="1200">
                <a:solidFill>
                  <a:srgbClr val="008AB5"/>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Dockerfile reference</a:t>
            </a:r>
            <a:endParaRPr sz="1200">
              <a:solidFill>
                <a:srgbClr val="008AB5"/>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ctrTitle"/>
          </p:nvPr>
        </p:nvSpPr>
        <p:spPr>
          <a:xfrm>
            <a:off x="311700" y="154750"/>
            <a:ext cx="8591700" cy="48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Difference between VM and Docker</a:t>
            </a:r>
            <a:endParaRPr sz="1200"/>
          </a:p>
        </p:txBody>
      </p:sp>
      <p:pic>
        <p:nvPicPr>
          <p:cNvPr id="89" name="Google Shape;89;p19"/>
          <p:cNvPicPr preferRelativeResize="0"/>
          <p:nvPr/>
        </p:nvPicPr>
        <p:blipFill rotWithShape="1">
          <a:blip r:embed="rId3">
            <a:alphaModFix/>
          </a:blip>
          <a:srcRect b="-20188" l="-39708" r="15346" t="1083"/>
          <a:stretch/>
        </p:blipFill>
        <p:spPr>
          <a:xfrm>
            <a:off x="-3307225" y="772600"/>
            <a:ext cx="12210624" cy="49445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82"/>
          <p:cNvSpPr txBox="1"/>
          <p:nvPr>
            <p:ph idx="1" type="body"/>
          </p:nvPr>
        </p:nvSpPr>
        <p:spPr>
          <a:xfrm>
            <a:off x="311700" y="-45350"/>
            <a:ext cx="8619300" cy="5188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100">
                <a:solidFill>
                  <a:srgbClr val="000000"/>
                </a:solidFill>
                <a:highlight>
                  <a:srgbClr val="FFFFFF"/>
                </a:highlight>
                <a:latin typeface="Times New Roman"/>
                <a:ea typeface="Times New Roman"/>
                <a:cs typeface="Times New Roman"/>
                <a:sym typeface="Times New Roman"/>
              </a:rPr>
              <a:t>Step 3: Define services in a Compose file</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100">
                <a:solidFill>
                  <a:srgbClr val="000000"/>
                </a:solidFill>
                <a:highlight>
                  <a:srgbClr val="FFFFFF"/>
                </a:highlight>
                <a:latin typeface="Times New Roman"/>
                <a:ea typeface="Times New Roman"/>
                <a:cs typeface="Times New Roman"/>
                <a:sym typeface="Times New Roman"/>
              </a:rPr>
              <a:t>Create a file called docker-compose.yml in your project directory and paste the following:</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lang="en" sz="1100">
                <a:solidFill>
                  <a:srgbClr val="000000"/>
                </a:solidFill>
                <a:highlight>
                  <a:srgbClr val="F5F5F5"/>
                </a:highlight>
                <a:latin typeface="Times New Roman"/>
                <a:ea typeface="Times New Roman"/>
                <a:cs typeface="Times New Roman"/>
                <a:sym typeface="Times New Roman"/>
              </a:rPr>
              <a:t>version: '2'</a:t>
            </a:r>
            <a:br>
              <a:rPr lang="en" sz="1100">
                <a:solidFill>
                  <a:srgbClr val="000000"/>
                </a:solidFill>
                <a:highlight>
                  <a:srgbClr val="F5F5F5"/>
                </a:highlight>
                <a:latin typeface="Times New Roman"/>
                <a:ea typeface="Times New Roman"/>
                <a:cs typeface="Times New Roman"/>
                <a:sym typeface="Times New Roman"/>
              </a:rPr>
            </a:br>
            <a:r>
              <a:rPr lang="en" sz="1100">
                <a:solidFill>
                  <a:srgbClr val="000000"/>
                </a:solidFill>
                <a:highlight>
                  <a:srgbClr val="F5F5F5"/>
                </a:highlight>
                <a:latin typeface="Times New Roman"/>
                <a:ea typeface="Times New Roman"/>
                <a:cs typeface="Times New Roman"/>
                <a:sym typeface="Times New Roman"/>
              </a:rPr>
              <a:t>services:</a:t>
            </a:r>
            <a:br>
              <a:rPr lang="en" sz="1100">
                <a:solidFill>
                  <a:srgbClr val="000000"/>
                </a:solidFill>
                <a:highlight>
                  <a:srgbClr val="F5F5F5"/>
                </a:highlight>
                <a:latin typeface="Times New Roman"/>
                <a:ea typeface="Times New Roman"/>
                <a:cs typeface="Times New Roman"/>
                <a:sym typeface="Times New Roman"/>
              </a:rPr>
            </a:br>
            <a:r>
              <a:rPr lang="en" sz="1100">
                <a:solidFill>
                  <a:srgbClr val="000000"/>
                </a:solidFill>
                <a:highlight>
                  <a:srgbClr val="F5F5F5"/>
                </a:highlight>
                <a:latin typeface="Times New Roman"/>
                <a:ea typeface="Times New Roman"/>
                <a:cs typeface="Times New Roman"/>
                <a:sym typeface="Times New Roman"/>
              </a:rPr>
              <a:t>  web:</a:t>
            </a:r>
            <a:br>
              <a:rPr lang="en" sz="1100">
                <a:solidFill>
                  <a:srgbClr val="000000"/>
                </a:solidFill>
                <a:highlight>
                  <a:srgbClr val="F5F5F5"/>
                </a:highlight>
                <a:latin typeface="Times New Roman"/>
                <a:ea typeface="Times New Roman"/>
                <a:cs typeface="Times New Roman"/>
                <a:sym typeface="Times New Roman"/>
              </a:rPr>
            </a:br>
            <a:r>
              <a:rPr lang="en" sz="1100">
                <a:solidFill>
                  <a:srgbClr val="000000"/>
                </a:solidFill>
                <a:highlight>
                  <a:srgbClr val="F5F5F5"/>
                </a:highlight>
                <a:latin typeface="Times New Roman"/>
                <a:ea typeface="Times New Roman"/>
                <a:cs typeface="Times New Roman"/>
                <a:sym typeface="Times New Roman"/>
              </a:rPr>
              <a:t>    build: .</a:t>
            </a:r>
            <a:br>
              <a:rPr lang="en" sz="1100">
                <a:solidFill>
                  <a:srgbClr val="000000"/>
                </a:solidFill>
                <a:highlight>
                  <a:srgbClr val="F5F5F5"/>
                </a:highlight>
                <a:latin typeface="Times New Roman"/>
                <a:ea typeface="Times New Roman"/>
                <a:cs typeface="Times New Roman"/>
                <a:sym typeface="Times New Roman"/>
              </a:rPr>
            </a:br>
            <a:r>
              <a:rPr lang="en" sz="1100">
                <a:solidFill>
                  <a:srgbClr val="000000"/>
                </a:solidFill>
                <a:highlight>
                  <a:srgbClr val="F5F5F5"/>
                </a:highlight>
                <a:latin typeface="Times New Roman"/>
                <a:ea typeface="Times New Roman"/>
                <a:cs typeface="Times New Roman"/>
                <a:sym typeface="Times New Roman"/>
              </a:rPr>
              <a:t>    ports:</a:t>
            </a:r>
            <a:br>
              <a:rPr lang="en" sz="1100">
                <a:solidFill>
                  <a:srgbClr val="000000"/>
                </a:solidFill>
                <a:highlight>
                  <a:srgbClr val="F5F5F5"/>
                </a:highlight>
                <a:latin typeface="Times New Roman"/>
                <a:ea typeface="Times New Roman"/>
                <a:cs typeface="Times New Roman"/>
                <a:sym typeface="Times New Roman"/>
              </a:rPr>
            </a:br>
            <a:r>
              <a:rPr lang="en" sz="1100">
                <a:solidFill>
                  <a:srgbClr val="000000"/>
                </a:solidFill>
                <a:highlight>
                  <a:srgbClr val="F5F5F5"/>
                </a:highlight>
                <a:latin typeface="Times New Roman"/>
                <a:ea typeface="Times New Roman"/>
                <a:cs typeface="Times New Roman"/>
                <a:sym typeface="Times New Roman"/>
              </a:rPr>
              <a:t>     - "5000:5000"</a:t>
            </a:r>
            <a:br>
              <a:rPr lang="en" sz="1100">
                <a:solidFill>
                  <a:srgbClr val="000000"/>
                </a:solidFill>
                <a:highlight>
                  <a:srgbClr val="F5F5F5"/>
                </a:highlight>
                <a:latin typeface="Times New Roman"/>
                <a:ea typeface="Times New Roman"/>
                <a:cs typeface="Times New Roman"/>
                <a:sym typeface="Times New Roman"/>
              </a:rPr>
            </a:br>
            <a:r>
              <a:rPr lang="en" sz="1100">
                <a:solidFill>
                  <a:srgbClr val="000000"/>
                </a:solidFill>
                <a:highlight>
                  <a:srgbClr val="F5F5F5"/>
                </a:highlight>
                <a:latin typeface="Times New Roman"/>
                <a:ea typeface="Times New Roman"/>
                <a:cs typeface="Times New Roman"/>
                <a:sym typeface="Times New Roman"/>
              </a:rPr>
              <a:t>    volumes:</a:t>
            </a:r>
            <a:br>
              <a:rPr lang="en" sz="1100">
                <a:solidFill>
                  <a:srgbClr val="000000"/>
                </a:solidFill>
                <a:highlight>
                  <a:srgbClr val="F5F5F5"/>
                </a:highlight>
                <a:latin typeface="Times New Roman"/>
                <a:ea typeface="Times New Roman"/>
                <a:cs typeface="Times New Roman"/>
                <a:sym typeface="Times New Roman"/>
              </a:rPr>
            </a:br>
            <a:r>
              <a:rPr lang="en" sz="1100">
                <a:solidFill>
                  <a:srgbClr val="000000"/>
                </a:solidFill>
                <a:highlight>
                  <a:srgbClr val="F5F5F5"/>
                </a:highlight>
                <a:latin typeface="Times New Roman"/>
                <a:ea typeface="Times New Roman"/>
                <a:cs typeface="Times New Roman"/>
                <a:sym typeface="Times New Roman"/>
              </a:rPr>
              <a:t>     - .:/code</a:t>
            </a:r>
            <a:br>
              <a:rPr lang="en" sz="1100">
                <a:solidFill>
                  <a:srgbClr val="000000"/>
                </a:solidFill>
                <a:highlight>
                  <a:srgbClr val="F5F5F5"/>
                </a:highlight>
                <a:latin typeface="Times New Roman"/>
                <a:ea typeface="Times New Roman"/>
                <a:cs typeface="Times New Roman"/>
                <a:sym typeface="Times New Roman"/>
              </a:rPr>
            </a:br>
            <a:r>
              <a:rPr lang="en" sz="1100">
                <a:solidFill>
                  <a:srgbClr val="000000"/>
                </a:solidFill>
                <a:highlight>
                  <a:srgbClr val="F5F5F5"/>
                </a:highlight>
                <a:latin typeface="Times New Roman"/>
                <a:ea typeface="Times New Roman"/>
                <a:cs typeface="Times New Roman"/>
                <a:sym typeface="Times New Roman"/>
              </a:rPr>
              <a:t>  redis:</a:t>
            </a:r>
            <a:br>
              <a:rPr lang="en" sz="1100">
                <a:solidFill>
                  <a:srgbClr val="000000"/>
                </a:solidFill>
                <a:highlight>
                  <a:srgbClr val="F5F5F5"/>
                </a:highlight>
                <a:latin typeface="Times New Roman"/>
                <a:ea typeface="Times New Roman"/>
                <a:cs typeface="Times New Roman"/>
                <a:sym typeface="Times New Roman"/>
              </a:rPr>
            </a:br>
            <a:r>
              <a:rPr lang="en" sz="1100">
                <a:solidFill>
                  <a:srgbClr val="000000"/>
                </a:solidFill>
                <a:highlight>
                  <a:srgbClr val="F5F5F5"/>
                </a:highlight>
                <a:latin typeface="Times New Roman"/>
                <a:ea typeface="Times New Roman"/>
                <a:cs typeface="Times New Roman"/>
                <a:sym typeface="Times New Roman"/>
              </a:rPr>
              <a:t>    image: "redis:alpine"</a:t>
            </a:r>
            <a:endParaRPr sz="1100">
              <a:solidFill>
                <a:srgbClr val="000000"/>
              </a:solidFill>
              <a:highlight>
                <a:srgbClr val="F5F5F5"/>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100">
                <a:solidFill>
                  <a:srgbClr val="000000"/>
                </a:solidFill>
                <a:highlight>
                  <a:srgbClr val="FFFFFF"/>
                </a:highlight>
                <a:latin typeface="Times New Roman"/>
                <a:ea typeface="Times New Roman"/>
                <a:cs typeface="Times New Roman"/>
                <a:sym typeface="Times New Roman"/>
              </a:rPr>
              <a:t>This Compose file defines two services, web and redis. The web service:</a:t>
            </a:r>
            <a:endParaRPr sz="1100">
              <a:solidFill>
                <a:srgbClr val="000000"/>
              </a:solidFill>
              <a:highlight>
                <a:srgbClr val="FFFFFF"/>
              </a:highlight>
              <a:latin typeface="Times New Roman"/>
              <a:ea typeface="Times New Roman"/>
              <a:cs typeface="Times New Roman"/>
              <a:sym typeface="Times New Roman"/>
            </a:endParaRPr>
          </a:p>
          <a:p>
            <a:pPr indent="-298450" lvl="0" marL="457200" rtl="0" algn="l">
              <a:lnSpc>
                <a:spcPct val="200000"/>
              </a:lnSpc>
              <a:spcBef>
                <a:spcPts val="0"/>
              </a:spcBef>
              <a:spcAft>
                <a:spcPts val="0"/>
              </a:spcAft>
              <a:buClr>
                <a:srgbClr val="000000"/>
              </a:buClr>
              <a:buSzPts val="1100"/>
              <a:buChar char="●"/>
            </a:pPr>
            <a:r>
              <a:rPr lang="en" sz="1100">
                <a:solidFill>
                  <a:srgbClr val="000000"/>
                </a:solidFill>
                <a:highlight>
                  <a:srgbClr val="FFFFFF"/>
                </a:highlight>
                <a:latin typeface="Times New Roman"/>
                <a:ea typeface="Times New Roman"/>
                <a:cs typeface="Times New Roman"/>
                <a:sym typeface="Times New Roman"/>
              </a:rPr>
              <a:t>Uses an image that’s built from the Dockerfile in the current directory.</a:t>
            </a:r>
            <a:endParaRPr sz="1100">
              <a:solidFill>
                <a:srgbClr val="000000"/>
              </a:solidFill>
              <a:highlight>
                <a:srgbClr val="FFFFFF"/>
              </a:highlight>
              <a:latin typeface="Times New Roman"/>
              <a:ea typeface="Times New Roman"/>
              <a:cs typeface="Times New Roman"/>
              <a:sym typeface="Times New Roman"/>
            </a:endParaRPr>
          </a:p>
          <a:p>
            <a:pPr indent="-298450" lvl="0" marL="457200" rtl="0" algn="l">
              <a:lnSpc>
                <a:spcPct val="200000"/>
              </a:lnSpc>
              <a:spcBef>
                <a:spcPts val="0"/>
              </a:spcBef>
              <a:spcAft>
                <a:spcPts val="0"/>
              </a:spcAft>
              <a:buClr>
                <a:srgbClr val="000000"/>
              </a:buClr>
              <a:buSzPts val="1100"/>
              <a:buFont typeface="Times New Roman"/>
              <a:buChar char="●"/>
            </a:pPr>
            <a:r>
              <a:rPr lang="en" sz="1100">
                <a:solidFill>
                  <a:srgbClr val="000000"/>
                </a:solidFill>
                <a:highlight>
                  <a:srgbClr val="FFFFFF"/>
                </a:highlight>
                <a:latin typeface="Times New Roman"/>
                <a:ea typeface="Times New Roman"/>
                <a:cs typeface="Times New Roman"/>
                <a:sym typeface="Times New Roman"/>
              </a:rPr>
              <a:t>Forwards the exposed port 5000 on the container to port 5000 on the host machine.</a:t>
            </a:r>
            <a:endParaRPr sz="1100">
              <a:solidFill>
                <a:srgbClr val="000000"/>
              </a:solidFill>
              <a:highlight>
                <a:srgbClr val="FFFFFF"/>
              </a:highlight>
              <a:latin typeface="Times New Roman"/>
              <a:ea typeface="Times New Roman"/>
              <a:cs typeface="Times New Roman"/>
              <a:sym typeface="Times New Roman"/>
            </a:endParaRPr>
          </a:p>
          <a:p>
            <a:pPr indent="-298450" lvl="0" marL="457200" rtl="0" algn="l">
              <a:lnSpc>
                <a:spcPct val="200000"/>
              </a:lnSpc>
              <a:spcBef>
                <a:spcPts val="0"/>
              </a:spcBef>
              <a:spcAft>
                <a:spcPts val="0"/>
              </a:spcAft>
              <a:buClr>
                <a:srgbClr val="000000"/>
              </a:buClr>
              <a:buSzPts val="1100"/>
              <a:buChar char="●"/>
            </a:pPr>
            <a:r>
              <a:rPr lang="en" sz="1100">
                <a:solidFill>
                  <a:srgbClr val="000000"/>
                </a:solidFill>
                <a:highlight>
                  <a:srgbClr val="FFFFFF"/>
                </a:highlight>
                <a:latin typeface="Times New Roman"/>
                <a:ea typeface="Times New Roman"/>
                <a:cs typeface="Times New Roman"/>
                <a:sym typeface="Times New Roman"/>
              </a:rPr>
              <a:t>Mounts the project directory on the host to /code inside the container, allowing you to modify the code without having to rebuild the image.</a:t>
            </a:r>
            <a:endParaRPr sz="1100">
              <a:solidFill>
                <a:srgbClr val="000000"/>
              </a:solidFill>
              <a:highlight>
                <a:srgbClr val="FFFFFF"/>
              </a:highlight>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en" sz="1100">
                <a:solidFill>
                  <a:srgbClr val="000000"/>
                </a:solidFill>
                <a:highlight>
                  <a:srgbClr val="FFFFFF"/>
                </a:highlight>
                <a:latin typeface="Times New Roman"/>
                <a:ea typeface="Times New Roman"/>
                <a:cs typeface="Times New Roman"/>
                <a:sym typeface="Times New Roman"/>
              </a:rPr>
              <a:t>The redis service uses a public </a:t>
            </a:r>
            <a:r>
              <a:rPr lang="en" sz="11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Redis</a:t>
            </a:r>
            <a:r>
              <a:rPr lang="en" sz="1100">
                <a:solidFill>
                  <a:srgbClr val="000000"/>
                </a:solidFill>
                <a:highlight>
                  <a:srgbClr val="FFFFFF"/>
                </a:highlight>
                <a:latin typeface="Times New Roman"/>
                <a:ea typeface="Times New Roman"/>
                <a:cs typeface="Times New Roman"/>
                <a:sym typeface="Times New Roman"/>
              </a:rPr>
              <a:t> image pulled from the Docker Hub registry.</a:t>
            </a:r>
            <a:endParaRPr sz="11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Clr>
                <a:schemeClr val="dk1"/>
              </a:buClr>
              <a:buSzPts val="1100"/>
              <a:buFont typeface="Arial"/>
              <a:buNone/>
            </a:pPr>
            <a:r>
              <a:rPr lang="en" sz="1000">
                <a:solidFill>
                  <a:srgbClr val="333333"/>
                </a:solidFill>
                <a:highlight>
                  <a:srgbClr val="F5F5F5"/>
                </a:highlight>
                <a:latin typeface="Verdana"/>
                <a:ea typeface="Verdana"/>
                <a:cs typeface="Verdana"/>
                <a:sym typeface="Verdana"/>
              </a:rPr>
              <a:t>$ docker-compose up</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83"/>
          <p:cNvSpPr txBox="1"/>
          <p:nvPr>
            <p:ph idx="1" type="body"/>
          </p:nvPr>
        </p:nvSpPr>
        <p:spPr>
          <a:xfrm>
            <a:off x="311700" y="110325"/>
            <a:ext cx="8520600" cy="497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version: '2'</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services: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db:</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image: mysql:5.7</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volumes: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 db_data:/var/lib/mysql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restart: always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environment: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MYSQL_ROOT_PASSWORD: rootpassword123</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MYSQL_DATABASE: wordpress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MYSQL_USER: wordpress_user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MYSQL_PASSWORD: wordpress_password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wordpress: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depends_on:</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 db</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image: wordpress:latest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ports: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 "8000:80"</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restart: always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environment: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WORDPRESS_DB_HOST: db:3306</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WORDPRESS_DB_USER: wordpress_user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WORDPRESS_DB_PASSWORD: wordpress_password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volumes: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db_data:</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4"/>
          <p:cNvSpPr txBox="1"/>
          <p:nvPr>
            <p:ph idx="1" type="body"/>
          </p:nvPr>
        </p:nvSpPr>
        <p:spPr>
          <a:xfrm>
            <a:off x="311700" y="1152475"/>
            <a:ext cx="8520600" cy="39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Times New Roman"/>
                <a:ea typeface="Times New Roman"/>
                <a:cs typeface="Times New Roman"/>
                <a:sym typeface="Times New Roman"/>
                <a:hlinkClick r:id="rId3"/>
              </a:rPr>
              <a:t>http://containertutorials.com/get_started_kubernetes/index.html</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Docker Cheat Sheet→</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u="sng">
                <a:solidFill>
                  <a:schemeClr val="hlink"/>
                </a:solidFill>
                <a:latin typeface="Times New Roman"/>
                <a:ea typeface="Times New Roman"/>
                <a:cs typeface="Times New Roman"/>
                <a:sym typeface="Times New Roman"/>
                <a:hlinkClick r:id="rId4"/>
              </a:rPr>
              <a:t>https://github.com/wsargent/docker-cheat-sheet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[ec2-user@ip-172-31-10-58 ~]$ cat .bash_profile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 .bash_profile</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 Get the aliases and functions</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if [ -f ~/.bashrc ]; then</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	. ~/.bashrc</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fi</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 User specific environment and startup programs</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PATH=$PATH:$HOME/.local/bin:$HOME/bin</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PATH=/usr/local/bin/:$PATH</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export PATH</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static IP address to </a:t>
            </a:r>
            <a:r>
              <a:rPr lang="en"/>
              <a:t>container</a:t>
            </a:r>
            <a:endParaRPr/>
          </a:p>
        </p:txBody>
      </p:sp>
      <p:sp>
        <p:nvSpPr>
          <p:cNvPr id="436" name="Google Shape;436;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en"/>
              <a:t>Create a network with your Ip address range </a:t>
            </a:r>
            <a:r>
              <a:rPr lang="en"/>
              <a:t> </a:t>
            </a:r>
            <a:endParaRPr/>
          </a:p>
          <a:p>
            <a:pPr indent="0" lvl="0" marL="0" rtl="0" algn="l">
              <a:spcBef>
                <a:spcPts val="1600"/>
              </a:spcBef>
              <a:spcAft>
                <a:spcPts val="0"/>
              </a:spcAft>
              <a:buClr>
                <a:schemeClr val="dk1"/>
              </a:buClr>
              <a:buSzPts val="1100"/>
              <a:buFont typeface="Arial"/>
              <a:buNone/>
            </a:pPr>
            <a:r>
              <a:rPr lang="en"/>
              <a:t> # docker network create ram --subnet=10.0.0.0/24</a:t>
            </a:r>
            <a:endParaRPr/>
          </a:p>
          <a:p>
            <a:pPr indent="0" lvl="0" marL="0" rtl="0" algn="l">
              <a:spcBef>
                <a:spcPts val="1600"/>
              </a:spcBef>
              <a:spcAft>
                <a:spcPts val="0"/>
              </a:spcAft>
              <a:buClr>
                <a:schemeClr val="dk1"/>
              </a:buClr>
              <a:buSzPts val="1100"/>
              <a:buFont typeface="Arial"/>
              <a:buNone/>
            </a:pPr>
            <a:r>
              <a:rPr lang="en"/>
              <a:t>Use the IP address which you want to assign to a </a:t>
            </a:r>
            <a:r>
              <a:rPr lang="en"/>
              <a:t>container</a:t>
            </a:r>
            <a:r>
              <a:rPr lang="en"/>
              <a:t> </a:t>
            </a:r>
            <a:endParaRPr/>
          </a:p>
          <a:p>
            <a:pPr indent="0" lvl="0" marL="0" rtl="0" algn="l">
              <a:spcBef>
                <a:spcPts val="1600"/>
              </a:spcBef>
              <a:spcAft>
                <a:spcPts val="0"/>
              </a:spcAft>
              <a:buClr>
                <a:schemeClr val="dk1"/>
              </a:buClr>
              <a:buSzPts val="1100"/>
              <a:buFont typeface="Arial"/>
              <a:buNone/>
            </a:pPr>
            <a:r>
              <a:rPr lang="en"/>
              <a:t> # docker run -itd --name static1 --network ram --ip 10.0.0.15 httpd:latest /bin/bash</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compose for static IP</a:t>
            </a:r>
            <a:endParaRPr/>
          </a:p>
        </p:txBody>
      </p:sp>
      <p:sp>
        <p:nvSpPr>
          <p:cNvPr id="442" name="Google Shape;442;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version: '2'</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services:</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nginx: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image: nginx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container_name: nginx-container</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networks:</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static-network:</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ipv4_address: 172.20.128.2</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networks:</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static-network:</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ipam:</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config:</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 subnet: 172.20.0.0/16</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#docker-compose v3+ do not use ip_range</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ip_range: 172.28.5.0/24</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Moving images from one VM to </a:t>
            </a:r>
            <a:r>
              <a:rPr lang="en" sz="1800">
                <a:solidFill>
                  <a:schemeClr val="dk2"/>
                </a:solidFill>
              </a:rPr>
              <a:t>another</a:t>
            </a:r>
            <a:r>
              <a:rPr lang="en" sz="1800">
                <a:solidFill>
                  <a:schemeClr val="dk2"/>
                </a:solidFill>
              </a:rPr>
              <a:t> VM </a:t>
            </a:r>
            <a:endParaRPr/>
          </a:p>
        </p:txBody>
      </p:sp>
      <p:sp>
        <p:nvSpPr>
          <p:cNvPr id="448" name="Google Shape;448;p87"/>
          <p:cNvSpPr txBox="1"/>
          <p:nvPr>
            <p:ph idx="1" type="body"/>
          </p:nvPr>
        </p:nvSpPr>
        <p:spPr>
          <a:xfrm>
            <a:off x="311700" y="1152475"/>
            <a:ext cx="8520600" cy="3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Way 1:</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 # docker commit 249ee174863b test-migration</a:t>
            </a:r>
            <a:endParaRPr sz="1200">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200">
                <a:latin typeface="Courier New"/>
                <a:ea typeface="Courier New"/>
                <a:cs typeface="Courier New"/>
                <a:sym typeface="Courier New"/>
              </a:rPr>
              <a:t> # docker images</a:t>
            </a:r>
            <a:endParaRPr sz="1200">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200">
                <a:latin typeface="Courier New"/>
                <a:ea typeface="Courier New"/>
                <a:cs typeface="Courier New"/>
                <a:sym typeface="Courier New"/>
              </a:rPr>
              <a:t> # docker save test-migration:latest &gt; docker-backup-image.tar</a:t>
            </a:r>
            <a:endParaRPr sz="1200">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a:t>Way2:</a:t>
            </a:r>
            <a:endParaRPr/>
          </a:p>
          <a:p>
            <a:pPr indent="0" lvl="0" marL="76200" marR="76200" rtl="0" algn="l">
              <a:spcBef>
                <a:spcPts val="1600"/>
              </a:spcBef>
              <a:spcAft>
                <a:spcPts val="0"/>
              </a:spcAft>
              <a:buClr>
                <a:schemeClr val="dk1"/>
              </a:buClr>
              <a:buSzPts val="1100"/>
              <a:buFont typeface="Arial"/>
              <a:buNone/>
            </a:pPr>
            <a:r>
              <a:rPr lang="en" sz="1000">
                <a:solidFill>
                  <a:srgbClr val="242729"/>
                </a:solidFill>
                <a:latin typeface="Courier New"/>
                <a:ea typeface="Courier New"/>
                <a:cs typeface="Courier New"/>
                <a:sym typeface="Courier New"/>
              </a:rPr>
              <a:t>#docker save -o &lt;path for generated tar file&gt; &lt;image name&gt;</a:t>
            </a:r>
            <a:endParaRPr sz="1000">
              <a:solidFill>
                <a:srgbClr val="242729"/>
              </a:solidFill>
              <a:latin typeface="Courier New"/>
              <a:ea typeface="Courier New"/>
              <a:cs typeface="Courier New"/>
              <a:sym typeface="Courier New"/>
            </a:endParaRPr>
          </a:p>
          <a:p>
            <a:pPr indent="0" lvl="0" marL="76200" marR="76200" rtl="0" algn="l">
              <a:spcBef>
                <a:spcPts val="1100"/>
              </a:spcBef>
              <a:spcAft>
                <a:spcPts val="0"/>
              </a:spcAft>
              <a:buClr>
                <a:schemeClr val="dk1"/>
              </a:buClr>
              <a:buSzPts val="1100"/>
              <a:buFont typeface="Arial"/>
              <a:buNone/>
            </a:pPr>
            <a:r>
              <a:rPr lang="en" sz="1000">
                <a:solidFill>
                  <a:srgbClr val="242729"/>
                </a:solidFill>
                <a:latin typeface="Courier New"/>
                <a:ea typeface="Courier New"/>
                <a:cs typeface="Courier New"/>
                <a:sym typeface="Courier New"/>
              </a:rPr>
              <a:t>Use scp,cp or rysnc(for large files) to copy files</a:t>
            </a:r>
            <a:endParaRPr sz="1000">
              <a:solidFill>
                <a:srgbClr val="242729"/>
              </a:solidFill>
              <a:latin typeface="Courier New"/>
              <a:ea typeface="Courier New"/>
              <a:cs typeface="Courier New"/>
              <a:sym typeface="Courier New"/>
            </a:endParaRPr>
          </a:p>
          <a:p>
            <a:pPr indent="0" lvl="0" marL="76200" marR="76200" rtl="0" algn="l">
              <a:spcBef>
                <a:spcPts val="1100"/>
              </a:spcBef>
              <a:spcAft>
                <a:spcPts val="0"/>
              </a:spcAft>
              <a:buClr>
                <a:schemeClr val="dk1"/>
              </a:buClr>
              <a:buSzPts val="1100"/>
              <a:buFont typeface="Arial"/>
              <a:buNone/>
            </a:pPr>
            <a:r>
              <a:rPr lang="en" sz="1000">
                <a:solidFill>
                  <a:srgbClr val="242729"/>
                </a:solidFill>
                <a:latin typeface="Courier New"/>
                <a:ea typeface="Courier New"/>
                <a:cs typeface="Courier New"/>
                <a:sym typeface="Courier New"/>
              </a:rPr>
              <a:t>#docker load -i &lt;path to image tar file&gt;</a:t>
            </a:r>
            <a:endParaRPr sz="1000">
              <a:solidFill>
                <a:srgbClr val="242729"/>
              </a:solidFill>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8"/>
          <p:cNvSpPr txBox="1"/>
          <p:nvPr>
            <p:ph type="title"/>
          </p:nvPr>
        </p:nvSpPr>
        <p:spPr>
          <a:xfrm>
            <a:off x="239125" y="191025"/>
            <a:ext cx="8520600" cy="3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Interview Questions</a:t>
            </a:r>
            <a:endParaRPr/>
          </a:p>
          <a:p>
            <a:pPr indent="0" lvl="0" marL="0" rtl="0" algn="l">
              <a:spcBef>
                <a:spcPts val="0"/>
              </a:spcBef>
              <a:spcAft>
                <a:spcPts val="0"/>
              </a:spcAft>
              <a:buNone/>
            </a:pPr>
            <a:r>
              <a:t/>
            </a:r>
            <a:endParaRPr/>
          </a:p>
        </p:txBody>
      </p:sp>
      <p:sp>
        <p:nvSpPr>
          <p:cNvPr id="454" name="Google Shape;454;p88"/>
          <p:cNvSpPr txBox="1"/>
          <p:nvPr>
            <p:ph idx="1" type="body"/>
          </p:nvPr>
        </p:nvSpPr>
        <p:spPr>
          <a:xfrm>
            <a:off x="239125" y="-4259550"/>
            <a:ext cx="8520600" cy="117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33333"/>
                </a:solidFill>
                <a:latin typeface="Georgia"/>
                <a:ea typeface="Georgia"/>
                <a:cs typeface="Georgia"/>
                <a:sym typeface="Georgia"/>
              </a:rPr>
              <a:t>Some of the popular Docker interview questions are:</a:t>
            </a:r>
            <a:endParaRPr sz="1200">
              <a:solidFill>
                <a:srgbClr val="333333"/>
              </a:solidFill>
              <a:latin typeface="Georgia"/>
              <a:ea typeface="Georgia"/>
              <a:cs typeface="Georgia"/>
              <a:sym typeface="Georgia"/>
            </a:endParaRPr>
          </a:p>
          <a:p>
            <a:pPr indent="-304800" lvl="0" marL="762000" marR="279400" rtl="0" algn="l">
              <a:spcBef>
                <a:spcPts val="110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the difference between Docker image and Docker container?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How will you remove an image from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How is a Docker container different from a hypervisor?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Can we write compose file in json file instead of yaml?</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Can we run multiple apps on one server with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common use cases of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main features of Docker-compose?</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the most popular use of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the role of open source development in the popularity of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the difference between Docker commands: up, run and start?</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Docker Swarm?</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features of Docker Swarm?</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a Docker Image?</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a Docker Container?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Docker Machine?</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Why do we us </a:t>
            </a:r>
            <a:endParaRPr sz="1200">
              <a:solidFill>
                <a:srgbClr val="333333"/>
              </a:solidFill>
              <a:latin typeface="Georgia"/>
              <a:ea typeface="Georgia"/>
              <a:cs typeface="Georgia"/>
              <a:sym typeface="Georgia"/>
            </a:endParaRPr>
          </a:p>
          <a:p>
            <a:pPr indent="-298450" lvl="1" marL="914400" marR="279400" rtl="0" algn="l">
              <a:spcBef>
                <a:spcPts val="0"/>
              </a:spcBef>
              <a:spcAft>
                <a:spcPts val="0"/>
              </a:spcAft>
              <a:buClr>
                <a:schemeClr val="dk1"/>
              </a:buClr>
              <a:buSzPts val="1100"/>
              <a:buAutoNum type="alphaLcPeriod"/>
            </a:pPr>
            <a:r>
              <a:rPr lang="en" sz="1200">
                <a:solidFill>
                  <a:srgbClr val="333333"/>
                </a:solidFill>
                <a:latin typeface="Georgia"/>
                <a:ea typeface="Georgia"/>
                <a:cs typeface="Georgia"/>
                <a:sym typeface="Georgia"/>
              </a:rPr>
              <a:t>e Docker Machine?</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How will you create a Container in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Do you think Docker is Application-centric or Machine-centric?</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Can we lose our data when a Docker Container exits?</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Can we run more than one process in a Docker container?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objects created by Docker Cloud in Amazon Web Services (AWS) EC2?</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How will you take backup of Docker container volumes in AWS S3?</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three main steps of Docker Compose?</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Pluggable Storage Driver architecture in Docker based containers?</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Docker Hub?</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main features of Docker Hub?</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main security concerns with Docker based containers?</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security benefits of using Container based system?</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How can we check the status of a Container in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main benefits of using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How does Docker simplify Software Development process?</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the basic architecture behind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popular tasks that you can do with Docker Command line tool?</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type of applications- Stateless or Stateful are more suitable for Docker Container?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How can Docker run on different Linux distributions?</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Why do we use Docker on top of a virtual machine?</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How can Docker container share resources?</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the difference between Add and Copy command in a Dockerfile?</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Docker Entrypoint?</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ONBUILD command in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Build cache in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most common instructions in Dockerfile?</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is the purpose of EXPOSE command in Dockerfile?</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different kinds of namespaces available in a Container?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How will you monitor Docker in production?</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What are the Cloud platforms that support Docker?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How can we control the startup order of services in Docker compose?</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Why Docker compose does not wait for a container to be ready before moving on to start next service in dependency order?</a:t>
            </a:r>
            <a:endParaRPr sz="1200">
              <a:solidFill>
                <a:srgbClr val="333333"/>
              </a:solidFill>
              <a:latin typeface="Georgia"/>
              <a:ea typeface="Georgia"/>
              <a:cs typeface="Georgia"/>
              <a:sym typeface="Georgia"/>
            </a:endParaRPr>
          </a:p>
          <a:p>
            <a:pPr indent="-304800" lvl="0" marL="762000" marR="279400" rtl="0" algn="l">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How will you customize Docker compose file for different environments?</a:t>
            </a:r>
            <a:endParaRPr sz="1200">
              <a:solidFill>
                <a:srgbClr val="333333"/>
              </a:solidFill>
              <a:latin typeface="Georgia"/>
              <a:ea typeface="Georgia"/>
              <a:cs typeface="Georgia"/>
              <a:sym typeface="Georgia"/>
            </a:endParaRPr>
          </a:p>
          <a:p>
            <a:pPr indent="0" lvl="0" marL="0" rtl="0" algn="l">
              <a:spcBef>
                <a:spcPts val="11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pic>
        <p:nvPicPr>
          <p:cNvPr id="95" name="Google Shape;95;p20"/>
          <p:cNvPicPr preferRelativeResize="0"/>
          <p:nvPr/>
        </p:nvPicPr>
        <p:blipFill>
          <a:blip r:embed="rId3">
            <a:alphaModFix/>
          </a:blip>
          <a:stretch>
            <a:fillRect/>
          </a:stretch>
        </p:blipFill>
        <p:spPr>
          <a:xfrm>
            <a:off x="152400" y="148025"/>
            <a:ext cx="8598775" cy="484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subTitle"/>
          </p:nvPr>
        </p:nvSpPr>
        <p:spPr>
          <a:xfrm>
            <a:off x="151050" y="81000"/>
            <a:ext cx="8853600" cy="506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Prerequisites</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Docker requires a 64-bit OS and version 3.10 or higher of the Linux kernel.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To check your current kernel version, open a terminal and use uname -r to display your kernel version:</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CC0000"/>
                </a:solidFill>
                <a:latin typeface="Courier New"/>
                <a:ea typeface="Courier New"/>
                <a:cs typeface="Courier New"/>
                <a:sym typeface="Courier New"/>
              </a:rPr>
              <a:t>$ uname -r</a:t>
            </a:r>
            <a:endParaRPr sz="1200">
              <a:solidFill>
                <a:srgbClr val="CC0000"/>
              </a:solidFill>
              <a:latin typeface="Courier New"/>
              <a:ea typeface="Courier New"/>
              <a:cs typeface="Courier New"/>
              <a:sym typeface="Courier New"/>
            </a:endParaRPr>
          </a:p>
          <a:p>
            <a:pPr indent="0" lvl="0" marL="0" rtl="0" algn="l">
              <a:lnSpc>
                <a:spcPct val="100000"/>
              </a:lnSpc>
              <a:spcBef>
                <a:spcPts val="10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3.10.0-229.el7.x86_64</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Finally, it is recommended that you fully update your system. Keep in mind that your system should be fully patched to fix any potential kernel bugs. Any reported kernel bugs may have already been fixed on the latest kernel packages.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Install Docker Engine</a:t>
            </a:r>
            <a:r>
              <a:rPr lang="en" sz="12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a:t>
            </a:r>
            <a:endParaRPr sz="1200" u="sng">
              <a:solidFill>
                <a:srgbClr val="000000"/>
              </a:solidFill>
              <a:latin typeface="Times New Roman"/>
              <a:ea typeface="Times New Roman"/>
              <a:cs typeface="Times New Roman"/>
              <a:sym typeface="Times New Roman"/>
              <a:hlinkClick r:id="rId4">
                <a:extLst>
                  <a:ext uri="{A12FA001-AC4F-418D-AE19-62706E023703}">
                    <ahyp:hlinkClr val="tx"/>
                  </a:ext>
                </a:extLst>
              </a:hlinkClick>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There are two ways to install Docker Engine. You can</a:t>
            </a:r>
            <a:r>
              <a:rPr lang="en" sz="12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 sz="1200" u="sng">
                <a:solidFill>
                  <a:srgbClr val="000000"/>
                </a:solidFill>
                <a:latin typeface="Times New Roman"/>
                <a:ea typeface="Times New Roman"/>
                <a:cs typeface="Times New Roman"/>
                <a:sym typeface="Times New Roman"/>
                <a:hlinkClick r:id="rId6">
                  <a:extLst>
                    <a:ext uri="{A12FA001-AC4F-418D-AE19-62706E023703}">
                      <ahyp:hlinkClr val="tx"/>
                    </a:ext>
                  </a:extLst>
                </a:hlinkClick>
              </a:rPr>
              <a:t>install using the yum package manager</a:t>
            </a:r>
            <a:r>
              <a:rPr lang="en" sz="1200">
                <a:solidFill>
                  <a:srgbClr val="000000"/>
                </a:solidFill>
                <a:latin typeface="Times New Roman"/>
                <a:ea typeface="Times New Roman"/>
                <a:cs typeface="Times New Roman"/>
                <a:sym typeface="Times New Roman"/>
              </a:rPr>
              <a:t>. Or you can use curl with the</a:t>
            </a:r>
            <a:r>
              <a:rPr lang="en" sz="120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 sz="1200" u="sng">
                <a:solidFill>
                  <a:srgbClr val="000000"/>
                </a:solidFill>
                <a:latin typeface="Times New Roman"/>
                <a:ea typeface="Times New Roman"/>
                <a:cs typeface="Times New Roman"/>
                <a:sym typeface="Times New Roman"/>
                <a:hlinkClick r:id="rId8">
                  <a:extLst>
                    <a:ext uri="{A12FA001-AC4F-418D-AE19-62706E023703}">
                      <ahyp:hlinkClr val="tx"/>
                    </a:ext>
                  </a:extLst>
                </a:hlinkClick>
              </a:rPr>
              <a:t>get.docker.com site</a:t>
            </a:r>
            <a:r>
              <a:rPr lang="en" sz="1200">
                <a:solidFill>
                  <a:srgbClr val="000000"/>
                </a:solidFill>
                <a:latin typeface="Times New Roman"/>
                <a:ea typeface="Times New Roman"/>
                <a:cs typeface="Times New Roman"/>
                <a:sym typeface="Times New Roman"/>
              </a:rPr>
              <a:t>. This second method runs an installation script which also installs via the yum package manager.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Install with yum</a:t>
            </a:r>
            <a:r>
              <a:rPr lang="en" sz="1200" u="sng">
                <a:solidFill>
                  <a:srgbClr val="000000"/>
                </a:solidFill>
                <a:latin typeface="Times New Roman"/>
                <a:ea typeface="Times New Roman"/>
                <a:cs typeface="Times New Roman"/>
                <a:sym typeface="Times New Roman"/>
                <a:hlinkClick r:id="rId9">
                  <a:extLst>
                    <a:ext uri="{A12FA001-AC4F-418D-AE19-62706E023703}">
                      <ahyp:hlinkClr val="tx"/>
                    </a:ext>
                  </a:extLst>
                </a:hlinkClick>
              </a:rPr>
              <a:t>¶</a:t>
            </a:r>
            <a:endParaRPr sz="1200" u="sng">
              <a:solidFill>
                <a:srgbClr val="000000"/>
              </a:solidFill>
              <a:latin typeface="Times New Roman"/>
              <a:ea typeface="Times New Roman"/>
              <a:cs typeface="Times New Roman"/>
              <a:sym typeface="Times New Roman"/>
              <a:hlinkClick r:id="rId10">
                <a:extLst>
                  <a:ext uri="{A12FA001-AC4F-418D-AE19-62706E023703}">
                    <ahyp:hlinkClr val="tx"/>
                  </a:ext>
                </a:extLst>
              </a:hlinkClick>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Log into your machine as a user with sudo or root privileges.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Make sure your existing packages are up-to-date.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CC0000"/>
                </a:solidFill>
                <a:latin typeface="Courier New"/>
                <a:ea typeface="Courier New"/>
                <a:cs typeface="Courier New"/>
                <a:sym typeface="Courier New"/>
              </a:rPr>
              <a:t>$ sudo yum </a:t>
            </a:r>
            <a:r>
              <a:rPr b="1" lang="en" sz="1200">
                <a:solidFill>
                  <a:srgbClr val="CC0000"/>
                </a:solidFill>
                <a:latin typeface="Courier New"/>
                <a:ea typeface="Courier New"/>
                <a:cs typeface="Courier New"/>
                <a:sym typeface="Courier New"/>
              </a:rPr>
              <a:t>update</a:t>
            </a:r>
            <a:endParaRPr b="1" sz="1200">
              <a:solidFill>
                <a:srgbClr val="CC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Add the yum repo.</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a:t>
            </a:r>
            <a:r>
              <a:rPr lang="en" sz="1200">
                <a:solidFill>
                  <a:srgbClr val="000000"/>
                </a:solidFill>
                <a:latin typeface="Courier New"/>
                <a:ea typeface="Courier New"/>
                <a:cs typeface="Courier New"/>
                <a:sym typeface="Courier New"/>
              </a:rPr>
              <a:t>sudo tee /etc/yum.repos.d/docker.repo &lt;&lt;-'EOF'</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[dockerrepo]</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name=Docker Repository</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baseurl=https://yum.dockerproject.org/repo/main/centos/7/</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enabled=1</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gpgcheck=1</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gpgkey=https://yum.dockerproject.org/gpg</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EOF</a:t>
            </a:r>
            <a:endParaRPr sz="12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Clr>
                <a:schemeClr val="dk1"/>
              </a:buClr>
              <a:buSzPts val="1100"/>
              <a:buFont typeface="Arial"/>
              <a:buNone/>
            </a:pPr>
            <a:r>
              <a:rPr lang="en" sz="1200">
                <a:solidFill>
                  <a:srgbClr val="CC0000"/>
                </a:solidFill>
                <a:latin typeface="Courier New"/>
                <a:ea typeface="Courier New"/>
                <a:cs typeface="Courier New"/>
                <a:sym typeface="Courier New"/>
              </a:rPr>
              <a:t>$sudo yum install docker</a:t>
            </a:r>
            <a:endParaRPr sz="1200">
              <a:solidFill>
                <a:srgbClr val="CC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rgbClr val="CC0000"/>
                </a:solidFill>
                <a:latin typeface="Courier New"/>
                <a:ea typeface="Courier New"/>
                <a:cs typeface="Courier New"/>
                <a:sym typeface="Courier New"/>
              </a:rPr>
              <a:t>$service docker start</a:t>
            </a:r>
            <a:endParaRPr sz="1200">
              <a:solidFill>
                <a:srgbClr val="CC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