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6.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831ac1386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831ac1386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831ac138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31ac138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44537e2c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4537e2c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c36d0e5c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c36d0e5c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447b56a6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47b56a6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manpages.ubuntu.com/manpages/precise/man1/growpart.1.html#contenttoc0" TargetMode="External"/><Relationship Id="rId4" Type="http://schemas.openxmlformats.org/officeDocument/2006/relationships/hyperlink" Target="https://launchpad.net/cloud-utils" TargetMode="External"/><Relationship Id="rId5" Type="http://schemas.openxmlformats.org/officeDocument/2006/relationships/hyperlink" Target="https://launchpad.net/cloud-util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B45F06"/>
                </a:solidFill>
                <a:latin typeface="Times New Roman"/>
                <a:ea typeface="Times New Roman"/>
                <a:cs typeface="Times New Roman"/>
                <a:sym typeface="Times New Roman"/>
              </a:rPr>
              <a:t>EBS(Elastic block storage)</a:t>
            </a:r>
            <a:endParaRPr>
              <a:solidFill>
                <a:srgbClr val="B45F06"/>
              </a:solidFill>
              <a:latin typeface="Times New Roman"/>
              <a:ea typeface="Times New Roman"/>
              <a:cs typeface="Times New Roman"/>
              <a:sym typeface="Times New Roman"/>
            </a:endParaRPr>
          </a:p>
          <a:p>
            <a:pPr indent="457200" lvl="0" marL="3200400" rtl="0" algn="l">
              <a:spcBef>
                <a:spcPts val="0"/>
              </a:spcBef>
              <a:spcAft>
                <a:spcPts val="0"/>
              </a:spcAft>
              <a:buClr>
                <a:schemeClr val="dk1"/>
              </a:buClr>
              <a:buSzPts val="1100"/>
              <a:buFont typeface="Arial"/>
              <a:buNone/>
            </a:pPr>
            <a:r>
              <a:rPr lang="en">
                <a:solidFill>
                  <a:srgbClr val="B45F06"/>
                </a:solidFill>
                <a:latin typeface="Times New Roman"/>
                <a:ea typeface="Times New Roman"/>
                <a:cs typeface="Times New Roman"/>
                <a:sym typeface="Times New Roman"/>
              </a:rPr>
              <a:t>--Ram Chandra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311700" y="226925"/>
            <a:ext cx="8520600" cy="4737000"/>
          </a:xfrm>
          <a:prstGeom prst="rect">
            <a:avLst/>
          </a:prstGeom>
        </p:spPr>
        <p:txBody>
          <a:bodyPr anchorCtr="0" anchor="t" bIns="91425" lIns="91425" spcFirstLastPara="1" rIns="91425" wrap="square" tIns="91425">
            <a:noAutofit/>
          </a:bodyPr>
          <a:lstStyle/>
          <a:p>
            <a:pPr indent="457200" lvl="0" marL="0" rtl="0" algn="l">
              <a:lnSpc>
                <a:spcPct val="150000"/>
              </a:lnSpc>
              <a:spcBef>
                <a:spcPts val="1200"/>
              </a:spcBef>
              <a:spcAft>
                <a:spcPts val="0"/>
              </a:spcAft>
              <a:buClr>
                <a:schemeClr val="dk1"/>
              </a:buClr>
              <a:buSzPts val="1100"/>
              <a:buFont typeface="Arial"/>
              <a:buNone/>
            </a:pPr>
            <a:r>
              <a:rPr lang="en" sz="1200">
                <a:solidFill>
                  <a:srgbClr val="16191F"/>
                </a:solidFill>
                <a:highlight>
                  <a:srgbClr val="FFFFFF"/>
                </a:highlight>
                <a:latin typeface="Roboto"/>
                <a:ea typeface="Roboto"/>
                <a:cs typeface="Roboto"/>
                <a:sym typeface="Roboto"/>
              </a:rPr>
              <a:t>Amazon Elastic Block Store (Amazon EBS) provides block level storage volumes for use with EC2 instances. EBS volumes behave like raw, unformatted block devices. You can mount these volumes as devices on your instances. You can mount multiple volumes on the same instance, and you can mount a volume to multiple instances at a time. You can create a file system on top of these volumes, or use them in any way you would use a block device (like a hard drive). You can dynamically change the configuration of a volume attached to an instance.</a:t>
            </a:r>
            <a:endParaRPr sz="1200">
              <a:solidFill>
                <a:srgbClr val="16191F"/>
              </a:solidFill>
              <a:highlight>
                <a:srgbClr val="FFFFFF"/>
              </a:highlight>
              <a:latin typeface="Roboto"/>
              <a:ea typeface="Roboto"/>
              <a:cs typeface="Roboto"/>
              <a:sym typeface="Roboto"/>
            </a:endParaRPr>
          </a:p>
          <a:p>
            <a:pPr indent="0" lvl="0" marL="0" rtl="0" algn="l">
              <a:lnSpc>
                <a:spcPct val="150000"/>
              </a:lnSpc>
              <a:spcBef>
                <a:spcPts val="1200"/>
              </a:spcBef>
              <a:spcAft>
                <a:spcPts val="0"/>
              </a:spcAft>
              <a:buNone/>
            </a:pPr>
            <a:r>
              <a:rPr lang="en" sz="1200">
                <a:solidFill>
                  <a:srgbClr val="16191F"/>
                </a:solidFill>
                <a:highlight>
                  <a:srgbClr val="FFFFFF"/>
                </a:highlight>
                <a:latin typeface="Roboto"/>
                <a:ea typeface="Roboto"/>
                <a:cs typeface="Roboto"/>
                <a:sym typeface="Roboto"/>
              </a:rPr>
              <a:t>EBS volumes are highly available and reliable storage volumes that can be attached to any running instance that is in the same Availability Zone. EBS volumes that are attached to an EC2 instance are exposed as storage volumes that persist independently from the life of the instance. With Amazon EBS, you pay only for what you use.</a:t>
            </a:r>
            <a:endParaRPr sz="1200">
              <a:solidFill>
                <a:srgbClr val="16191F"/>
              </a:solidFill>
              <a:highlight>
                <a:srgbClr val="FFFFFF"/>
              </a:highlight>
              <a:latin typeface="Roboto"/>
              <a:ea typeface="Roboto"/>
              <a:cs typeface="Roboto"/>
              <a:sym typeface="Roboto"/>
            </a:endParaRPr>
          </a:p>
          <a:p>
            <a:pPr indent="0" lvl="0" marL="0" rtl="0" algn="l">
              <a:lnSpc>
                <a:spcPct val="150000"/>
              </a:lnSpc>
              <a:spcBef>
                <a:spcPts val="1200"/>
              </a:spcBef>
              <a:spcAft>
                <a:spcPts val="0"/>
              </a:spcAft>
              <a:buClr>
                <a:schemeClr val="dk1"/>
              </a:buClr>
              <a:buSzPts val="1100"/>
              <a:buFont typeface="Arial"/>
              <a:buNone/>
            </a:pPr>
            <a:r>
              <a:rPr lang="en" sz="1200">
                <a:solidFill>
                  <a:srgbClr val="16191F"/>
                </a:solidFill>
                <a:highlight>
                  <a:srgbClr val="FFFFFF"/>
                </a:highlight>
                <a:latin typeface="Roboto"/>
                <a:ea typeface="Roboto"/>
                <a:cs typeface="Roboto"/>
                <a:sym typeface="Roboto"/>
              </a:rPr>
              <a:t>Amazon EBS is recommended when data must be quickly accessible and requires long-term persistence. EBS volumes are particularly well-suited for use as the primary storage for file systems, databases, or for any applications that require fine granular updates and access to raw, unformatted, block-level storage. Amazon EBS is well suited to both database-style applications that rely on random reads and writes, and to throughput-intensive applications that perform long, continuous reads and writes</a:t>
            </a:r>
            <a:endParaRPr sz="1200">
              <a:solidFill>
                <a:srgbClr val="16191F"/>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5"/>
          <p:cNvPicPr preferRelativeResize="0"/>
          <p:nvPr/>
        </p:nvPicPr>
        <p:blipFill>
          <a:blip r:embed="rId3">
            <a:alphaModFix/>
          </a:blip>
          <a:stretch>
            <a:fillRect/>
          </a:stretch>
        </p:blipFill>
        <p:spPr>
          <a:xfrm>
            <a:off x="152400" y="152400"/>
            <a:ext cx="7991555" cy="483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6"/>
          <p:cNvSpPr txBox="1"/>
          <p:nvPr>
            <p:ph idx="1" type="body"/>
          </p:nvPr>
        </p:nvSpPr>
        <p:spPr>
          <a:xfrm>
            <a:off x="311700" y="1152475"/>
            <a:ext cx="8520600" cy="408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[ec2-user ~]$ </a:t>
            </a:r>
            <a:r>
              <a:rPr b="1" lang="en" sz="1200">
                <a:solidFill>
                  <a:srgbClr val="000000"/>
                </a:solidFill>
                <a:latin typeface="Times New Roman"/>
                <a:ea typeface="Times New Roman"/>
                <a:cs typeface="Times New Roman"/>
                <a:sym typeface="Times New Roman"/>
              </a:rPr>
              <a:t>lsblk</a:t>
            </a:r>
            <a:br>
              <a:rPr lang="en" sz="1200">
                <a:solidFill>
                  <a:srgbClr val="000000"/>
                </a:solidFill>
                <a:latin typeface="Times New Roman"/>
                <a:ea typeface="Times New Roman"/>
                <a:cs typeface="Times New Roman"/>
                <a:sym typeface="Times New Roman"/>
              </a:rPr>
            </a:br>
            <a:r>
              <a:rPr lang="en" sz="1200">
                <a:solidFill>
                  <a:srgbClr val="000000"/>
                </a:solidFill>
                <a:latin typeface="Times New Roman"/>
                <a:ea typeface="Times New Roman"/>
                <a:cs typeface="Times New Roman"/>
                <a:sym typeface="Times New Roman"/>
              </a:rPr>
              <a:t>NAME  MAJ:MIN RM  SIZE RO TYPE MOUNTPOINT</a:t>
            </a:r>
            <a:br>
              <a:rPr lang="en" sz="1200">
                <a:solidFill>
                  <a:srgbClr val="000000"/>
                </a:solidFill>
                <a:latin typeface="Times New Roman"/>
                <a:ea typeface="Times New Roman"/>
                <a:cs typeface="Times New Roman"/>
                <a:sym typeface="Times New Roman"/>
              </a:rPr>
            </a:br>
            <a:r>
              <a:rPr lang="en" sz="1200">
                <a:solidFill>
                  <a:srgbClr val="000000"/>
                </a:solidFill>
                <a:latin typeface="Times New Roman"/>
                <a:ea typeface="Times New Roman"/>
                <a:cs typeface="Times New Roman"/>
                <a:sym typeface="Times New Roman"/>
              </a:rPr>
              <a:t>xvdf  202:80   0  100G  0 disk</a:t>
            </a:r>
            <a:br>
              <a:rPr lang="en" sz="1200">
                <a:solidFill>
                  <a:srgbClr val="000000"/>
                </a:solidFill>
                <a:latin typeface="Times New Roman"/>
                <a:ea typeface="Times New Roman"/>
                <a:cs typeface="Times New Roman"/>
                <a:sym typeface="Times New Roman"/>
              </a:rPr>
            </a:br>
            <a:r>
              <a:rPr lang="en" sz="1200">
                <a:solidFill>
                  <a:srgbClr val="000000"/>
                </a:solidFill>
                <a:latin typeface="Times New Roman"/>
                <a:ea typeface="Times New Roman"/>
                <a:cs typeface="Times New Roman"/>
                <a:sym typeface="Times New Roman"/>
              </a:rPr>
              <a:t>xvda1 202:1    0    8G  0 disk /</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00"/>
                </a:solidFill>
                <a:latin typeface="Times New Roman"/>
                <a:ea typeface="Times New Roman"/>
                <a:cs typeface="Times New Roman"/>
                <a:sym typeface="Times New Roman"/>
              </a:rPr>
              <a:t>[ec2-user ~]$ </a:t>
            </a:r>
            <a:r>
              <a:rPr b="1" lang="en" sz="1200">
                <a:solidFill>
                  <a:srgbClr val="000000"/>
                </a:solidFill>
                <a:latin typeface="Times New Roman"/>
                <a:ea typeface="Times New Roman"/>
                <a:cs typeface="Times New Roman"/>
                <a:sym typeface="Times New Roman"/>
              </a:rPr>
              <a:t>sudo file -s /dev/xvdf</a:t>
            </a:r>
            <a:br>
              <a:rPr lang="en" sz="1200">
                <a:solidFill>
                  <a:srgbClr val="000000"/>
                </a:solidFill>
                <a:latin typeface="Times New Roman"/>
                <a:ea typeface="Times New Roman"/>
                <a:cs typeface="Times New Roman"/>
                <a:sym typeface="Times New Roman"/>
              </a:rPr>
            </a:br>
            <a:r>
              <a:rPr lang="en" sz="1200">
                <a:solidFill>
                  <a:srgbClr val="000000"/>
                </a:solidFill>
                <a:latin typeface="Times New Roman"/>
                <a:ea typeface="Times New Roman"/>
                <a:cs typeface="Times New Roman"/>
                <a:sym typeface="Times New Roman"/>
              </a:rPr>
              <a:t>/dev/xvdf: data</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b="1" lang="en" sz="1200">
                <a:solidFill>
                  <a:srgbClr val="000000"/>
                </a:solidFill>
                <a:latin typeface="Times New Roman"/>
                <a:ea typeface="Times New Roman"/>
                <a:cs typeface="Times New Roman"/>
                <a:sym typeface="Times New Roman"/>
              </a:rPr>
              <a:t>sudo mkfs -t ext4 </a:t>
            </a:r>
            <a:r>
              <a:rPr b="1" i="1" lang="en" sz="1200">
                <a:solidFill>
                  <a:srgbClr val="000000"/>
                </a:solidFill>
                <a:latin typeface="Times New Roman"/>
                <a:ea typeface="Times New Roman"/>
                <a:cs typeface="Times New Roman"/>
                <a:sym typeface="Times New Roman"/>
              </a:rPr>
              <a:t>device_name</a:t>
            </a:r>
            <a:endParaRPr b="1" i="1"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b="1" lang="en" sz="1050">
                <a:solidFill>
                  <a:srgbClr val="383A42"/>
                </a:solidFill>
              </a:rPr>
              <a:t>sudo mount </a:t>
            </a:r>
            <a:r>
              <a:rPr b="1" i="1" lang="en" sz="1050">
                <a:solidFill>
                  <a:srgbClr val="FF0000"/>
                </a:solidFill>
              </a:rPr>
              <a:t>device_name</a:t>
            </a:r>
            <a:r>
              <a:rPr b="1" lang="en" sz="1050">
                <a:solidFill>
                  <a:srgbClr val="383A42"/>
                </a:solidFill>
              </a:rPr>
              <a:t> </a:t>
            </a:r>
            <a:r>
              <a:rPr b="1" i="1" lang="en" sz="1050">
                <a:solidFill>
                  <a:srgbClr val="FF0000"/>
                </a:solidFill>
              </a:rPr>
              <a:t>mount_pointsudo mount device_name mount_point</a:t>
            </a:r>
            <a:endParaRPr b="1" i="1"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b="1" i="1" lang="en" sz="1200">
                <a:solidFill>
                  <a:srgbClr val="000000"/>
                </a:solidFill>
                <a:latin typeface="Times New Roman"/>
                <a:ea typeface="Times New Roman"/>
                <a:cs typeface="Times New Roman"/>
                <a:sym typeface="Times New Roman"/>
              </a:rPr>
              <a:t>/etc/fstab  entry </a:t>
            </a:r>
            <a:endParaRPr b="1" i="1"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i="1" lang="en" sz="1200">
                <a:solidFill>
                  <a:srgbClr val="000000"/>
                </a:solidFill>
                <a:latin typeface="Times New Roman"/>
                <a:ea typeface="Times New Roman"/>
                <a:cs typeface="Times New Roman"/>
                <a:sym typeface="Times New Roman"/>
              </a:rPr>
              <a:t>device_name</a:t>
            </a:r>
            <a:r>
              <a:rPr lang="en" sz="1200">
                <a:solidFill>
                  <a:srgbClr val="000000"/>
                </a:solidFill>
                <a:highlight>
                  <a:srgbClr val="FAFAFA"/>
                </a:highlight>
                <a:latin typeface="Times New Roman"/>
                <a:ea typeface="Times New Roman"/>
                <a:cs typeface="Times New Roman"/>
                <a:sym typeface="Times New Roman"/>
              </a:rPr>
              <a:t>  </a:t>
            </a:r>
            <a:r>
              <a:rPr i="1" lang="en" sz="1200">
                <a:solidFill>
                  <a:srgbClr val="000000"/>
                </a:solidFill>
                <a:latin typeface="Times New Roman"/>
                <a:ea typeface="Times New Roman"/>
                <a:cs typeface="Times New Roman"/>
                <a:sym typeface="Times New Roman"/>
              </a:rPr>
              <a:t>mount_point</a:t>
            </a:r>
            <a:r>
              <a:rPr lang="en" sz="1200">
                <a:solidFill>
                  <a:srgbClr val="000000"/>
                </a:solidFill>
                <a:highlight>
                  <a:srgbClr val="FAFAFA"/>
                </a:highlight>
                <a:latin typeface="Times New Roman"/>
                <a:ea typeface="Times New Roman"/>
                <a:cs typeface="Times New Roman"/>
                <a:sym typeface="Times New Roman"/>
              </a:rPr>
              <a:t>  </a:t>
            </a:r>
            <a:r>
              <a:rPr i="1" lang="en" sz="1200">
                <a:solidFill>
                  <a:srgbClr val="000000"/>
                </a:solidFill>
                <a:latin typeface="Times New Roman"/>
                <a:ea typeface="Times New Roman"/>
                <a:cs typeface="Times New Roman"/>
                <a:sym typeface="Times New Roman"/>
              </a:rPr>
              <a:t>file_system_type</a:t>
            </a:r>
            <a:r>
              <a:rPr lang="en" sz="1200">
                <a:solidFill>
                  <a:srgbClr val="000000"/>
                </a:solidFill>
                <a:highlight>
                  <a:srgbClr val="FAFAFA"/>
                </a:highlight>
                <a:latin typeface="Times New Roman"/>
                <a:ea typeface="Times New Roman"/>
                <a:cs typeface="Times New Roman"/>
                <a:sym typeface="Times New Roman"/>
              </a:rPr>
              <a:t>  </a:t>
            </a:r>
            <a:r>
              <a:rPr i="1" lang="en" sz="1200">
                <a:solidFill>
                  <a:srgbClr val="000000"/>
                </a:solidFill>
                <a:latin typeface="Times New Roman"/>
                <a:ea typeface="Times New Roman"/>
                <a:cs typeface="Times New Roman"/>
                <a:sym typeface="Times New Roman"/>
              </a:rPr>
              <a:t>fs_mntops</a:t>
            </a:r>
            <a:r>
              <a:rPr lang="en" sz="1200">
                <a:solidFill>
                  <a:srgbClr val="000000"/>
                </a:solidFill>
                <a:highlight>
                  <a:srgbClr val="FAFAFA"/>
                </a:highlight>
                <a:latin typeface="Times New Roman"/>
                <a:ea typeface="Times New Roman"/>
                <a:cs typeface="Times New Roman"/>
                <a:sym typeface="Times New Roman"/>
              </a:rPr>
              <a:t>  </a:t>
            </a:r>
            <a:r>
              <a:rPr i="1" lang="en" sz="1200">
                <a:solidFill>
                  <a:srgbClr val="000000"/>
                </a:solidFill>
                <a:latin typeface="Times New Roman"/>
                <a:ea typeface="Times New Roman"/>
                <a:cs typeface="Times New Roman"/>
                <a:sym typeface="Times New Roman"/>
              </a:rPr>
              <a:t>fs_freq</a:t>
            </a:r>
            <a:r>
              <a:rPr lang="en" sz="1200">
                <a:solidFill>
                  <a:srgbClr val="000000"/>
                </a:solidFill>
                <a:highlight>
                  <a:srgbClr val="FAFAFA"/>
                </a:highlight>
                <a:latin typeface="Times New Roman"/>
                <a:ea typeface="Times New Roman"/>
                <a:cs typeface="Times New Roman"/>
                <a:sym typeface="Times New Roman"/>
              </a:rPr>
              <a:t>  </a:t>
            </a:r>
            <a:r>
              <a:rPr i="1" lang="en" sz="1200">
                <a:solidFill>
                  <a:srgbClr val="000000"/>
                </a:solidFill>
                <a:latin typeface="Times New Roman"/>
                <a:ea typeface="Times New Roman"/>
                <a:cs typeface="Times New Roman"/>
                <a:sym typeface="Times New Roman"/>
              </a:rPr>
              <a:t>fs_passno</a:t>
            </a:r>
            <a:r>
              <a:rPr lang="en" sz="1200">
                <a:solidFill>
                  <a:srgbClr val="000000"/>
                </a:solidFill>
                <a:highlight>
                  <a:srgbClr val="FAFAFA"/>
                </a:highlight>
                <a:latin typeface="Times New Roman"/>
                <a:ea typeface="Times New Roman"/>
                <a:cs typeface="Times New Roman"/>
                <a:sym typeface="Times New Roman"/>
              </a:rPr>
              <a:t> </a:t>
            </a:r>
            <a:endParaRPr sz="1200">
              <a:solidFill>
                <a:srgbClr val="000000"/>
              </a:solidFill>
              <a:highlight>
                <a:srgbClr val="FAFAFA"/>
              </a:highlight>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00"/>
                </a:solidFill>
                <a:highlight>
                  <a:srgbClr val="FAFAFA"/>
                </a:highlight>
                <a:latin typeface="Times New Roman"/>
                <a:ea typeface="Times New Roman"/>
                <a:cs typeface="Times New Roman"/>
                <a:sym typeface="Times New Roman"/>
              </a:rPr>
              <a:t>When </a:t>
            </a:r>
            <a:r>
              <a:rPr lang="en" sz="1200">
                <a:solidFill>
                  <a:srgbClr val="000000"/>
                </a:solidFill>
                <a:highlight>
                  <a:srgbClr val="FAFAFA"/>
                </a:highlight>
                <a:latin typeface="Times New Roman"/>
                <a:ea typeface="Times New Roman"/>
                <a:cs typeface="Times New Roman"/>
                <a:sym typeface="Times New Roman"/>
              </a:rPr>
              <a:t>restoring</a:t>
            </a:r>
            <a:r>
              <a:rPr lang="en" sz="1200">
                <a:solidFill>
                  <a:srgbClr val="000000"/>
                </a:solidFill>
                <a:highlight>
                  <a:srgbClr val="FAFAFA"/>
                </a:highlight>
                <a:latin typeface="Times New Roman"/>
                <a:ea typeface="Times New Roman"/>
                <a:cs typeface="Times New Roman"/>
                <a:sym typeface="Times New Roman"/>
              </a:rPr>
              <a:t> root volumes use </a:t>
            </a:r>
            <a:endParaRPr sz="1200">
              <a:solidFill>
                <a:srgbClr val="000000"/>
              </a:solidFill>
              <a:highlight>
                <a:srgbClr val="FAFAFA"/>
              </a:highlight>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00"/>
                </a:solidFill>
                <a:highlight>
                  <a:srgbClr val="FAFAFA"/>
                </a:highlight>
                <a:latin typeface="Times New Roman"/>
                <a:ea typeface="Times New Roman"/>
                <a:cs typeface="Times New Roman"/>
                <a:sym typeface="Times New Roman"/>
              </a:rPr>
              <a:t>mount -t xfs -o nouuid /dev/xvdf1</a:t>
            </a:r>
            <a:endParaRPr sz="1200">
              <a:solidFill>
                <a:srgbClr val="000000"/>
              </a:solidFill>
              <a:highlight>
                <a:srgbClr val="FAFAFA"/>
              </a:highlight>
              <a:latin typeface="Times New Roman"/>
              <a:ea typeface="Times New Roman"/>
              <a:cs typeface="Times New Roman"/>
              <a:sym typeface="Times New Roman"/>
            </a:endParaRPr>
          </a:p>
          <a:p>
            <a:pPr indent="0" lvl="0" marL="0" rtl="0" algn="l">
              <a:spcBef>
                <a:spcPts val="1600"/>
              </a:spcBef>
              <a:spcAft>
                <a:spcPts val="1600"/>
              </a:spcAft>
              <a:buNone/>
            </a:pPr>
            <a:r>
              <a:t/>
            </a:r>
            <a:endParaRPr sz="1200">
              <a:solidFill>
                <a:srgbClr val="000000"/>
              </a:solidFill>
              <a:highlight>
                <a:srgbClr val="FAFAFA"/>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idx="1" type="body"/>
          </p:nvPr>
        </p:nvSpPr>
        <p:spPr>
          <a:xfrm>
            <a:off x="311700" y="0"/>
            <a:ext cx="8520600" cy="5232900"/>
          </a:xfrm>
          <a:prstGeom prst="rect">
            <a:avLst/>
          </a:prstGeom>
        </p:spPr>
        <p:txBody>
          <a:bodyPr anchorCtr="0" anchor="t" bIns="91425" lIns="91425" spcFirstLastPara="1" rIns="91425" wrap="square" tIns="91425">
            <a:noAutofit/>
          </a:bodyPr>
          <a:lstStyle/>
          <a:p>
            <a:pPr indent="0" lvl="0" marL="0" rtl="0" algn="l">
              <a:lnSpc>
                <a:spcPct val="132954"/>
              </a:lnSpc>
              <a:spcBef>
                <a:spcPts val="0"/>
              </a:spcBef>
              <a:spcAft>
                <a:spcPts val="0"/>
              </a:spcAft>
              <a:buNone/>
            </a:pPr>
            <a:r>
              <a:rPr b="1" lang="en" sz="1150">
                <a:solidFill>
                  <a:srgbClr val="242729"/>
                </a:solidFill>
              </a:rPr>
              <a:t>Extending the existing volume:</a:t>
            </a:r>
            <a:endParaRPr b="1" sz="1150">
              <a:solidFill>
                <a:srgbClr val="242729"/>
              </a:solidFill>
            </a:endParaRPr>
          </a:p>
          <a:p>
            <a:pPr indent="0" lvl="0" marL="0" rtl="0" algn="l">
              <a:lnSpc>
                <a:spcPct val="132954"/>
              </a:lnSpc>
              <a:spcBef>
                <a:spcPts val="1100"/>
              </a:spcBef>
              <a:spcAft>
                <a:spcPts val="0"/>
              </a:spcAft>
              <a:buClr>
                <a:schemeClr val="dk1"/>
              </a:buClr>
              <a:buSzPts val="1100"/>
              <a:buFont typeface="Arial"/>
              <a:buNone/>
            </a:pPr>
            <a:r>
              <a:rPr lang="en" sz="1150">
                <a:solidFill>
                  <a:srgbClr val="242729"/>
                </a:solidFill>
              </a:rPr>
              <a:t>We can increase the volume size with the new EBS Feature Elastic volumes, post that we need to follow the following steps to use the increase size as shown here</a:t>
            </a:r>
            <a:endParaRPr sz="1150">
              <a:solidFill>
                <a:srgbClr val="242729"/>
              </a:solidFill>
            </a:endParaRPr>
          </a:p>
          <a:p>
            <a:pPr indent="0" lvl="0" marL="0" rtl="0" algn="l">
              <a:lnSpc>
                <a:spcPct val="132954"/>
              </a:lnSpc>
              <a:spcBef>
                <a:spcPts val="1100"/>
              </a:spcBef>
              <a:spcAft>
                <a:spcPts val="0"/>
              </a:spcAft>
              <a:buClr>
                <a:schemeClr val="dk1"/>
              </a:buClr>
              <a:buSzPts val="1100"/>
              <a:buFont typeface="Arial"/>
              <a:buNone/>
            </a:pPr>
            <a:r>
              <a:rPr lang="en" sz="1150">
                <a:solidFill>
                  <a:srgbClr val="242729"/>
                </a:solidFill>
              </a:rPr>
              <a:t>Assume your volume was 16G and you increased it to 32GB.</a:t>
            </a:r>
            <a:endParaRPr sz="1150">
              <a:solidFill>
                <a:srgbClr val="242729"/>
              </a:solidFill>
            </a:endParaRPr>
          </a:p>
          <a:p>
            <a:pPr indent="0" lvl="0" marL="50800" marR="50800" rtl="0" algn="l">
              <a:spcBef>
                <a:spcPts val="1100"/>
              </a:spcBef>
              <a:spcAft>
                <a:spcPts val="0"/>
              </a:spcAft>
              <a:buNone/>
            </a:pPr>
            <a:r>
              <a:rPr lang="en" sz="1000">
                <a:solidFill>
                  <a:srgbClr val="242729"/>
                </a:solidFill>
                <a:highlight>
                  <a:srgbClr val="EFF0F1"/>
                </a:highlight>
                <a:latin typeface="Courier New"/>
                <a:ea typeface="Courier New"/>
                <a:cs typeface="Courier New"/>
                <a:sym typeface="Courier New"/>
              </a:rPr>
              <a:t>$lsblk NAME MAJ:MIN RM SIZE RO TYPE MOUNTPOINT xvda 202:0 0 32G 0 disk └─xvda1 202:1 0 16G 0 part /</a:t>
            </a:r>
            <a:endParaRPr sz="1000">
              <a:solidFill>
                <a:srgbClr val="242729"/>
              </a:solidFill>
              <a:highlight>
                <a:srgbClr val="EFF0F1"/>
              </a:highlight>
              <a:latin typeface="Courier New"/>
              <a:ea typeface="Courier New"/>
              <a:cs typeface="Courier New"/>
              <a:sym typeface="Courier New"/>
            </a:endParaRPr>
          </a:p>
          <a:p>
            <a:pPr indent="0" lvl="0" marL="0" rtl="0" algn="l">
              <a:lnSpc>
                <a:spcPct val="132954"/>
              </a:lnSpc>
              <a:spcBef>
                <a:spcPts val="1100"/>
              </a:spcBef>
              <a:spcAft>
                <a:spcPts val="0"/>
              </a:spcAft>
              <a:buClr>
                <a:schemeClr val="dk1"/>
              </a:buClr>
              <a:buSzPts val="1100"/>
              <a:buFont typeface="Arial"/>
              <a:buNone/>
            </a:pPr>
            <a:r>
              <a:rPr lang="en" sz="1150">
                <a:solidFill>
                  <a:srgbClr val="242729"/>
                </a:solidFill>
              </a:rPr>
              <a:t>To extend xvda1 from 16GB t0 32GB, we need growpart. </a:t>
            </a:r>
            <a:r>
              <a:rPr lang="en" sz="1150">
                <a:solidFill>
                  <a:srgbClr val="005999"/>
                </a:solidFill>
                <a:uFill>
                  <a:noFill/>
                </a:uFill>
                <a:hlinkClick r:id="rId3">
                  <a:extLst>
                    <a:ext uri="{A12FA001-AC4F-418D-AE19-62706E023703}">
                      <ahyp:hlinkClr val="tx"/>
                    </a:ext>
                  </a:extLst>
                </a:hlinkClick>
              </a:rPr>
              <a:t>growpart</a:t>
            </a:r>
            <a:r>
              <a:rPr lang="en" sz="1150">
                <a:solidFill>
                  <a:srgbClr val="242729"/>
                </a:solidFill>
              </a:rPr>
              <a:t> is available as part of </a:t>
            </a:r>
            <a:r>
              <a:rPr lang="en" sz="1150">
                <a:solidFill>
                  <a:srgbClr val="005999"/>
                </a:solidFill>
                <a:uFill>
                  <a:noFill/>
                </a:uFill>
                <a:hlinkClick r:id="rId4">
                  <a:extLst>
                    <a:ext uri="{A12FA001-AC4F-418D-AE19-62706E023703}">
                      <ahyp:hlinkClr val="tx"/>
                    </a:ext>
                  </a:extLst>
                </a:hlinkClick>
              </a:rPr>
              <a:t>cloudutils</a:t>
            </a:r>
            <a:endParaRPr sz="1150">
              <a:solidFill>
                <a:srgbClr val="005999"/>
              </a:solidFill>
              <a:uFill>
                <a:noFill/>
              </a:uFill>
              <a:hlinkClick r:id="rId5">
                <a:extLst>
                  <a:ext uri="{A12FA001-AC4F-418D-AE19-62706E023703}">
                    <ahyp:hlinkClr val="tx"/>
                  </a:ext>
                </a:extLst>
              </a:hlinkClick>
            </a:endParaRPr>
          </a:p>
          <a:p>
            <a:pPr indent="0" lvl="0" marL="50800" marR="50800" rtl="0" algn="l">
              <a:spcBef>
                <a:spcPts val="1100"/>
              </a:spcBef>
              <a:spcAft>
                <a:spcPts val="0"/>
              </a:spcAft>
              <a:buClr>
                <a:schemeClr val="dk1"/>
              </a:buClr>
              <a:buSzPts val="1100"/>
              <a:buFont typeface="Arial"/>
              <a:buNone/>
            </a:pPr>
            <a:r>
              <a:rPr lang="en" sz="1000">
                <a:solidFill>
                  <a:srgbClr val="242729"/>
                </a:solidFill>
                <a:highlight>
                  <a:srgbClr val="EFF0F1"/>
                </a:highlight>
                <a:latin typeface="Courier New"/>
                <a:ea typeface="Courier New"/>
                <a:cs typeface="Courier New"/>
                <a:sym typeface="Courier New"/>
              </a:rPr>
              <a:t>sudo apt install cloud-utils</a:t>
            </a:r>
            <a:endParaRPr sz="1000">
              <a:solidFill>
                <a:srgbClr val="242729"/>
              </a:solidFill>
              <a:highlight>
                <a:srgbClr val="EFF0F1"/>
              </a:highlight>
              <a:latin typeface="Courier New"/>
              <a:ea typeface="Courier New"/>
              <a:cs typeface="Courier New"/>
              <a:sym typeface="Courier New"/>
            </a:endParaRPr>
          </a:p>
          <a:p>
            <a:pPr indent="0" lvl="0" marL="0" rtl="0" algn="l">
              <a:lnSpc>
                <a:spcPct val="132954"/>
              </a:lnSpc>
              <a:spcBef>
                <a:spcPts val="1100"/>
              </a:spcBef>
              <a:spcAft>
                <a:spcPts val="0"/>
              </a:spcAft>
              <a:buClr>
                <a:schemeClr val="dk1"/>
              </a:buClr>
              <a:buSzPts val="1100"/>
              <a:buFont typeface="Arial"/>
              <a:buNone/>
            </a:pPr>
            <a:r>
              <a:rPr lang="en" sz="1150">
                <a:solidFill>
                  <a:srgbClr val="242729"/>
                </a:solidFill>
              </a:rPr>
              <a:t>Post installation of cloud-utils, execute the growpart command</a:t>
            </a:r>
            <a:endParaRPr sz="1150">
              <a:solidFill>
                <a:srgbClr val="242729"/>
              </a:solidFill>
            </a:endParaRPr>
          </a:p>
          <a:p>
            <a:pPr indent="0" lvl="0" marL="50800" marR="50800" rtl="0" algn="l">
              <a:spcBef>
                <a:spcPts val="1100"/>
              </a:spcBef>
              <a:spcAft>
                <a:spcPts val="0"/>
              </a:spcAft>
              <a:buClr>
                <a:schemeClr val="dk1"/>
              </a:buClr>
              <a:buSzPts val="1100"/>
              <a:buFont typeface="Arial"/>
              <a:buNone/>
            </a:pPr>
            <a:r>
              <a:rPr lang="en" sz="1000">
                <a:solidFill>
                  <a:srgbClr val="242729"/>
                </a:solidFill>
                <a:highlight>
                  <a:srgbClr val="EFF0F1"/>
                </a:highlight>
                <a:latin typeface="Courier New"/>
                <a:ea typeface="Courier New"/>
                <a:cs typeface="Courier New"/>
                <a:sym typeface="Courier New"/>
              </a:rPr>
              <a:t>sudo growpart /dev/xvda1</a:t>
            </a:r>
            <a:endParaRPr sz="1000">
              <a:solidFill>
                <a:srgbClr val="242729"/>
              </a:solidFill>
              <a:highlight>
                <a:srgbClr val="EFF0F1"/>
              </a:highlight>
              <a:latin typeface="Courier New"/>
              <a:ea typeface="Courier New"/>
              <a:cs typeface="Courier New"/>
              <a:sym typeface="Courier New"/>
            </a:endParaRPr>
          </a:p>
          <a:p>
            <a:pPr indent="0" lvl="0" marL="0" rtl="0" algn="l">
              <a:lnSpc>
                <a:spcPct val="132954"/>
              </a:lnSpc>
              <a:spcBef>
                <a:spcPts val="1100"/>
              </a:spcBef>
              <a:spcAft>
                <a:spcPts val="0"/>
              </a:spcAft>
              <a:buClr>
                <a:schemeClr val="dk1"/>
              </a:buClr>
              <a:buSzPts val="1100"/>
              <a:buFont typeface="Arial"/>
              <a:buNone/>
            </a:pPr>
            <a:r>
              <a:rPr lang="en" sz="1150">
                <a:solidFill>
                  <a:srgbClr val="242729"/>
                </a:solidFill>
              </a:rPr>
              <a:t>Now lsblk, will show</a:t>
            </a:r>
            <a:endParaRPr sz="1150">
              <a:solidFill>
                <a:srgbClr val="242729"/>
              </a:solidFill>
            </a:endParaRPr>
          </a:p>
          <a:p>
            <a:pPr indent="0" lvl="0" marL="50800" marR="50800" rtl="0" algn="l">
              <a:spcBef>
                <a:spcPts val="1100"/>
              </a:spcBef>
              <a:spcAft>
                <a:spcPts val="0"/>
              </a:spcAft>
              <a:buClr>
                <a:schemeClr val="dk1"/>
              </a:buClr>
              <a:buSzPts val="1100"/>
              <a:buFont typeface="Arial"/>
              <a:buNone/>
            </a:pPr>
            <a:r>
              <a:rPr lang="en" sz="1000">
                <a:solidFill>
                  <a:srgbClr val="242729"/>
                </a:solidFill>
                <a:highlight>
                  <a:srgbClr val="EFF0F1"/>
                </a:highlight>
                <a:latin typeface="Courier New"/>
                <a:ea typeface="Courier New"/>
                <a:cs typeface="Courier New"/>
                <a:sym typeface="Courier New"/>
              </a:rPr>
              <a:t>$ lsblk NAME MAJ:MIN RM SIZE RO TYPE MOUNTPOINT xvda 202:0 0 32G 0 disk └─xvda1 202:1 0 32G 0 part /</a:t>
            </a:r>
            <a:endParaRPr sz="1000">
              <a:solidFill>
                <a:srgbClr val="242729"/>
              </a:solidFill>
              <a:highlight>
                <a:srgbClr val="EFF0F1"/>
              </a:highlight>
              <a:latin typeface="Courier New"/>
              <a:ea typeface="Courier New"/>
              <a:cs typeface="Courier New"/>
              <a:sym typeface="Courier New"/>
            </a:endParaRPr>
          </a:p>
          <a:p>
            <a:pPr indent="0" lvl="0" marL="0" rtl="0" algn="l">
              <a:lnSpc>
                <a:spcPct val="132954"/>
              </a:lnSpc>
              <a:spcBef>
                <a:spcPts val="1100"/>
              </a:spcBef>
              <a:spcAft>
                <a:spcPts val="0"/>
              </a:spcAft>
              <a:buClr>
                <a:schemeClr val="dk1"/>
              </a:buClr>
              <a:buSzPts val="1100"/>
              <a:buFont typeface="Arial"/>
              <a:buNone/>
            </a:pPr>
            <a:r>
              <a:rPr lang="en" sz="1150">
                <a:solidFill>
                  <a:srgbClr val="242729"/>
                </a:solidFill>
              </a:rPr>
              <a:t>but df -h will show only 16GB</a:t>
            </a:r>
            <a:endParaRPr sz="1150">
              <a:solidFill>
                <a:srgbClr val="242729"/>
              </a:solidFill>
            </a:endParaRPr>
          </a:p>
          <a:p>
            <a:pPr indent="0" lvl="0" marL="0" rtl="0" algn="l">
              <a:lnSpc>
                <a:spcPct val="132954"/>
              </a:lnSpc>
              <a:spcBef>
                <a:spcPts val="1100"/>
              </a:spcBef>
              <a:spcAft>
                <a:spcPts val="0"/>
              </a:spcAft>
              <a:buClr>
                <a:schemeClr val="dk1"/>
              </a:buClr>
              <a:buSzPts val="1100"/>
              <a:buFont typeface="Arial"/>
              <a:buNone/>
            </a:pPr>
            <a:r>
              <a:rPr lang="en" sz="1150">
                <a:solidFill>
                  <a:srgbClr val="242729"/>
                </a:solidFill>
              </a:rPr>
              <a:t>Final command for extending  </a:t>
            </a:r>
            <a:r>
              <a:rPr lang="en" sz="1150">
                <a:solidFill>
                  <a:srgbClr val="242729"/>
                </a:solidFill>
              </a:rPr>
              <a:t>EXT file systems </a:t>
            </a:r>
            <a:r>
              <a:rPr lang="en" sz="1150">
                <a:solidFill>
                  <a:srgbClr val="242729"/>
                </a:solidFill>
              </a:rPr>
              <a:t>xvda1 to 32GB is</a:t>
            </a:r>
            <a:endParaRPr sz="1150">
              <a:solidFill>
                <a:srgbClr val="242729"/>
              </a:solidFill>
            </a:endParaRPr>
          </a:p>
          <a:p>
            <a:pPr indent="0" lvl="0" marL="0" rtl="0" algn="l">
              <a:lnSpc>
                <a:spcPct val="132954"/>
              </a:lnSpc>
              <a:spcBef>
                <a:spcPts val="1100"/>
              </a:spcBef>
              <a:spcAft>
                <a:spcPts val="0"/>
              </a:spcAft>
              <a:buClr>
                <a:schemeClr val="dk1"/>
              </a:buClr>
              <a:buSzPts val="1100"/>
              <a:buFont typeface="Arial"/>
              <a:buNone/>
            </a:pPr>
            <a:r>
              <a:rPr lang="en" sz="1000">
                <a:solidFill>
                  <a:srgbClr val="242729"/>
                </a:solidFill>
                <a:highlight>
                  <a:srgbClr val="EFF0F1"/>
                </a:highlight>
                <a:latin typeface="Courier New"/>
                <a:ea typeface="Courier New"/>
                <a:cs typeface="Courier New"/>
                <a:sym typeface="Courier New"/>
              </a:rPr>
              <a:t>sudo resize2fs /dev/xvda1</a:t>
            </a:r>
            <a:endParaRPr sz="1000">
              <a:solidFill>
                <a:srgbClr val="242729"/>
              </a:solidFill>
              <a:highlight>
                <a:srgbClr val="EFF0F1"/>
              </a:highlight>
              <a:latin typeface="Courier New"/>
              <a:ea typeface="Courier New"/>
              <a:cs typeface="Courier New"/>
              <a:sym typeface="Courier New"/>
            </a:endParaRPr>
          </a:p>
          <a:p>
            <a:pPr indent="0" lvl="0" marL="0" rtl="0" algn="l">
              <a:spcBef>
                <a:spcPts val="1100"/>
              </a:spcBef>
              <a:spcAft>
                <a:spcPts val="0"/>
              </a:spcAft>
              <a:buClr>
                <a:schemeClr val="dk1"/>
              </a:buClr>
              <a:buSzPts val="1100"/>
              <a:buFont typeface="Arial"/>
              <a:buNone/>
            </a:pPr>
            <a:r>
              <a:rPr lang="en" sz="1000">
                <a:solidFill>
                  <a:schemeClr val="dk1"/>
                </a:solidFill>
                <a:highlight>
                  <a:schemeClr val="lt1"/>
                </a:highlight>
                <a:latin typeface="Roboto"/>
                <a:ea typeface="Roboto"/>
                <a:cs typeface="Roboto"/>
                <a:sym typeface="Roboto"/>
              </a:rPr>
              <a:t>for  XFS file system </a:t>
            </a:r>
            <a:r>
              <a:rPr lang="en" sz="1000">
                <a:solidFill>
                  <a:srgbClr val="242729"/>
                </a:solidFill>
                <a:highlight>
                  <a:srgbClr val="EFF0F1"/>
                </a:highlight>
                <a:latin typeface="Courier New"/>
                <a:ea typeface="Courier New"/>
                <a:cs typeface="Courier New"/>
                <a:sym typeface="Courier New"/>
              </a:rPr>
              <a:t> </a:t>
            </a:r>
            <a:r>
              <a:rPr lang="en" sz="1000">
                <a:solidFill>
                  <a:schemeClr val="dk1"/>
                </a:solidFill>
                <a:highlight>
                  <a:schemeClr val="lt1"/>
                </a:highlight>
                <a:latin typeface="Roboto"/>
                <a:ea typeface="Roboto"/>
                <a:cs typeface="Roboto"/>
                <a:sym typeface="Roboto"/>
              </a:rPr>
              <a:t>xfs_growfs /dev/xvdg </a:t>
            </a:r>
            <a:endParaRPr sz="1000">
              <a:solidFill>
                <a:srgbClr val="242729"/>
              </a:solidFill>
              <a:highlight>
                <a:srgbClr val="EFF0F1"/>
              </a:highlight>
              <a:latin typeface="Courier New"/>
              <a:ea typeface="Courier New"/>
              <a:cs typeface="Courier New"/>
              <a:sym typeface="Courier New"/>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8"/>
          <p:cNvSpPr txBox="1"/>
          <p:nvPr>
            <p:ph idx="1" type="body"/>
          </p:nvPr>
        </p:nvSpPr>
        <p:spPr>
          <a:xfrm>
            <a:off x="311700" y="221600"/>
            <a:ext cx="8520600" cy="434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highlight>
                  <a:srgbClr val="FFFFFF"/>
                </a:highlight>
                <a:latin typeface="Roboto"/>
                <a:ea typeface="Roboto"/>
                <a:cs typeface="Roboto"/>
                <a:sym typeface="Roboto"/>
              </a:rPr>
              <a:t>To extend the existing volume of your EBS please use below commands</a:t>
            </a:r>
            <a:endParaRPr sz="1000">
              <a:solidFill>
                <a:schemeClr val="dk1"/>
              </a:solidFill>
              <a:highlight>
                <a:srgbClr val="FFFFFF"/>
              </a:highlight>
              <a:latin typeface="Roboto"/>
              <a:ea typeface="Roboto"/>
              <a:cs typeface="Roboto"/>
              <a:sym typeface="Roboto"/>
            </a:endParaRPr>
          </a:p>
          <a:p>
            <a:pPr indent="0" lvl="0" marL="0" rtl="0" algn="l">
              <a:spcBef>
                <a:spcPts val="1600"/>
              </a:spcBef>
              <a:spcAft>
                <a:spcPts val="0"/>
              </a:spcAft>
              <a:buNone/>
            </a:pPr>
            <a:r>
              <a:rPr lang="en" sz="1000">
                <a:solidFill>
                  <a:schemeClr val="dk1"/>
                </a:solidFill>
                <a:highlight>
                  <a:srgbClr val="FFFFFF"/>
                </a:highlight>
                <a:latin typeface="Roboto"/>
                <a:ea typeface="Roboto"/>
                <a:cs typeface="Roboto"/>
                <a:sym typeface="Roboto"/>
              </a:rPr>
              <a:t>sudo growpart /dev/xvda 1</a:t>
            </a:r>
            <a:br>
              <a:rPr lang="en" sz="1000">
                <a:solidFill>
                  <a:schemeClr val="dk1"/>
                </a:solidFill>
                <a:highlight>
                  <a:srgbClr val="FFFFFF"/>
                </a:highlight>
                <a:latin typeface="Roboto"/>
                <a:ea typeface="Roboto"/>
                <a:cs typeface="Roboto"/>
                <a:sym typeface="Roboto"/>
              </a:rPr>
            </a:br>
            <a:r>
              <a:rPr lang="en" sz="1000">
                <a:solidFill>
                  <a:schemeClr val="dk1"/>
                </a:solidFill>
                <a:highlight>
                  <a:srgbClr val="FFFFFF"/>
                </a:highlight>
                <a:latin typeface="Roboto"/>
                <a:ea typeface="Roboto"/>
                <a:cs typeface="Roboto"/>
                <a:sym typeface="Roboto"/>
              </a:rPr>
              <a:t>sudo resize2fs /dev/xvda1</a:t>
            </a:r>
            <a:endParaRPr sz="1000">
              <a:solidFill>
                <a:schemeClr val="dk1"/>
              </a:solidFill>
              <a:highlight>
                <a:srgbClr val="FFFFFF"/>
              </a:highlight>
              <a:latin typeface="Roboto"/>
              <a:ea typeface="Roboto"/>
              <a:cs typeface="Roboto"/>
              <a:sym typeface="Roboto"/>
            </a:endParaRPr>
          </a:p>
          <a:p>
            <a:pPr indent="0" lvl="0" marL="0" rtl="0" algn="l">
              <a:spcBef>
                <a:spcPts val="1600"/>
              </a:spcBef>
              <a:spcAft>
                <a:spcPts val="0"/>
              </a:spcAft>
              <a:buNone/>
            </a:pPr>
            <a:r>
              <a:rPr lang="en" sz="1000">
                <a:solidFill>
                  <a:schemeClr val="dk1"/>
                </a:solidFill>
                <a:highlight>
                  <a:srgbClr val="FFFFFF"/>
                </a:highlight>
                <a:latin typeface="Roboto"/>
                <a:ea typeface="Roboto"/>
                <a:cs typeface="Roboto"/>
                <a:sym typeface="Roboto"/>
              </a:rPr>
              <a:t>lsblk -lf</a:t>
            </a:r>
            <a:endParaRPr sz="1000">
              <a:solidFill>
                <a:schemeClr val="dk1"/>
              </a:solidFill>
              <a:highlight>
                <a:srgbClr val="FFFFFF"/>
              </a:highlight>
              <a:latin typeface="Roboto"/>
              <a:ea typeface="Roboto"/>
              <a:cs typeface="Roboto"/>
              <a:sym typeface="Roboto"/>
            </a:endParaRPr>
          </a:p>
          <a:p>
            <a:pPr indent="0" lvl="0" marL="0" rtl="0" algn="l">
              <a:spcBef>
                <a:spcPts val="1600"/>
              </a:spcBef>
              <a:spcAft>
                <a:spcPts val="0"/>
              </a:spcAft>
              <a:buNone/>
            </a:pPr>
            <a:r>
              <a:rPr lang="en" sz="1000">
                <a:solidFill>
                  <a:schemeClr val="dk1"/>
                </a:solidFill>
                <a:highlight>
                  <a:srgbClr val="FFFFFF"/>
                </a:highlight>
                <a:latin typeface="Roboto"/>
                <a:ea typeface="Roboto"/>
                <a:cs typeface="Roboto"/>
                <a:sym typeface="Roboto"/>
              </a:rPr>
              <a:t>Xfs volumes use below command to increse the volume size</a:t>
            </a:r>
            <a:endParaRPr sz="1000">
              <a:solidFill>
                <a:schemeClr val="dk1"/>
              </a:solidFill>
              <a:highlight>
                <a:srgbClr val="FFFFFF"/>
              </a:highlight>
              <a:latin typeface="Roboto"/>
              <a:ea typeface="Roboto"/>
              <a:cs typeface="Roboto"/>
              <a:sym typeface="Roboto"/>
            </a:endParaRPr>
          </a:p>
          <a:p>
            <a:pPr indent="0" lvl="0" marL="0" rtl="0" algn="l">
              <a:spcBef>
                <a:spcPts val="1600"/>
              </a:spcBef>
              <a:spcAft>
                <a:spcPts val="0"/>
              </a:spcAft>
              <a:buNone/>
            </a:pPr>
            <a:r>
              <a:rPr lang="en" sz="1000">
                <a:solidFill>
                  <a:schemeClr val="dk1"/>
                </a:solidFill>
                <a:highlight>
                  <a:srgbClr val="FFFFFF"/>
                </a:highlight>
                <a:latin typeface="Roboto"/>
                <a:ea typeface="Roboto"/>
                <a:cs typeface="Roboto"/>
                <a:sym typeface="Roboto"/>
              </a:rPr>
              <a:t>xfs_growfs /dev/xvdg</a:t>
            </a:r>
            <a:endParaRPr sz="1000">
              <a:solidFill>
                <a:schemeClr val="dk1"/>
              </a:solidFill>
              <a:highlight>
                <a:srgbClr val="FFFFFF"/>
              </a:highlight>
              <a:latin typeface="Roboto"/>
              <a:ea typeface="Roboto"/>
              <a:cs typeface="Roboto"/>
              <a:sym typeface="Roboto"/>
            </a:endParaRPr>
          </a:p>
          <a:p>
            <a:pPr indent="0" lvl="0" marL="0" rtl="0" algn="l">
              <a:spcBef>
                <a:spcPts val="1600"/>
              </a:spcBef>
              <a:spcAft>
                <a:spcPts val="0"/>
              </a:spcAft>
              <a:buNone/>
            </a:pPr>
            <a:r>
              <a:rPr lang="en" sz="1000">
                <a:solidFill>
                  <a:schemeClr val="dk1"/>
                </a:solidFill>
                <a:highlight>
                  <a:srgbClr val="FFFFFF"/>
                </a:highlight>
                <a:latin typeface="Roboto"/>
                <a:ea typeface="Roboto"/>
                <a:cs typeface="Roboto"/>
                <a:sym typeface="Roboto"/>
              </a:rPr>
              <a:t>If you want to extend the root volume of your instance from aws cli 1st configure the aws cli with ec2 access and login to the cli instance and apply below commands</a:t>
            </a:r>
            <a:endParaRPr sz="1000">
              <a:solidFill>
                <a:schemeClr val="dk1"/>
              </a:solidFill>
              <a:highlight>
                <a:srgbClr val="FFFFFF"/>
              </a:highlight>
              <a:latin typeface="Roboto"/>
              <a:ea typeface="Roboto"/>
              <a:cs typeface="Roboto"/>
              <a:sym typeface="Roboto"/>
            </a:endParaRPr>
          </a:p>
          <a:p>
            <a:pPr indent="0" lvl="0" marL="0" rtl="0" algn="l">
              <a:spcBef>
                <a:spcPts val="1600"/>
              </a:spcBef>
              <a:spcAft>
                <a:spcPts val="0"/>
              </a:spcAft>
              <a:buNone/>
            </a:pPr>
            <a:r>
              <a:rPr lang="en" sz="1000">
                <a:solidFill>
                  <a:schemeClr val="dk1"/>
                </a:solidFill>
                <a:highlight>
                  <a:srgbClr val="FFFFFF"/>
                </a:highlight>
                <a:latin typeface="Roboto"/>
                <a:ea typeface="Roboto"/>
                <a:cs typeface="Roboto"/>
                <a:sym typeface="Roboto"/>
              </a:rPr>
              <a:t>Aws ec2 modify-volume --voulme-id &lt;give your voulume ID&gt; --size &lt;give the size&gt;</a:t>
            </a:r>
            <a:endParaRPr sz="1000">
              <a:solidFill>
                <a:schemeClr val="dk1"/>
              </a:solidFill>
              <a:highlight>
                <a:srgbClr val="FFFFFF"/>
              </a:highlight>
              <a:latin typeface="Roboto"/>
              <a:ea typeface="Roboto"/>
              <a:cs typeface="Roboto"/>
              <a:sym typeface="Roboto"/>
            </a:endParaRPr>
          </a:p>
          <a:p>
            <a:pPr indent="0" lvl="0" marL="0" rtl="0" algn="l">
              <a:spcBef>
                <a:spcPts val="1600"/>
              </a:spcBef>
              <a:spcAft>
                <a:spcPts val="0"/>
              </a:spcAft>
              <a:buNone/>
            </a:pPr>
            <a:r>
              <a:rPr lang="en" sz="1000">
                <a:solidFill>
                  <a:schemeClr val="dk1"/>
                </a:solidFill>
                <a:highlight>
                  <a:srgbClr val="FFFFFF"/>
                </a:highlight>
                <a:latin typeface="Roboto"/>
                <a:ea typeface="Roboto"/>
                <a:cs typeface="Roboto"/>
                <a:sym typeface="Roboto"/>
              </a:rPr>
              <a:t>Ex: aws ec2 modify-volume --voulme-id  vol-8d52sd5s8dfs5d --size 16</a:t>
            </a:r>
            <a:endParaRPr sz="1000">
              <a:solidFill>
                <a:schemeClr val="dk1"/>
              </a:solidFill>
              <a:highlight>
                <a:srgbClr val="FFFFFF"/>
              </a:highlight>
              <a:latin typeface="Roboto"/>
              <a:ea typeface="Roboto"/>
              <a:cs typeface="Roboto"/>
              <a:sym typeface="Roboto"/>
            </a:endParaRPr>
          </a:p>
          <a:p>
            <a:pPr indent="0" lvl="0" marL="0" rtl="0" algn="l">
              <a:spcBef>
                <a:spcPts val="1600"/>
              </a:spcBef>
              <a:spcAft>
                <a:spcPts val="0"/>
              </a:spcAft>
              <a:buNone/>
            </a:pPr>
            <a:r>
              <a:rPr lang="en" sz="1000">
                <a:solidFill>
                  <a:schemeClr val="dk1"/>
                </a:solidFill>
                <a:highlight>
                  <a:srgbClr val="FFFFFF"/>
                </a:highlight>
                <a:latin typeface="Roboto"/>
                <a:ea typeface="Roboto"/>
                <a:cs typeface="Roboto"/>
                <a:sym typeface="Roboto"/>
              </a:rPr>
              <a:t>To see the progress enter below command </a:t>
            </a:r>
            <a:endParaRPr sz="1000">
              <a:solidFill>
                <a:schemeClr val="dk1"/>
              </a:solidFill>
              <a:highlight>
                <a:srgbClr val="FFFFFF"/>
              </a:highlight>
              <a:latin typeface="Roboto"/>
              <a:ea typeface="Roboto"/>
              <a:cs typeface="Roboto"/>
              <a:sym typeface="Roboto"/>
            </a:endParaRPr>
          </a:p>
          <a:p>
            <a:pPr indent="0" lvl="0" marL="0" rtl="0" algn="l">
              <a:spcBef>
                <a:spcPts val="1600"/>
              </a:spcBef>
              <a:spcAft>
                <a:spcPts val="1600"/>
              </a:spcAft>
              <a:buNone/>
            </a:pPr>
            <a:r>
              <a:rPr lang="en" sz="1000">
                <a:solidFill>
                  <a:schemeClr val="dk1"/>
                </a:solidFill>
                <a:highlight>
                  <a:srgbClr val="FFFFFF"/>
                </a:highlight>
                <a:latin typeface="Roboto"/>
                <a:ea typeface="Roboto"/>
                <a:cs typeface="Roboto"/>
                <a:sym typeface="Roboto"/>
              </a:rPr>
              <a:t>Aws ec2 describe-volumes-modifications --voulem-id vol-8d52sd5s8dfs5d</a:t>
            </a:r>
            <a:endParaRPr sz="1000">
              <a:solidFill>
                <a:schemeClr val="dk1"/>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