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12960312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12960312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12960312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2960312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12960312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12960312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12960312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2960312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12960312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2960312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12960312c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12960312c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12960312c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2960312c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12960312c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12960312c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12960312c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2960312c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12960312c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12960312c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1296031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296031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12960312c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12960312c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12960312c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12960312c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12960312c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12960312c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12960312c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12960312c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12960312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12960312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12960312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12960312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12960312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2960312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groovy-lang.org/syntax.html#_map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jenkins.io/doc/book/pipeline/syntax/#environm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jenkins.io/doc/book/using/using-credentials#configuring-credentials" TargetMode="External"/><Relationship Id="rId4" Type="http://schemas.openxmlformats.org/officeDocument/2006/relationships/hyperlink" Target="https://jenkins.io/doc/book/using/using-credentials" TargetMode="External"/><Relationship Id="rId9" Type="http://schemas.openxmlformats.org/officeDocument/2006/relationships/hyperlink" Target="https://jenkins.io/doc/book/pipeline/jenkinsfile/#for-other-credential-types" TargetMode="External"/><Relationship Id="rId5" Type="http://schemas.openxmlformats.org/officeDocument/2006/relationships/hyperlink" Target="https://jenkins.io/doc/book/pipeline/syntax/#environment" TargetMode="External"/><Relationship Id="rId6" Type="http://schemas.openxmlformats.org/officeDocument/2006/relationships/hyperlink" Target="https://jenkins.io/doc/book/pipeline/jenkinsfile/#secret-text" TargetMode="External"/><Relationship Id="rId7" Type="http://schemas.openxmlformats.org/officeDocument/2006/relationships/hyperlink" Target="https://jenkins.io/doc/book/pipeline/jenkinsfile/#usernames-and-passwords" TargetMode="External"/><Relationship Id="rId8" Type="http://schemas.openxmlformats.org/officeDocument/2006/relationships/hyperlink" Target="https://jenkins.io/doc/book/pipeline/jenkinsfile/#secret-fil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jenkins.io/doc/book/pipeline/jenkinsfile/#combining-credentials-in-one-ste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jenkins.io/doc/book/pipeline/syntax/#paramete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jenkins.io/doc/book/pipeline/syntax/#post" TargetMode="External"/><Relationship Id="rId4" Type="http://schemas.openxmlformats.org/officeDocument/2006/relationships/hyperlink" Target="https://jenkins.io/doc/book/pipeline/jenkinsfile/#syntax"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groovy-lang.org/semantic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jenkins.io/doc/book/pipeline/jenkinsfile/#_footnotedef_2" TargetMode="External"/><Relationship Id="rId4" Type="http://schemas.openxmlformats.org/officeDocument/2006/relationships/hyperlink" Target="https://jenkins.io/doc/book/pipeline/synta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jenkins.io/doc/book/pipeline/#pipeline-syntax-overview" TargetMode="External"/><Relationship Id="rId4" Type="http://schemas.openxmlformats.org/officeDocument/2006/relationships/hyperlink" Target="https://jenkins.io/doc/book/pipeline/#declarative-pipeline-fundamentals" TargetMode="External"/><Relationship Id="rId5" Type="http://schemas.openxmlformats.org/officeDocument/2006/relationships/hyperlink" Target="https://jenkins.io/doc/book/pipeline/#scripted-pipeline-fundamentals" TargetMode="External"/><Relationship Id="rId6" Type="http://schemas.openxmlformats.org/officeDocument/2006/relationships/hyperlink" Target="https://jenkins.io/doc/book/pipeline/#_footnotedef_6" TargetMode="External"/><Relationship Id="rId7" Type="http://schemas.openxmlformats.org/officeDocument/2006/relationships/hyperlink" Target="https://jenkins.io/doc/book/pipeline/#_footnotedef_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enkins.io/doc/book/pipeline/#declarative-pipeline-fundamenta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jenkins.io/doc/book/pipeline/getting-started#defining-a-pipeline-in-sc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groovy-lang.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Jenkinsfile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75125"/>
            <a:ext cx="8520600" cy="49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A5568"/>
                </a:solidFill>
                <a:highlight>
                  <a:srgbClr val="FFFFFF"/>
                </a:highlight>
                <a:latin typeface="Times New Roman"/>
                <a:ea typeface="Times New Roman"/>
                <a:cs typeface="Times New Roman"/>
                <a:sym typeface="Times New Roman"/>
              </a:rPr>
              <a:t>JOB_NAME</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4A5568"/>
                </a:solidFill>
                <a:highlight>
                  <a:srgbClr val="FFFFFF"/>
                </a:highlight>
                <a:latin typeface="Times New Roman"/>
                <a:ea typeface="Times New Roman"/>
                <a:cs typeface="Times New Roman"/>
                <a:sym typeface="Times New Roman"/>
              </a:rPr>
              <a:t>Name of the project of this build, such as "foo" or "foo/bar".</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4A5568"/>
                </a:solidFill>
                <a:highlight>
                  <a:srgbClr val="FFFFFF"/>
                </a:highlight>
                <a:latin typeface="Times New Roman"/>
                <a:ea typeface="Times New Roman"/>
                <a:cs typeface="Times New Roman"/>
                <a:sym typeface="Times New Roman"/>
              </a:rPr>
              <a:t>NODE_NAME</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4A5568"/>
                </a:solidFill>
                <a:highlight>
                  <a:srgbClr val="FFFFFF"/>
                </a:highlight>
                <a:latin typeface="Times New Roman"/>
                <a:ea typeface="Times New Roman"/>
                <a:cs typeface="Times New Roman"/>
                <a:sym typeface="Times New Roman"/>
              </a:rPr>
              <a:t>The name of the node the current build is running on. Set to 'master' for master node.</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4A5568"/>
                </a:solidFill>
                <a:highlight>
                  <a:srgbClr val="FFFFFF"/>
                </a:highlight>
                <a:latin typeface="Times New Roman"/>
                <a:ea typeface="Times New Roman"/>
                <a:cs typeface="Times New Roman"/>
                <a:sym typeface="Times New Roman"/>
              </a:rPr>
              <a:t>WORKSPACE</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4A5568"/>
                </a:solidFill>
                <a:highlight>
                  <a:srgbClr val="FFFFFF"/>
                </a:highlight>
                <a:latin typeface="Times New Roman"/>
                <a:ea typeface="Times New Roman"/>
                <a:cs typeface="Times New Roman"/>
                <a:sym typeface="Times New Roman"/>
              </a:rPr>
              <a:t>The absolute path of the workspace</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4A5568"/>
                </a:solidFill>
                <a:highlight>
                  <a:srgbClr val="FFFFFF"/>
                </a:highlight>
                <a:latin typeface="Times New Roman"/>
                <a:ea typeface="Times New Roman"/>
                <a:cs typeface="Times New Roman"/>
                <a:sym typeface="Times New Roman"/>
              </a:rPr>
              <a:t>Referencing or using these environment variables can be accomplished like accessing any key in a Groovy </a:t>
            </a:r>
            <a:r>
              <a:rPr lang="en" sz="1100">
                <a:solidFill>
                  <a:srgbClr val="00669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Map</a:t>
            </a:r>
            <a:r>
              <a:rPr lang="en" sz="1100">
                <a:solidFill>
                  <a:srgbClr val="4A5568"/>
                </a:solidFill>
                <a:highlight>
                  <a:srgbClr val="FFFFFF"/>
                </a:highlight>
                <a:latin typeface="Times New Roman"/>
                <a:ea typeface="Times New Roman"/>
                <a:cs typeface="Times New Roman"/>
                <a:sym typeface="Times New Roman"/>
              </a:rPr>
              <a:t>, for example:</a:t>
            </a:r>
            <a:endParaRPr i="1" sz="1100">
              <a:solidFill>
                <a:srgbClr val="4A5568"/>
              </a:solidFill>
              <a:highlight>
                <a:srgbClr val="FAFAFA"/>
              </a:highlight>
              <a:latin typeface="Times New Roman"/>
              <a:ea typeface="Times New Roman"/>
              <a:cs typeface="Times New Roman"/>
              <a:sym typeface="Times New Roman"/>
            </a:endParaRPr>
          </a:p>
          <a:p>
            <a:pPr indent="0" lvl="0" marL="0" marR="139700" rtl="0" algn="l">
              <a:spcBef>
                <a:spcPts val="1500"/>
              </a:spcBef>
              <a:spcAft>
                <a:spcPts val="0"/>
              </a:spcAft>
              <a:buClr>
                <a:schemeClr val="dk1"/>
              </a:buClr>
              <a:buSzPts val="1100"/>
              <a:buFont typeface="Arial"/>
              <a:buNone/>
            </a:pPr>
            <a:r>
              <a:rPr i="1" lang="en" sz="1100">
                <a:solidFill>
                  <a:srgbClr val="4A5568"/>
                </a:solidFill>
                <a:highlight>
                  <a:srgbClr val="FAFAFA"/>
                </a:highlight>
                <a:latin typeface="Times New Roman"/>
                <a:ea typeface="Times New Roman"/>
                <a:cs typeface="Times New Roman"/>
                <a:sym typeface="Times New Roman"/>
              </a:rPr>
              <a:t>Jenkinsfile (Declarative Pipeline)</a:t>
            </a:r>
            <a:endParaRPr i="1" sz="1100">
              <a:solidFill>
                <a:srgbClr val="4A5568"/>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pipeline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    agent any</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    stages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        stage(</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Example</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            steps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                echo </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Running </a:t>
            </a:r>
            <a:r>
              <a:rPr b="1" lang="en" sz="1100">
                <a:solidFill>
                  <a:srgbClr val="666666"/>
                </a:solidFill>
                <a:highlight>
                  <a:srgbClr val="FAFAFA"/>
                </a:highlight>
                <a:latin typeface="Times New Roman"/>
                <a:ea typeface="Times New Roman"/>
                <a:cs typeface="Times New Roman"/>
                <a:sym typeface="Times New Roman"/>
              </a:rPr>
              <a:t>${</a:t>
            </a:r>
            <a:r>
              <a:rPr lang="en" sz="1100">
                <a:solidFill>
                  <a:schemeClr val="dk1"/>
                </a:solidFill>
                <a:highlight>
                  <a:srgbClr val="FAFAFA"/>
                </a:highlight>
                <a:latin typeface="Times New Roman"/>
                <a:ea typeface="Times New Roman"/>
                <a:cs typeface="Times New Roman"/>
                <a:sym typeface="Times New Roman"/>
              </a:rPr>
              <a:t>env.BUILD_ID</a:t>
            </a:r>
            <a:r>
              <a:rPr b="1" lang="en" sz="1100">
                <a:solidFill>
                  <a:srgbClr val="666666"/>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 on </a:t>
            </a:r>
            <a:r>
              <a:rPr b="1" lang="en" sz="1100">
                <a:solidFill>
                  <a:srgbClr val="666666"/>
                </a:solidFill>
                <a:highlight>
                  <a:srgbClr val="FAFAFA"/>
                </a:highlight>
                <a:latin typeface="Times New Roman"/>
                <a:ea typeface="Times New Roman"/>
                <a:cs typeface="Times New Roman"/>
                <a:sym typeface="Times New Roman"/>
              </a:rPr>
              <a:t>${</a:t>
            </a:r>
            <a:r>
              <a:rPr lang="en" sz="1100">
                <a:solidFill>
                  <a:schemeClr val="dk1"/>
                </a:solidFill>
                <a:highlight>
                  <a:srgbClr val="FAFAFA"/>
                </a:highlight>
                <a:latin typeface="Times New Roman"/>
                <a:ea typeface="Times New Roman"/>
                <a:cs typeface="Times New Roman"/>
                <a:sym typeface="Times New Roman"/>
              </a:rPr>
              <a:t>env.JENKINS_URL</a:t>
            </a:r>
            <a:r>
              <a:rPr b="1" lang="en" sz="1100">
                <a:solidFill>
                  <a:srgbClr val="666666"/>
                </a:solidFill>
                <a:highlight>
                  <a:srgbClr val="FAFAFA"/>
                </a:highlight>
                <a:latin typeface="Times New Roman"/>
                <a:ea typeface="Times New Roman"/>
                <a:cs typeface="Times New Roman"/>
                <a:sym typeface="Times New Roman"/>
              </a:rPr>
              <a:t>}</a:t>
            </a:r>
            <a:r>
              <a:rPr lang="en" sz="1100">
                <a:solidFill>
                  <a:srgbClr val="771100"/>
                </a:solidFill>
                <a:highlight>
                  <a:srgbClr val="FAFAFA"/>
                </a:highlight>
                <a:latin typeface="Times New Roman"/>
                <a:ea typeface="Times New Roman"/>
                <a:cs typeface="Times New Roman"/>
                <a:sym typeface="Times New Roman"/>
              </a:rPr>
              <a:t>"</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139700" marR="139700" rtl="0" algn="l">
              <a:spcBef>
                <a:spcPts val="150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311700" y="199825"/>
            <a:ext cx="8520600" cy="488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4A5568"/>
                </a:solidFill>
                <a:highlight>
                  <a:srgbClr val="FFFFFF"/>
                </a:highlight>
                <a:latin typeface="Times New Roman"/>
                <a:ea typeface="Times New Roman"/>
                <a:cs typeface="Times New Roman"/>
                <a:sym typeface="Times New Roman"/>
              </a:rPr>
              <a:t>Setting environment variables:</a:t>
            </a:r>
            <a:endParaRPr b="1" sz="1400">
              <a:solidFill>
                <a:srgbClr val="4A5568"/>
              </a:solidFill>
              <a:highlight>
                <a:srgbClr val="FFFFFF"/>
              </a:highlight>
              <a:latin typeface="Times New Roman"/>
              <a:ea typeface="Times New Roman"/>
              <a:cs typeface="Times New Roman"/>
              <a:sym typeface="Times New Roman"/>
            </a:endParaRPr>
          </a:p>
          <a:p>
            <a:pPr indent="0" lvl="0" marL="0" rtl="0" algn="l">
              <a:spcBef>
                <a:spcPts val="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Setting an environment variable within a Jenkins Pipeline is accomplished differently depending on whether Declarative or Scripted Pipeline is used.</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Declarative Pipeline supports an </a:t>
            </a:r>
            <a:r>
              <a:rPr lang="en" sz="1100">
                <a:solidFill>
                  <a:srgbClr val="00669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environment</a:t>
            </a:r>
            <a:r>
              <a:rPr lang="en" sz="1100">
                <a:solidFill>
                  <a:srgbClr val="4A5568"/>
                </a:solidFill>
                <a:highlight>
                  <a:srgbClr val="FFFFFF"/>
                </a:highlight>
                <a:latin typeface="Times New Roman"/>
                <a:ea typeface="Times New Roman"/>
                <a:cs typeface="Times New Roman"/>
                <a:sym typeface="Times New Roman"/>
              </a:rPr>
              <a:t> directive, whereas users of Scripted Pipeline must use the </a:t>
            </a:r>
            <a:r>
              <a:rPr lang="en" sz="1100">
                <a:solidFill>
                  <a:srgbClr val="E83E8C"/>
                </a:solidFill>
                <a:highlight>
                  <a:srgbClr val="FFFFFF"/>
                </a:highlight>
                <a:latin typeface="Times New Roman"/>
                <a:ea typeface="Times New Roman"/>
                <a:cs typeface="Times New Roman"/>
                <a:sym typeface="Times New Roman"/>
              </a:rPr>
              <a:t>withEnv</a:t>
            </a:r>
            <a:r>
              <a:rPr lang="en" sz="1100">
                <a:solidFill>
                  <a:srgbClr val="4A5568"/>
                </a:solidFill>
                <a:highlight>
                  <a:srgbClr val="FFFFFF"/>
                </a:highlight>
                <a:latin typeface="Times New Roman"/>
                <a:ea typeface="Times New Roman"/>
                <a:cs typeface="Times New Roman"/>
                <a:sym typeface="Times New Roman"/>
              </a:rPr>
              <a:t> step.</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i="1" lang="en" sz="1200">
                <a:solidFill>
                  <a:srgbClr val="4A5568"/>
                </a:solidFill>
                <a:latin typeface="Times New Roman"/>
                <a:ea typeface="Times New Roman"/>
                <a:cs typeface="Times New Roman"/>
                <a:sym typeface="Times New Roman"/>
              </a:rPr>
              <a:t>Jenkinsfile (Declarative Pipeline)</a:t>
            </a:r>
            <a:endParaRPr i="1" sz="1200">
              <a:solidFill>
                <a:srgbClr val="4A5568"/>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pipeline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agent any</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environment {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CC = </a:t>
            </a:r>
            <a:r>
              <a:rPr lang="en" sz="1050">
                <a:solidFill>
                  <a:srgbClr val="771100"/>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clang</a:t>
            </a:r>
            <a:r>
              <a:rPr lang="en" sz="1050">
                <a:solidFill>
                  <a:srgbClr val="771100"/>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stages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stage(</a:t>
            </a:r>
            <a:r>
              <a:rPr lang="en" sz="1050">
                <a:solidFill>
                  <a:srgbClr val="771100"/>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Example</a:t>
            </a:r>
            <a:r>
              <a:rPr lang="en" sz="1050">
                <a:solidFill>
                  <a:srgbClr val="771100"/>
                </a:solidFill>
                <a:latin typeface="Courier New"/>
                <a:ea typeface="Courier New"/>
                <a:cs typeface="Courier New"/>
                <a:sym typeface="Courier New"/>
              </a:rPr>
              <a:t>'</a:t>
            </a:r>
            <a:r>
              <a:rPr lang="en" sz="1050">
                <a:solidFill>
                  <a:srgbClr val="212529"/>
                </a:solidFill>
                <a:latin typeface="Courier New"/>
                <a:ea typeface="Courier New"/>
                <a:cs typeface="Courier New"/>
                <a:sym typeface="Courier New"/>
              </a:rPr>
              <a:t>)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environment {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DEBUG_FLAGS = </a:t>
            </a:r>
            <a:r>
              <a:rPr lang="en" sz="1050">
                <a:solidFill>
                  <a:srgbClr val="771100"/>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-g</a:t>
            </a:r>
            <a:r>
              <a:rPr lang="en" sz="1050">
                <a:solidFill>
                  <a:srgbClr val="771100"/>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steps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sh </a:t>
            </a:r>
            <a:r>
              <a:rPr lang="en" sz="1050">
                <a:solidFill>
                  <a:srgbClr val="771100"/>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printenv</a:t>
            </a:r>
            <a:r>
              <a:rPr lang="en" sz="1050">
                <a:solidFill>
                  <a:srgbClr val="771100"/>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b="1" lang="en" sz="1050">
                <a:solidFill>
                  <a:srgbClr val="212529"/>
                </a:solidFill>
                <a:latin typeface="Courier New"/>
                <a:ea typeface="Courier New"/>
                <a:cs typeface="Courier New"/>
                <a:sym typeface="Courier New"/>
              </a:rPr>
              <a:t>Note:</a:t>
            </a:r>
            <a:endParaRPr b="1"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An environment directive used in the top-level pipeline block will apply to all steps within the Pipeline</a:t>
            </a:r>
            <a:endParaRPr sz="1100">
              <a:solidFill>
                <a:srgbClr val="21252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An </a:t>
            </a:r>
            <a:r>
              <a:rPr lang="en" sz="1100">
                <a:solidFill>
                  <a:srgbClr val="E83E8C"/>
                </a:solidFill>
                <a:highlight>
                  <a:srgbClr val="FFFFFF"/>
                </a:highlight>
                <a:latin typeface="Times New Roman"/>
                <a:ea typeface="Times New Roman"/>
                <a:cs typeface="Times New Roman"/>
                <a:sym typeface="Times New Roman"/>
              </a:rPr>
              <a:t>environment</a:t>
            </a:r>
            <a:r>
              <a:rPr lang="en" sz="1100">
                <a:solidFill>
                  <a:srgbClr val="4A5568"/>
                </a:solidFill>
                <a:highlight>
                  <a:srgbClr val="FFFFFF"/>
                </a:highlight>
                <a:latin typeface="Times New Roman"/>
                <a:ea typeface="Times New Roman"/>
                <a:cs typeface="Times New Roman"/>
                <a:sym typeface="Times New Roman"/>
              </a:rPr>
              <a:t> directive defined within a </a:t>
            </a:r>
            <a:r>
              <a:rPr lang="en" sz="1100">
                <a:solidFill>
                  <a:srgbClr val="E83E8C"/>
                </a:solidFill>
                <a:highlight>
                  <a:srgbClr val="FFFFFF"/>
                </a:highlight>
                <a:latin typeface="Times New Roman"/>
                <a:ea typeface="Times New Roman"/>
                <a:cs typeface="Times New Roman"/>
                <a:sym typeface="Times New Roman"/>
              </a:rPr>
              <a:t>stage</a:t>
            </a:r>
            <a:r>
              <a:rPr lang="en" sz="1100">
                <a:solidFill>
                  <a:srgbClr val="4A5568"/>
                </a:solidFill>
                <a:highlight>
                  <a:srgbClr val="FFFFFF"/>
                </a:highlight>
                <a:latin typeface="Times New Roman"/>
                <a:ea typeface="Times New Roman"/>
                <a:cs typeface="Times New Roman"/>
                <a:sym typeface="Times New Roman"/>
              </a:rPr>
              <a:t> will only apply the given environment variables to steps within the </a:t>
            </a:r>
            <a:r>
              <a:rPr lang="en" sz="1100">
                <a:solidFill>
                  <a:srgbClr val="E83E8C"/>
                </a:solidFill>
                <a:highlight>
                  <a:srgbClr val="FFFFFF"/>
                </a:highlight>
                <a:latin typeface="Times New Roman"/>
                <a:ea typeface="Times New Roman"/>
                <a:cs typeface="Times New Roman"/>
                <a:sym typeface="Times New Roman"/>
              </a:rPr>
              <a:t>stage</a:t>
            </a:r>
            <a:endParaRPr sz="1100">
              <a:solidFill>
                <a:srgbClr val="212529"/>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4" name="Google Shape;114;p23"/>
          <p:cNvSpPr txBox="1"/>
          <p:nvPr/>
        </p:nvSpPr>
        <p:spPr>
          <a:xfrm>
            <a:off x="5126100" y="1387600"/>
            <a:ext cx="3620400" cy="25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rgbClr val="4A5568"/>
                </a:solidFill>
                <a:latin typeface="Times New Roman"/>
                <a:ea typeface="Times New Roman"/>
                <a:cs typeface="Times New Roman"/>
                <a:sym typeface="Times New Roman"/>
              </a:rPr>
              <a:t>Jenkinsfile (Scripted Pipeline)</a:t>
            </a:r>
            <a:endParaRPr i="1" sz="1200">
              <a:solidFill>
                <a:srgbClr val="4A5568"/>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node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a:t>
            </a:r>
            <a:r>
              <a:rPr lang="en" sz="1050">
                <a:solidFill>
                  <a:srgbClr val="777777"/>
                </a:solidFill>
                <a:latin typeface="Courier New"/>
                <a:ea typeface="Courier New"/>
                <a:cs typeface="Courier New"/>
                <a:sym typeface="Courier New"/>
              </a:rPr>
              <a:t>/* .. snip ..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withEnv([</a:t>
            </a:r>
            <a:r>
              <a:rPr lang="en" sz="1050">
                <a:solidFill>
                  <a:srgbClr val="771100"/>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PATH+MAVEN=</a:t>
            </a:r>
            <a:r>
              <a:rPr b="1"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tool </a:t>
            </a:r>
            <a:r>
              <a:rPr lang="en" sz="1050">
                <a:solidFill>
                  <a:srgbClr val="771100"/>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M3</a:t>
            </a:r>
            <a:r>
              <a:rPr lang="en" sz="1050">
                <a:solidFill>
                  <a:srgbClr val="771100"/>
                </a:solidFill>
                <a:latin typeface="Courier New"/>
                <a:ea typeface="Courier New"/>
                <a:cs typeface="Courier New"/>
                <a:sym typeface="Courier New"/>
              </a:rPr>
              <a:t>'</a:t>
            </a:r>
            <a:r>
              <a:rPr b="1" lang="en" sz="1050">
                <a:solidFill>
                  <a:srgbClr val="666666"/>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/bin</a:t>
            </a:r>
            <a:r>
              <a:rPr lang="en" sz="1050">
                <a:solidFill>
                  <a:srgbClr val="771100"/>
                </a:solidFill>
                <a:latin typeface="Courier New"/>
                <a:ea typeface="Courier New"/>
                <a:cs typeface="Courier New"/>
                <a:sym typeface="Courier New"/>
              </a:rPr>
              <a:t>"</a:t>
            </a:r>
            <a:r>
              <a:rPr lang="en" sz="1050">
                <a:solidFill>
                  <a:srgbClr val="212529"/>
                </a:solidFill>
                <a:latin typeface="Courier New"/>
                <a:ea typeface="Courier New"/>
                <a:cs typeface="Courier New"/>
                <a:sym typeface="Courier New"/>
              </a:rPr>
              <a:t>])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sh </a:t>
            </a:r>
            <a:r>
              <a:rPr lang="en" sz="1050">
                <a:solidFill>
                  <a:srgbClr val="771100"/>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mvn -B verify</a:t>
            </a:r>
            <a:r>
              <a:rPr lang="en" sz="1050">
                <a:solidFill>
                  <a:srgbClr val="771100"/>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a:t>
            </a:r>
            <a:endParaRPr sz="1050">
              <a:solidFill>
                <a:srgbClr val="21252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311700" y="165075"/>
            <a:ext cx="8520600" cy="44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4A5568"/>
                </a:solidFill>
                <a:highlight>
                  <a:srgbClr val="FFFFFF"/>
                </a:highlight>
                <a:latin typeface="Times New Roman"/>
                <a:ea typeface="Times New Roman"/>
                <a:cs typeface="Times New Roman"/>
                <a:sym typeface="Times New Roman"/>
              </a:rPr>
              <a:t>Credentials:</a:t>
            </a:r>
            <a:endParaRPr b="1" sz="1400">
              <a:solidFill>
                <a:srgbClr val="4A5568"/>
              </a:solidFill>
              <a:highlight>
                <a:srgbClr val="FFFFFF"/>
              </a:highlight>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4A5568"/>
              </a:buClr>
              <a:buSzPts val="1100"/>
              <a:buFont typeface="Times New Roman"/>
              <a:buChar char="●"/>
            </a:pPr>
            <a:r>
              <a:rPr b="1" lang="en" sz="1100">
                <a:solidFill>
                  <a:srgbClr val="4A5568"/>
                </a:solidFill>
                <a:highlight>
                  <a:srgbClr val="FFFFFF"/>
                </a:highlight>
                <a:latin typeface="Times New Roman"/>
                <a:ea typeface="Times New Roman"/>
                <a:cs typeface="Times New Roman"/>
                <a:sym typeface="Times New Roman"/>
              </a:rPr>
              <a:t>Secret text</a:t>
            </a:r>
            <a:r>
              <a:rPr lang="en" sz="1100">
                <a:solidFill>
                  <a:srgbClr val="4A5568"/>
                </a:solidFill>
                <a:highlight>
                  <a:srgbClr val="FFFFFF"/>
                </a:highlight>
                <a:latin typeface="Times New Roman"/>
                <a:ea typeface="Times New Roman"/>
                <a:cs typeface="Times New Roman"/>
                <a:sym typeface="Times New Roman"/>
              </a:rPr>
              <a:t> - copy the secret text and paste it into the Secret field.</a:t>
            </a:r>
            <a:endParaRPr sz="1100">
              <a:solidFill>
                <a:srgbClr val="4A5568"/>
              </a:solidFill>
              <a:highlight>
                <a:srgbClr val="FFFFFF"/>
              </a:highlight>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4A5568"/>
              </a:buClr>
              <a:buSzPts val="1100"/>
              <a:buFont typeface="Times New Roman"/>
              <a:buChar char="●"/>
            </a:pPr>
            <a:r>
              <a:rPr b="1" lang="en" sz="1100">
                <a:solidFill>
                  <a:srgbClr val="4A5568"/>
                </a:solidFill>
                <a:highlight>
                  <a:srgbClr val="FFFFFF"/>
                </a:highlight>
                <a:latin typeface="Times New Roman"/>
                <a:ea typeface="Times New Roman"/>
                <a:cs typeface="Times New Roman"/>
                <a:sym typeface="Times New Roman"/>
              </a:rPr>
              <a:t>Username and password</a:t>
            </a:r>
            <a:r>
              <a:rPr lang="en" sz="1100">
                <a:solidFill>
                  <a:srgbClr val="4A5568"/>
                </a:solidFill>
                <a:highlight>
                  <a:srgbClr val="FFFFFF"/>
                </a:highlight>
                <a:latin typeface="Times New Roman"/>
                <a:ea typeface="Times New Roman"/>
                <a:cs typeface="Times New Roman"/>
                <a:sym typeface="Times New Roman"/>
              </a:rPr>
              <a:t> - specify the credential’s Username and Password in their respective fields.</a:t>
            </a:r>
            <a:endParaRPr sz="1100">
              <a:solidFill>
                <a:srgbClr val="4A5568"/>
              </a:solidFill>
              <a:highlight>
                <a:srgbClr val="FFFFFF"/>
              </a:highlight>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4A5568"/>
              </a:buClr>
              <a:buSzPts val="1100"/>
              <a:buFont typeface="Times New Roman"/>
              <a:buChar char="●"/>
            </a:pPr>
            <a:r>
              <a:rPr b="1" lang="en" sz="1100">
                <a:solidFill>
                  <a:srgbClr val="4A5568"/>
                </a:solidFill>
                <a:highlight>
                  <a:srgbClr val="FFFFFF"/>
                </a:highlight>
                <a:latin typeface="Times New Roman"/>
                <a:ea typeface="Times New Roman"/>
                <a:cs typeface="Times New Roman"/>
                <a:sym typeface="Times New Roman"/>
              </a:rPr>
              <a:t>Secret file</a:t>
            </a:r>
            <a:r>
              <a:rPr lang="en" sz="1100">
                <a:solidFill>
                  <a:srgbClr val="4A5568"/>
                </a:solidFill>
                <a:highlight>
                  <a:srgbClr val="FFFFFF"/>
                </a:highlight>
                <a:latin typeface="Times New Roman"/>
                <a:ea typeface="Times New Roman"/>
                <a:cs typeface="Times New Roman"/>
                <a:sym typeface="Times New Roman"/>
              </a:rPr>
              <a:t> - click the Choose file button next to the File field to select the secret file to upload to Jenkins.</a:t>
            </a:r>
            <a:endParaRPr sz="1100">
              <a:solidFill>
                <a:srgbClr val="4A5568"/>
              </a:solidFill>
              <a:highlight>
                <a:srgbClr val="FFFFFF"/>
              </a:highlight>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4A5568"/>
              </a:buClr>
              <a:buSzPts val="1100"/>
              <a:buFont typeface="Times New Roman"/>
              <a:buChar char="●"/>
            </a:pPr>
            <a:r>
              <a:rPr b="1" lang="en" sz="1100">
                <a:solidFill>
                  <a:srgbClr val="4A5568"/>
                </a:solidFill>
                <a:highlight>
                  <a:srgbClr val="FFFFFF"/>
                </a:highlight>
                <a:latin typeface="Times New Roman"/>
                <a:ea typeface="Times New Roman"/>
                <a:cs typeface="Times New Roman"/>
                <a:sym typeface="Times New Roman"/>
              </a:rPr>
              <a:t>SSH Username with private key</a:t>
            </a:r>
            <a:r>
              <a:rPr lang="en" sz="1100">
                <a:solidFill>
                  <a:srgbClr val="4A5568"/>
                </a:solidFill>
                <a:highlight>
                  <a:srgbClr val="FFFFFF"/>
                </a:highlight>
                <a:latin typeface="Times New Roman"/>
                <a:ea typeface="Times New Roman"/>
                <a:cs typeface="Times New Roman"/>
                <a:sym typeface="Times New Roman"/>
              </a:rPr>
              <a:t> - specify the credentials Username, Private Key and optional Passphrase into their respective fields.</a:t>
            </a:r>
            <a:br>
              <a:rPr lang="en" sz="1100">
                <a:solidFill>
                  <a:srgbClr val="4A5568"/>
                </a:solidFill>
                <a:highlight>
                  <a:srgbClr val="FFFFFF"/>
                </a:highlight>
                <a:latin typeface="Times New Roman"/>
                <a:ea typeface="Times New Roman"/>
                <a:cs typeface="Times New Roman"/>
                <a:sym typeface="Times New Roman"/>
              </a:rPr>
            </a:br>
            <a:r>
              <a:rPr lang="en" sz="1100">
                <a:solidFill>
                  <a:srgbClr val="4A5568"/>
                </a:solidFill>
                <a:highlight>
                  <a:srgbClr val="FFFFFF"/>
                </a:highlight>
                <a:latin typeface="Times New Roman"/>
                <a:ea typeface="Times New Roman"/>
                <a:cs typeface="Times New Roman"/>
                <a:sym typeface="Times New Roman"/>
              </a:rPr>
              <a:t>Note: Choosing Enter directly allows you to copy the private key’s text and paste it into the resulting Key text box.</a:t>
            </a:r>
            <a:endParaRPr sz="1100">
              <a:solidFill>
                <a:srgbClr val="4A5568"/>
              </a:solidFill>
              <a:highlight>
                <a:srgbClr val="FFFFFF"/>
              </a:highlight>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4A5568"/>
              </a:buClr>
              <a:buSzPts val="1100"/>
              <a:buFont typeface="Times New Roman"/>
              <a:buChar char="●"/>
            </a:pPr>
            <a:r>
              <a:rPr b="1" lang="en" sz="1100">
                <a:solidFill>
                  <a:srgbClr val="4A5568"/>
                </a:solidFill>
                <a:highlight>
                  <a:srgbClr val="FFFFFF"/>
                </a:highlight>
                <a:latin typeface="Times New Roman"/>
                <a:ea typeface="Times New Roman"/>
                <a:cs typeface="Times New Roman"/>
                <a:sym typeface="Times New Roman"/>
              </a:rPr>
              <a:t>Certificate</a:t>
            </a:r>
            <a:r>
              <a:rPr lang="en" sz="1100">
                <a:solidFill>
                  <a:srgbClr val="4A5568"/>
                </a:solidFill>
                <a:highlight>
                  <a:srgbClr val="FFFFFF"/>
                </a:highlight>
                <a:latin typeface="Times New Roman"/>
                <a:ea typeface="Times New Roman"/>
                <a:cs typeface="Times New Roman"/>
                <a:sym typeface="Times New Roman"/>
              </a:rPr>
              <a:t> - specify the Certificate and optional Password. Choosing Upload PKCS#12 certificate allows you to upload the certificate as a file via the resulting Upload certificate button.</a:t>
            </a:r>
            <a:endParaRPr sz="1100">
              <a:solidFill>
                <a:srgbClr val="4A5568"/>
              </a:solidFill>
              <a:highlight>
                <a:srgbClr val="FFFFFF"/>
              </a:highlight>
              <a:latin typeface="Times New Roman"/>
              <a:ea typeface="Times New Roman"/>
              <a:cs typeface="Times New Roman"/>
              <a:sym typeface="Times New Roman"/>
            </a:endParaRPr>
          </a:p>
          <a:p>
            <a:pPr indent="-298450" lvl="0" marL="457200" rtl="0" algn="l">
              <a:lnSpc>
                <a:spcPct val="150000"/>
              </a:lnSpc>
              <a:spcBef>
                <a:spcPts val="0"/>
              </a:spcBef>
              <a:spcAft>
                <a:spcPts val="0"/>
              </a:spcAft>
              <a:buClr>
                <a:srgbClr val="4A5568"/>
              </a:buClr>
              <a:buSzPts val="1100"/>
              <a:buFont typeface="Times New Roman"/>
              <a:buChar char="●"/>
            </a:pPr>
            <a:r>
              <a:rPr b="1" lang="en" sz="1100">
                <a:solidFill>
                  <a:srgbClr val="4A5568"/>
                </a:solidFill>
                <a:highlight>
                  <a:srgbClr val="FFFFFF"/>
                </a:highlight>
                <a:latin typeface="Times New Roman"/>
                <a:ea typeface="Times New Roman"/>
                <a:cs typeface="Times New Roman"/>
                <a:sym typeface="Times New Roman"/>
              </a:rPr>
              <a:t>Docker Host Certificate Authentication</a:t>
            </a:r>
            <a:r>
              <a:rPr lang="en" sz="1100">
                <a:solidFill>
                  <a:srgbClr val="4A5568"/>
                </a:solidFill>
                <a:highlight>
                  <a:srgbClr val="FFFFFF"/>
                </a:highlight>
                <a:latin typeface="Times New Roman"/>
                <a:ea typeface="Times New Roman"/>
                <a:cs typeface="Times New Roman"/>
                <a:sym typeface="Times New Roman"/>
              </a:rPr>
              <a:t> - copy and paste the appropriate details into the Client Key, Client Certificate and Server CA Certificate fields.</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0"/>
            <a:ext cx="8520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4A5568"/>
                </a:solidFill>
                <a:highlight>
                  <a:srgbClr val="FFFFFF"/>
                </a:highlight>
                <a:latin typeface="Times New Roman"/>
                <a:ea typeface="Times New Roman"/>
                <a:cs typeface="Times New Roman"/>
                <a:sym typeface="Times New Roman"/>
              </a:rPr>
              <a:t>Handling credentials:</a:t>
            </a:r>
            <a:endParaRPr b="1" sz="1400">
              <a:solidFill>
                <a:srgbClr val="4A5568"/>
              </a:solidFill>
              <a:highlight>
                <a:srgbClr val="FFFFFF"/>
              </a:highlight>
              <a:latin typeface="Times New Roman"/>
              <a:ea typeface="Times New Roman"/>
              <a:cs typeface="Times New Roman"/>
              <a:sym typeface="Times New Roman"/>
            </a:endParaRPr>
          </a:p>
          <a:p>
            <a:pPr indent="0" lvl="0" marL="0" rtl="0" algn="l">
              <a:lnSpc>
                <a:spcPct val="100000"/>
              </a:lnSpc>
              <a:spcBef>
                <a:spcPts val="4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Credentials </a:t>
            </a:r>
            <a:r>
              <a:rPr lang="en" sz="1100">
                <a:solidFill>
                  <a:srgbClr val="00669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configured in Jenkins</a:t>
            </a:r>
            <a:r>
              <a:rPr lang="en" sz="1100">
                <a:solidFill>
                  <a:srgbClr val="4A5568"/>
                </a:solidFill>
                <a:highlight>
                  <a:srgbClr val="FFFFFF"/>
                </a:highlight>
                <a:latin typeface="Times New Roman"/>
                <a:ea typeface="Times New Roman"/>
                <a:cs typeface="Times New Roman"/>
                <a:sym typeface="Times New Roman"/>
              </a:rPr>
              <a:t> can be handled in Pipelines for immediate use. Read more about using credentials in Jenkins on the </a:t>
            </a:r>
            <a:r>
              <a:rPr lang="en" sz="1100">
                <a:solidFill>
                  <a:srgbClr val="006699"/>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Using credentials</a:t>
            </a:r>
            <a:r>
              <a:rPr lang="en" sz="1100">
                <a:solidFill>
                  <a:srgbClr val="4A5568"/>
                </a:solidFill>
                <a:highlight>
                  <a:srgbClr val="FFFFFF"/>
                </a:highlight>
                <a:latin typeface="Times New Roman"/>
                <a:ea typeface="Times New Roman"/>
                <a:cs typeface="Times New Roman"/>
                <a:sym typeface="Times New Roman"/>
              </a:rPr>
              <a:t> page.</a:t>
            </a:r>
            <a:endParaRPr sz="1100">
              <a:solidFill>
                <a:srgbClr val="4A5568"/>
              </a:solidFill>
              <a:highlight>
                <a:srgbClr val="FFFFFF"/>
              </a:highlight>
              <a:latin typeface="Times New Roman"/>
              <a:ea typeface="Times New Roman"/>
              <a:cs typeface="Times New Roman"/>
              <a:sym typeface="Times New Roman"/>
            </a:endParaRPr>
          </a:p>
          <a:p>
            <a:pPr indent="0" lvl="0" marL="63500" rtl="0" algn="l">
              <a:lnSpc>
                <a:spcPct val="100000"/>
              </a:lnSpc>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For secret text, usernames and passwords, and secret files</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100000"/>
              </a:lnSpc>
              <a:spcBef>
                <a:spcPts val="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Jenkins' declarative Pipeline syntax has the </a:t>
            </a:r>
            <a:r>
              <a:rPr lang="en" sz="1100">
                <a:solidFill>
                  <a:srgbClr val="E83E8C"/>
                </a:solidFill>
                <a:highlight>
                  <a:srgbClr val="FFFFFF"/>
                </a:highlight>
                <a:latin typeface="Times New Roman"/>
                <a:ea typeface="Times New Roman"/>
                <a:cs typeface="Times New Roman"/>
                <a:sym typeface="Times New Roman"/>
              </a:rPr>
              <a:t>credentials()</a:t>
            </a:r>
            <a:r>
              <a:rPr lang="en" sz="1100">
                <a:solidFill>
                  <a:srgbClr val="4A5568"/>
                </a:solidFill>
                <a:highlight>
                  <a:srgbClr val="FFFFFF"/>
                </a:highlight>
                <a:latin typeface="Times New Roman"/>
                <a:ea typeface="Times New Roman"/>
                <a:cs typeface="Times New Roman"/>
                <a:sym typeface="Times New Roman"/>
              </a:rPr>
              <a:t> helper method (used within the </a:t>
            </a:r>
            <a:r>
              <a:rPr lang="en" sz="1100">
                <a:solidFill>
                  <a:srgbClr val="006699"/>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environment</a:t>
            </a:r>
            <a:r>
              <a:rPr lang="en" sz="1100">
                <a:solidFill>
                  <a:srgbClr val="4A5568"/>
                </a:solidFill>
                <a:highlight>
                  <a:srgbClr val="FFFFFF"/>
                </a:highlight>
                <a:latin typeface="Times New Roman"/>
                <a:ea typeface="Times New Roman"/>
                <a:cs typeface="Times New Roman"/>
                <a:sym typeface="Times New Roman"/>
              </a:rPr>
              <a:t> directive) which supports </a:t>
            </a:r>
            <a:r>
              <a:rPr lang="en" sz="1100">
                <a:solidFill>
                  <a:srgbClr val="006699"/>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secret text</a:t>
            </a:r>
            <a:r>
              <a:rPr lang="en" sz="1100">
                <a:solidFill>
                  <a:srgbClr val="4A5568"/>
                </a:solidFill>
                <a:highlight>
                  <a:srgbClr val="FFFFFF"/>
                </a:highlight>
                <a:latin typeface="Times New Roman"/>
                <a:ea typeface="Times New Roman"/>
                <a:cs typeface="Times New Roman"/>
                <a:sym typeface="Times New Roman"/>
              </a:rPr>
              <a:t>, </a:t>
            </a:r>
            <a:r>
              <a:rPr lang="en" sz="1100">
                <a:solidFill>
                  <a:srgbClr val="006699"/>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username and password</a:t>
            </a:r>
            <a:r>
              <a:rPr lang="en" sz="1100">
                <a:solidFill>
                  <a:srgbClr val="4A5568"/>
                </a:solidFill>
                <a:highlight>
                  <a:srgbClr val="FFFFFF"/>
                </a:highlight>
                <a:latin typeface="Times New Roman"/>
                <a:ea typeface="Times New Roman"/>
                <a:cs typeface="Times New Roman"/>
                <a:sym typeface="Times New Roman"/>
              </a:rPr>
              <a:t>, as well as </a:t>
            </a:r>
            <a:r>
              <a:rPr lang="en" sz="1100">
                <a:solidFill>
                  <a:srgbClr val="006699"/>
                </a:solidFill>
                <a:highlight>
                  <a:srgbClr val="FFFFFF"/>
                </a:highlight>
                <a:uFill>
                  <a:noFill/>
                </a:uFill>
                <a:latin typeface="Times New Roman"/>
                <a:ea typeface="Times New Roman"/>
                <a:cs typeface="Times New Roman"/>
                <a:sym typeface="Times New Roman"/>
                <a:hlinkClick r:id="rId8">
                  <a:extLst>
                    <a:ext uri="{A12FA001-AC4F-418D-AE19-62706E023703}">
                      <ahyp:hlinkClr val="tx"/>
                    </a:ext>
                  </a:extLst>
                </a:hlinkClick>
              </a:rPr>
              <a:t>secret file</a:t>
            </a:r>
            <a:r>
              <a:rPr lang="en" sz="1100">
                <a:solidFill>
                  <a:srgbClr val="4A5568"/>
                </a:solidFill>
                <a:highlight>
                  <a:srgbClr val="FFFFFF"/>
                </a:highlight>
                <a:latin typeface="Times New Roman"/>
                <a:ea typeface="Times New Roman"/>
                <a:cs typeface="Times New Roman"/>
                <a:sym typeface="Times New Roman"/>
              </a:rPr>
              <a:t> credentials. If you want to handle other types of credentials, refer to the </a:t>
            </a:r>
            <a:r>
              <a:rPr lang="en" sz="1100">
                <a:solidFill>
                  <a:srgbClr val="006699"/>
                </a:solidFill>
                <a:highlight>
                  <a:srgbClr val="FFFFFF"/>
                </a:highlight>
                <a:uFill>
                  <a:noFill/>
                </a:uFill>
                <a:latin typeface="Times New Roman"/>
                <a:ea typeface="Times New Roman"/>
                <a:cs typeface="Times New Roman"/>
                <a:sym typeface="Times New Roman"/>
                <a:hlinkClick r:id="rId9">
                  <a:extLst>
                    <a:ext uri="{A12FA001-AC4F-418D-AE19-62706E023703}">
                      <ahyp:hlinkClr val="tx"/>
                    </a:ext>
                  </a:extLst>
                </a:hlinkClick>
              </a:rPr>
              <a:t>For other credential types</a:t>
            </a:r>
            <a:r>
              <a:rPr lang="en" sz="1100">
                <a:solidFill>
                  <a:srgbClr val="4A5568"/>
                </a:solidFill>
                <a:highlight>
                  <a:srgbClr val="FFFFFF"/>
                </a:highlight>
                <a:latin typeface="Times New Roman"/>
                <a:ea typeface="Times New Roman"/>
                <a:cs typeface="Times New Roman"/>
                <a:sym typeface="Times New Roman"/>
              </a:rPr>
              <a:t> section (below).</a:t>
            </a:r>
            <a:endParaRPr sz="1100">
              <a:solidFill>
                <a:srgbClr val="4A5568"/>
              </a:solidFill>
              <a:highlight>
                <a:srgbClr val="FFFFFF"/>
              </a:highlight>
              <a:latin typeface="Times New Roman"/>
              <a:ea typeface="Times New Roman"/>
              <a:cs typeface="Times New Roman"/>
              <a:sym typeface="Times New Roman"/>
            </a:endParaRPr>
          </a:p>
          <a:p>
            <a:pPr indent="0" lvl="0" marL="50800" rtl="0" algn="l">
              <a:lnSpc>
                <a:spcPct val="100000"/>
              </a:lnSpc>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Secret text</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100000"/>
              </a:lnSpc>
              <a:spcBef>
                <a:spcPts val="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The following Pipeline code shows an example of how to create a Pipeline using environment variables for secret text credentials.</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In this example, two secret text credentials are assigned to separate environment variables to access Amazon Web Services (AWS). These credentials would have been configured in Jenkins with their respective credential IDs</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100">
                <a:solidFill>
                  <a:srgbClr val="E83E8C"/>
                </a:solidFill>
                <a:highlight>
                  <a:srgbClr val="FFFFFF"/>
                </a:highlight>
                <a:latin typeface="Times New Roman"/>
                <a:ea typeface="Times New Roman"/>
                <a:cs typeface="Times New Roman"/>
                <a:sym typeface="Times New Roman"/>
              </a:rPr>
              <a:t>jenkins-aws-secret-key-id</a:t>
            </a:r>
            <a:r>
              <a:rPr lang="en" sz="1100">
                <a:solidFill>
                  <a:srgbClr val="4A5568"/>
                </a:solidFill>
                <a:highlight>
                  <a:srgbClr val="FFFFFF"/>
                </a:highlight>
                <a:latin typeface="Times New Roman"/>
                <a:ea typeface="Times New Roman"/>
                <a:cs typeface="Times New Roman"/>
                <a:sym typeface="Times New Roman"/>
              </a:rPr>
              <a:t> and </a:t>
            </a:r>
            <a:r>
              <a:rPr lang="en" sz="1100">
                <a:solidFill>
                  <a:srgbClr val="E83E8C"/>
                </a:solidFill>
                <a:highlight>
                  <a:srgbClr val="FFFFFF"/>
                </a:highlight>
                <a:latin typeface="Times New Roman"/>
                <a:ea typeface="Times New Roman"/>
                <a:cs typeface="Times New Roman"/>
                <a:sym typeface="Times New Roman"/>
              </a:rPr>
              <a:t>jenkins-aws-secret-access-key</a:t>
            </a:r>
            <a:r>
              <a:rPr lang="en" sz="1100">
                <a:solidFill>
                  <a:srgbClr val="4A5568"/>
                </a:solidFill>
                <a:highlight>
                  <a:srgbClr val="FFFFFF"/>
                </a:highlight>
                <a:latin typeface="Times New Roman"/>
                <a:ea typeface="Times New Roman"/>
                <a:cs typeface="Times New Roman"/>
                <a:sym typeface="Times New Roman"/>
              </a:rPr>
              <a:t>.</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i="1" lang="en" sz="800">
                <a:solidFill>
                  <a:srgbClr val="4A5568"/>
                </a:solidFill>
                <a:latin typeface="Times New Roman"/>
                <a:ea typeface="Times New Roman"/>
                <a:cs typeface="Times New Roman"/>
                <a:sym typeface="Times New Roman"/>
              </a:rPr>
              <a:t>Jenkinsfile (Declarative Pipeline)</a:t>
            </a:r>
            <a:endParaRPr i="1" sz="800">
              <a:solidFill>
                <a:srgbClr val="4A5568"/>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pipeline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agent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r>
              <a:rPr lang="en" sz="800">
                <a:solidFill>
                  <a:srgbClr val="777777"/>
                </a:solidFill>
                <a:latin typeface="Times New Roman"/>
                <a:ea typeface="Times New Roman"/>
                <a:cs typeface="Times New Roman"/>
                <a:sym typeface="Times New Roman"/>
              </a:rPr>
              <a:t>// Define agent details here</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environment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AWS_ACCESS_KEY_ID     = credentials(</a:t>
            </a:r>
            <a:r>
              <a:rPr lang="en" sz="800">
                <a:solidFill>
                  <a:srgbClr val="771100"/>
                </a:solidFill>
                <a:latin typeface="Times New Roman"/>
                <a:ea typeface="Times New Roman"/>
                <a:cs typeface="Times New Roman"/>
                <a:sym typeface="Times New Roman"/>
              </a:rPr>
              <a:t>'</a:t>
            </a:r>
            <a:r>
              <a:rPr lang="en" sz="800">
                <a:solidFill>
                  <a:srgbClr val="DD2200"/>
                </a:solidFill>
                <a:latin typeface="Times New Roman"/>
                <a:ea typeface="Times New Roman"/>
                <a:cs typeface="Times New Roman"/>
                <a:sym typeface="Times New Roman"/>
              </a:rPr>
              <a:t>jenkins-aws-secret-key-id</a:t>
            </a:r>
            <a:r>
              <a:rPr lang="en" sz="800">
                <a:solidFill>
                  <a:srgbClr val="771100"/>
                </a:solidFill>
                <a:latin typeface="Times New Roman"/>
                <a:ea typeface="Times New Roman"/>
                <a:cs typeface="Times New Roman"/>
                <a:sym typeface="Times New Roman"/>
              </a:rPr>
              <a:t>'</a:t>
            </a:r>
            <a:r>
              <a:rPr lang="en" sz="800">
                <a:solidFill>
                  <a:srgbClr val="212529"/>
                </a:solidFill>
                <a:latin typeface="Times New Roman"/>
                <a:ea typeface="Times New Roman"/>
                <a:cs typeface="Times New Roman"/>
                <a:sym typeface="Times New Roman"/>
              </a:rPr>
              <a:t>)</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AWS_SECRET_ACCESS_KEY = credentials(</a:t>
            </a:r>
            <a:r>
              <a:rPr lang="en" sz="800">
                <a:solidFill>
                  <a:srgbClr val="771100"/>
                </a:solidFill>
                <a:latin typeface="Times New Roman"/>
                <a:ea typeface="Times New Roman"/>
                <a:cs typeface="Times New Roman"/>
                <a:sym typeface="Times New Roman"/>
              </a:rPr>
              <a:t>'</a:t>
            </a:r>
            <a:r>
              <a:rPr lang="en" sz="800">
                <a:solidFill>
                  <a:srgbClr val="DD2200"/>
                </a:solidFill>
                <a:latin typeface="Times New Roman"/>
                <a:ea typeface="Times New Roman"/>
                <a:cs typeface="Times New Roman"/>
                <a:sym typeface="Times New Roman"/>
              </a:rPr>
              <a:t>jenkins-aws-secret-access-key</a:t>
            </a:r>
            <a:r>
              <a:rPr lang="en" sz="800">
                <a:solidFill>
                  <a:srgbClr val="771100"/>
                </a:solidFill>
                <a:latin typeface="Times New Roman"/>
                <a:ea typeface="Times New Roman"/>
                <a:cs typeface="Times New Roman"/>
                <a:sym typeface="Times New Roman"/>
              </a:rPr>
              <a:t>'</a:t>
            </a:r>
            <a:r>
              <a:rPr lang="en" sz="800">
                <a:solidFill>
                  <a:srgbClr val="212529"/>
                </a:solidFill>
                <a:latin typeface="Times New Roman"/>
                <a:ea typeface="Times New Roman"/>
                <a:cs typeface="Times New Roman"/>
                <a:sym typeface="Times New Roman"/>
              </a:rPr>
              <a:t>)</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stages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stage(</a:t>
            </a:r>
            <a:r>
              <a:rPr lang="en" sz="800">
                <a:solidFill>
                  <a:srgbClr val="771100"/>
                </a:solidFill>
                <a:latin typeface="Times New Roman"/>
                <a:ea typeface="Times New Roman"/>
                <a:cs typeface="Times New Roman"/>
                <a:sym typeface="Times New Roman"/>
              </a:rPr>
              <a:t>'</a:t>
            </a:r>
            <a:r>
              <a:rPr lang="en" sz="800">
                <a:solidFill>
                  <a:srgbClr val="DD2200"/>
                </a:solidFill>
                <a:latin typeface="Times New Roman"/>
                <a:ea typeface="Times New Roman"/>
                <a:cs typeface="Times New Roman"/>
                <a:sym typeface="Times New Roman"/>
              </a:rPr>
              <a:t>Example stage 1</a:t>
            </a:r>
            <a:r>
              <a:rPr lang="en" sz="800">
                <a:solidFill>
                  <a:srgbClr val="771100"/>
                </a:solidFill>
                <a:latin typeface="Times New Roman"/>
                <a:ea typeface="Times New Roman"/>
                <a:cs typeface="Times New Roman"/>
                <a:sym typeface="Times New Roman"/>
              </a:rPr>
              <a:t>'</a:t>
            </a:r>
            <a:r>
              <a:rPr lang="en" sz="800">
                <a:solidFill>
                  <a:srgbClr val="212529"/>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steps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r>
              <a:rPr lang="en" sz="800">
                <a:solidFill>
                  <a:srgbClr val="777777"/>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stage(</a:t>
            </a:r>
            <a:r>
              <a:rPr lang="en" sz="800">
                <a:solidFill>
                  <a:srgbClr val="771100"/>
                </a:solidFill>
                <a:latin typeface="Times New Roman"/>
                <a:ea typeface="Times New Roman"/>
                <a:cs typeface="Times New Roman"/>
                <a:sym typeface="Times New Roman"/>
              </a:rPr>
              <a:t>'</a:t>
            </a:r>
            <a:r>
              <a:rPr lang="en" sz="800">
                <a:solidFill>
                  <a:srgbClr val="DD2200"/>
                </a:solidFill>
                <a:latin typeface="Times New Roman"/>
                <a:ea typeface="Times New Roman"/>
                <a:cs typeface="Times New Roman"/>
                <a:sym typeface="Times New Roman"/>
              </a:rPr>
              <a:t>Example stage 2</a:t>
            </a:r>
            <a:r>
              <a:rPr lang="en" sz="800">
                <a:solidFill>
                  <a:srgbClr val="771100"/>
                </a:solidFill>
                <a:latin typeface="Times New Roman"/>
                <a:ea typeface="Times New Roman"/>
                <a:cs typeface="Times New Roman"/>
                <a:sym typeface="Times New Roman"/>
              </a:rPr>
              <a:t>'</a:t>
            </a:r>
            <a:r>
              <a:rPr lang="en" sz="800">
                <a:solidFill>
                  <a:srgbClr val="212529"/>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steps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r>
              <a:rPr lang="en" sz="800">
                <a:solidFill>
                  <a:srgbClr val="777777"/>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    }</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800">
                <a:solidFill>
                  <a:srgbClr val="212529"/>
                </a:solidFill>
                <a:latin typeface="Times New Roman"/>
                <a:ea typeface="Times New Roman"/>
                <a:cs typeface="Times New Roman"/>
                <a:sym typeface="Times New Roman"/>
              </a:rPr>
              <a:t>}</a:t>
            </a:r>
            <a:endParaRPr sz="8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311700" y="130325"/>
            <a:ext cx="8520600" cy="44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A5568"/>
                </a:solidFill>
                <a:highlight>
                  <a:srgbClr val="FFFFFF"/>
                </a:highlight>
                <a:latin typeface="Times New Roman"/>
                <a:ea typeface="Times New Roman"/>
                <a:cs typeface="Times New Roman"/>
                <a:sym typeface="Times New Roman"/>
              </a:rPr>
              <a:t>Generate Pipeline Script and Jenkins generates a </a:t>
            </a:r>
            <a:r>
              <a:rPr lang="en" sz="1100">
                <a:solidFill>
                  <a:srgbClr val="E83E8C"/>
                </a:solidFill>
                <a:highlight>
                  <a:srgbClr val="FFFFFF"/>
                </a:highlight>
                <a:latin typeface="Times New Roman"/>
                <a:ea typeface="Times New Roman"/>
                <a:cs typeface="Times New Roman"/>
                <a:sym typeface="Times New Roman"/>
              </a:rPr>
              <a:t>withCredentials( …​ ) { …​ }</a:t>
            </a:r>
            <a:r>
              <a:rPr lang="en" sz="1100">
                <a:solidFill>
                  <a:srgbClr val="4A5568"/>
                </a:solidFill>
                <a:highlight>
                  <a:srgbClr val="FFFFFF"/>
                </a:highlight>
                <a:latin typeface="Times New Roman"/>
                <a:ea typeface="Times New Roman"/>
                <a:cs typeface="Times New Roman"/>
                <a:sym typeface="Times New Roman"/>
              </a:rPr>
              <a:t> Pipeline step snippet for the credentials you specified, which you can then copy and paste into your Declarative or Scripted Pipeline code.</a:t>
            </a:r>
            <a:br>
              <a:rPr lang="en" sz="1100">
                <a:solidFill>
                  <a:srgbClr val="4A5568"/>
                </a:solidFill>
                <a:highlight>
                  <a:srgbClr val="FFFFFF"/>
                </a:highlight>
                <a:latin typeface="Times New Roman"/>
                <a:ea typeface="Times New Roman"/>
                <a:cs typeface="Times New Roman"/>
                <a:sym typeface="Times New Roman"/>
              </a:rPr>
            </a:br>
            <a:r>
              <a:rPr lang="en" sz="1100">
                <a:solidFill>
                  <a:srgbClr val="4A5568"/>
                </a:solidFill>
                <a:highlight>
                  <a:srgbClr val="FFFFFF"/>
                </a:highlight>
                <a:latin typeface="Times New Roman"/>
                <a:ea typeface="Times New Roman"/>
                <a:cs typeface="Times New Roman"/>
                <a:sym typeface="Times New Roman"/>
              </a:rPr>
              <a:t>Notes:</a:t>
            </a:r>
            <a:endParaRPr sz="1100">
              <a:solidFill>
                <a:srgbClr val="4A5568"/>
              </a:solidFill>
              <a:highlight>
                <a:srgbClr val="FFFFFF"/>
              </a:highlight>
              <a:latin typeface="Times New Roman"/>
              <a:ea typeface="Times New Roman"/>
              <a:cs typeface="Times New Roman"/>
              <a:sym typeface="Times New Roman"/>
            </a:endParaRPr>
          </a:p>
          <a:p>
            <a:pPr indent="-298450" lvl="1" marL="914400" rtl="0" algn="l">
              <a:spcBef>
                <a:spcPts val="1200"/>
              </a:spcBef>
              <a:spcAft>
                <a:spcPts val="0"/>
              </a:spcAft>
              <a:buClr>
                <a:srgbClr val="4A5568"/>
              </a:buClr>
              <a:buSzPts val="1100"/>
              <a:buFont typeface="Times New Roman"/>
              <a:buChar char="○"/>
            </a:pPr>
            <a:r>
              <a:rPr lang="en" sz="1100">
                <a:solidFill>
                  <a:srgbClr val="4A5568"/>
                </a:solidFill>
                <a:highlight>
                  <a:srgbClr val="FFFFFF"/>
                </a:highlight>
                <a:latin typeface="Times New Roman"/>
                <a:ea typeface="Times New Roman"/>
                <a:cs typeface="Times New Roman"/>
                <a:sym typeface="Times New Roman"/>
              </a:rPr>
              <a:t>The Credentials fields (above) show the names of credentials configured in Jenkins. However, these values are converted to credential IDs after clicking Generate Pipeline Script.</a:t>
            </a:r>
            <a:endParaRPr sz="1100">
              <a:solidFill>
                <a:srgbClr val="4A5568"/>
              </a:solidFill>
              <a:highlight>
                <a:srgbClr val="FFFFFF"/>
              </a:highlight>
              <a:latin typeface="Times New Roman"/>
              <a:ea typeface="Times New Roman"/>
              <a:cs typeface="Times New Roman"/>
              <a:sym typeface="Times New Roman"/>
            </a:endParaRPr>
          </a:p>
          <a:p>
            <a:pPr indent="-298450" lvl="1" marL="914400" rtl="0" algn="l">
              <a:spcBef>
                <a:spcPts val="0"/>
              </a:spcBef>
              <a:spcAft>
                <a:spcPts val="0"/>
              </a:spcAft>
              <a:buClr>
                <a:srgbClr val="4A5568"/>
              </a:buClr>
              <a:buSzPts val="1100"/>
              <a:buFont typeface="Roboto"/>
              <a:buChar char="○"/>
            </a:pPr>
            <a:r>
              <a:rPr lang="en" sz="1100">
                <a:solidFill>
                  <a:srgbClr val="4A5568"/>
                </a:solidFill>
                <a:highlight>
                  <a:srgbClr val="FFFFFF"/>
                </a:highlight>
                <a:latin typeface="Times New Roman"/>
                <a:ea typeface="Times New Roman"/>
                <a:cs typeface="Times New Roman"/>
                <a:sym typeface="Times New Roman"/>
              </a:rPr>
              <a:t>To combine more than one credential in a single </a:t>
            </a:r>
            <a:r>
              <a:rPr lang="en" sz="1100">
                <a:solidFill>
                  <a:srgbClr val="E83E8C"/>
                </a:solidFill>
                <a:highlight>
                  <a:srgbClr val="FFFFFF"/>
                </a:highlight>
                <a:latin typeface="Times New Roman"/>
                <a:ea typeface="Times New Roman"/>
                <a:cs typeface="Times New Roman"/>
                <a:sym typeface="Times New Roman"/>
              </a:rPr>
              <a:t>withCredentials( …​ ) { …​ }</a:t>
            </a:r>
            <a:r>
              <a:rPr lang="en" sz="1100">
                <a:solidFill>
                  <a:srgbClr val="4A5568"/>
                </a:solidFill>
                <a:highlight>
                  <a:srgbClr val="FFFFFF"/>
                </a:highlight>
                <a:latin typeface="Times New Roman"/>
                <a:ea typeface="Times New Roman"/>
                <a:cs typeface="Times New Roman"/>
                <a:sym typeface="Times New Roman"/>
              </a:rPr>
              <a:t> Pipeline step, see </a:t>
            </a:r>
            <a:r>
              <a:rPr lang="en" sz="1100">
                <a:solidFill>
                  <a:srgbClr val="00669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Combining credentials in one step</a:t>
            </a:r>
            <a:r>
              <a:rPr lang="en" sz="1100">
                <a:solidFill>
                  <a:srgbClr val="4A5568"/>
                </a:solidFill>
                <a:highlight>
                  <a:srgbClr val="FFFFFF"/>
                </a:highlight>
                <a:latin typeface="Times New Roman"/>
                <a:ea typeface="Times New Roman"/>
                <a:cs typeface="Times New Roman"/>
                <a:sym typeface="Times New Roman"/>
              </a:rPr>
              <a:t> (below) for details.</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SSH User Private Key example</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100">
                <a:solidFill>
                  <a:srgbClr val="212529"/>
                </a:solidFill>
                <a:highlight>
                  <a:srgbClr val="FAFAFA"/>
                </a:highlight>
                <a:latin typeface="Times New Roman"/>
                <a:ea typeface="Times New Roman"/>
                <a:cs typeface="Times New Roman"/>
                <a:sym typeface="Times New Roman"/>
              </a:rPr>
              <a:t>withCredentials(</a:t>
            </a:r>
            <a:r>
              <a:rPr lang="en" sz="1100">
                <a:solidFill>
                  <a:srgbClr val="660066"/>
                </a:solidFill>
                <a:highlight>
                  <a:srgbClr val="FAFAFA"/>
                </a:highlight>
                <a:latin typeface="Times New Roman"/>
                <a:ea typeface="Times New Roman"/>
                <a:cs typeface="Times New Roman"/>
                <a:sym typeface="Times New Roman"/>
              </a:rPr>
              <a:t>bindings</a:t>
            </a:r>
            <a:r>
              <a:rPr lang="en" sz="1100">
                <a:solidFill>
                  <a:srgbClr val="212529"/>
                </a:solidFill>
                <a:highlight>
                  <a:srgbClr val="FAFAFA"/>
                </a:highlight>
                <a:latin typeface="Times New Roman"/>
                <a:ea typeface="Times New Roman"/>
                <a:cs typeface="Times New Roman"/>
                <a:sym typeface="Times New Roman"/>
              </a:rPr>
              <a:t>: [sshUserPrivateKey(</a:t>
            </a:r>
            <a:r>
              <a:rPr lang="en" sz="1100">
                <a:solidFill>
                  <a:srgbClr val="660066"/>
                </a:solidFill>
                <a:highlight>
                  <a:srgbClr val="FAFAFA"/>
                </a:highlight>
                <a:latin typeface="Times New Roman"/>
                <a:ea typeface="Times New Roman"/>
                <a:cs typeface="Times New Roman"/>
                <a:sym typeface="Times New Roman"/>
              </a:rPr>
              <a:t>credentialsId</a:t>
            </a: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jenkins-ssh-key-for-abc</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160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660066"/>
                </a:solidFill>
                <a:highlight>
                  <a:srgbClr val="FAFAFA"/>
                </a:highlight>
                <a:latin typeface="Times New Roman"/>
                <a:ea typeface="Times New Roman"/>
                <a:cs typeface="Times New Roman"/>
                <a:sym typeface="Times New Roman"/>
              </a:rPr>
              <a:t>keyFileVariable</a:t>
            </a: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SSH_KEY_FOR_ABC</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160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660066"/>
                </a:solidFill>
                <a:highlight>
                  <a:srgbClr val="FAFAFA"/>
                </a:highlight>
                <a:latin typeface="Times New Roman"/>
                <a:ea typeface="Times New Roman"/>
                <a:cs typeface="Times New Roman"/>
                <a:sym typeface="Times New Roman"/>
              </a:rPr>
              <a:t>passphraseVariable</a:t>
            </a: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160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660066"/>
                </a:solidFill>
                <a:highlight>
                  <a:srgbClr val="FAFAFA"/>
                </a:highlight>
                <a:latin typeface="Times New Roman"/>
                <a:ea typeface="Times New Roman"/>
                <a:cs typeface="Times New Roman"/>
                <a:sym typeface="Times New Roman"/>
              </a:rPr>
              <a:t>usernameVariable</a:t>
            </a: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160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777777"/>
                </a:solidFill>
                <a:highlight>
                  <a:srgbClr val="FAFAFA"/>
                </a:highlight>
                <a:latin typeface="Times New Roman"/>
                <a:ea typeface="Times New Roman"/>
                <a:cs typeface="Times New Roman"/>
                <a:sym typeface="Times New Roman"/>
              </a:rPr>
              <a:t>// some block</a:t>
            </a:r>
            <a:endParaRPr sz="1100">
              <a:solidFill>
                <a:srgbClr val="212529"/>
              </a:solidFill>
              <a:highlight>
                <a:srgbClr val="FAFAFA"/>
              </a:highlight>
              <a:latin typeface="Times New Roman"/>
              <a:ea typeface="Times New Roman"/>
              <a:cs typeface="Times New Roman"/>
              <a:sym typeface="Times New Roman"/>
            </a:endParaRPr>
          </a:p>
          <a:p>
            <a:pPr indent="0" lvl="0" marL="139700" marR="139700" rtl="0" algn="l">
              <a:spcBef>
                <a:spcPts val="160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15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idx="1" type="body"/>
          </p:nvPr>
        </p:nvSpPr>
        <p:spPr>
          <a:xfrm>
            <a:off x="311700" y="173775"/>
            <a:ext cx="8520600" cy="485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4A5568"/>
                </a:solidFill>
                <a:highlight>
                  <a:srgbClr val="FFFFFF"/>
                </a:highlight>
                <a:latin typeface="Times New Roman"/>
                <a:ea typeface="Times New Roman"/>
                <a:cs typeface="Times New Roman"/>
                <a:sym typeface="Times New Roman"/>
              </a:rPr>
              <a:t>Handling parameters:</a:t>
            </a:r>
            <a:endParaRPr b="1" sz="1400">
              <a:solidFill>
                <a:srgbClr val="4A556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Declarative Pipeline supports parameters out-of-the-box, allowing the Pipeline to accept user-specified parameters at runtime via the </a:t>
            </a:r>
            <a:r>
              <a:rPr lang="en" sz="1100">
                <a:solidFill>
                  <a:srgbClr val="00669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parameters directive</a:t>
            </a:r>
            <a:r>
              <a:rPr lang="en" sz="1100">
                <a:solidFill>
                  <a:srgbClr val="4A5568"/>
                </a:solidFill>
                <a:highlight>
                  <a:srgbClr val="FFFFFF"/>
                </a:highlight>
                <a:latin typeface="Times New Roman"/>
                <a:ea typeface="Times New Roman"/>
                <a:cs typeface="Times New Roman"/>
                <a:sym typeface="Times New Roman"/>
              </a:rPr>
              <a:t>. Configuring parameters with Scripted Pipeline is done with the </a:t>
            </a:r>
            <a:r>
              <a:rPr lang="en" sz="1100">
                <a:solidFill>
                  <a:srgbClr val="E83E8C"/>
                </a:solidFill>
                <a:highlight>
                  <a:srgbClr val="FFFFFF"/>
                </a:highlight>
                <a:latin typeface="Times New Roman"/>
                <a:ea typeface="Times New Roman"/>
                <a:cs typeface="Times New Roman"/>
                <a:sym typeface="Times New Roman"/>
              </a:rPr>
              <a:t>properties</a:t>
            </a:r>
            <a:r>
              <a:rPr lang="en" sz="1100">
                <a:solidFill>
                  <a:srgbClr val="4A5568"/>
                </a:solidFill>
                <a:highlight>
                  <a:srgbClr val="FFFFFF"/>
                </a:highlight>
                <a:latin typeface="Times New Roman"/>
                <a:ea typeface="Times New Roman"/>
                <a:cs typeface="Times New Roman"/>
                <a:sym typeface="Times New Roman"/>
              </a:rPr>
              <a:t> step, which can be found in the Snippet Generator.</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If you configured your pipeline to accept parameters using the Build with Parameters option, those parameters are accessible as members of the </a:t>
            </a:r>
            <a:r>
              <a:rPr lang="en" sz="1100">
                <a:solidFill>
                  <a:srgbClr val="E83E8C"/>
                </a:solidFill>
                <a:highlight>
                  <a:srgbClr val="FFFFFF"/>
                </a:highlight>
                <a:latin typeface="Times New Roman"/>
                <a:ea typeface="Times New Roman"/>
                <a:cs typeface="Times New Roman"/>
                <a:sym typeface="Times New Roman"/>
              </a:rPr>
              <a:t>params</a:t>
            </a:r>
            <a:r>
              <a:rPr lang="en" sz="1100">
                <a:solidFill>
                  <a:srgbClr val="4A5568"/>
                </a:solidFill>
                <a:highlight>
                  <a:srgbClr val="FFFFFF"/>
                </a:highlight>
                <a:latin typeface="Times New Roman"/>
                <a:ea typeface="Times New Roman"/>
                <a:cs typeface="Times New Roman"/>
                <a:sym typeface="Times New Roman"/>
              </a:rPr>
              <a:t> variable.</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Assuming that a String parameter named "Greeting" has been configuring in the </a:t>
            </a:r>
            <a:r>
              <a:rPr lang="en" sz="1100">
                <a:solidFill>
                  <a:srgbClr val="E83E8C"/>
                </a:solidFill>
                <a:highlight>
                  <a:srgbClr val="FFFFFF"/>
                </a:highlight>
                <a:latin typeface="Times New Roman"/>
                <a:ea typeface="Times New Roman"/>
                <a:cs typeface="Times New Roman"/>
                <a:sym typeface="Times New Roman"/>
              </a:rPr>
              <a:t>Jenkinsfile</a:t>
            </a:r>
            <a:r>
              <a:rPr lang="en" sz="1100">
                <a:solidFill>
                  <a:srgbClr val="4A5568"/>
                </a:solidFill>
                <a:highlight>
                  <a:srgbClr val="FFFFFF"/>
                </a:highlight>
                <a:latin typeface="Times New Roman"/>
                <a:ea typeface="Times New Roman"/>
                <a:cs typeface="Times New Roman"/>
                <a:sym typeface="Times New Roman"/>
              </a:rPr>
              <a:t>, it can access that parameter via </a:t>
            </a:r>
            <a:r>
              <a:rPr lang="en" sz="1100">
                <a:solidFill>
                  <a:srgbClr val="E83E8C"/>
                </a:solidFill>
                <a:highlight>
                  <a:srgbClr val="FFFFFF"/>
                </a:highlight>
                <a:latin typeface="Times New Roman"/>
                <a:ea typeface="Times New Roman"/>
                <a:cs typeface="Times New Roman"/>
                <a:sym typeface="Times New Roman"/>
              </a:rPr>
              <a:t>${params.Greeting}</a:t>
            </a:r>
            <a:r>
              <a:rPr lang="en" sz="1100">
                <a:solidFill>
                  <a:srgbClr val="4A5568"/>
                </a:solidFill>
                <a:highlight>
                  <a:srgbClr val="FFFFFF"/>
                </a:highlight>
                <a:latin typeface="Times New Roman"/>
                <a:ea typeface="Times New Roman"/>
                <a:cs typeface="Times New Roman"/>
                <a:sym typeface="Times New Roman"/>
              </a:rPr>
              <a:t>:</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i="1" lang="en" sz="1200">
                <a:solidFill>
                  <a:srgbClr val="4A5568"/>
                </a:solidFill>
                <a:latin typeface="Times New Roman"/>
                <a:ea typeface="Times New Roman"/>
                <a:cs typeface="Times New Roman"/>
                <a:sym typeface="Times New Roman"/>
              </a:rPr>
              <a:t>Jenkinsfile (Declarative Pipeline)</a:t>
            </a:r>
            <a:endParaRPr i="1" sz="1200">
              <a:solidFill>
                <a:srgbClr val="4A5568"/>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pipeline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agent any</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parameters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string(</a:t>
            </a:r>
            <a:r>
              <a:rPr lang="en" sz="1100">
                <a:solidFill>
                  <a:srgbClr val="660066"/>
                </a:solidFill>
                <a:latin typeface="Times New Roman"/>
                <a:ea typeface="Times New Roman"/>
                <a:cs typeface="Times New Roman"/>
                <a:sym typeface="Times New Roman"/>
              </a:rPr>
              <a:t>name</a:t>
            </a:r>
            <a:r>
              <a:rPr lang="en" sz="1100">
                <a:solidFill>
                  <a:srgbClr val="212529"/>
                </a:solidFill>
                <a:latin typeface="Times New Roman"/>
                <a:ea typeface="Times New Roman"/>
                <a:cs typeface="Times New Roman"/>
                <a:sym typeface="Times New Roman"/>
              </a:rPr>
              <a:t>: </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Greeting</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 </a:t>
            </a:r>
            <a:r>
              <a:rPr lang="en" sz="1100">
                <a:solidFill>
                  <a:srgbClr val="660066"/>
                </a:solidFill>
                <a:latin typeface="Times New Roman"/>
                <a:ea typeface="Times New Roman"/>
                <a:cs typeface="Times New Roman"/>
                <a:sym typeface="Times New Roman"/>
              </a:rPr>
              <a:t>defaultValue</a:t>
            </a:r>
            <a:r>
              <a:rPr lang="en" sz="1100">
                <a:solidFill>
                  <a:srgbClr val="212529"/>
                </a:solidFill>
                <a:latin typeface="Times New Roman"/>
                <a:ea typeface="Times New Roman"/>
                <a:cs typeface="Times New Roman"/>
                <a:sym typeface="Times New Roman"/>
              </a:rPr>
              <a:t>: </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Hello</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 </a:t>
            </a:r>
            <a:r>
              <a:rPr lang="en" sz="1100">
                <a:solidFill>
                  <a:srgbClr val="660066"/>
                </a:solidFill>
                <a:latin typeface="Times New Roman"/>
                <a:ea typeface="Times New Roman"/>
                <a:cs typeface="Times New Roman"/>
                <a:sym typeface="Times New Roman"/>
              </a:rPr>
              <a:t>description</a:t>
            </a:r>
            <a:r>
              <a:rPr lang="en" sz="1100">
                <a:solidFill>
                  <a:srgbClr val="212529"/>
                </a:solidFill>
                <a:latin typeface="Times New Roman"/>
                <a:ea typeface="Times New Roman"/>
                <a:cs typeface="Times New Roman"/>
                <a:sym typeface="Times New Roman"/>
              </a:rPr>
              <a:t>: </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How should I greet the world?</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stages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stage(</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Example</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steps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echo </a:t>
            </a:r>
            <a:r>
              <a:rPr lang="en" sz="1100">
                <a:solidFill>
                  <a:srgbClr val="771100"/>
                </a:solidFill>
                <a:latin typeface="Times New Roman"/>
                <a:ea typeface="Times New Roman"/>
                <a:cs typeface="Times New Roman"/>
                <a:sym typeface="Times New Roman"/>
              </a:rPr>
              <a:t>"</a:t>
            </a:r>
            <a:r>
              <a:rPr b="1" lang="en" sz="1100">
                <a:solidFill>
                  <a:srgbClr val="666666"/>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params.Greeting</a:t>
            </a:r>
            <a:r>
              <a:rPr b="1" lang="en" sz="1100">
                <a:solidFill>
                  <a:srgbClr val="666666"/>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 World!</a:t>
            </a:r>
            <a:r>
              <a:rPr lang="en" sz="1100">
                <a:solidFill>
                  <a:srgbClr val="771100"/>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rgbClr val="212529"/>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1000"/>
              </a:spcAft>
              <a:buNone/>
            </a:pPr>
            <a:r>
              <a:t/>
            </a:r>
            <a:endParaRPr sz="1100">
              <a:latin typeface="Times New Roman"/>
              <a:ea typeface="Times New Roman"/>
              <a:cs typeface="Times New Roman"/>
              <a:sym typeface="Times New Roman"/>
            </a:endParaRPr>
          </a:p>
        </p:txBody>
      </p:sp>
      <p:sp>
        <p:nvSpPr>
          <p:cNvPr id="135" name="Google Shape;135;p27"/>
          <p:cNvSpPr txBox="1"/>
          <p:nvPr/>
        </p:nvSpPr>
        <p:spPr>
          <a:xfrm>
            <a:off x="5855950" y="1897850"/>
            <a:ext cx="2928000" cy="30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100">
                <a:solidFill>
                  <a:srgbClr val="4A5568"/>
                </a:solidFill>
                <a:latin typeface="Times New Roman"/>
                <a:ea typeface="Times New Roman"/>
                <a:cs typeface="Times New Roman"/>
                <a:sym typeface="Times New Roman"/>
              </a:rPr>
              <a:t>Jenkinsfile (Scripted Pipeline)</a:t>
            </a:r>
            <a:endParaRPr i="1" sz="1100">
              <a:solidFill>
                <a:srgbClr val="4A5568"/>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properties([parameters([string(</a:t>
            </a:r>
            <a:r>
              <a:rPr lang="en" sz="1100">
                <a:solidFill>
                  <a:srgbClr val="660066"/>
                </a:solidFill>
                <a:latin typeface="Times New Roman"/>
                <a:ea typeface="Times New Roman"/>
                <a:cs typeface="Times New Roman"/>
                <a:sym typeface="Times New Roman"/>
              </a:rPr>
              <a:t>defaultValue</a:t>
            </a:r>
            <a:r>
              <a:rPr lang="en" sz="1100">
                <a:solidFill>
                  <a:srgbClr val="212529"/>
                </a:solidFill>
                <a:latin typeface="Times New Roman"/>
                <a:ea typeface="Times New Roman"/>
                <a:cs typeface="Times New Roman"/>
                <a:sym typeface="Times New Roman"/>
              </a:rPr>
              <a:t>: </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Hello</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 </a:t>
            </a:r>
            <a:r>
              <a:rPr lang="en" sz="1100">
                <a:solidFill>
                  <a:srgbClr val="660066"/>
                </a:solidFill>
                <a:latin typeface="Times New Roman"/>
                <a:ea typeface="Times New Roman"/>
                <a:cs typeface="Times New Roman"/>
                <a:sym typeface="Times New Roman"/>
              </a:rPr>
              <a:t>description</a:t>
            </a:r>
            <a:r>
              <a:rPr lang="en" sz="1100">
                <a:solidFill>
                  <a:srgbClr val="212529"/>
                </a:solidFill>
                <a:latin typeface="Times New Roman"/>
                <a:ea typeface="Times New Roman"/>
                <a:cs typeface="Times New Roman"/>
                <a:sym typeface="Times New Roman"/>
              </a:rPr>
              <a:t>: </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How should I greet the world?</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 </a:t>
            </a:r>
            <a:r>
              <a:rPr lang="en" sz="1100">
                <a:solidFill>
                  <a:srgbClr val="660066"/>
                </a:solidFill>
                <a:latin typeface="Times New Roman"/>
                <a:ea typeface="Times New Roman"/>
                <a:cs typeface="Times New Roman"/>
                <a:sym typeface="Times New Roman"/>
              </a:rPr>
              <a:t>name</a:t>
            </a:r>
            <a:r>
              <a:rPr lang="en" sz="1100">
                <a:solidFill>
                  <a:srgbClr val="212529"/>
                </a:solidFill>
                <a:latin typeface="Times New Roman"/>
                <a:ea typeface="Times New Roman"/>
                <a:cs typeface="Times New Roman"/>
                <a:sym typeface="Times New Roman"/>
              </a:rPr>
              <a:t>: </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Greeting</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212529"/>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node {</a:t>
            </a:r>
            <a:endParaRPr sz="1100">
              <a:solidFill>
                <a:srgbClr val="212529"/>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    echo </a:t>
            </a:r>
            <a:r>
              <a:rPr lang="en" sz="1100">
                <a:solidFill>
                  <a:srgbClr val="771100"/>
                </a:solidFill>
                <a:latin typeface="Times New Roman"/>
                <a:ea typeface="Times New Roman"/>
                <a:cs typeface="Times New Roman"/>
                <a:sym typeface="Times New Roman"/>
              </a:rPr>
              <a:t>"</a:t>
            </a:r>
            <a:r>
              <a:rPr b="1" lang="en" sz="1100">
                <a:solidFill>
                  <a:srgbClr val="666666"/>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params.Greeting</a:t>
            </a:r>
            <a:r>
              <a:rPr b="1" lang="en" sz="1100">
                <a:solidFill>
                  <a:srgbClr val="666666"/>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 World!</a:t>
            </a:r>
            <a:r>
              <a:rPr lang="en" sz="1100">
                <a:solidFill>
                  <a:srgbClr val="771100"/>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solidFill>
                  <a:srgbClr val="212529"/>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idx="1" type="body"/>
          </p:nvPr>
        </p:nvSpPr>
        <p:spPr>
          <a:xfrm>
            <a:off x="311700" y="121625"/>
            <a:ext cx="8520600" cy="489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4A5568"/>
                </a:solidFill>
                <a:highlight>
                  <a:srgbClr val="FFFFFF"/>
                </a:highlight>
                <a:latin typeface="Times New Roman"/>
                <a:ea typeface="Times New Roman"/>
                <a:cs typeface="Times New Roman"/>
                <a:sym typeface="Times New Roman"/>
              </a:rPr>
              <a:t>Handling failure:</a:t>
            </a:r>
            <a:endParaRPr b="1" sz="1400">
              <a:solidFill>
                <a:srgbClr val="4A556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 sz="1200">
                <a:solidFill>
                  <a:srgbClr val="4A5568"/>
                </a:solidFill>
                <a:highlight>
                  <a:srgbClr val="FFFFFF"/>
                </a:highlight>
                <a:latin typeface="Roboto"/>
                <a:ea typeface="Roboto"/>
                <a:cs typeface="Roboto"/>
                <a:sym typeface="Roboto"/>
              </a:rPr>
              <a:t>Declarative Pipeline supports robust failure handling by default via its </a:t>
            </a:r>
            <a:r>
              <a:rPr lang="en" sz="1200">
                <a:solidFill>
                  <a:srgbClr val="006699"/>
                </a:solidFill>
                <a:highlight>
                  <a:srgbClr val="FFFFFF"/>
                </a:highlight>
                <a:uFill>
                  <a:noFill/>
                </a:uFill>
                <a:latin typeface="Roboto"/>
                <a:ea typeface="Roboto"/>
                <a:cs typeface="Roboto"/>
                <a:sym typeface="Roboto"/>
                <a:hlinkClick r:id="rId3">
                  <a:extLst>
                    <a:ext uri="{A12FA001-AC4F-418D-AE19-62706E023703}">
                      <ahyp:hlinkClr val="tx"/>
                    </a:ext>
                  </a:extLst>
                </a:hlinkClick>
              </a:rPr>
              <a:t>post section</a:t>
            </a:r>
            <a:r>
              <a:rPr lang="en" sz="1200">
                <a:solidFill>
                  <a:srgbClr val="4A5568"/>
                </a:solidFill>
                <a:highlight>
                  <a:srgbClr val="FFFFFF"/>
                </a:highlight>
                <a:latin typeface="Roboto"/>
                <a:ea typeface="Roboto"/>
                <a:cs typeface="Roboto"/>
                <a:sym typeface="Roboto"/>
              </a:rPr>
              <a:t> which allows declaring a number of different "post conditions" such as: </a:t>
            </a:r>
            <a:r>
              <a:rPr lang="en" sz="1050">
                <a:solidFill>
                  <a:srgbClr val="E83E8C"/>
                </a:solidFill>
                <a:highlight>
                  <a:srgbClr val="FFFFFF"/>
                </a:highlight>
                <a:latin typeface="Courier New"/>
                <a:ea typeface="Courier New"/>
                <a:cs typeface="Courier New"/>
                <a:sym typeface="Courier New"/>
              </a:rPr>
              <a:t>always</a:t>
            </a:r>
            <a:r>
              <a:rPr lang="en" sz="1200">
                <a:solidFill>
                  <a:srgbClr val="4A5568"/>
                </a:solidFill>
                <a:highlight>
                  <a:srgbClr val="FFFFFF"/>
                </a:highlight>
                <a:latin typeface="Roboto"/>
                <a:ea typeface="Roboto"/>
                <a:cs typeface="Roboto"/>
                <a:sym typeface="Roboto"/>
              </a:rPr>
              <a:t>, </a:t>
            </a:r>
            <a:r>
              <a:rPr lang="en" sz="1050">
                <a:solidFill>
                  <a:srgbClr val="E83E8C"/>
                </a:solidFill>
                <a:highlight>
                  <a:srgbClr val="FFFFFF"/>
                </a:highlight>
                <a:latin typeface="Courier New"/>
                <a:ea typeface="Courier New"/>
                <a:cs typeface="Courier New"/>
                <a:sym typeface="Courier New"/>
              </a:rPr>
              <a:t>unstable</a:t>
            </a:r>
            <a:r>
              <a:rPr lang="en" sz="1200">
                <a:solidFill>
                  <a:srgbClr val="4A5568"/>
                </a:solidFill>
                <a:highlight>
                  <a:srgbClr val="FFFFFF"/>
                </a:highlight>
                <a:latin typeface="Roboto"/>
                <a:ea typeface="Roboto"/>
                <a:cs typeface="Roboto"/>
                <a:sym typeface="Roboto"/>
              </a:rPr>
              <a:t>, </a:t>
            </a:r>
            <a:r>
              <a:rPr lang="en" sz="1050">
                <a:solidFill>
                  <a:srgbClr val="E83E8C"/>
                </a:solidFill>
                <a:highlight>
                  <a:srgbClr val="FFFFFF"/>
                </a:highlight>
                <a:latin typeface="Courier New"/>
                <a:ea typeface="Courier New"/>
                <a:cs typeface="Courier New"/>
                <a:sym typeface="Courier New"/>
              </a:rPr>
              <a:t>success</a:t>
            </a:r>
            <a:r>
              <a:rPr lang="en" sz="1200">
                <a:solidFill>
                  <a:srgbClr val="4A5568"/>
                </a:solidFill>
                <a:highlight>
                  <a:srgbClr val="FFFFFF"/>
                </a:highlight>
                <a:latin typeface="Roboto"/>
                <a:ea typeface="Roboto"/>
                <a:cs typeface="Roboto"/>
                <a:sym typeface="Roboto"/>
              </a:rPr>
              <a:t>, </a:t>
            </a:r>
            <a:r>
              <a:rPr lang="en" sz="1050">
                <a:solidFill>
                  <a:srgbClr val="E83E8C"/>
                </a:solidFill>
                <a:highlight>
                  <a:srgbClr val="FFFFFF"/>
                </a:highlight>
                <a:latin typeface="Courier New"/>
                <a:ea typeface="Courier New"/>
                <a:cs typeface="Courier New"/>
                <a:sym typeface="Courier New"/>
              </a:rPr>
              <a:t>failure</a:t>
            </a:r>
            <a:r>
              <a:rPr lang="en" sz="1200">
                <a:solidFill>
                  <a:srgbClr val="4A5568"/>
                </a:solidFill>
                <a:highlight>
                  <a:srgbClr val="FFFFFF"/>
                </a:highlight>
                <a:latin typeface="Roboto"/>
                <a:ea typeface="Roboto"/>
                <a:cs typeface="Roboto"/>
                <a:sym typeface="Roboto"/>
              </a:rPr>
              <a:t>, and </a:t>
            </a:r>
            <a:r>
              <a:rPr lang="en" sz="1050">
                <a:solidFill>
                  <a:srgbClr val="E83E8C"/>
                </a:solidFill>
                <a:highlight>
                  <a:srgbClr val="FFFFFF"/>
                </a:highlight>
                <a:latin typeface="Courier New"/>
                <a:ea typeface="Courier New"/>
                <a:cs typeface="Courier New"/>
                <a:sym typeface="Courier New"/>
              </a:rPr>
              <a:t>changed</a:t>
            </a:r>
            <a:r>
              <a:rPr lang="en" sz="1200">
                <a:solidFill>
                  <a:srgbClr val="4A5568"/>
                </a:solidFill>
                <a:highlight>
                  <a:srgbClr val="FFFFFF"/>
                </a:highlight>
                <a:latin typeface="Roboto"/>
                <a:ea typeface="Roboto"/>
                <a:cs typeface="Roboto"/>
                <a:sym typeface="Roboto"/>
              </a:rPr>
              <a:t>. The </a:t>
            </a:r>
            <a:r>
              <a:rPr lang="en" sz="1200">
                <a:solidFill>
                  <a:srgbClr val="006699"/>
                </a:solidFill>
                <a:highlight>
                  <a:srgbClr val="FFFFFF"/>
                </a:highlight>
                <a:uFill>
                  <a:noFill/>
                </a:uFill>
                <a:latin typeface="Roboto"/>
                <a:ea typeface="Roboto"/>
                <a:cs typeface="Roboto"/>
                <a:sym typeface="Roboto"/>
                <a:hlinkClick r:id="rId4">
                  <a:extLst>
                    <a:ext uri="{A12FA001-AC4F-418D-AE19-62706E023703}">
                      <ahyp:hlinkClr val="tx"/>
                    </a:ext>
                  </a:extLst>
                </a:hlinkClick>
              </a:rPr>
              <a:t>Pipeline Syntax</a:t>
            </a:r>
            <a:r>
              <a:rPr lang="en" sz="1200">
                <a:solidFill>
                  <a:srgbClr val="4A5568"/>
                </a:solidFill>
                <a:highlight>
                  <a:srgbClr val="FFFFFF"/>
                </a:highlight>
                <a:latin typeface="Roboto"/>
                <a:ea typeface="Roboto"/>
                <a:cs typeface="Roboto"/>
                <a:sym typeface="Roboto"/>
              </a:rPr>
              <a:t> section provides more detail on how to use the various post conditions.</a:t>
            </a:r>
            <a:endParaRPr sz="1200">
              <a:solidFill>
                <a:srgbClr val="4A5568"/>
              </a:solidFill>
              <a:highlight>
                <a:srgbClr val="FFFFFF"/>
              </a:highlight>
              <a:latin typeface="Roboto"/>
              <a:ea typeface="Roboto"/>
              <a:cs typeface="Roboto"/>
              <a:sym typeface="Roboto"/>
            </a:endParaRPr>
          </a:p>
          <a:p>
            <a:pPr indent="0" lvl="0" marL="0" marR="139700" rtl="0" algn="l">
              <a:lnSpc>
                <a:spcPct val="100000"/>
              </a:lnSpc>
              <a:spcBef>
                <a:spcPts val="1500"/>
              </a:spcBef>
              <a:spcAft>
                <a:spcPts val="0"/>
              </a:spcAft>
              <a:buClr>
                <a:schemeClr val="dk1"/>
              </a:buClr>
              <a:buSzPts val="1100"/>
              <a:buFont typeface="Arial"/>
              <a:buNone/>
            </a:pPr>
            <a:r>
              <a:rPr i="1" lang="en" sz="1100">
                <a:solidFill>
                  <a:srgbClr val="4A5568"/>
                </a:solidFill>
                <a:highlight>
                  <a:srgbClr val="FAFAFA"/>
                </a:highlight>
                <a:latin typeface="Times New Roman"/>
                <a:ea typeface="Times New Roman"/>
                <a:cs typeface="Times New Roman"/>
                <a:sym typeface="Times New Roman"/>
              </a:rPr>
              <a:t>Jenkinsfile (Declarative Pipeline)</a:t>
            </a:r>
            <a:endParaRPr i="1" sz="1100">
              <a:solidFill>
                <a:srgbClr val="4A5568"/>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pipeline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agent any</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stages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stage(</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Test</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steps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sh </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make check</a:t>
            </a:r>
            <a:r>
              <a:rPr lang="en" sz="1100">
                <a:solidFill>
                  <a:srgbClr val="771100"/>
                </a:solidFill>
                <a:highlight>
                  <a:srgbClr val="FAFAFA"/>
                </a:highlight>
                <a:latin typeface="Times New Roman"/>
                <a:ea typeface="Times New Roman"/>
                <a:cs typeface="Times New Roman"/>
                <a:sym typeface="Times New Roman"/>
              </a:rPr>
              <a:t>'</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post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always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junit </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**/target/*.xml</a:t>
            </a:r>
            <a:r>
              <a:rPr lang="en" sz="1100">
                <a:solidFill>
                  <a:srgbClr val="771100"/>
                </a:solidFill>
                <a:highlight>
                  <a:srgbClr val="FAFAFA"/>
                </a:highlight>
                <a:latin typeface="Times New Roman"/>
                <a:ea typeface="Times New Roman"/>
                <a:cs typeface="Times New Roman"/>
                <a:sym typeface="Times New Roman"/>
              </a:rPr>
              <a:t>'</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failure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mail </a:t>
            </a:r>
            <a:r>
              <a:rPr lang="en" sz="1100">
                <a:solidFill>
                  <a:srgbClr val="660066"/>
                </a:solidFill>
                <a:highlight>
                  <a:srgbClr val="FAFAFA"/>
                </a:highlight>
                <a:latin typeface="Times New Roman"/>
                <a:ea typeface="Times New Roman"/>
                <a:cs typeface="Times New Roman"/>
                <a:sym typeface="Times New Roman"/>
              </a:rPr>
              <a:t>to</a:t>
            </a:r>
            <a:r>
              <a:rPr lang="en" sz="1100">
                <a:solidFill>
                  <a:srgbClr val="212529"/>
                </a:solidFill>
                <a:highlight>
                  <a:srgbClr val="FAFAFA"/>
                </a:highlight>
                <a:latin typeface="Times New Roman"/>
                <a:ea typeface="Times New Roman"/>
                <a:cs typeface="Times New Roman"/>
                <a:sym typeface="Times New Roman"/>
              </a:rPr>
              <a:t>: team</a:t>
            </a:r>
            <a:r>
              <a:rPr lang="en" sz="1100">
                <a:solidFill>
                  <a:srgbClr val="000077"/>
                </a:solidFill>
                <a:highlight>
                  <a:srgbClr val="FAFAFA"/>
                </a:highlight>
                <a:latin typeface="Times New Roman"/>
                <a:ea typeface="Times New Roman"/>
                <a:cs typeface="Times New Roman"/>
                <a:sym typeface="Times New Roman"/>
              </a:rPr>
              <a:t>@example</a:t>
            </a:r>
            <a:r>
              <a:rPr lang="en" sz="1100">
                <a:solidFill>
                  <a:srgbClr val="212529"/>
                </a:solidFill>
                <a:highlight>
                  <a:srgbClr val="FAFAFA"/>
                </a:highlight>
                <a:latin typeface="Times New Roman"/>
                <a:ea typeface="Times New Roman"/>
                <a:cs typeface="Times New Roman"/>
                <a:sym typeface="Times New Roman"/>
              </a:rPr>
              <a:t>.com, </a:t>
            </a:r>
            <a:r>
              <a:rPr lang="en" sz="1100">
                <a:solidFill>
                  <a:srgbClr val="660066"/>
                </a:solidFill>
                <a:highlight>
                  <a:srgbClr val="FAFAFA"/>
                </a:highlight>
                <a:latin typeface="Times New Roman"/>
                <a:ea typeface="Times New Roman"/>
                <a:cs typeface="Times New Roman"/>
                <a:sym typeface="Times New Roman"/>
              </a:rPr>
              <a:t>subject</a:t>
            </a: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The Pipeline failed :(</a:t>
            </a:r>
            <a:r>
              <a:rPr lang="en" sz="1100">
                <a:solidFill>
                  <a:srgbClr val="771100"/>
                </a:solidFill>
                <a:highlight>
                  <a:srgbClr val="FAFAFA"/>
                </a:highlight>
                <a:latin typeface="Times New Roman"/>
                <a:ea typeface="Times New Roman"/>
                <a:cs typeface="Times New Roman"/>
                <a:sym typeface="Times New Roman"/>
              </a:rPr>
              <a:t>'</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139700" marR="139700" rtl="0" algn="l">
              <a:lnSpc>
                <a:spcPct val="100000"/>
              </a:lnSpc>
              <a:spcBef>
                <a:spcPts val="1500"/>
              </a:spcBef>
              <a:spcAft>
                <a:spcPts val="0"/>
              </a:spcAft>
              <a:buClr>
                <a:schemeClr val="dk1"/>
              </a:buClr>
              <a:buSzPts val="1100"/>
              <a:buFont typeface="Arial"/>
              <a:buNone/>
            </a:pPr>
            <a:r>
              <a:rPr lang="en" sz="1100">
                <a:solidFill>
                  <a:srgbClr val="212529"/>
                </a:solidFill>
                <a:highlight>
                  <a:srgbClr val="FAFAFA"/>
                </a:highlight>
                <a:latin typeface="Times New Roman"/>
                <a:ea typeface="Times New Roman"/>
                <a:cs typeface="Times New Roman"/>
                <a:sym typeface="Times New Roman"/>
              </a:rPr>
              <a:t>}</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idx="1" type="body"/>
          </p:nvPr>
        </p:nvSpPr>
        <p:spPr>
          <a:xfrm>
            <a:off x="311700" y="173775"/>
            <a:ext cx="8520600" cy="492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4A5568"/>
                </a:solidFill>
                <a:highlight>
                  <a:srgbClr val="FFFFFF"/>
                </a:highlight>
                <a:latin typeface="Times New Roman"/>
                <a:ea typeface="Times New Roman"/>
                <a:cs typeface="Times New Roman"/>
                <a:sym typeface="Times New Roman"/>
              </a:rPr>
              <a:t>Using multiple agents:</a:t>
            </a:r>
            <a:endParaRPr b="1" sz="1400">
              <a:solidFill>
                <a:srgbClr val="4A556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In all the previous examples, only a single agent has been used. This means Jenkins will allocate an executor wherever one is available, regardless of how it is labeled or configured. Not only can this behavior be overridden, but Pipeline allows utilizing multiple agents in the Jenkins environment from within the </a:t>
            </a:r>
            <a:r>
              <a:rPr i="1" lang="en" sz="1100">
                <a:solidFill>
                  <a:srgbClr val="4A5568"/>
                </a:solidFill>
                <a:highlight>
                  <a:srgbClr val="FFFFFF"/>
                </a:highlight>
                <a:latin typeface="Times New Roman"/>
                <a:ea typeface="Times New Roman"/>
                <a:cs typeface="Times New Roman"/>
                <a:sym typeface="Times New Roman"/>
              </a:rPr>
              <a:t>same</a:t>
            </a:r>
            <a:r>
              <a:rPr lang="en" sz="1100">
                <a:solidFill>
                  <a:srgbClr val="4A5568"/>
                </a:solidFill>
                <a:highlight>
                  <a:srgbClr val="FFFFFF"/>
                </a:highlight>
                <a:latin typeface="Times New Roman"/>
                <a:ea typeface="Times New Roman"/>
                <a:cs typeface="Times New Roman"/>
                <a:sym typeface="Times New Roman"/>
              </a:rPr>
              <a:t> </a:t>
            </a:r>
            <a:r>
              <a:rPr lang="en" sz="1100">
                <a:solidFill>
                  <a:srgbClr val="E83E8C"/>
                </a:solidFill>
                <a:highlight>
                  <a:srgbClr val="FFFFFF"/>
                </a:highlight>
                <a:latin typeface="Times New Roman"/>
                <a:ea typeface="Times New Roman"/>
                <a:cs typeface="Times New Roman"/>
                <a:sym typeface="Times New Roman"/>
              </a:rPr>
              <a:t>Jenkinsfile</a:t>
            </a:r>
            <a:r>
              <a:rPr lang="en" sz="1100">
                <a:solidFill>
                  <a:srgbClr val="4A5568"/>
                </a:solidFill>
                <a:highlight>
                  <a:srgbClr val="FFFFFF"/>
                </a:highlight>
                <a:latin typeface="Times New Roman"/>
                <a:ea typeface="Times New Roman"/>
                <a:cs typeface="Times New Roman"/>
                <a:sym typeface="Times New Roman"/>
              </a:rPr>
              <a:t>, which can helpful for more advanced use-cases such as executing builds/tests across multiple platforms.</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In the example below, the "Build" stage will be performed on one agent and the built results will be reused on two subsequent agents, labelled "linux" and "windows" respectively, during the "Test" stage.</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i="1" lang="en" sz="1000">
                <a:solidFill>
                  <a:srgbClr val="4A5568"/>
                </a:solidFill>
                <a:latin typeface="Times New Roman"/>
                <a:ea typeface="Times New Roman"/>
                <a:cs typeface="Times New Roman"/>
                <a:sym typeface="Times New Roman"/>
              </a:rPr>
              <a:t>Jenkinsfile (Declarative Pipeline)</a:t>
            </a:r>
            <a:endParaRPr i="1" sz="1000">
              <a:solidFill>
                <a:srgbClr val="4A5568"/>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pipeline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 agent none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212529"/>
                </a:solidFill>
                <a:latin typeface="Times New Roman"/>
                <a:ea typeface="Times New Roman"/>
                <a:cs typeface="Times New Roman"/>
                <a:sym typeface="Times New Roman"/>
              </a:rPr>
              <a:t>agent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212529"/>
                </a:solidFill>
                <a:latin typeface="Times New Roman"/>
                <a:ea typeface="Times New Roman"/>
                <a:cs typeface="Times New Roman"/>
                <a:sym typeface="Times New Roman"/>
              </a:rPr>
              <a:t>        node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212529"/>
                </a:solidFill>
                <a:latin typeface="Times New Roman"/>
                <a:ea typeface="Times New Roman"/>
                <a:cs typeface="Times New Roman"/>
                <a:sym typeface="Times New Roman"/>
              </a:rPr>
              <a:t>            label ''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stages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stage(</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Build</a:t>
            </a:r>
            <a:r>
              <a:rPr lang="en" sz="1000">
                <a:solidFill>
                  <a:srgbClr val="771100"/>
                </a:solidFill>
                <a:latin typeface="Times New Roman"/>
                <a:ea typeface="Times New Roman"/>
                <a:cs typeface="Times New Roman"/>
                <a:sym typeface="Times New Roman"/>
              </a:rPr>
              <a:t>'</a:t>
            </a: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agent any</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steps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checkout scm</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sh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make</a:t>
            </a:r>
            <a:r>
              <a:rPr lang="en" sz="1000">
                <a:solidFill>
                  <a:srgbClr val="771100"/>
                </a:solidFill>
                <a:latin typeface="Times New Roman"/>
                <a:ea typeface="Times New Roman"/>
                <a:cs typeface="Times New Roman"/>
                <a:sym typeface="Times New Roman"/>
              </a:rPr>
              <a:t>'</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stash </a:t>
            </a:r>
            <a:r>
              <a:rPr lang="en" sz="1000">
                <a:solidFill>
                  <a:srgbClr val="660066"/>
                </a:solidFill>
                <a:latin typeface="Times New Roman"/>
                <a:ea typeface="Times New Roman"/>
                <a:cs typeface="Times New Roman"/>
                <a:sym typeface="Times New Roman"/>
              </a:rPr>
              <a:t>includes</a:t>
            </a:r>
            <a:r>
              <a:rPr lang="en" sz="1000">
                <a:solidFill>
                  <a:srgbClr val="212529"/>
                </a:solidFill>
                <a:latin typeface="Times New Roman"/>
                <a:ea typeface="Times New Roman"/>
                <a:cs typeface="Times New Roman"/>
                <a:sym typeface="Times New Roman"/>
              </a:rPr>
              <a:t>: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**/target/*.jar</a:t>
            </a:r>
            <a:r>
              <a:rPr lang="en" sz="1000">
                <a:solidFill>
                  <a:srgbClr val="771100"/>
                </a:solidFill>
                <a:latin typeface="Times New Roman"/>
                <a:ea typeface="Times New Roman"/>
                <a:cs typeface="Times New Roman"/>
                <a:sym typeface="Times New Roman"/>
              </a:rPr>
              <a:t>'</a:t>
            </a:r>
            <a:r>
              <a:rPr lang="en" sz="1000">
                <a:solidFill>
                  <a:srgbClr val="212529"/>
                </a:solidFill>
                <a:latin typeface="Times New Roman"/>
                <a:ea typeface="Times New Roman"/>
                <a:cs typeface="Times New Roman"/>
                <a:sym typeface="Times New Roman"/>
              </a:rPr>
              <a:t>, </a:t>
            </a:r>
            <a:r>
              <a:rPr lang="en" sz="1000">
                <a:solidFill>
                  <a:srgbClr val="660066"/>
                </a:solidFill>
                <a:latin typeface="Times New Roman"/>
                <a:ea typeface="Times New Roman"/>
                <a:cs typeface="Times New Roman"/>
                <a:sym typeface="Times New Roman"/>
              </a:rPr>
              <a:t>name</a:t>
            </a:r>
            <a:r>
              <a:rPr lang="en" sz="1000">
                <a:solidFill>
                  <a:srgbClr val="212529"/>
                </a:solidFill>
                <a:latin typeface="Times New Roman"/>
                <a:ea typeface="Times New Roman"/>
                <a:cs typeface="Times New Roman"/>
                <a:sym typeface="Times New Roman"/>
              </a:rPr>
              <a:t>: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app</a:t>
            </a:r>
            <a:r>
              <a:rPr lang="en" sz="1000">
                <a:solidFill>
                  <a:srgbClr val="771100"/>
                </a:solidFill>
                <a:latin typeface="Times New Roman"/>
                <a:ea typeface="Times New Roman"/>
                <a:cs typeface="Times New Roman"/>
                <a:sym typeface="Times New Roman"/>
              </a:rPr>
              <a:t>'</a:t>
            </a: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stage(</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Test on Linux</a:t>
            </a:r>
            <a:r>
              <a:rPr lang="en" sz="1000">
                <a:solidFill>
                  <a:srgbClr val="771100"/>
                </a:solidFill>
                <a:latin typeface="Times New Roman"/>
                <a:ea typeface="Times New Roman"/>
                <a:cs typeface="Times New Roman"/>
                <a:sym typeface="Times New Roman"/>
              </a:rPr>
              <a:t>'</a:t>
            </a: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agent {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label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linux</a:t>
            </a:r>
            <a:r>
              <a:rPr lang="en" sz="1000">
                <a:solidFill>
                  <a:srgbClr val="771100"/>
                </a:solidFill>
                <a:latin typeface="Times New Roman"/>
                <a:ea typeface="Times New Roman"/>
                <a:cs typeface="Times New Roman"/>
                <a:sym typeface="Times New Roman"/>
              </a:rPr>
              <a:t>'</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steps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unstash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app</a:t>
            </a:r>
            <a:r>
              <a:rPr lang="en" sz="1000">
                <a:solidFill>
                  <a:srgbClr val="771100"/>
                </a:solidFill>
                <a:latin typeface="Times New Roman"/>
                <a:ea typeface="Times New Roman"/>
                <a:cs typeface="Times New Roman"/>
                <a:sym typeface="Times New Roman"/>
              </a:rPr>
              <a:t>'</a:t>
            </a: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sh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make check</a:t>
            </a:r>
            <a:r>
              <a:rPr lang="en" sz="1000">
                <a:solidFill>
                  <a:srgbClr val="771100"/>
                </a:solidFill>
                <a:latin typeface="Times New Roman"/>
                <a:ea typeface="Times New Roman"/>
                <a:cs typeface="Times New Roman"/>
                <a:sym typeface="Times New Roman"/>
              </a:rPr>
              <a:t>'</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post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always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junit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**/target/*.xml</a:t>
            </a:r>
            <a:r>
              <a:rPr lang="en" sz="1000">
                <a:solidFill>
                  <a:srgbClr val="771100"/>
                </a:solidFill>
                <a:latin typeface="Times New Roman"/>
                <a:ea typeface="Times New Roman"/>
                <a:cs typeface="Times New Roman"/>
                <a:sym typeface="Times New Roman"/>
              </a:rPr>
              <a:t>'</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stage(</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Test on Windows</a:t>
            </a:r>
            <a:r>
              <a:rPr lang="en" sz="1000">
                <a:solidFill>
                  <a:srgbClr val="771100"/>
                </a:solidFill>
                <a:latin typeface="Times New Roman"/>
                <a:ea typeface="Times New Roman"/>
                <a:cs typeface="Times New Roman"/>
                <a:sym typeface="Times New Roman"/>
              </a:rPr>
              <a:t>'</a:t>
            </a: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agent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label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windows</a:t>
            </a:r>
            <a:r>
              <a:rPr lang="en" sz="1000">
                <a:solidFill>
                  <a:srgbClr val="771100"/>
                </a:solidFill>
                <a:latin typeface="Times New Roman"/>
                <a:ea typeface="Times New Roman"/>
                <a:cs typeface="Times New Roman"/>
                <a:sym typeface="Times New Roman"/>
              </a:rPr>
              <a:t>'</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steps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unstash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app</a:t>
            </a:r>
            <a:r>
              <a:rPr lang="en" sz="1000">
                <a:solidFill>
                  <a:srgbClr val="771100"/>
                </a:solidFill>
                <a:latin typeface="Times New Roman"/>
                <a:ea typeface="Times New Roman"/>
                <a:cs typeface="Times New Roman"/>
                <a:sym typeface="Times New Roman"/>
              </a:rPr>
              <a:t>'</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bat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make check</a:t>
            </a:r>
            <a:r>
              <a:rPr lang="en" sz="1000">
                <a:solidFill>
                  <a:srgbClr val="771100"/>
                </a:solidFill>
                <a:latin typeface="Times New Roman"/>
                <a:ea typeface="Times New Roman"/>
                <a:cs typeface="Times New Roman"/>
                <a:sym typeface="Times New Roman"/>
              </a:rPr>
              <a:t>'</a:t>
            </a: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post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always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junit </a:t>
            </a:r>
            <a:r>
              <a:rPr lang="en" sz="1000">
                <a:solidFill>
                  <a:srgbClr val="771100"/>
                </a:solidFill>
                <a:latin typeface="Times New Roman"/>
                <a:ea typeface="Times New Roman"/>
                <a:cs typeface="Times New Roman"/>
                <a:sym typeface="Times New Roman"/>
              </a:rPr>
              <a:t>'</a:t>
            </a:r>
            <a:r>
              <a:rPr lang="en" sz="1000">
                <a:solidFill>
                  <a:srgbClr val="DD2200"/>
                </a:solidFill>
                <a:latin typeface="Times New Roman"/>
                <a:ea typeface="Times New Roman"/>
                <a:cs typeface="Times New Roman"/>
                <a:sym typeface="Times New Roman"/>
              </a:rPr>
              <a:t>**/target/*.xml</a:t>
            </a:r>
            <a:r>
              <a:rPr lang="en" sz="1000">
                <a:solidFill>
                  <a:srgbClr val="771100"/>
                </a:solidFill>
                <a:latin typeface="Times New Roman"/>
                <a:ea typeface="Times New Roman"/>
                <a:cs typeface="Times New Roman"/>
                <a:sym typeface="Times New Roman"/>
              </a:rPr>
              <a:t>'</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00">
                <a:solidFill>
                  <a:srgbClr val="212529"/>
                </a:solidFill>
                <a:latin typeface="Times New Roman"/>
                <a:ea typeface="Times New Roman"/>
                <a:cs typeface="Times New Roman"/>
                <a:sym typeface="Times New Roman"/>
              </a:rPr>
              <a:t>    }</a:t>
            </a:r>
            <a:endParaRPr sz="10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rgbClr val="212529"/>
                </a:solidFill>
                <a:latin typeface="Times New Roman"/>
                <a:ea typeface="Times New Roman"/>
                <a:cs typeface="Times New Roman"/>
                <a:sym typeface="Times New Roman"/>
              </a:rPr>
              <a:t>}</a:t>
            </a:r>
            <a:endParaRPr sz="1000">
              <a:solidFill>
                <a:srgbClr val="212529"/>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46" name="Google Shape;146;p29"/>
          <p:cNvSpPr txBox="1"/>
          <p:nvPr/>
        </p:nvSpPr>
        <p:spPr>
          <a:xfrm>
            <a:off x="4978425" y="1510025"/>
            <a:ext cx="4165500" cy="49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1200">
                <a:solidFill>
                  <a:srgbClr val="4A5568"/>
                </a:solidFill>
                <a:latin typeface="Times New Roman"/>
                <a:ea typeface="Times New Roman"/>
                <a:cs typeface="Times New Roman"/>
                <a:sym typeface="Times New Roman"/>
              </a:rPr>
              <a:t>Jenkinsfile (Scripted Pipeline)</a:t>
            </a:r>
            <a:endParaRPr i="1" sz="1200">
              <a:solidFill>
                <a:srgbClr val="4A5568"/>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stage(</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Build</a:t>
            </a:r>
            <a:r>
              <a:rPr lang="en" sz="1050">
                <a:solidFill>
                  <a:srgbClr val="771100"/>
                </a:solidFill>
                <a:latin typeface="Times New Roman"/>
                <a:ea typeface="Times New Roman"/>
                <a:cs typeface="Times New Roman"/>
                <a:sym typeface="Times New Roman"/>
              </a:rPr>
              <a:t>'</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node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checkout scm</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sh </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make</a:t>
            </a:r>
            <a:r>
              <a:rPr lang="en" sz="1050">
                <a:solidFill>
                  <a:srgbClr val="771100"/>
                </a:solidFill>
                <a:latin typeface="Times New Roman"/>
                <a:ea typeface="Times New Roman"/>
                <a:cs typeface="Times New Roman"/>
                <a:sym typeface="Times New Roman"/>
              </a:rPr>
              <a:t>'</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stash </a:t>
            </a:r>
            <a:r>
              <a:rPr lang="en" sz="1050">
                <a:solidFill>
                  <a:srgbClr val="660066"/>
                </a:solidFill>
                <a:latin typeface="Times New Roman"/>
                <a:ea typeface="Times New Roman"/>
                <a:cs typeface="Times New Roman"/>
                <a:sym typeface="Times New Roman"/>
              </a:rPr>
              <a:t>includes</a:t>
            </a:r>
            <a:r>
              <a:rPr lang="en" sz="1050">
                <a:solidFill>
                  <a:srgbClr val="212529"/>
                </a:solidFill>
                <a:latin typeface="Times New Roman"/>
                <a:ea typeface="Times New Roman"/>
                <a:cs typeface="Times New Roman"/>
                <a:sym typeface="Times New Roman"/>
              </a:rPr>
              <a:t>: </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**/target/*.jar</a:t>
            </a:r>
            <a:r>
              <a:rPr lang="en" sz="1050">
                <a:solidFill>
                  <a:srgbClr val="771100"/>
                </a:solidFill>
                <a:latin typeface="Times New Roman"/>
                <a:ea typeface="Times New Roman"/>
                <a:cs typeface="Times New Roman"/>
                <a:sym typeface="Times New Roman"/>
              </a:rPr>
              <a:t>'</a:t>
            </a:r>
            <a:r>
              <a:rPr lang="en" sz="1050">
                <a:solidFill>
                  <a:srgbClr val="212529"/>
                </a:solidFill>
                <a:latin typeface="Times New Roman"/>
                <a:ea typeface="Times New Roman"/>
                <a:cs typeface="Times New Roman"/>
                <a:sym typeface="Times New Roman"/>
              </a:rPr>
              <a:t>, </a:t>
            </a:r>
            <a:r>
              <a:rPr lang="en" sz="1050">
                <a:solidFill>
                  <a:srgbClr val="660066"/>
                </a:solidFill>
                <a:latin typeface="Times New Roman"/>
                <a:ea typeface="Times New Roman"/>
                <a:cs typeface="Times New Roman"/>
                <a:sym typeface="Times New Roman"/>
              </a:rPr>
              <a:t>name</a:t>
            </a:r>
            <a:r>
              <a:rPr lang="en" sz="1050">
                <a:solidFill>
                  <a:srgbClr val="212529"/>
                </a:solidFill>
                <a:latin typeface="Times New Roman"/>
                <a:ea typeface="Times New Roman"/>
                <a:cs typeface="Times New Roman"/>
                <a:sym typeface="Times New Roman"/>
              </a:rPr>
              <a:t>: </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app</a:t>
            </a:r>
            <a:r>
              <a:rPr lang="en" sz="1050">
                <a:solidFill>
                  <a:srgbClr val="771100"/>
                </a:solidFill>
                <a:latin typeface="Times New Roman"/>
                <a:ea typeface="Times New Roman"/>
                <a:cs typeface="Times New Roman"/>
                <a:sym typeface="Times New Roman"/>
              </a:rPr>
              <a:t>'</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stage(</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Test</a:t>
            </a:r>
            <a:r>
              <a:rPr lang="en" sz="1050">
                <a:solidFill>
                  <a:srgbClr val="771100"/>
                </a:solidFill>
                <a:latin typeface="Times New Roman"/>
                <a:ea typeface="Times New Roman"/>
                <a:cs typeface="Times New Roman"/>
                <a:sym typeface="Times New Roman"/>
              </a:rPr>
              <a:t>'</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node(</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linux</a:t>
            </a:r>
            <a:r>
              <a:rPr lang="en" sz="1050">
                <a:solidFill>
                  <a:srgbClr val="771100"/>
                </a:solidFill>
                <a:latin typeface="Times New Roman"/>
                <a:ea typeface="Times New Roman"/>
                <a:cs typeface="Times New Roman"/>
                <a:sym typeface="Times New Roman"/>
              </a:rPr>
              <a:t>'</a:t>
            </a:r>
            <a:r>
              <a:rPr lang="en" sz="1050">
                <a:solidFill>
                  <a:srgbClr val="212529"/>
                </a:solidFill>
                <a:latin typeface="Times New Roman"/>
                <a:ea typeface="Times New Roman"/>
                <a:cs typeface="Times New Roman"/>
                <a:sym typeface="Times New Roman"/>
              </a:rPr>
              <a:t>) {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checkout scm</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r>
              <a:rPr b="1" lang="en" sz="1050">
                <a:solidFill>
                  <a:srgbClr val="008800"/>
                </a:solidFill>
                <a:latin typeface="Times New Roman"/>
                <a:ea typeface="Times New Roman"/>
                <a:cs typeface="Times New Roman"/>
                <a:sym typeface="Times New Roman"/>
              </a:rPr>
              <a:t>try</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unstash </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app</a:t>
            </a:r>
            <a:r>
              <a:rPr lang="en" sz="1050">
                <a:solidFill>
                  <a:srgbClr val="771100"/>
                </a:solidFill>
                <a:latin typeface="Times New Roman"/>
                <a:ea typeface="Times New Roman"/>
                <a:cs typeface="Times New Roman"/>
                <a:sym typeface="Times New Roman"/>
              </a:rPr>
              <a:t>'</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sh </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make check</a:t>
            </a:r>
            <a:r>
              <a:rPr lang="en" sz="1050">
                <a:solidFill>
                  <a:srgbClr val="771100"/>
                </a:solidFill>
                <a:latin typeface="Times New Roman"/>
                <a:ea typeface="Times New Roman"/>
                <a:cs typeface="Times New Roman"/>
                <a:sym typeface="Times New Roman"/>
              </a:rPr>
              <a:t>'</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r>
              <a:rPr b="1" lang="en" sz="1050">
                <a:solidFill>
                  <a:srgbClr val="008800"/>
                </a:solidFill>
                <a:latin typeface="Times New Roman"/>
                <a:ea typeface="Times New Roman"/>
                <a:cs typeface="Times New Roman"/>
                <a:sym typeface="Times New Roman"/>
              </a:rPr>
              <a:t>finally</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junit </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**/target/*.xml</a:t>
            </a:r>
            <a:r>
              <a:rPr lang="en" sz="1050">
                <a:solidFill>
                  <a:srgbClr val="771100"/>
                </a:solidFill>
                <a:latin typeface="Times New Roman"/>
                <a:ea typeface="Times New Roman"/>
                <a:cs typeface="Times New Roman"/>
                <a:sym typeface="Times New Roman"/>
              </a:rPr>
              <a:t>'</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node(</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windows</a:t>
            </a:r>
            <a:r>
              <a:rPr lang="en" sz="1050">
                <a:solidFill>
                  <a:srgbClr val="771100"/>
                </a:solidFill>
                <a:latin typeface="Times New Roman"/>
                <a:ea typeface="Times New Roman"/>
                <a:cs typeface="Times New Roman"/>
                <a:sym typeface="Times New Roman"/>
              </a:rPr>
              <a:t>'</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checkout scm</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r>
              <a:rPr b="1" lang="en" sz="1050">
                <a:solidFill>
                  <a:srgbClr val="008800"/>
                </a:solidFill>
                <a:latin typeface="Times New Roman"/>
                <a:ea typeface="Times New Roman"/>
                <a:cs typeface="Times New Roman"/>
                <a:sym typeface="Times New Roman"/>
              </a:rPr>
              <a:t>try</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unstash </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app</a:t>
            </a:r>
            <a:r>
              <a:rPr lang="en" sz="1050">
                <a:solidFill>
                  <a:srgbClr val="771100"/>
                </a:solidFill>
                <a:latin typeface="Times New Roman"/>
                <a:ea typeface="Times New Roman"/>
                <a:cs typeface="Times New Roman"/>
                <a:sym typeface="Times New Roman"/>
              </a:rPr>
              <a:t>'</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bat </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make check</a:t>
            </a:r>
            <a:r>
              <a:rPr lang="en" sz="1050">
                <a:solidFill>
                  <a:srgbClr val="771100"/>
                </a:solidFill>
                <a:latin typeface="Times New Roman"/>
                <a:ea typeface="Times New Roman"/>
                <a:cs typeface="Times New Roman"/>
                <a:sym typeface="Times New Roman"/>
              </a:rPr>
              <a:t>'</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r>
              <a:rPr b="1" lang="en" sz="1050">
                <a:solidFill>
                  <a:srgbClr val="008800"/>
                </a:solidFill>
                <a:latin typeface="Times New Roman"/>
                <a:ea typeface="Times New Roman"/>
                <a:cs typeface="Times New Roman"/>
                <a:sym typeface="Times New Roman"/>
              </a:rPr>
              <a:t>finally</a:t>
            </a: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junit </a:t>
            </a:r>
            <a:r>
              <a:rPr lang="en" sz="1050">
                <a:solidFill>
                  <a:srgbClr val="771100"/>
                </a:solidFill>
                <a:latin typeface="Times New Roman"/>
                <a:ea typeface="Times New Roman"/>
                <a:cs typeface="Times New Roman"/>
                <a:sym typeface="Times New Roman"/>
              </a:rPr>
              <a:t>'</a:t>
            </a:r>
            <a:r>
              <a:rPr lang="en" sz="1050">
                <a:solidFill>
                  <a:srgbClr val="DD2200"/>
                </a:solidFill>
                <a:latin typeface="Times New Roman"/>
                <a:ea typeface="Times New Roman"/>
                <a:cs typeface="Times New Roman"/>
                <a:sym typeface="Times New Roman"/>
              </a:rPr>
              <a:t>**/target/*.xml</a:t>
            </a:r>
            <a:r>
              <a:rPr lang="en" sz="1050">
                <a:solidFill>
                  <a:srgbClr val="771100"/>
                </a:solidFill>
                <a:latin typeface="Times New Roman"/>
                <a:ea typeface="Times New Roman"/>
                <a:cs typeface="Times New Roman"/>
                <a:sym typeface="Times New Roman"/>
              </a:rPr>
              <a:t>'</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050">
                <a:solidFill>
                  <a:srgbClr val="212529"/>
                </a:solidFill>
                <a:latin typeface="Times New Roman"/>
                <a:ea typeface="Times New Roman"/>
                <a:cs typeface="Times New Roman"/>
                <a:sym typeface="Times New Roman"/>
              </a:rPr>
              <a:t>    }</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50">
                <a:solidFill>
                  <a:srgbClr val="212529"/>
                </a:solidFill>
                <a:latin typeface="Times New Roman"/>
                <a:ea typeface="Times New Roman"/>
                <a:cs typeface="Times New Roman"/>
                <a:sym typeface="Times New Roman"/>
              </a:rPr>
              <a:t>}</a:t>
            </a:r>
            <a:endParaRPr sz="105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idx="1" type="body"/>
          </p:nvPr>
        </p:nvSpPr>
        <p:spPr>
          <a:xfrm>
            <a:off x="311700" y="165075"/>
            <a:ext cx="8520600" cy="44037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stash step allows capturing files matching an inclusion pattern (**/target/*.jar) for reuse within the same Pipeline. Once the Pipeline has completed its execution, stashed files are deleted from the Jenkins master.</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parameter in agent/node allows for any valid Jenkins label expression. Consult the Pipeline Syntax section for more details.</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unstash will retrieve the named "stash" from the Jenkins master into the Pipeline’s current workspace.</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bat script allows for executing batch scripts on Windows-based platforms.</a:t>
            </a:r>
            <a:endParaRPr sz="1200">
              <a:latin typeface="Times New Roman"/>
              <a:ea typeface="Times New Roman"/>
              <a:cs typeface="Times New Roman"/>
              <a:sym typeface="Times New Roman"/>
            </a:endParaRPr>
          </a:p>
          <a:p>
            <a:pPr indent="0" lvl="0" marL="457200" rtl="0" algn="l">
              <a:spcBef>
                <a:spcPts val="1600"/>
              </a:spcBef>
              <a:spcAft>
                <a:spcPts val="16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get more hands on learn groovy from this </a:t>
            </a:r>
            <a:r>
              <a:rPr lang="en" sz="1100" u="sng">
                <a:solidFill>
                  <a:schemeClr val="hlink"/>
                </a:solidFill>
                <a:hlinkClick r:id="rId3"/>
              </a:rPr>
              <a:t>http://groovy-lang.org/semantics.html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Jenkinsfile</a:t>
            </a:r>
            <a:endParaRPr/>
          </a:p>
        </p:txBody>
      </p:sp>
      <p:sp>
        <p:nvSpPr>
          <p:cNvPr id="61" name="Google Shape;61;p14"/>
          <p:cNvSpPr txBox="1"/>
          <p:nvPr>
            <p:ph idx="1" type="body"/>
          </p:nvPr>
        </p:nvSpPr>
        <p:spPr>
          <a:xfrm>
            <a:off x="311700" y="744125"/>
            <a:ext cx="8520600" cy="42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A5568"/>
                </a:solidFill>
                <a:highlight>
                  <a:srgbClr val="FFFFFF"/>
                </a:highlight>
                <a:latin typeface="Roboto"/>
                <a:ea typeface="Roboto"/>
                <a:cs typeface="Roboto"/>
                <a:sym typeface="Roboto"/>
              </a:rPr>
              <a:t>Jenkins Pipeline (or simply "Pipeline" with a capital "P") is a suite of plugins which supports implementing and integrating </a:t>
            </a:r>
            <a:r>
              <a:rPr i="1" lang="en" sz="1200">
                <a:solidFill>
                  <a:srgbClr val="4A5568"/>
                </a:solidFill>
                <a:highlight>
                  <a:srgbClr val="FFFFFF"/>
                </a:highlight>
                <a:latin typeface="Roboto"/>
                <a:ea typeface="Roboto"/>
                <a:cs typeface="Roboto"/>
                <a:sym typeface="Roboto"/>
              </a:rPr>
              <a:t>continuous delivery pipelines</a:t>
            </a:r>
            <a:r>
              <a:rPr lang="en" sz="1200">
                <a:solidFill>
                  <a:srgbClr val="4A5568"/>
                </a:solidFill>
                <a:highlight>
                  <a:srgbClr val="FFFFFF"/>
                </a:highlight>
                <a:latin typeface="Roboto"/>
                <a:ea typeface="Roboto"/>
                <a:cs typeface="Roboto"/>
                <a:sym typeface="Roboto"/>
              </a:rPr>
              <a:t> into Jenkins.</a:t>
            </a:r>
            <a:endParaRPr sz="1200">
              <a:solidFill>
                <a:srgbClr val="4A5568"/>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4A5568"/>
                </a:solidFill>
                <a:highlight>
                  <a:srgbClr val="FFFFFF"/>
                </a:highlight>
                <a:latin typeface="Roboto"/>
                <a:ea typeface="Roboto"/>
                <a:cs typeface="Roboto"/>
                <a:sym typeface="Roboto"/>
              </a:rPr>
              <a:t>A </a:t>
            </a:r>
            <a:r>
              <a:rPr i="1" lang="en" sz="1200">
                <a:solidFill>
                  <a:srgbClr val="4A5568"/>
                </a:solidFill>
                <a:highlight>
                  <a:srgbClr val="FFFFFF"/>
                </a:highlight>
                <a:latin typeface="Roboto"/>
                <a:ea typeface="Roboto"/>
                <a:cs typeface="Roboto"/>
                <a:sym typeface="Roboto"/>
              </a:rPr>
              <a:t>continuous delivery (CD) pipeline</a:t>
            </a:r>
            <a:r>
              <a:rPr lang="en" sz="1200">
                <a:solidFill>
                  <a:srgbClr val="4A5568"/>
                </a:solidFill>
                <a:highlight>
                  <a:srgbClr val="FFFFFF"/>
                </a:highlight>
                <a:latin typeface="Roboto"/>
                <a:ea typeface="Roboto"/>
                <a:cs typeface="Roboto"/>
                <a:sym typeface="Roboto"/>
              </a:rPr>
              <a:t> is an automated expression of your process for getting software from version control right through to your users and customers. Every change to your software (committed in source control) goes through a complex process on its way to being released. This process involves building the software in a reliable and repeatable manner, as well as progressing the built software (called a "build") through multiple stages of testing and deployment.</a:t>
            </a:r>
            <a:endParaRPr sz="1200">
              <a:solidFill>
                <a:srgbClr val="4A5568"/>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22222"/>
                </a:solidFill>
                <a:highlight>
                  <a:srgbClr val="FFFFFF"/>
                </a:highlight>
              </a:rPr>
              <a:t>a </a:t>
            </a:r>
            <a:r>
              <a:rPr b="1" lang="en" sz="1200">
                <a:solidFill>
                  <a:srgbClr val="222222"/>
                </a:solidFill>
                <a:highlight>
                  <a:srgbClr val="FFFFFF"/>
                </a:highlight>
              </a:rPr>
              <a:t>Jenkinsfile</a:t>
            </a:r>
            <a:r>
              <a:rPr lang="en" sz="1200">
                <a:solidFill>
                  <a:srgbClr val="222222"/>
                </a:solidFill>
                <a:highlight>
                  <a:srgbClr val="FFFFFF"/>
                </a:highlight>
              </a:rPr>
              <a:t> is a text file that contains the definition of a </a:t>
            </a:r>
            <a:r>
              <a:rPr b="1" lang="en" sz="1200">
                <a:solidFill>
                  <a:srgbClr val="222222"/>
                </a:solidFill>
                <a:highlight>
                  <a:srgbClr val="FFFFFF"/>
                </a:highlight>
              </a:rPr>
              <a:t>Jenkins Pipeline</a:t>
            </a:r>
            <a:r>
              <a:rPr lang="en" sz="1200">
                <a:solidFill>
                  <a:srgbClr val="222222"/>
                </a:solidFill>
                <a:highlight>
                  <a:srgbClr val="FFFFFF"/>
                </a:highlight>
              </a:rPr>
              <a:t> and is checked into source control. Consider the following Pipeline which implements a basic three-stage continuous delivery pipeline</a:t>
            </a:r>
            <a:endParaRPr sz="1200">
              <a:solidFill>
                <a:srgbClr val="222222"/>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4A5568"/>
                </a:solidFill>
                <a:highlight>
                  <a:srgbClr val="FFFFFF"/>
                </a:highlight>
                <a:latin typeface="Roboto"/>
                <a:ea typeface="Roboto"/>
                <a:cs typeface="Roboto"/>
                <a:sym typeface="Roboto"/>
              </a:rPr>
              <a:t>Creating a </a:t>
            </a:r>
            <a:r>
              <a:rPr lang="en" sz="1050">
                <a:solidFill>
                  <a:srgbClr val="E83E8C"/>
                </a:solidFill>
                <a:highlight>
                  <a:srgbClr val="FFFFFF"/>
                </a:highlight>
                <a:latin typeface="Courier New"/>
                <a:ea typeface="Courier New"/>
                <a:cs typeface="Courier New"/>
                <a:sym typeface="Courier New"/>
              </a:rPr>
              <a:t>Jenkinsfile</a:t>
            </a:r>
            <a:r>
              <a:rPr lang="en" sz="1200">
                <a:solidFill>
                  <a:srgbClr val="4A5568"/>
                </a:solidFill>
                <a:highlight>
                  <a:srgbClr val="FFFFFF"/>
                </a:highlight>
                <a:latin typeface="Roboto"/>
                <a:ea typeface="Roboto"/>
                <a:cs typeface="Roboto"/>
                <a:sym typeface="Roboto"/>
              </a:rPr>
              <a:t>, which is checked into source control, provides a number of immediate benefits:</a:t>
            </a:r>
            <a:endParaRPr sz="1200">
              <a:solidFill>
                <a:srgbClr val="4A5568"/>
              </a:solidFill>
              <a:highlight>
                <a:srgbClr val="FFFFFF"/>
              </a:highlight>
              <a:latin typeface="Roboto"/>
              <a:ea typeface="Roboto"/>
              <a:cs typeface="Roboto"/>
              <a:sym typeface="Roboto"/>
            </a:endParaRPr>
          </a:p>
          <a:p>
            <a:pPr indent="-304800" lvl="0" marL="457200" rtl="0" algn="l">
              <a:spcBef>
                <a:spcPts val="1200"/>
              </a:spcBef>
              <a:spcAft>
                <a:spcPts val="0"/>
              </a:spcAft>
              <a:buClr>
                <a:srgbClr val="4A5568"/>
              </a:buClr>
              <a:buSzPts val="1200"/>
              <a:buFont typeface="Roboto"/>
              <a:buChar char="●"/>
            </a:pPr>
            <a:r>
              <a:rPr lang="en" sz="1200">
                <a:solidFill>
                  <a:srgbClr val="4A5568"/>
                </a:solidFill>
                <a:highlight>
                  <a:srgbClr val="FFFFFF"/>
                </a:highlight>
                <a:latin typeface="Roboto"/>
                <a:ea typeface="Roboto"/>
                <a:cs typeface="Roboto"/>
                <a:sym typeface="Roboto"/>
              </a:rPr>
              <a:t>Code review/iteration on the Pipeline</a:t>
            </a:r>
            <a:endParaRPr sz="1200">
              <a:solidFill>
                <a:srgbClr val="4A5568"/>
              </a:solidFill>
              <a:highlight>
                <a:srgbClr val="FFFFFF"/>
              </a:highlight>
              <a:latin typeface="Roboto"/>
              <a:ea typeface="Roboto"/>
              <a:cs typeface="Roboto"/>
              <a:sym typeface="Roboto"/>
            </a:endParaRPr>
          </a:p>
          <a:p>
            <a:pPr indent="-304800" lvl="0" marL="457200" rtl="0" algn="l">
              <a:spcBef>
                <a:spcPts val="0"/>
              </a:spcBef>
              <a:spcAft>
                <a:spcPts val="0"/>
              </a:spcAft>
              <a:buClr>
                <a:srgbClr val="4A5568"/>
              </a:buClr>
              <a:buSzPts val="1200"/>
              <a:buFont typeface="Roboto"/>
              <a:buChar char="●"/>
            </a:pPr>
            <a:r>
              <a:rPr lang="en" sz="1200">
                <a:solidFill>
                  <a:srgbClr val="4A5568"/>
                </a:solidFill>
                <a:highlight>
                  <a:srgbClr val="FFFFFF"/>
                </a:highlight>
                <a:latin typeface="Roboto"/>
                <a:ea typeface="Roboto"/>
                <a:cs typeface="Roboto"/>
                <a:sym typeface="Roboto"/>
              </a:rPr>
              <a:t>Audit trail for the Pipeline</a:t>
            </a:r>
            <a:endParaRPr sz="1200">
              <a:solidFill>
                <a:srgbClr val="4A5568"/>
              </a:solidFill>
              <a:highlight>
                <a:srgbClr val="FFFFFF"/>
              </a:highlight>
              <a:latin typeface="Roboto"/>
              <a:ea typeface="Roboto"/>
              <a:cs typeface="Roboto"/>
              <a:sym typeface="Roboto"/>
            </a:endParaRPr>
          </a:p>
          <a:p>
            <a:pPr indent="-304800" lvl="0" marL="457200" rtl="0" algn="l">
              <a:spcBef>
                <a:spcPts val="0"/>
              </a:spcBef>
              <a:spcAft>
                <a:spcPts val="0"/>
              </a:spcAft>
              <a:buClr>
                <a:srgbClr val="4A5568"/>
              </a:buClr>
              <a:buSzPts val="1200"/>
              <a:buFont typeface="Roboto"/>
              <a:buChar char="●"/>
            </a:pPr>
            <a:r>
              <a:rPr lang="en" sz="1200">
                <a:solidFill>
                  <a:srgbClr val="4A5568"/>
                </a:solidFill>
                <a:highlight>
                  <a:srgbClr val="FFFFFF"/>
                </a:highlight>
                <a:latin typeface="Roboto"/>
                <a:ea typeface="Roboto"/>
                <a:cs typeface="Roboto"/>
                <a:sym typeface="Roboto"/>
              </a:rPr>
              <a:t>Single source of truth </a:t>
            </a:r>
            <a:r>
              <a:rPr lang="en" sz="900">
                <a:solidFill>
                  <a:srgbClr val="4A5568"/>
                </a:solidFill>
                <a:highlight>
                  <a:srgbClr val="FFFFFF"/>
                </a:highlight>
                <a:latin typeface="Roboto"/>
                <a:ea typeface="Roboto"/>
                <a:cs typeface="Roboto"/>
                <a:sym typeface="Roboto"/>
              </a:rPr>
              <a:t>[</a:t>
            </a:r>
            <a:r>
              <a:rPr lang="en" sz="900">
                <a:solidFill>
                  <a:srgbClr val="006699"/>
                </a:solidFill>
                <a:highlight>
                  <a:srgbClr val="FFFFFF"/>
                </a:highlight>
                <a:uFill>
                  <a:noFill/>
                </a:uFill>
                <a:latin typeface="Roboto"/>
                <a:ea typeface="Roboto"/>
                <a:cs typeface="Roboto"/>
                <a:sym typeface="Roboto"/>
                <a:hlinkClick r:id="rId3">
                  <a:extLst>
                    <a:ext uri="{A12FA001-AC4F-418D-AE19-62706E023703}">
                      <ahyp:hlinkClr val="tx"/>
                    </a:ext>
                  </a:extLst>
                </a:hlinkClick>
              </a:rPr>
              <a:t>2</a:t>
            </a:r>
            <a:r>
              <a:rPr lang="en" sz="900">
                <a:solidFill>
                  <a:srgbClr val="4A5568"/>
                </a:solidFill>
                <a:highlight>
                  <a:srgbClr val="FFFFFF"/>
                </a:highlight>
                <a:latin typeface="Roboto"/>
                <a:ea typeface="Roboto"/>
                <a:cs typeface="Roboto"/>
                <a:sym typeface="Roboto"/>
              </a:rPr>
              <a:t>]</a:t>
            </a:r>
            <a:r>
              <a:rPr lang="en" sz="1200">
                <a:solidFill>
                  <a:srgbClr val="4A5568"/>
                </a:solidFill>
                <a:highlight>
                  <a:srgbClr val="FFFFFF"/>
                </a:highlight>
                <a:latin typeface="Roboto"/>
                <a:ea typeface="Roboto"/>
                <a:cs typeface="Roboto"/>
                <a:sym typeface="Roboto"/>
              </a:rPr>
              <a:t> for the Pipeline, which can be viewed and edited by multiple members of the project.</a:t>
            </a:r>
            <a:endParaRPr sz="1200">
              <a:solidFill>
                <a:srgbClr val="4A5568"/>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4A5568"/>
                </a:solidFill>
                <a:highlight>
                  <a:srgbClr val="FFFFFF"/>
                </a:highlight>
                <a:latin typeface="Roboto"/>
                <a:ea typeface="Roboto"/>
                <a:cs typeface="Roboto"/>
                <a:sym typeface="Roboto"/>
              </a:rPr>
              <a:t>Pipeline supports </a:t>
            </a:r>
            <a:r>
              <a:rPr lang="en" sz="1200">
                <a:solidFill>
                  <a:srgbClr val="006699"/>
                </a:solidFill>
                <a:highlight>
                  <a:srgbClr val="FFFFFF"/>
                </a:highlight>
                <a:uFill>
                  <a:noFill/>
                </a:uFill>
                <a:latin typeface="Roboto"/>
                <a:ea typeface="Roboto"/>
                <a:cs typeface="Roboto"/>
                <a:sym typeface="Roboto"/>
                <a:hlinkClick r:id="rId4">
                  <a:extLst>
                    <a:ext uri="{A12FA001-AC4F-418D-AE19-62706E023703}">
                      <ahyp:hlinkClr val="tx"/>
                    </a:ext>
                  </a:extLst>
                </a:hlinkClick>
              </a:rPr>
              <a:t>two syntaxes</a:t>
            </a:r>
            <a:r>
              <a:rPr lang="en" sz="1200">
                <a:solidFill>
                  <a:srgbClr val="4A5568"/>
                </a:solidFill>
                <a:highlight>
                  <a:srgbClr val="FFFFFF"/>
                </a:highlight>
                <a:latin typeface="Roboto"/>
                <a:ea typeface="Roboto"/>
                <a:cs typeface="Roboto"/>
                <a:sym typeface="Roboto"/>
              </a:rPr>
              <a:t>, Declarative (introduced in Pipeline 2.5) and Scripted Pipeline. Both of which support building continuous delivery pipelines. Both may be used to define a Pipeline in either the web UI or with a </a:t>
            </a:r>
            <a:r>
              <a:rPr lang="en" sz="1050">
                <a:solidFill>
                  <a:srgbClr val="E83E8C"/>
                </a:solidFill>
                <a:highlight>
                  <a:srgbClr val="FFFFFF"/>
                </a:highlight>
                <a:latin typeface="Courier New"/>
                <a:ea typeface="Courier New"/>
                <a:cs typeface="Courier New"/>
                <a:sym typeface="Courier New"/>
              </a:rPr>
              <a:t>Jenkinsfile</a:t>
            </a:r>
            <a:r>
              <a:rPr lang="en" sz="1200">
                <a:solidFill>
                  <a:srgbClr val="4A5568"/>
                </a:solidFill>
                <a:highlight>
                  <a:srgbClr val="FFFFFF"/>
                </a:highlight>
                <a:latin typeface="Roboto"/>
                <a:ea typeface="Roboto"/>
                <a:cs typeface="Roboto"/>
                <a:sym typeface="Roboto"/>
              </a:rPr>
              <a:t>, though it’s generally considered a best practice to create a </a:t>
            </a:r>
            <a:r>
              <a:rPr lang="en" sz="1050">
                <a:solidFill>
                  <a:srgbClr val="E83E8C"/>
                </a:solidFill>
                <a:highlight>
                  <a:srgbClr val="FFFFFF"/>
                </a:highlight>
                <a:latin typeface="Courier New"/>
                <a:ea typeface="Courier New"/>
                <a:cs typeface="Courier New"/>
                <a:sym typeface="Courier New"/>
              </a:rPr>
              <a:t>Jenkinsfile</a:t>
            </a:r>
            <a:r>
              <a:rPr lang="en" sz="1200">
                <a:solidFill>
                  <a:srgbClr val="4A5568"/>
                </a:solidFill>
                <a:highlight>
                  <a:srgbClr val="FFFFFF"/>
                </a:highlight>
                <a:latin typeface="Roboto"/>
                <a:ea typeface="Roboto"/>
                <a:cs typeface="Roboto"/>
                <a:sym typeface="Roboto"/>
              </a:rPr>
              <a:t> and check the file into the source control repository.</a:t>
            </a:r>
            <a:endParaRPr sz="1200">
              <a:solidFill>
                <a:srgbClr val="4A5568"/>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4A5568"/>
                </a:solidFill>
                <a:highlight>
                  <a:srgbClr val="FFFFFF"/>
                </a:highlight>
                <a:latin typeface="Roboto"/>
                <a:ea typeface="Roboto"/>
                <a:cs typeface="Roboto"/>
                <a:sym typeface="Roboto"/>
              </a:rPr>
              <a:t> </a:t>
            </a:r>
            <a:endParaRPr sz="1200">
              <a:solidFill>
                <a:srgbClr val="4A5568"/>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4A5568"/>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sz="12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99825"/>
            <a:ext cx="8520600" cy="4761300"/>
          </a:xfrm>
          <a:prstGeom prst="rect">
            <a:avLst/>
          </a:prstGeom>
        </p:spPr>
        <p:txBody>
          <a:bodyPr anchorCtr="0" anchor="t" bIns="91425" lIns="91425" spcFirstLastPara="1" rIns="91425" wrap="square" tIns="91425">
            <a:noAutofit/>
          </a:bodyPr>
          <a:lstStyle/>
          <a:p>
            <a:pPr indent="0" lvl="0" marL="88900" rtl="0" algn="l">
              <a:lnSpc>
                <a:spcPct val="100000"/>
              </a:lnSpc>
              <a:spcBef>
                <a:spcPts val="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Pipeline concepts</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The following concepts are key aspects of Jenkins Pipeline, which tie in closely to Pipeline syntax (see the </a:t>
            </a:r>
            <a:r>
              <a:rPr lang="en" sz="1100">
                <a:solidFill>
                  <a:srgbClr val="00669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overview</a:t>
            </a:r>
            <a:r>
              <a:rPr lang="en" sz="1100">
                <a:solidFill>
                  <a:srgbClr val="4A5568"/>
                </a:solidFill>
                <a:highlight>
                  <a:srgbClr val="FFFFFF"/>
                </a:highlight>
                <a:latin typeface="Times New Roman"/>
                <a:ea typeface="Times New Roman"/>
                <a:cs typeface="Times New Roman"/>
                <a:sym typeface="Times New Roman"/>
              </a:rPr>
              <a:t> below).</a:t>
            </a:r>
            <a:endParaRPr sz="1100">
              <a:solidFill>
                <a:srgbClr val="4A5568"/>
              </a:solidFill>
              <a:highlight>
                <a:srgbClr val="FFFFFF"/>
              </a:highlight>
              <a:latin typeface="Times New Roman"/>
              <a:ea typeface="Times New Roman"/>
              <a:cs typeface="Times New Roman"/>
              <a:sym typeface="Times New Roman"/>
            </a:endParaRPr>
          </a:p>
          <a:p>
            <a:pPr indent="0" lvl="0" marL="63500" rtl="0" algn="l">
              <a:lnSpc>
                <a:spcPct val="100000"/>
              </a:lnSpc>
              <a:spcBef>
                <a:spcPts val="12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Pipeline</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A Pipeline is a user-defined model of a CD pipeline. A Pipeline’s code defines your entire build process, which typically includes stages for building an application, testing it and then delivering it.</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Also, a </a:t>
            </a:r>
            <a:r>
              <a:rPr lang="en" sz="1100">
                <a:solidFill>
                  <a:srgbClr val="E83E8C"/>
                </a:solidFill>
                <a:highlight>
                  <a:srgbClr val="FFFFFF"/>
                </a:highlight>
                <a:latin typeface="Times New Roman"/>
                <a:ea typeface="Times New Roman"/>
                <a:cs typeface="Times New Roman"/>
                <a:sym typeface="Times New Roman"/>
              </a:rPr>
              <a:t>pipeline</a:t>
            </a:r>
            <a:r>
              <a:rPr lang="en" sz="1100">
                <a:solidFill>
                  <a:srgbClr val="4A5568"/>
                </a:solidFill>
                <a:highlight>
                  <a:srgbClr val="FFFFFF"/>
                </a:highlight>
                <a:latin typeface="Times New Roman"/>
                <a:ea typeface="Times New Roman"/>
                <a:cs typeface="Times New Roman"/>
                <a:sym typeface="Times New Roman"/>
              </a:rPr>
              <a:t> block is a </a:t>
            </a:r>
            <a:r>
              <a:rPr lang="en" sz="1100">
                <a:solidFill>
                  <a:srgbClr val="006699"/>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key part of Declarative Pipeline syntax</a:t>
            </a:r>
            <a:r>
              <a:rPr lang="en" sz="1100">
                <a:solidFill>
                  <a:srgbClr val="4A5568"/>
                </a:solidFill>
                <a:highlight>
                  <a:srgbClr val="FFFFFF"/>
                </a:highlight>
                <a:latin typeface="Times New Roman"/>
                <a:ea typeface="Times New Roman"/>
                <a:cs typeface="Times New Roman"/>
                <a:sym typeface="Times New Roman"/>
              </a:rPr>
              <a:t>.</a:t>
            </a:r>
            <a:endParaRPr sz="1100">
              <a:solidFill>
                <a:srgbClr val="4A5568"/>
              </a:solidFill>
              <a:highlight>
                <a:srgbClr val="FFFFFF"/>
              </a:highlight>
              <a:latin typeface="Times New Roman"/>
              <a:ea typeface="Times New Roman"/>
              <a:cs typeface="Times New Roman"/>
              <a:sym typeface="Times New Roman"/>
            </a:endParaRPr>
          </a:p>
          <a:p>
            <a:pPr indent="0" lvl="0" marL="63500" rtl="0" algn="l">
              <a:lnSpc>
                <a:spcPct val="100000"/>
              </a:lnSpc>
              <a:spcBef>
                <a:spcPts val="12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Node</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A node is a machine which is part of the Jenkins environment and is capable of executing a Pipeline.</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Also, a </a:t>
            </a:r>
            <a:r>
              <a:rPr lang="en" sz="1100">
                <a:solidFill>
                  <a:srgbClr val="E83E8C"/>
                </a:solidFill>
                <a:highlight>
                  <a:srgbClr val="FFFFFF"/>
                </a:highlight>
                <a:latin typeface="Times New Roman"/>
                <a:ea typeface="Times New Roman"/>
                <a:cs typeface="Times New Roman"/>
                <a:sym typeface="Times New Roman"/>
              </a:rPr>
              <a:t>node</a:t>
            </a:r>
            <a:r>
              <a:rPr lang="en" sz="1100">
                <a:solidFill>
                  <a:srgbClr val="4A5568"/>
                </a:solidFill>
                <a:highlight>
                  <a:srgbClr val="FFFFFF"/>
                </a:highlight>
                <a:latin typeface="Times New Roman"/>
                <a:ea typeface="Times New Roman"/>
                <a:cs typeface="Times New Roman"/>
                <a:sym typeface="Times New Roman"/>
              </a:rPr>
              <a:t> block is a </a:t>
            </a:r>
            <a:r>
              <a:rPr lang="en" sz="1100">
                <a:solidFill>
                  <a:srgbClr val="006699"/>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key part of Scripted Pipeline syntax</a:t>
            </a:r>
            <a:r>
              <a:rPr lang="en" sz="1100">
                <a:solidFill>
                  <a:srgbClr val="4A5568"/>
                </a:solidFill>
                <a:highlight>
                  <a:srgbClr val="FFFFFF"/>
                </a:highlight>
                <a:latin typeface="Times New Roman"/>
                <a:ea typeface="Times New Roman"/>
                <a:cs typeface="Times New Roman"/>
                <a:sym typeface="Times New Roman"/>
              </a:rPr>
              <a:t>.</a:t>
            </a:r>
            <a:endParaRPr sz="1100">
              <a:solidFill>
                <a:srgbClr val="4A5568"/>
              </a:solidFill>
              <a:highlight>
                <a:srgbClr val="FFFFFF"/>
              </a:highlight>
              <a:latin typeface="Times New Roman"/>
              <a:ea typeface="Times New Roman"/>
              <a:cs typeface="Times New Roman"/>
              <a:sym typeface="Times New Roman"/>
            </a:endParaRPr>
          </a:p>
          <a:p>
            <a:pPr indent="0" lvl="0" marL="63500" rtl="0" algn="l">
              <a:lnSpc>
                <a:spcPct val="100000"/>
              </a:lnSpc>
              <a:spcBef>
                <a:spcPts val="12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Stage</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A </a:t>
            </a:r>
            <a:r>
              <a:rPr lang="en" sz="1100">
                <a:solidFill>
                  <a:srgbClr val="E83E8C"/>
                </a:solidFill>
                <a:highlight>
                  <a:srgbClr val="FFFFFF"/>
                </a:highlight>
                <a:latin typeface="Times New Roman"/>
                <a:ea typeface="Times New Roman"/>
                <a:cs typeface="Times New Roman"/>
                <a:sym typeface="Times New Roman"/>
              </a:rPr>
              <a:t>stage</a:t>
            </a:r>
            <a:r>
              <a:rPr lang="en" sz="1100">
                <a:solidFill>
                  <a:srgbClr val="4A5568"/>
                </a:solidFill>
                <a:highlight>
                  <a:srgbClr val="FFFFFF"/>
                </a:highlight>
                <a:latin typeface="Times New Roman"/>
                <a:ea typeface="Times New Roman"/>
                <a:cs typeface="Times New Roman"/>
                <a:sym typeface="Times New Roman"/>
              </a:rPr>
              <a:t> block defines a conceptually distinct subset of tasks performed through the entire Pipeline (e.g. "Build", "Test" and "Deploy" stages), which is used by many plugins to visualize or present Jenkins Pipeline status/progress. [</a:t>
            </a:r>
            <a:r>
              <a:rPr lang="en" sz="1100">
                <a:solidFill>
                  <a:srgbClr val="006699"/>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6</a:t>
            </a:r>
            <a:r>
              <a:rPr lang="en" sz="1100">
                <a:solidFill>
                  <a:srgbClr val="4A5568"/>
                </a:solidFill>
                <a:highlight>
                  <a:srgbClr val="FFFFFF"/>
                </a:highlight>
                <a:latin typeface="Times New Roman"/>
                <a:ea typeface="Times New Roman"/>
                <a:cs typeface="Times New Roman"/>
                <a:sym typeface="Times New Roman"/>
              </a:rPr>
              <a:t>]</a:t>
            </a:r>
            <a:endParaRPr sz="1100">
              <a:solidFill>
                <a:srgbClr val="4A5568"/>
              </a:solidFill>
              <a:highlight>
                <a:srgbClr val="FFFFFF"/>
              </a:highlight>
              <a:latin typeface="Times New Roman"/>
              <a:ea typeface="Times New Roman"/>
              <a:cs typeface="Times New Roman"/>
              <a:sym typeface="Times New Roman"/>
            </a:endParaRPr>
          </a:p>
          <a:p>
            <a:pPr indent="0" lvl="0" marL="63500" rtl="0" algn="l">
              <a:lnSpc>
                <a:spcPct val="100000"/>
              </a:lnSpc>
              <a:spcBef>
                <a:spcPts val="12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Step</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A single task. Fundamentally, a step tells Jenkins </a:t>
            </a:r>
            <a:r>
              <a:rPr i="1" lang="en" sz="1100">
                <a:solidFill>
                  <a:srgbClr val="4A5568"/>
                </a:solidFill>
                <a:highlight>
                  <a:srgbClr val="FFFFFF"/>
                </a:highlight>
                <a:latin typeface="Times New Roman"/>
                <a:ea typeface="Times New Roman"/>
                <a:cs typeface="Times New Roman"/>
                <a:sym typeface="Times New Roman"/>
              </a:rPr>
              <a:t>what</a:t>
            </a:r>
            <a:r>
              <a:rPr lang="en" sz="1100">
                <a:solidFill>
                  <a:srgbClr val="4A5568"/>
                </a:solidFill>
                <a:highlight>
                  <a:srgbClr val="FFFFFF"/>
                </a:highlight>
                <a:latin typeface="Times New Roman"/>
                <a:ea typeface="Times New Roman"/>
                <a:cs typeface="Times New Roman"/>
                <a:sym typeface="Times New Roman"/>
              </a:rPr>
              <a:t> to do at a particular point in time (or "step" in the process). For example, to execute the shell command </a:t>
            </a:r>
            <a:r>
              <a:rPr lang="en" sz="1100">
                <a:solidFill>
                  <a:srgbClr val="E83E8C"/>
                </a:solidFill>
                <a:highlight>
                  <a:srgbClr val="FFFFFF"/>
                </a:highlight>
                <a:latin typeface="Times New Roman"/>
                <a:ea typeface="Times New Roman"/>
                <a:cs typeface="Times New Roman"/>
                <a:sym typeface="Times New Roman"/>
              </a:rPr>
              <a:t>make</a:t>
            </a:r>
            <a:r>
              <a:rPr lang="en" sz="1100">
                <a:solidFill>
                  <a:srgbClr val="4A5568"/>
                </a:solidFill>
                <a:highlight>
                  <a:srgbClr val="FFFFFF"/>
                </a:highlight>
                <a:latin typeface="Times New Roman"/>
                <a:ea typeface="Times New Roman"/>
                <a:cs typeface="Times New Roman"/>
                <a:sym typeface="Times New Roman"/>
              </a:rPr>
              <a:t> use the </a:t>
            </a:r>
            <a:r>
              <a:rPr lang="en" sz="1100">
                <a:solidFill>
                  <a:srgbClr val="E83E8C"/>
                </a:solidFill>
                <a:highlight>
                  <a:srgbClr val="FFFFFF"/>
                </a:highlight>
                <a:latin typeface="Times New Roman"/>
                <a:ea typeface="Times New Roman"/>
                <a:cs typeface="Times New Roman"/>
                <a:sym typeface="Times New Roman"/>
              </a:rPr>
              <a:t>sh</a:t>
            </a:r>
            <a:r>
              <a:rPr lang="en" sz="1100">
                <a:solidFill>
                  <a:srgbClr val="4A5568"/>
                </a:solidFill>
                <a:highlight>
                  <a:srgbClr val="FFFFFF"/>
                </a:highlight>
                <a:latin typeface="Times New Roman"/>
                <a:ea typeface="Times New Roman"/>
                <a:cs typeface="Times New Roman"/>
                <a:sym typeface="Times New Roman"/>
              </a:rPr>
              <a:t> step: </a:t>
            </a:r>
            <a:r>
              <a:rPr lang="en" sz="1100">
                <a:solidFill>
                  <a:srgbClr val="E83E8C"/>
                </a:solidFill>
                <a:highlight>
                  <a:srgbClr val="FFFFFF"/>
                </a:highlight>
                <a:latin typeface="Times New Roman"/>
                <a:ea typeface="Times New Roman"/>
                <a:cs typeface="Times New Roman"/>
                <a:sym typeface="Times New Roman"/>
              </a:rPr>
              <a:t>sh 'make'</a:t>
            </a:r>
            <a:r>
              <a:rPr lang="en" sz="1100">
                <a:solidFill>
                  <a:srgbClr val="4A5568"/>
                </a:solidFill>
                <a:highlight>
                  <a:srgbClr val="FFFFFF"/>
                </a:highlight>
                <a:latin typeface="Times New Roman"/>
                <a:ea typeface="Times New Roman"/>
                <a:cs typeface="Times New Roman"/>
                <a:sym typeface="Times New Roman"/>
              </a:rPr>
              <a:t>. When a plugin extends the Pipeline DSL, [</a:t>
            </a:r>
            <a:r>
              <a:rPr lang="en" sz="1100">
                <a:solidFill>
                  <a:srgbClr val="006699"/>
                </a:solidFill>
                <a:highlight>
                  <a:srgbClr val="FFFFFF"/>
                </a:highlight>
                <a:uFill>
                  <a:noFill/>
                </a:uFill>
                <a:latin typeface="Times New Roman"/>
                <a:ea typeface="Times New Roman"/>
                <a:cs typeface="Times New Roman"/>
                <a:sym typeface="Times New Roman"/>
                <a:hlinkClick r:id="rId7">
                  <a:extLst>
                    <a:ext uri="{A12FA001-AC4F-418D-AE19-62706E023703}">
                      <ahyp:hlinkClr val="tx"/>
                    </a:ext>
                  </a:extLst>
                </a:hlinkClick>
              </a:rPr>
              <a:t>1</a:t>
            </a:r>
            <a:r>
              <a:rPr lang="en" sz="1100">
                <a:solidFill>
                  <a:srgbClr val="4A5568"/>
                </a:solidFill>
                <a:highlight>
                  <a:srgbClr val="FFFFFF"/>
                </a:highlight>
                <a:latin typeface="Times New Roman"/>
                <a:ea typeface="Times New Roman"/>
                <a:cs typeface="Times New Roman"/>
                <a:sym typeface="Times New Roman"/>
              </a:rPr>
              <a:t>] that typically means the plugin has implemented a new </a:t>
            </a:r>
            <a:r>
              <a:rPr i="1" lang="en" sz="1100">
                <a:solidFill>
                  <a:srgbClr val="4A5568"/>
                </a:solidFill>
                <a:highlight>
                  <a:srgbClr val="FFFFFF"/>
                </a:highlight>
                <a:latin typeface="Times New Roman"/>
                <a:ea typeface="Times New Roman"/>
                <a:cs typeface="Times New Roman"/>
                <a:sym typeface="Times New Roman"/>
              </a:rPr>
              <a:t>step</a:t>
            </a:r>
            <a:r>
              <a:rPr lang="en" sz="1100">
                <a:solidFill>
                  <a:srgbClr val="4A5568"/>
                </a:solidFill>
                <a:highlight>
                  <a:srgbClr val="FFFFFF"/>
                </a:highlight>
                <a:latin typeface="Times New Roman"/>
                <a:ea typeface="Times New Roman"/>
                <a:cs typeface="Times New Roman"/>
                <a:sym typeface="Times New Roman"/>
              </a:rPr>
              <a:t>.</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208525"/>
            <a:ext cx="8520600" cy="4856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300">
                <a:solidFill>
                  <a:srgbClr val="4A5568"/>
                </a:solidFill>
                <a:highlight>
                  <a:srgbClr val="FFFFFF"/>
                </a:highlight>
                <a:latin typeface="Roboto"/>
                <a:ea typeface="Roboto"/>
                <a:cs typeface="Roboto"/>
                <a:sym typeface="Roboto"/>
              </a:rPr>
              <a:t>Declarative Pipeline fundamentals:</a:t>
            </a:r>
            <a:endParaRPr sz="1300">
              <a:solidFill>
                <a:srgbClr val="4A5568"/>
              </a:solidFill>
              <a:highlight>
                <a:srgbClr val="FFFFFF"/>
              </a:highlight>
              <a:latin typeface="Roboto"/>
              <a:ea typeface="Roboto"/>
              <a:cs typeface="Roboto"/>
              <a:sym typeface="Roboto"/>
            </a:endParaRPr>
          </a:p>
          <a:p>
            <a:pPr indent="0" lvl="0" marL="0" rtl="0" algn="l">
              <a:lnSpc>
                <a:spcPct val="120000"/>
              </a:lnSpc>
              <a:spcBef>
                <a:spcPts val="400"/>
              </a:spcBef>
              <a:spcAft>
                <a:spcPts val="0"/>
              </a:spcAft>
              <a:buNone/>
            </a:pPr>
            <a:r>
              <a:rPr lang="en" sz="1200">
                <a:solidFill>
                  <a:srgbClr val="4A5568"/>
                </a:solidFill>
                <a:highlight>
                  <a:srgbClr val="FFFFFF"/>
                </a:highlight>
                <a:latin typeface="Roboto"/>
                <a:ea typeface="Roboto"/>
                <a:cs typeface="Roboto"/>
                <a:sym typeface="Roboto"/>
              </a:rPr>
              <a:t>In Declarative Pipeline syntax, the </a:t>
            </a:r>
            <a:r>
              <a:rPr lang="en" sz="1050">
                <a:solidFill>
                  <a:srgbClr val="E83E8C"/>
                </a:solidFill>
                <a:highlight>
                  <a:srgbClr val="FFFFFF"/>
                </a:highlight>
                <a:latin typeface="Courier New"/>
                <a:ea typeface="Courier New"/>
                <a:cs typeface="Courier New"/>
                <a:sym typeface="Courier New"/>
              </a:rPr>
              <a:t>pipeline</a:t>
            </a:r>
            <a:r>
              <a:rPr lang="en" sz="1200">
                <a:solidFill>
                  <a:srgbClr val="4A5568"/>
                </a:solidFill>
                <a:highlight>
                  <a:srgbClr val="FFFFFF"/>
                </a:highlight>
                <a:latin typeface="Roboto"/>
                <a:ea typeface="Roboto"/>
                <a:cs typeface="Roboto"/>
                <a:sym typeface="Roboto"/>
              </a:rPr>
              <a:t> block defines all the work done throughout your entire Pipeline.</a:t>
            </a:r>
            <a:endParaRPr sz="1200">
              <a:solidFill>
                <a:srgbClr val="4A5568"/>
              </a:solidFill>
              <a:highlight>
                <a:srgbClr val="FFFFFF"/>
              </a:highlight>
              <a:latin typeface="Roboto"/>
              <a:ea typeface="Roboto"/>
              <a:cs typeface="Roboto"/>
              <a:sym typeface="Roboto"/>
            </a:endParaRPr>
          </a:p>
          <a:p>
            <a:pPr indent="0" lvl="0" marL="0" rtl="0" algn="l">
              <a:lnSpc>
                <a:spcPct val="120000"/>
              </a:lnSpc>
              <a:spcBef>
                <a:spcPts val="400"/>
              </a:spcBef>
              <a:spcAft>
                <a:spcPts val="0"/>
              </a:spcAft>
              <a:buNone/>
            </a:pPr>
            <a:r>
              <a:rPr lang="en" sz="1100">
                <a:solidFill>
                  <a:srgbClr val="212529"/>
                </a:solidFill>
                <a:highlight>
                  <a:srgbClr val="FAFAFA"/>
                </a:highlight>
                <a:latin typeface="Times New Roman"/>
                <a:ea typeface="Times New Roman"/>
                <a:cs typeface="Times New Roman"/>
                <a:sym typeface="Times New Roman"/>
              </a:rPr>
              <a:t>pipeline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agent any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stages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stage(</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Build</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212529"/>
                </a:solidFill>
                <a:highlight>
                  <a:srgbClr val="FAFAFA"/>
                </a:highlight>
                <a:latin typeface="Times New Roman"/>
                <a:ea typeface="Times New Roman"/>
                <a:cs typeface="Times New Roman"/>
                <a:sym typeface="Times New Roman"/>
              </a:rPr>
              <a:t>) {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steps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777777"/>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stage(</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Test</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212529"/>
                </a:solidFill>
                <a:highlight>
                  <a:srgbClr val="FAFAFA"/>
                </a:highlight>
                <a:latin typeface="Times New Roman"/>
                <a:ea typeface="Times New Roman"/>
                <a:cs typeface="Times New Roman"/>
                <a:sym typeface="Times New Roman"/>
              </a:rPr>
              <a:t>) {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steps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777777"/>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stage(</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DD2200"/>
                </a:solidFill>
                <a:highlight>
                  <a:srgbClr val="FAFAFA"/>
                </a:highlight>
                <a:latin typeface="Times New Roman"/>
                <a:ea typeface="Times New Roman"/>
                <a:cs typeface="Times New Roman"/>
                <a:sym typeface="Times New Roman"/>
              </a:rPr>
              <a:t>Deploy</a:t>
            </a:r>
            <a:r>
              <a:rPr lang="en" sz="1100">
                <a:solidFill>
                  <a:srgbClr val="771100"/>
                </a:solidFill>
                <a:highlight>
                  <a:srgbClr val="FAFAFA"/>
                </a:highlight>
                <a:latin typeface="Times New Roman"/>
                <a:ea typeface="Times New Roman"/>
                <a:cs typeface="Times New Roman"/>
                <a:sym typeface="Times New Roman"/>
              </a:rPr>
              <a:t>'</a:t>
            </a:r>
            <a:r>
              <a:rPr lang="en" sz="1100">
                <a:solidFill>
                  <a:srgbClr val="212529"/>
                </a:solidFill>
                <a:highlight>
                  <a:srgbClr val="FAFAFA"/>
                </a:highlight>
                <a:latin typeface="Times New Roman"/>
                <a:ea typeface="Times New Roman"/>
                <a:cs typeface="Times New Roman"/>
                <a:sym typeface="Times New Roman"/>
              </a:rPr>
              <a:t>) {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steps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r>
              <a:rPr lang="en" sz="1100">
                <a:solidFill>
                  <a:srgbClr val="777777"/>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    }</a:t>
            </a:r>
            <a:endParaRPr sz="1100">
              <a:solidFill>
                <a:srgbClr val="212529"/>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212529"/>
                </a:solidFill>
                <a:highlight>
                  <a:srgbClr val="FAFAFA"/>
                </a:highlight>
                <a:latin typeface="Times New Roman"/>
                <a:ea typeface="Times New Roman"/>
                <a:cs typeface="Times New Roman"/>
                <a:sym typeface="Times New Roman"/>
              </a:rPr>
              <a:t>}</a:t>
            </a:r>
            <a:endParaRPr sz="1100">
              <a:solidFill>
                <a:srgbClr val="212529"/>
              </a:solidFill>
              <a:highlight>
                <a:srgbClr val="FAFAFA"/>
              </a:highlight>
              <a:latin typeface="Times New Roman"/>
              <a:ea typeface="Times New Roman"/>
              <a:cs typeface="Times New Roman"/>
              <a:sym typeface="Times New Roman"/>
            </a:endParaRPr>
          </a:p>
          <a:p>
            <a:pPr indent="0" lvl="0" marL="0" rtl="0" algn="l">
              <a:lnSpc>
                <a:spcPct val="120000"/>
              </a:lnSpc>
              <a:spcBef>
                <a:spcPts val="0"/>
              </a:spcBef>
              <a:spcAft>
                <a:spcPts val="400"/>
              </a:spcAft>
              <a:buNone/>
            </a:pPr>
            <a:r>
              <a:rPr lang="en" sz="1100" u="sng">
                <a:solidFill>
                  <a:schemeClr val="hlink"/>
                </a:solidFill>
                <a:hlinkClick r:id="rId3"/>
              </a:rPr>
              <a:t>https://jenkins.io/doc/book/pipeline/#declarative-pipeline-fundamentals</a:t>
            </a:r>
            <a:endParaRPr b="1" sz="1200">
              <a:solidFill>
                <a:srgbClr val="4A5568"/>
              </a:solidFill>
              <a:highlight>
                <a:srgbClr val="FFFFFF"/>
              </a:highlight>
              <a:latin typeface="Roboto"/>
              <a:ea typeface="Roboto"/>
              <a:cs typeface="Roboto"/>
              <a:sym typeface="Roboto"/>
            </a:endParaRPr>
          </a:p>
        </p:txBody>
      </p:sp>
      <p:sp>
        <p:nvSpPr>
          <p:cNvPr id="72" name="Google Shape;72;p16"/>
          <p:cNvSpPr txBox="1"/>
          <p:nvPr/>
        </p:nvSpPr>
        <p:spPr>
          <a:xfrm>
            <a:off x="3362400" y="940400"/>
            <a:ext cx="5213100" cy="38664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Execute this Pipeline or any of its stages, on any available agent.</a:t>
            </a:r>
            <a:endParaRPr sz="1100">
              <a:latin typeface="Times New Roman"/>
              <a:ea typeface="Times New Roman"/>
              <a:cs typeface="Times New Roman"/>
              <a:sym typeface="Times New Roman"/>
            </a:endParaRPr>
          </a:p>
          <a:p>
            <a:pPr indent="-298450" lvl="0" marL="457200" rtl="0" algn="l">
              <a:lnSpc>
                <a:spcPct val="200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Defines the "Build" stage.</a:t>
            </a:r>
            <a:endParaRPr sz="1100">
              <a:latin typeface="Times New Roman"/>
              <a:ea typeface="Times New Roman"/>
              <a:cs typeface="Times New Roman"/>
              <a:sym typeface="Times New Roman"/>
            </a:endParaRPr>
          </a:p>
          <a:p>
            <a:pPr indent="-298450" lvl="0" marL="457200" rtl="0" algn="l">
              <a:lnSpc>
                <a:spcPct val="200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Perform some steps related to the "Build" stage.</a:t>
            </a:r>
            <a:endParaRPr sz="1100">
              <a:latin typeface="Times New Roman"/>
              <a:ea typeface="Times New Roman"/>
              <a:cs typeface="Times New Roman"/>
              <a:sym typeface="Times New Roman"/>
            </a:endParaRPr>
          </a:p>
          <a:p>
            <a:pPr indent="-298450" lvl="0" marL="457200" rtl="0" algn="l">
              <a:lnSpc>
                <a:spcPct val="200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Defines the "Test" stage.</a:t>
            </a:r>
            <a:endParaRPr sz="1100">
              <a:latin typeface="Times New Roman"/>
              <a:ea typeface="Times New Roman"/>
              <a:cs typeface="Times New Roman"/>
              <a:sym typeface="Times New Roman"/>
            </a:endParaRPr>
          </a:p>
          <a:p>
            <a:pPr indent="-298450" lvl="0" marL="457200" rtl="0" algn="l">
              <a:lnSpc>
                <a:spcPct val="200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Perform some steps related to the "Test" stage.</a:t>
            </a:r>
            <a:endParaRPr sz="1100">
              <a:latin typeface="Times New Roman"/>
              <a:ea typeface="Times New Roman"/>
              <a:cs typeface="Times New Roman"/>
              <a:sym typeface="Times New Roman"/>
            </a:endParaRPr>
          </a:p>
          <a:p>
            <a:pPr indent="-298450" lvl="0" marL="457200" rtl="0" algn="l">
              <a:lnSpc>
                <a:spcPct val="200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Defines the "Deploy" stage.</a:t>
            </a:r>
            <a:endParaRPr sz="1100">
              <a:latin typeface="Times New Roman"/>
              <a:ea typeface="Times New Roman"/>
              <a:cs typeface="Times New Roman"/>
              <a:sym typeface="Times New Roman"/>
            </a:endParaRPr>
          </a:p>
          <a:p>
            <a:pPr indent="-298450" lvl="0" marL="457200" rtl="0" algn="l">
              <a:lnSpc>
                <a:spcPct val="200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Perform some steps related to the "Deploy" stage.</a:t>
            </a:r>
            <a:endParaRPr sz="1100">
              <a:latin typeface="Times New Roman"/>
              <a:ea typeface="Times New Roman"/>
              <a:cs typeface="Times New Roman"/>
              <a:sym typeface="Times New Roman"/>
            </a:endParaRPr>
          </a:p>
          <a:p>
            <a:pPr indent="0" lvl="0" marL="457200" rtl="0" algn="l">
              <a:spcBef>
                <a:spcPts val="0"/>
              </a:spcBef>
              <a:spcAft>
                <a:spcPts val="0"/>
              </a:spcAft>
              <a:buNone/>
            </a:pPr>
            <a:r>
              <a:t/>
            </a:r>
            <a:endParaRPr/>
          </a:p>
        </p:txBody>
      </p:sp>
      <p:sp>
        <p:nvSpPr>
          <p:cNvPr id="73" name="Google Shape;73;p16"/>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0"/>
            <a:ext cx="8520600" cy="51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4A5568"/>
                </a:solidFill>
                <a:highlight>
                  <a:srgbClr val="FFFFFF"/>
                </a:highlight>
                <a:latin typeface="Times New Roman"/>
                <a:ea typeface="Times New Roman"/>
                <a:cs typeface="Times New Roman"/>
                <a:sym typeface="Times New Roman"/>
              </a:rPr>
              <a:t>Declarative Jenkinsfile:</a:t>
            </a:r>
            <a:endParaRPr b="1" sz="1200">
              <a:solidFill>
                <a:srgbClr val="4A5568"/>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100">
                <a:solidFill>
                  <a:srgbClr val="4A5568"/>
                </a:solidFill>
                <a:highlight>
                  <a:srgbClr val="FFFFFF"/>
                </a:highlight>
                <a:latin typeface="Times New Roman"/>
                <a:ea typeface="Times New Roman"/>
                <a:cs typeface="Times New Roman"/>
                <a:sym typeface="Times New Roman"/>
              </a:rPr>
              <a:t>As discussed in the </a:t>
            </a:r>
            <a:r>
              <a:rPr lang="en" sz="1100">
                <a:solidFill>
                  <a:srgbClr val="00669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Defining a Pipeline in SCM</a:t>
            </a:r>
            <a:r>
              <a:rPr lang="en" sz="1100">
                <a:solidFill>
                  <a:srgbClr val="4A5568"/>
                </a:solidFill>
                <a:highlight>
                  <a:srgbClr val="FFFFFF"/>
                </a:highlight>
                <a:latin typeface="Times New Roman"/>
                <a:ea typeface="Times New Roman"/>
                <a:cs typeface="Times New Roman"/>
                <a:sym typeface="Times New Roman"/>
              </a:rPr>
              <a:t>, a </a:t>
            </a:r>
            <a:r>
              <a:rPr lang="en" sz="1100">
                <a:solidFill>
                  <a:srgbClr val="E83E8C"/>
                </a:solidFill>
                <a:highlight>
                  <a:srgbClr val="FFFFFF"/>
                </a:highlight>
                <a:latin typeface="Times New Roman"/>
                <a:ea typeface="Times New Roman"/>
                <a:cs typeface="Times New Roman"/>
                <a:sym typeface="Times New Roman"/>
              </a:rPr>
              <a:t>Jenkinsfile</a:t>
            </a:r>
            <a:r>
              <a:rPr lang="en" sz="1100">
                <a:solidFill>
                  <a:srgbClr val="4A5568"/>
                </a:solidFill>
                <a:highlight>
                  <a:srgbClr val="FFFFFF"/>
                </a:highlight>
                <a:latin typeface="Times New Roman"/>
                <a:ea typeface="Times New Roman"/>
                <a:cs typeface="Times New Roman"/>
                <a:sym typeface="Times New Roman"/>
              </a:rPr>
              <a:t> is a text file that contains the definition of a Jenkins Pipeline and is checked into source control. Consider the following Pipeline which implements a basic three-stage continuous delivery pipeline.</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i="1" lang="en" sz="1100">
                <a:solidFill>
                  <a:srgbClr val="4A5568"/>
                </a:solidFill>
                <a:latin typeface="Times New Roman"/>
                <a:ea typeface="Times New Roman"/>
                <a:cs typeface="Times New Roman"/>
                <a:sym typeface="Times New Roman"/>
              </a:rPr>
              <a:t>Jenkinsfile (Declarative Pipeline):</a:t>
            </a:r>
            <a:endParaRPr i="1" sz="1100">
              <a:solidFill>
                <a:srgbClr val="4A5568"/>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pipeline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agent any // mandatory to run pipeline</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stages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stage(</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Build</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steps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echo </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Building..</a:t>
            </a:r>
            <a:r>
              <a:rPr lang="en" sz="1100">
                <a:solidFill>
                  <a:srgbClr val="771100"/>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stage(</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Test</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steps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echo </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Testing..</a:t>
            </a:r>
            <a:r>
              <a:rPr lang="en" sz="1100">
                <a:solidFill>
                  <a:srgbClr val="771100"/>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stage(</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Deploy</a:t>
            </a:r>
            <a:r>
              <a:rPr lang="en" sz="1100">
                <a:solidFill>
                  <a:srgbClr val="771100"/>
                </a:solidFill>
                <a:latin typeface="Times New Roman"/>
                <a:ea typeface="Times New Roman"/>
                <a:cs typeface="Times New Roman"/>
                <a:sym typeface="Times New Roman"/>
              </a:rPr>
              <a:t>'</a:t>
            </a: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steps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echo </a:t>
            </a:r>
            <a:r>
              <a:rPr lang="en" sz="1100">
                <a:solidFill>
                  <a:srgbClr val="771100"/>
                </a:solidFill>
                <a:latin typeface="Times New Roman"/>
                <a:ea typeface="Times New Roman"/>
                <a:cs typeface="Times New Roman"/>
                <a:sym typeface="Times New Roman"/>
              </a:rPr>
              <a:t>'</a:t>
            </a:r>
            <a:r>
              <a:rPr lang="en" sz="1100">
                <a:solidFill>
                  <a:srgbClr val="DD2200"/>
                </a:solidFill>
                <a:latin typeface="Times New Roman"/>
                <a:ea typeface="Times New Roman"/>
                <a:cs typeface="Times New Roman"/>
                <a:sym typeface="Times New Roman"/>
              </a:rPr>
              <a:t>Deploying....</a:t>
            </a:r>
            <a:r>
              <a:rPr lang="en" sz="1100">
                <a:solidFill>
                  <a:srgbClr val="771100"/>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    }</a:t>
            </a:r>
            <a:endParaRPr sz="1100">
              <a:solidFill>
                <a:srgbClr val="2125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rgbClr val="212529"/>
                </a:solidFill>
                <a:latin typeface="Times New Roman"/>
                <a:ea typeface="Times New Roman"/>
                <a:cs typeface="Times New Roman"/>
                <a:sym typeface="Times New Roman"/>
              </a:rPr>
              <a:t>}</a:t>
            </a:r>
            <a:endParaRPr sz="1100">
              <a:solidFill>
                <a:srgbClr val="212529"/>
              </a:solidFill>
              <a:latin typeface="Times New Roman"/>
              <a:ea typeface="Times New Roman"/>
              <a:cs typeface="Times New Roman"/>
              <a:sym typeface="Times New Roman"/>
            </a:endParaRPr>
          </a:p>
          <a:p>
            <a:pPr indent="0" lvl="0" marL="0" rtl="0" algn="l">
              <a:spcBef>
                <a:spcPts val="0"/>
              </a:spcBef>
              <a:spcAft>
                <a:spcPts val="1600"/>
              </a:spcAft>
              <a:buNone/>
            </a:pPr>
            <a:r>
              <a:rPr lang="en" sz="1100">
                <a:solidFill>
                  <a:srgbClr val="4A5568"/>
                </a:solidFill>
                <a:highlight>
                  <a:srgbClr val="FFFFFF"/>
                </a:highlight>
                <a:latin typeface="Times New Roman"/>
                <a:ea typeface="Times New Roman"/>
                <a:cs typeface="Times New Roman"/>
                <a:sym typeface="Times New Roman"/>
              </a:rPr>
              <a:t>Note: When you create a Jenkinsfile, Create in the root directory of a project to identify by the jenkins otherwise you need to pass the location explicitly </a:t>
            </a:r>
            <a:endParaRPr sz="1100">
              <a:solidFill>
                <a:srgbClr val="4A5568"/>
              </a:solidFill>
              <a:highlight>
                <a:srgbClr val="FFFFFF"/>
              </a:highlight>
              <a:latin typeface="Times New Roman"/>
              <a:ea typeface="Times New Roman"/>
              <a:cs typeface="Times New Roman"/>
              <a:sym typeface="Times New Roman"/>
            </a:endParaRPr>
          </a:p>
        </p:txBody>
      </p:sp>
      <p:sp>
        <p:nvSpPr>
          <p:cNvPr id="79" name="Google Shape;79;p17"/>
          <p:cNvSpPr txBox="1"/>
          <p:nvPr/>
        </p:nvSpPr>
        <p:spPr>
          <a:xfrm>
            <a:off x="5047925" y="1676850"/>
            <a:ext cx="3301500" cy="25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4A5568"/>
                </a:solidFill>
                <a:latin typeface="Times New Roman"/>
                <a:ea typeface="Times New Roman"/>
                <a:cs typeface="Times New Roman"/>
                <a:sym typeface="Times New Roman"/>
              </a:rPr>
              <a:t>Jenkinsfile (Scripted Pipeline)</a:t>
            </a:r>
            <a:endParaRPr i="1" sz="1200">
              <a:solidFill>
                <a:srgbClr val="4A5568"/>
              </a:solidFill>
              <a:latin typeface="Times New Roman"/>
              <a:ea typeface="Times New Roman"/>
              <a:cs typeface="Times New Roman"/>
              <a:sym typeface="Times New Roman"/>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node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    echo </a:t>
            </a:r>
            <a:r>
              <a:rPr lang="en" sz="1050">
                <a:solidFill>
                  <a:srgbClr val="771100"/>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Running </a:t>
            </a:r>
            <a:r>
              <a:rPr b="1"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env.BUILD_ID</a:t>
            </a:r>
            <a:r>
              <a:rPr b="1" lang="en" sz="1050">
                <a:solidFill>
                  <a:srgbClr val="666666"/>
                </a:solidFill>
                <a:latin typeface="Courier New"/>
                <a:ea typeface="Courier New"/>
                <a:cs typeface="Courier New"/>
                <a:sym typeface="Courier New"/>
              </a:rPr>
              <a:t>}</a:t>
            </a:r>
            <a:r>
              <a:rPr lang="en" sz="1050">
                <a:solidFill>
                  <a:srgbClr val="DD2200"/>
                </a:solidFill>
                <a:latin typeface="Courier New"/>
                <a:ea typeface="Courier New"/>
                <a:cs typeface="Courier New"/>
                <a:sym typeface="Courier New"/>
              </a:rPr>
              <a:t> on </a:t>
            </a:r>
            <a:r>
              <a:rPr b="1" lang="en" sz="1050">
                <a:solidFill>
                  <a:srgbClr val="666666"/>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env.JENKINS_URL</a:t>
            </a:r>
            <a:r>
              <a:rPr b="1" lang="en" sz="1050">
                <a:solidFill>
                  <a:srgbClr val="666666"/>
                </a:solidFill>
                <a:latin typeface="Courier New"/>
                <a:ea typeface="Courier New"/>
                <a:cs typeface="Courier New"/>
                <a:sym typeface="Courier New"/>
              </a:rPr>
              <a:t>}</a:t>
            </a:r>
            <a:r>
              <a:rPr lang="en" sz="1050">
                <a:solidFill>
                  <a:srgbClr val="771100"/>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95725"/>
            <a:ext cx="8520600" cy="44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Scripted pipeline:</a:t>
            </a:r>
            <a:endParaRPr/>
          </a:p>
          <a:p>
            <a:pPr indent="0" lvl="0" marL="0" rtl="0" algn="l">
              <a:spcBef>
                <a:spcPts val="1600"/>
              </a:spcBef>
              <a:spcAft>
                <a:spcPts val="0"/>
              </a:spcAft>
              <a:buNone/>
            </a:pPr>
            <a:r>
              <a:rPr i="1" lang="en" sz="1200">
                <a:solidFill>
                  <a:srgbClr val="4A5568"/>
                </a:solidFill>
                <a:latin typeface="Times New Roman"/>
                <a:ea typeface="Times New Roman"/>
                <a:cs typeface="Times New Roman"/>
                <a:sym typeface="Times New Roman"/>
              </a:rPr>
              <a:t>Jenkinsfile (Scripted Pipeline)</a:t>
            </a:r>
            <a:endParaRPr i="1" sz="1200">
              <a:solidFill>
                <a:srgbClr val="4A5568"/>
              </a:solidFill>
              <a:latin typeface="Times New Roman"/>
              <a:ea typeface="Times New Roman"/>
              <a:cs typeface="Times New Roman"/>
              <a:sym typeface="Times New Roman"/>
            </a:endParaRPr>
          </a:p>
          <a:p>
            <a:pPr indent="0" lvl="0" marL="0" rtl="0" algn="l">
              <a:spcBef>
                <a:spcPts val="1600"/>
              </a:spcBef>
              <a:spcAft>
                <a:spcPts val="0"/>
              </a:spcAft>
              <a:buNone/>
            </a:pPr>
            <a:r>
              <a:rPr lang="en" sz="1050">
                <a:solidFill>
                  <a:srgbClr val="212529"/>
                </a:solidFill>
                <a:latin typeface="Courier New"/>
                <a:ea typeface="Courier New"/>
                <a:cs typeface="Courier New"/>
                <a:sym typeface="Courier New"/>
              </a:rPr>
              <a:t>node { // mandatory to run pipeline</a:t>
            </a:r>
            <a:endParaRPr sz="1050">
              <a:solidFill>
                <a:srgbClr val="212529"/>
              </a:solidFill>
              <a:latin typeface="Courier New"/>
              <a:ea typeface="Courier New"/>
              <a:cs typeface="Courier New"/>
              <a:sym typeface="Courier New"/>
            </a:endParaRPr>
          </a:p>
          <a:p>
            <a:pPr indent="0" lvl="0" marL="0" rtl="0" algn="l">
              <a:spcBef>
                <a:spcPts val="1600"/>
              </a:spcBef>
              <a:spcAft>
                <a:spcPts val="0"/>
              </a:spcAft>
              <a:buNone/>
            </a:pPr>
            <a:r>
              <a:rPr lang="en" sz="1050">
                <a:solidFill>
                  <a:srgbClr val="212529"/>
                </a:solidFill>
                <a:latin typeface="Courier New"/>
                <a:ea typeface="Courier New"/>
                <a:cs typeface="Courier New"/>
                <a:sym typeface="Courier New"/>
              </a:rPr>
              <a:t>    checkout scm </a:t>
            </a:r>
            <a:endParaRPr sz="1050">
              <a:solidFill>
                <a:srgbClr val="212529"/>
              </a:solidFill>
              <a:latin typeface="Courier New"/>
              <a:ea typeface="Courier New"/>
              <a:cs typeface="Courier New"/>
              <a:sym typeface="Courier New"/>
            </a:endParaRPr>
          </a:p>
          <a:p>
            <a:pPr indent="0" lvl="0" marL="0" rtl="0" algn="l">
              <a:spcBef>
                <a:spcPts val="1600"/>
              </a:spcBef>
              <a:spcAft>
                <a:spcPts val="0"/>
              </a:spcAft>
              <a:buNone/>
            </a:pPr>
            <a:r>
              <a:rPr lang="en" sz="1050">
                <a:solidFill>
                  <a:srgbClr val="212529"/>
                </a:solidFill>
                <a:latin typeface="Courier New"/>
                <a:ea typeface="Courier New"/>
                <a:cs typeface="Courier New"/>
                <a:sym typeface="Courier New"/>
              </a:rPr>
              <a:t>    </a:t>
            </a:r>
            <a:r>
              <a:rPr lang="en" sz="1050">
                <a:solidFill>
                  <a:srgbClr val="777777"/>
                </a:solidFill>
                <a:latin typeface="Courier New"/>
                <a:ea typeface="Courier New"/>
                <a:cs typeface="Courier New"/>
                <a:sym typeface="Courier New"/>
              </a:rPr>
              <a:t>/* .. snip .. */</a:t>
            </a:r>
            <a:endParaRPr sz="1050">
              <a:solidFill>
                <a:srgbClr val="212529"/>
              </a:solidFill>
              <a:latin typeface="Courier New"/>
              <a:ea typeface="Courier New"/>
              <a:cs typeface="Courier New"/>
              <a:sym typeface="Courier New"/>
            </a:endParaRPr>
          </a:p>
          <a:p>
            <a:pPr indent="0" lvl="0" marL="0" rtl="0" algn="l">
              <a:spcBef>
                <a:spcPts val="1600"/>
              </a:spcBef>
              <a:spcAft>
                <a:spcPts val="0"/>
              </a:spcAft>
              <a:buNone/>
            </a:pPr>
            <a:r>
              <a:rPr lang="en"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242175" y="36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Groovy DSL basics</a:t>
            </a:r>
            <a:endParaRPr/>
          </a:p>
        </p:txBody>
      </p:sp>
      <p:sp>
        <p:nvSpPr>
          <p:cNvPr id="90" name="Google Shape;90;p19"/>
          <p:cNvSpPr txBox="1"/>
          <p:nvPr>
            <p:ph idx="1" type="body"/>
          </p:nvPr>
        </p:nvSpPr>
        <p:spPr>
          <a:xfrm>
            <a:off x="311700" y="785750"/>
            <a:ext cx="8520600" cy="4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 → single line comment</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 &lt;text to comment &gt;*/  → commenting multiple lines of code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d</a:t>
            </a:r>
            <a:r>
              <a:rPr lang="en" sz="1100">
                <a:latin typeface="Times New Roman"/>
                <a:ea typeface="Times New Roman"/>
                <a:cs typeface="Times New Roman"/>
                <a:sym typeface="Times New Roman"/>
              </a:rPr>
              <a:t>ef  var=”some value” → </a:t>
            </a:r>
            <a:r>
              <a:rPr lang="en" sz="1100">
                <a:latin typeface="Times New Roman"/>
                <a:ea typeface="Times New Roman"/>
                <a:cs typeface="Times New Roman"/>
                <a:sym typeface="Times New Roman"/>
              </a:rPr>
              <a:t>declaring</a:t>
            </a:r>
            <a:r>
              <a:rPr lang="en" sz="1100">
                <a:latin typeface="Times New Roman"/>
                <a:ea typeface="Times New Roman"/>
                <a:cs typeface="Times New Roman"/>
                <a:sym typeface="Times New Roman"/>
              </a:rPr>
              <a:t> variables </a:t>
            </a:r>
            <a:endParaRPr sz="1100">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rPr lang="en" sz="1100">
                <a:solidFill>
                  <a:srgbClr val="C7254E"/>
                </a:solidFill>
                <a:highlight>
                  <a:srgbClr val="F9F2F4"/>
                </a:highlight>
                <a:latin typeface="Times New Roman"/>
                <a:ea typeface="Times New Roman"/>
                <a:cs typeface="Times New Roman"/>
                <a:sym typeface="Times New Roman"/>
              </a:rPr>
              <a:t>def</a:t>
            </a:r>
            <a:r>
              <a:rPr lang="en" sz="1100">
                <a:solidFill>
                  <a:srgbClr val="343437"/>
                </a:solidFill>
                <a:highlight>
                  <a:srgbClr val="FFFFFF"/>
                </a:highlight>
                <a:latin typeface="Times New Roman"/>
                <a:ea typeface="Times New Roman"/>
                <a:cs typeface="Times New Roman"/>
                <a:sym typeface="Times New Roman"/>
              </a:rPr>
              <a:t> is a replacement for a type name. In variable definitions it is used to indicate that you don’t care about the type. In variable definitions it is mandatory to either provide a type name explicitly or to use "def" in replacement. This is needed to make variable definitions detectable for the Groovy parser.</a:t>
            </a:r>
            <a:endParaRPr sz="1100">
              <a:solidFill>
                <a:srgbClr val="343437"/>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rPr lang="en" sz="1100">
                <a:solidFill>
                  <a:srgbClr val="343437"/>
                </a:solidFill>
                <a:highlight>
                  <a:srgbClr val="FFFFFF"/>
                </a:highlight>
                <a:latin typeface="Times New Roman"/>
                <a:ea typeface="Times New Roman"/>
                <a:cs typeface="Times New Roman"/>
                <a:sym typeface="Times New Roman"/>
              </a:rPr>
              <a:t>You can think of </a:t>
            </a:r>
            <a:r>
              <a:rPr lang="en" sz="1100">
                <a:solidFill>
                  <a:srgbClr val="C7254E"/>
                </a:solidFill>
                <a:highlight>
                  <a:srgbClr val="F9F2F4"/>
                </a:highlight>
                <a:latin typeface="Times New Roman"/>
                <a:ea typeface="Times New Roman"/>
                <a:cs typeface="Times New Roman"/>
                <a:sym typeface="Times New Roman"/>
              </a:rPr>
              <a:t>def</a:t>
            </a:r>
            <a:r>
              <a:rPr lang="en" sz="1100">
                <a:solidFill>
                  <a:srgbClr val="343437"/>
                </a:solidFill>
                <a:highlight>
                  <a:srgbClr val="FFFFFF"/>
                </a:highlight>
                <a:latin typeface="Times New Roman"/>
                <a:ea typeface="Times New Roman"/>
                <a:cs typeface="Times New Roman"/>
                <a:sym typeface="Times New Roman"/>
              </a:rPr>
              <a:t> as an alias of </a:t>
            </a:r>
            <a:r>
              <a:rPr lang="en" sz="1100">
                <a:solidFill>
                  <a:srgbClr val="C7254E"/>
                </a:solidFill>
                <a:highlight>
                  <a:srgbClr val="F9F2F4"/>
                </a:highlight>
                <a:latin typeface="Times New Roman"/>
                <a:ea typeface="Times New Roman"/>
                <a:cs typeface="Times New Roman"/>
                <a:sym typeface="Times New Roman"/>
              </a:rPr>
              <a:t>Object</a:t>
            </a:r>
            <a:r>
              <a:rPr lang="en" sz="1100">
                <a:solidFill>
                  <a:srgbClr val="343437"/>
                </a:solidFill>
                <a:highlight>
                  <a:srgbClr val="FFFFFF"/>
                </a:highlight>
                <a:latin typeface="Times New Roman"/>
                <a:ea typeface="Times New Roman"/>
                <a:cs typeface="Times New Roman"/>
                <a:sym typeface="Times New Roman"/>
              </a:rPr>
              <a:t> and you will understand it in an instant.</a:t>
            </a:r>
            <a:endParaRPr sz="1100">
              <a:solidFill>
                <a:srgbClr val="343437"/>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b="1" lang="en" sz="1100">
                <a:latin typeface="Times New Roman"/>
                <a:ea typeface="Times New Roman"/>
                <a:cs typeface="Times New Roman"/>
                <a:sym typeface="Times New Roman"/>
              </a:rPr>
              <a:t>Variables can be declared in multiple way and places in jenkinsfile declarative</a:t>
            </a:r>
            <a:endParaRPr b="1"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
        <p:nvSpPr>
          <p:cNvPr id="91" name="Google Shape;91;p19"/>
          <p:cNvSpPr txBox="1"/>
          <p:nvPr/>
        </p:nvSpPr>
        <p:spPr>
          <a:xfrm>
            <a:off x="573425" y="2914375"/>
            <a:ext cx="2241600" cy="2168400"/>
          </a:xfrm>
          <a:prstGeom prst="rect">
            <a:avLst/>
          </a:prstGeom>
          <a:noFill/>
          <a:ln>
            <a:noFill/>
          </a:ln>
        </p:spPr>
        <p:txBody>
          <a:bodyPr anchorCtr="0" anchor="t" bIns="91425" lIns="91425" spcFirstLastPara="1" rIns="91425" wrap="square" tIns="91425">
            <a:noAutofit/>
          </a:bodyPr>
          <a:lstStyle/>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def foo = "foo" // var declaration</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pipeline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 agent none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stages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 stage("first")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 sh "echo ${foo}"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Clr>
                <a:schemeClr val="dk1"/>
              </a:buClr>
              <a:buSzPts val="1100"/>
              <a:buFont typeface="Arial"/>
              <a:buNone/>
            </a:pPr>
            <a:r>
              <a:rPr lang="en" sz="1100">
                <a:solidFill>
                  <a:srgbClr val="242729"/>
                </a:solidFill>
                <a:latin typeface="Times New Roman"/>
                <a:ea typeface="Times New Roman"/>
                <a:cs typeface="Times New Roman"/>
                <a:sym typeface="Times New Roman"/>
              </a:rPr>
              <a:t> }</a:t>
            </a:r>
            <a:endParaRPr sz="1100">
              <a:solidFill>
                <a:srgbClr val="2427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latin typeface="Times New Roman"/>
              <a:ea typeface="Times New Roman"/>
              <a:cs typeface="Times New Roman"/>
              <a:sym typeface="Times New Roman"/>
            </a:endParaRPr>
          </a:p>
        </p:txBody>
      </p:sp>
      <p:sp>
        <p:nvSpPr>
          <p:cNvPr id="92" name="Google Shape;92;p19"/>
          <p:cNvSpPr txBox="1"/>
          <p:nvPr/>
        </p:nvSpPr>
        <p:spPr>
          <a:xfrm>
            <a:off x="3323625" y="2975225"/>
            <a:ext cx="2241600" cy="1929600"/>
          </a:xfrm>
          <a:prstGeom prst="rect">
            <a:avLst/>
          </a:prstGeom>
          <a:noFill/>
          <a:ln>
            <a:noFill/>
          </a:ln>
        </p:spPr>
        <p:txBody>
          <a:bodyPr anchorCtr="0" anchor="t" bIns="91425" lIns="91425" spcFirstLastPara="1" rIns="91425" wrap="square" tIns="91425">
            <a:noAutofit/>
          </a:bodyPr>
          <a:lstStyle/>
          <a:p>
            <a:pPr indent="0" lvl="0" marL="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pipeline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 agent none </a:t>
            </a:r>
            <a:endParaRPr sz="11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Courier New"/>
                <a:ea typeface="Courier New"/>
                <a:cs typeface="Courier New"/>
                <a:sym typeface="Courier New"/>
              </a:rPr>
              <a:t>environment { </a:t>
            </a:r>
            <a:endParaRPr sz="1000">
              <a:solidFill>
                <a:srgbClr val="242729"/>
              </a:solidFill>
              <a:latin typeface="Courier New"/>
              <a:ea typeface="Courier New"/>
              <a:cs typeface="Courier New"/>
              <a:sym typeface="Courier New"/>
            </a:endParaRPr>
          </a:p>
          <a:p>
            <a:pPr indent="0" lvl="0" marL="76200" marR="76200" rtl="0" algn="l">
              <a:lnSpc>
                <a:spcPct val="115000"/>
              </a:lnSpc>
              <a:spcBef>
                <a:spcPts val="0"/>
              </a:spcBef>
              <a:spcAft>
                <a:spcPts val="0"/>
              </a:spcAft>
              <a:buNone/>
            </a:pPr>
            <a:r>
              <a:rPr lang="en" sz="1000">
                <a:solidFill>
                  <a:srgbClr val="242729"/>
                </a:solidFill>
                <a:latin typeface="Courier New"/>
                <a:ea typeface="Courier New"/>
                <a:cs typeface="Courier New"/>
                <a:sym typeface="Courier New"/>
              </a:rPr>
              <a:t>var = "value" </a:t>
            </a:r>
            <a:endParaRPr sz="1000">
              <a:solidFill>
                <a:srgbClr val="242729"/>
              </a:solidFill>
              <a:latin typeface="Courier New"/>
              <a:ea typeface="Courier New"/>
              <a:cs typeface="Courier New"/>
              <a:sym typeface="Courier New"/>
            </a:endParaRPr>
          </a:p>
          <a:p>
            <a:pPr indent="0" lvl="0" marL="76200" marR="76200" rtl="0" algn="l">
              <a:lnSpc>
                <a:spcPct val="115000"/>
              </a:lnSpc>
              <a:spcBef>
                <a:spcPts val="0"/>
              </a:spcBef>
              <a:spcAft>
                <a:spcPts val="0"/>
              </a:spcAft>
              <a:buNone/>
            </a:pPr>
            <a:r>
              <a:rPr lang="en" sz="1000">
                <a:solidFill>
                  <a:srgbClr val="242729"/>
                </a:solidFill>
                <a:latin typeface="Courier New"/>
                <a:ea typeface="Courier New"/>
                <a:cs typeface="Courier New"/>
                <a:sym typeface="Courier New"/>
              </a:rPr>
              <a:t>}</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stages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 stage("first")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 sh "echo ${foo}"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 }</a:t>
            </a:r>
            <a:endParaRPr sz="1100">
              <a:solidFill>
                <a:srgbClr val="242729"/>
              </a:solidFill>
              <a:latin typeface="Times New Roman"/>
              <a:ea typeface="Times New Roman"/>
              <a:cs typeface="Times New Roman"/>
              <a:sym typeface="Times New Roman"/>
            </a:endParaRPr>
          </a:p>
          <a:p>
            <a:pPr indent="0" lvl="0" marL="76200" marR="76200" rtl="0" algn="l">
              <a:lnSpc>
                <a:spcPct val="100000"/>
              </a:lnSpc>
              <a:spcBef>
                <a:spcPts val="0"/>
              </a:spcBef>
              <a:spcAft>
                <a:spcPts val="0"/>
              </a:spcAft>
              <a:buNone/>
            </a:pPr>
            <a:r>
              <a:rPr lang="en" sz="1100">
                <a:solidFill>
                  <a:srgbClr val="242729"/>
                </a:solidFill>
                <a:latin typeface="Times New Roman"/>
                <a:ea typeface="Times New Roman"/>
                <a:cs typeface="Times New Roman"/>
                <a:sym typeface="Times New Roman"/>
              </a:rPr>
              <a:t> }</a:t>
            </a:r>
            <a:endParaRPr sz="1100">
              <a:solidFill>
                <a:srgbClr val="2427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latin typeface="Times New Roman"/>
              <a:ea typeface="Times New Roman"/>
              <a:cs typeface="Times New Roman"/>
              <a:sym typeface="Times New Roman"/>
            </a:endParaRPr>
          </a:p>
        </p:txBody>
      </p:sp>
      <p:sp>
        <p:nvSpPr>
          <p:cNvPr id="93" name="Google Shape;93;p19"/>
          <p:cNvSpPr txBox="1"/>
          <p:nvPr/>
        </p:nvSpPr>
        <p:spPr>
          <a:xfrm>
            <a:off x="6073825" y="3075475"/>
            <a:ext cx="2241600" cy="20679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pipeline { </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agent none </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stages { </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stage("first") { </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script { </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foo = "bar" </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 </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sh "echo ${foo}" </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None/>
            </a:pPr>
            <a:r>
              <a:rPr lang="en" sz="1000">
                <a:solidFill>
                  <a:srgbClr val="242729"/>
                </a:solidFill>
                <a:latin typeface="Times New Roman"/>
                <a:ea typeface="Times New Roman"/>
                <a:cs typeface="Times New Roman"/>
                <a:sym typeface="Times New Roman"/>
              </a:rPr>
              <a:t> }</a:t>
            </a:r>
            <a:endParaRPr sz="1000">
              <a:solidFill>
                <a:srgbClr val="242729"/>
              </a:solidFill>
              <a:latin typeface="Times New Roman"/>
              <a:ea typeface="Times New Roman"/>
              <a:cs typeface="Times New Roman"/>
              <a:sym typeface="Times New Roman"/>
            </a:endParaRPr>
          </a:p>
          <a:p>
            <a:pPr indent="0" lvl="0" marL="76200" marR="76200" rtl="0" algn="l">
              <a:lnSpc>
                <a:spcPct val="115000"/>
              </a:lnSpc>
              <a:spcBef>
                <a:spcPts val="0"/>
              </a:spcBef>
              <a:spcAft>
                <a:spcPts val="0"/>
              </a:spcAft>
              <a:buClr>
                <a:schemeClr val="dk1"/>
              </a:buClr>
              <a:buSzPts val="1100"/>
              <a:buFont typeface="Arial"/>
              <a:buNone/>
            </a:pPr>
            <a:r>
              <a:rPr lang="en" sz="1000">
                <a:solidFill>
                  <a:srgbClr val="242729"/>
                </a:solidFill>
                <a:latin typeface="Times New Roman"/>
                <a:ea typeface="Times New Roman"/>
                <a:cs typeface="Times New Roman"/>
                <a:sym typeface="Times New Roman"/>
              </a:rPr>
              <a:t> }</a:t>
            </a:r>
            <a:endParaRPr sz="1000">
              <a:solidFill>
                <a:srgbClr val="242729"/>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242729"/>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225900"/>
            <a:ext cx="8520600" cy="477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300">
                <a:solidFill>
                  <a:srgbClr val="4A5568"/>
                </a:solidFill>
                <a:highlight>
                  <a:srgbClr val="FFFFFF"/>
                </a:highlight>
                <a:latin typeface="Times New Roman"/>
                <a:ea typeface="Times New Roman"/>
                <a:cs typeface="Times New Roman"/>
                <a:sym typeface="Times New Roman"/>
              </a:rPr>
              <a:t>String interpolation:</a:t>
            </a:r>
            <a:endParaRPr b="1" sz="1300">
              <a:solidFill>
                <a:srgbClr val="4A5568"/>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Jenkins Pipeline uses rules identical to </a:t>
            </a:r>
            <a:r>
              <a:rPr lang="en" sz="1100">
                <a:solidFill>
                  <a:srgbClr val="00669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Groovy</a:t>
            </a:r>
            <a:r>
              <a:rPr lang="en" sz="1100">
                <a:solidFill>
                  <a:srgbClr val="4A5568"/>
                </a:solidFill>
                <a:highlight>
                  <a:srgbClr val="FFFFFF"/>
                </a:highlight>
                <a:latin typeface="Times New Roman"/>
                <a:ea typeface="Times New Roman"/>
                <a:cs typeface="Times New Roman"/>
                <a:sym typeface="Times New Roman"/>
              </a:rPr>
              <a:t> for string interpolation. Groovy’s String interpolation support can be confusing to many newcomers to the language. While Groovy supports declaring a string with either single quotes, or double quotes, for example:</a:t>
            </a:r>
            <a:endParaRPr sz="1100">
              <a:solidFill>
                <a:srgbClr val="4A55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 sz="1050">
                <a:solidFill>
                  <a:srgbClr val="008800"/>
                </a:solidFill>
                <a:highlight>
                  <a:srgbClr val="FAFAFA"/>
                </a:highlight>
                <a:latin typeface="Courier New"/>
                <a:ea typeface="Courier New"/>
                <a:cs typeface="Courier New"/>
                <a:sym typeface="Courier New"/>
              </a:rPr>
              <a:t>def</a:t>
            </a:r>
            <a:r>
              <a:rPr lang="en" sz="1050">
                <a:solidFill>
                  <a:srgbClr val="212529"/>
                </a:solidFill>
                <a:highlight>
                  <a:srgbClr val="FAFAFA"/>
                </a:highlight>
                <a:latin typeface="Courier New"/>
                <a:ea typeface="Courier New"/>
                <a:cs typeface="Courier New"/>
                <a:sym typeface="Courier New"/>
              </a:rPr>
              <a:t> singlyQuoted = </a:t>
            </a:r>
            <a:r>
              <a:rPr lang="en" sz="1050">
                <a:solidFill>
                  <a:srgbClr val="771100"/>
                </a:solidFill>
                <a:highlight>
                  <a:srgbClr val="FAFAFA"/>
                </a:highlight>
                <a:latin typeface="Courier New"/>
                <a:ea typeface="Courier New"/>
                <a:cs typeface="Courier New"/>
                <a:sym typeface="Courier New"/>
              </a:rPr>
              <a:t>'</a:t>
            </a:r>
            <a:r>
              <a:rPr lang="en" sz="1050">
                <a:solidFill>
                  <a:srgbClr val="DD2200"/>
                </a:solidFill>
                <a:highlight>
                  <a:srgbClr val="FAFAFA"/>
                </a:highlight>
                <a:latin typeface="Courier New"/>
                <a:ea typeface="Courier New"/>
                <a:cs typeface="Courier New"/>
                <a:sym typeface="Courier New"/>
              </a:rPr>
              <a:t>Hello</a:t>
            </a:r>
            <a:r>
              <a:rPr lang="en" sz="1050">
                <a:solidFill>
                  <a:srgbClr val="771100"/>
                </a:solidFill>
                <a:highlight>
                  <a:srgbClr val="FAFAFA"/>
                </a:highlight>
                <a:latin typeface="Courier New"/>
                <a:ea typeface="Courier New"/>
                <a:cs typeface="Courier New"/>
                <a:sym typeface="Courier New"/>
              </a:rPr>
              <a:t>'</a:t>
            </a:r>
            <a:endParaRPr sz="1050">
              <a:solidFill>
                <a:srgbClr val="212529"/>
              </a:solidFill>
              <a:highlight>
                <a:srgbClr val="FAFAFA"/>
              </a:highlight>
              <a:latin typeface="Courier New"/>
              <a:ea typeface="Courier New"/>
              <a:cs typeface="Courier New"/>
              <a:sym typeface="Courier New"/>
            </a:endParaRPr>
          </a:p>
          <a:p>
            <a:pPr indent="0" lvl="0" marL="0" marR="139700" rtl="0" algn="l">
              <a:spcBef>
                <a:spcPts val="1600"/>
              </a:spcBef>
              <a:spcAft>
                <a:spcPts val="0"/>
              </a:spcAft>
              <a:buClr>
                <a:schemeClr val="dk1"/>
              </a:buClr>
              <a:buSzPts val="1100"/>
              <a:buFont typeface="Arial"/>
              <a:buNone/>
            </a:pPr>
            <a:r>
              <a:rPr b="1" lang="en" sz="1050">
                <a:solidFill>
                  <a:srgbClr val="008800"/>
                </a:solidFill>
                <a:highlight>
                  <a:srgbClr val="FAFAFA"/>
                </a:highlight>
                <a:latin typeface="Courier New"/>
                <a:ea typeface="Courier New"/>
                <a:cs typeface="Courier New"/>
                <a:sym typeface="Courier New"/>
              </a:rPr>
              <a:t>def</a:t>
            </a:r>
            <a:r>
              <a:rPr lang="en" sz="1050">
                <a:solidFill>
                  <a:srgbClr val="212529"/>
                </a:solidFill>
                <a:highlight>
                  <a:srgbClr val="FAFAFA"/>
                </a:highlight>
                <a:latin typeface="Courier New"/>
                <a:ea typeface="Courier New"/>
                <a:cs typeface="Courier New"/>
                <a:sym typeface="Courier New"/>
              </a:rPr>
              <a:t> doublyQuoted = </a:t>
            </a:r>
            <a:r>
              <a:rPr lang="en" sz="1050">
                <a:solidFill>
                  <a:srgbClr val="771100"/>
                </a:solidFill>
                <a:highlight>
                  <a:srgbClr val="FAFAFA"/>
                </a:highlight>
                <a:latin typeface="Courier New"/>
                <a:ea typeface="Courier New"/>
                <a:cs typeface="Courier New"/>
                <a:sym typeface="Courier New"/>
              </a:rPr>
              <a:t>"</a:t>
            </a:r>
            <a:r>
              <a:rPr lang="en" sz="1050">
                <a:solidFill>
                  <a:srgbClr val="DD2200"/>
                </a:solidFill>
                <a:highlight>
                  <a:srgbClr val="FAFAFA"/>
                </a:highlight>
                <a:latin typeface="Courier New"/>
                <a:ea typeface="Courier New"/>
                <a:cs typeface="Courier New"/>
                <a:sym typeface="Courier New"/>
              </a:rPr>
              <a:t>World</a:t>
            </a:r>
            <a:r>
              <a:rPr lang="en" sz="1050">
                <a:solidFill>
                  <a:srgbClr val="771100"/>
                </a:solidFill>
                <a:highlight>
                  <a:srgbClr val="FAFAFA"/>
                </a:highlight>
                <a:latin typeface="Courier New"/>
                <a:ea typeface="Courier New"/>
                <a:cs typeface="Courier New"/>
                <a:sym typeface="Courier New"/>
              </a:rPr>
              <a:t>"</a:t>
            </a:r>
            <a:endParaRPr sz="1050">
              <a:solidFill>
                <a:srgbClr val="771100"/>
              </a:solidFill>
              <a:highlight>
                <a:srgbClr val="FAFAFA"/>
              </a:highlight>
              <a:latin typeface="Courier New"/>
              <a:ea typeface="Courier New"/>
              <a:cs typeface="Courier New"/>
              <a:sym typeface="Courier New"/>
            </a:endParaRPr>
          </a:p>
          <a:p>
            <a:pPr indent="0" lvl="0" marL="0" rtl="0" algn="l">
              <a:spcBef>
                <a:spcPts val="1500"/>
              </a:spcBef>
              <a:spcAft>
                <a:spcPts val="0"/>
              </a:spcAft>
              <a:buClr>
                <a:schemeClr val="dk1"/>
              </a:buClr>
              <a:buSzPts val="1100"/>
              <a:buFont typeface="Arial"/>
              <a:buNone/>
            </a:pPr>
            <a:r>
              <a:rPr lang="en" sz="1200">
                <a:solidFill>
                  <a:srgbClr val="4A5568"/>
                </a:solidFill>
                <a:highlight>
                  <a:srgbClr val="FFFFFF"/>
                </a:highlight>
                <a:latin typeface="Roboto"/>
                <a:ea typeface="Roboto"/>
                <a:cs typeface="Roboto"/>
                <a:sym typeface="Roboto"/>
              </a:rPr>
              <a:t>Only the latter string will support the dollar-sign (</a:t>
            </a:r>
            <a:r>
              <a:rPr lang="en" sz="1050">
                <a:solidFill>
                  <a:srgbClr val="E83E8C"/>
                </a:solidFill>
                <a:highlight>
                  <a:srgbClr val="FFFFFF"/>
                </a:highlight>
                <a:latin typeface="Courier New"/>
                <a:ea typeface="Courier New"/>
                <a:cs typeface="Courier New"/>
                <a:sym typeface="Courier New"/>
              </a:rPr>
              <a:t>$</a:t>
            </a:r>
            <a:r>
              <a:rPr lang="en" sz="1200">
                <a:solidFill>
                  <a:srgbClr val="4A5568"/>
                </a:solidFill>
                <a:highlight>
                  <a:srgbClr val="FFFFFF"/>
                </a:highlight>
                <a:latin typeface="Roboto"/>
                <a:ea typeface="Roboto"/>
                <a:cs typeface="Roboto"/>
                <a:sym typeface="Roboto"/>
              </a:rPr>
              <a:t>) based string interpolation, for example:</a:t>
            </a:r>
            <a:endParaRPr sz="1200">
              <a:solidFill>
                <a:srgbClr val="4A5568"/>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050">
                <a:solidFill>
                  <a:srgbClr val="008800"/>
                </a:solidFill>
                <a:highlight>
                  <a:srgbClr val="FAFAFA"/>
                </a:highlight>
                <a:latin typeface="Courier New"/>
                <a:ea typeface="Courier New"/>
                <a:cs typeface="Courier New"/>
                <a:sym typeface="Courier New"/>
              </a:rPr>
              <a:t>def</a:t>
            </a:r>
            <a:r>
              <a:rPr lang="en" sz="1050">
                <a:solidFill>
                  <a:srgbClr val="212529"/>
                </a:solidFill>
                <a:highlight>
                  <a:srgbClr val="FAFAFA"/>
                </a:highlight>
                <a:latin typeface="Courier New"/>
                <a:ea typeface="Courier New"/>
                <a:cs typeface="Courier New"/>
                <a:sym typeface="Courier New"/>
              </a:rPr>
              <a:t> username = </a:t>
            </a:r>
            <a:r>
              <a:rPr lang="en" sz="1050">
                <a:solidFill>
                  <a:srgbClr val="771100"/>
                </a:solidFill>
                <a:highlight>
                  <a:srgbClr val="FAFAFA"/>
                </a:highlight>
                <a:latin typeface="Courier New"/>
                <a:ea typeface="Courier New"/>
                <a:cs typeface="Courier New"/>
                <a:sym typeface="Courier New"/>
              </a:rPr>
              <a:t>'</a:t>
            </a:r>
            <a:r>
              <a:rPr lang="en" sz="1050">
                <a:solidFill>
                  <a:srgbClr val="DD2200"/>
                </a:solidFill>
                <a:highlight>
                  <a:srgbClr val="FAFAFA"/>
                </a:highlight>
                <a:latin typeface="Courier New"/>
                <a:ea typeface="Courier New"/>
                <a:cs typeface="Courier New"/>
                <a:sym typeface="Courier New"/>
              </a:rPr>
              <a:t>Jenkins</a:t>
            </a:r>
            <a:r>
              <a:rPr lang="en" sz="1050">
                <a:solidFill>
                  <a:srgbClr val="771100"/>
                </a:solidFill>
                <a:highlight>
                  <a:srgbClr val="FAFAFA"/>
                </a:highlight>
                <a:latin typeface="Courier New"/>
                <a:ea typeface="Courier New"/>
                <a:cs typeface="Courier New"/>
                <a:sym typeface="Courier New"/>
              </a:rPr>
              <a:t>'</a:t>
            </a:r>
            <a:endParaRPr sz="1050">
              <a:solidFill>
                <a:srgbClr val="212529"/>
              </a:solidFill>
              <a:highlight>
                <a:srgbClr val="FAFAFA"/>
              </a:highlight>
              <a:latin typeface="Courier New"/>
              <a:ea typeface="Courier New"/>
              <a:cs typeface="Courier New"/>
              <a:sym typeface="Courier New"/>
            </a:endParaRPr>
          </a:p>
          <a:p>
            <a:pPr indent="0" lvl="0" marL="0" rtl="0" algn="l">
              <a:spcBef>
                <a:spcPts val="1600"/>
              </a:spcBef>
              <a:spcAft>
                <a:spcPts val="0"/>
              </a:spcAft>
              <a:buNone/>
            </a:pPr>
            <a:r>
              <a:rPr lang="en" sz="1050">
                <a:solidFill>
                  <a:srgbClr val="212529"/>
                </a:solidFill>
                <a:highlight>
                  <a:srgbClr val="FAFAFA"/>
                </a:highlight>
                <a:latin typeface="Courier New"/>
                <a:ea typeface="Courier New"/>
                <a:cs typeface="Courier New"/>
                <a:sym typeface="Courier New"/>
              </a:rPr>
              <a:t>echo </a:t>
            </a:r>
            <a:r>
              <a:rPr lang="en" sz="1050">
                <a:solidFill>
                  <a:srgbClr val="771100"/>
                </a:solidFill>
                <a:highlight>
                  <a:srgbClr val="FAFAFA"/>
                </a:highlight>
                <a:latin typeface="Courier New"/>
                <a:ea typeface="Courier New"/>
                <a:cs typeface="Courier New"/>
                <a:sym typeface="Courier New"/>
              </a:rPr>
              <a:t>'</a:t>
            </a:r>
            <a:r>
              <a:rPr lang="en" sz="1050">
                <a:solidFill>
                  <a:srgbClr val="DD2200"/>
                </a:solidFill>
                <a:highlight>
                  <a:srgbClr val="FAFAFA"/>
                </a:highlight>
                <a:latin typeface="Courier New"/>
                <a:ea typeface="Courier New"/>
                <a:cs typeface="Courier New"/>
                <a:sym typeface="Courier New"/>
              </a:rPr>
              <a:t>Hello Mr. ${username}</a:t>
            </a:r>
            <a:r>
              <a:rPr lang="en" sz="1050">
                <a:solidFill>
                  <a:srgbClr val="771100"/>
                </a:solidFill>
                <a:highlight>
                  <a:srgbClr val="FAFAFA"/>
                </a:highlight>
                <a:latin typeface="Courier New"/>
                <a:ea typeface="Courier New"/>
                <a:cs typeface="Courier New"/>
                <a:sym typeface="Courier New"/>
              </a:rPr>
              <a:t>'</a:t>
            </a:r>
            <a:endParaRPr sz="1050">
              <a:solidFill>
                <a:srgbClr val="212529"/>
              </a:solidFill>
              <a:highlight>
                <a:srgbClr val="FAFAFA"/>
              </a:highlight>
              <a:latin typeface="Courier New"/>
              <a:ea typeface="Courier New"/>
              <a:cs typeface="Courier New"/>
              <a:sym typeface="Courier New"/>
            </a:endParaRPr>
          </a:p>
          <a:p>
            <a:pPr indent="0" lvl="0" marL="139700" marR="139700" rtl="0" algn="l">
              <a:spcBef>
                <a:spcPts val="1600"/>
              </a:spcBef>
              <a:spcAft>
                <a:spcPts val="0"/>
              </a:spcAft>
              <a:buClr>
                <a:schemeClr val="dk1"/>
              </a:buClr>
              <a:buSzPts val="1100"/>
              <a:buFont typeface="Arial"/>
              <a:buNone/>
            </a:pPr>
            <a:r>
              <a:rPr lang="en" sz="1050">
                <a:solidFill>
                  <a:srgbClr val="212529"/>
                </a:solidFill>
                <a:highlight>
                  <a:srgbClr val="FAFAFA"/>
                </a:highlight>
                <a:latin typeface="Courier New"/>
                <a:ea typeface="Courier New"/>
                <a:cs typeface="Courier New"/>
                <a:sym typeface="Courier New"/>
              </a:rPr>
              <a:t>echo </a:t>
            </a:r>
            <a:r>
              <a:rPr lang="en" sz="1050">
                <a:solidFill>
                  <a:srgbClr val="771100"/>
                </a:solidFill>
                <a:highlight>
                  <a:srgbClr val="FAFAFA"/>
                </a:highlight>
                <a:latin typeface="Courier New"/>
                <a:ea typeface="Courier New"/>
                <a:cs typeface="Courier New"/>
                <a:sym typeface="Courier New"/>
              </a:rPr>
              <a:t>"</a:t>
            </a:r>
            <a:r>
              <a:rPr lang="en" sz="1050">
                <a:solidFill>
                  <a:srgbClr val="DD2200"/>
                </a:solidFill>
                <a:highlight>
                  <a:srgbClr val="FAFAFA"/>
                </a:highlight>
                <a:latin typeface="Courier New"/>
                <a:ea typeface="Courier New"/>
                <a:cs typeface="Courier New"/>
                <a:sym typeface="Courier New"/>
              </a:rPr>
              <a:t>I said, Hello Mr. </a:t>
            </a:r>
            <a:r>
              <a:rPr b="1" lang="en" sz="1050">
                <a:solidFill>
                  <a:srgbClr val="666666"/>
                </a:solidFill>
                <a:highlight>
                  <a:srgbClr val="FAFAFA"/>
                </a:highlight>
                <a:latin typeface="Courier New"/>
                <a:ea typeface="Courier New"/>
                <a:cs typeface="Courier New"/>
                <a:sym typeface="Courier New"/>
              </a:rPr>
              <a:t>${</a:t>
            </a:r>
            <a:r>
              <a:rPr lang="en" sz="1050">
                <a:solidFill>
                  <a:schemeClr val="dk1"/>
                </a:solidFill>
                <a:highlight>
                  <a:srgbClr val="FAFAFA"/>
                </a:highlight>
                <a:latin typeface="Courier New"/>
                <a:ea typeface="Courier New"/>
                <a:cs typeface="Courier New"/>
                <a:sym typeface="Courier New"/>
              </a:rPr>
              <a:t>username</a:t>
            </a:r>
            <a:r>
              <a:rPr b="1" lang="en" sz="1050">
                <a:solidFill>
                  <a:srgbClr val="666666"/>
                </a:solidFill>
                <a:highlight>
                  <a:srgbClr val="FAFAFA"/>
                </a:highlight>
                <a:latin typeface="Courier New"/>
                <a:ea typeface="Courier New"/>
                <a:cs typeface="Courier New"/>
                <a:sym typeface="Courier New"/>
              </a:rPr>
              <a:t>}</a:t>
            </a:r>
            <a:r>
              <a:rPr lang="en" sz="1050">
                <a:solidFill>
                  <a:srgbClr val="771100"/>
                </a:solidFill>
                <a:highlight>
                  <a:srgbClr val="FAFAFA"/>
                </a:highlight>
                <a:latin typeface="Courier New"/>
                <a:ea typeface="Courier New"/>
                <a:cs typeface="Courier New"/>
                <a:sym typeface="Courier New"/>
              </a:rPr>
              <a:t>"</a:t>
            </a:r>
            <a:endParaRPr sz="1050">
              <a:solidFill>
                <a:srgbClr val="771100"/>
              </a:solidFill>
              <a:highlight>
                <a:srgbClr val="FAFAFA"/>
              </a:highlight>
              <a:latin typeface="Courier New"/>
              <a:ea typeface="Courier New"/>
              <a:cs typeface="Courier New"/>
              <a:sym typeface="Courier New"/>
            </a:endParaRPr>
          </a:p>
          <a:p>
            <a:pPr indent="0" lvl="0" marL="0" rtl="0" algn="l">
              <a:spcBef>
                <a:spcPts val="1500"/>
              </a:spcBef>
              <a:spcAft>
                <a:spcPts val="0"/>
              </a:spcAft>
              <a:buClr>
                <a:schemeClr val="dk1"/>
              </a:buClr>
              <a:buSzPts val="1100"/>
              <a:buFont typeface="Arial"/>
              <a:buNone/>
            </a:pPr>
            <a:r>
              <a:rPr lang="en" sz="1200">
                <a:solidFill>
                  <a:srgbClr val="4A5568"/>
                </a:solidFill>
                <a:highlight>
                  <a:srgbClr val="FFFFFF"/>
                </a:highlight>
                <a:latin typeface="Roboto"/>
                <a:ea typeface="Roboto"/>
                <a:cs typeface="Roboto"/>
                <a:sym typeface="Roboto"/>
              </a:rPr>
              <a:t>Would result in:</a:t>
            </a:r>
            <a:endParaRPr sz="1200">
              <a:solidFill>
                <a:srgbClr val="4A5568"/>
              </a:solidFill>
              <a:highlight>
                <a:srgbClr val="FFFFFF"/>
              </a:highlight>
              <a:latin typeface="Roboto"/>
              <a:ea typeface="Roboto"/>
              <a:cs typeface="Roboto"/>
              <a:sym typeface="Roboto"/>
            </a:endParaRPr>
          </a:p>
          <a:p>
            <a:pPr indent="0" lvl="0" marL="0" rtl="0" algn="l">
              <a:spcBef>
                <a:spcPts val="1200"/>
              </a:spcBef>
              <a:spcAft>
                <a:spcPts val="0"/>
              </a:spcAft>
              <a:buNone/>
            </a:pPr>
            <a:r>
              <a:rPr lang="en" sz="1050">
                <a:solidFill>
                  <a:srgbClr val="212529"/>
                </a:solidFill>
                <a:highlight>
                  <a:srgbClr val="FAFAFA"/>
                </a:highlight>
                <a:latin typeface="Courier New"/>
                <a:ea typeface="Courier New"/>
                <a:cs typeface="Courier New"/>
                <a:sym typeface="Courier New"/>
              </a:rPr>
              <a:t>Hello Mr. ${username}</a:t>
            </a:r>
            <a:endParaRPr sz="1050">
              <a:solidFill>
                <a:srgbClr val="212529"/>
              </a:solidFill>
              <a:highlight>
                <a:srgbClr val="FAFAFA"/>
              </a:highlight>
              <a:latin typeface="Courier New"/>
              <a:ea typeface="Courier New"/>
              <a:cs typeface="Courier New"/>
              <a:sym typeface="Courier New"/>
            </a:endParaRPr>
          </a:p>
          <a:p>
            <a:pPr indent="0" lvl="0" marL="139700" marR="139700" rtl="0" algn="l">
              <a:spcBef>
                <a:spcPts val="1600"/>
              </a:spcBef>
              <a:spcAft>
                <a:spcPts val="0"/>
              </a:spcAft>
              <a:buClr>
                <a:schemeClr val="dk1"/>
              </a:buClr>
              <a:buSzPts val="1100"/>
              <a:buFont typeface="Arial"/>
              <a:buNone/>
            </a:pPr>
            <a:r>
              <a:rPr lang="en" sz="1050">
                <a:solidFill>
                  <a:srgbClr val="212529"/>
                </a:solidFill>
                <a:highlight>
                  <a:srgbClr val="FAFAFA"/>
                </a:highlight>
                <a:latin typeface="Courier New"/>
                <a:ea typeface="Courier New"/>
                <a:cs typeface="Courier New"/>
                <a:sym typeface="Courier New"/>
              </a:rPr>
              <a:t>I said, Hello Mr. Jenkins</a:t>
            </a:r>
            <a:endParaRPr sz="1050">
              <a:solidFill>
                <a:srgbClr val="212529"/>
              </a:solidFill>
              <a:highlight>
                <a:srgbClr val="FAFAFA"/>
              </a:highlight>
              <a:latin typeface="Courier New"/>
              <a:ea typeface="Courier New"/>
              <a:cs typeface="Courier New"/>
              <a:sym typeface="Courier New"/>
            </a:endParaRPr>
          </a:p>
          <a:p>
            <a:pPr indent="0" lvl="0" marL="0" rtl="0" algn="l">
              <a:spcBef>
                <a:spcPts val="15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0"/>
            <a:ext cx="8520600" cy="5199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1400">
                <a:solidFill>
                  <a:srgbClr val="4A5568"/>
                </a:solidFill>
                <a:highlight>
                  <a:srgbClr val="FFFFFF"/>
                </a:highlight>
                <a:latin typeface="Times New Roman"/>
                <a:ea typeface="Times New Roman"/>
                <a:cs typeface="Times New Roman"/>
                <a:sym typeface="Times New Roman"/>
              </a:rPr>
              <a:t>Using environment variables:</a:t>
            </a:r>
            <a:endParaRPr b="1" sz="14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Jenkins Pipeline exposes environment variables via the global variable </a:t>
            </a:r>
            <a:r>
              <a:rPr lang="en" sz="1100">
                <a:solidFill>
                  <a:srgbClr val="E83E8C"/>
                </a:solidFill>
                <a:highlight>
                  <a:srgbClr val="FFFFFF"/>
                </a:highlight>
                <a:latin typeface="Times New Roman"/>
                <a:ea typeface="Times New Roman"/>
                <a:cs typeface="Times New Roman"/>
                <a:sym typeface="Times New Roman"/>
              </a:rPr>
              <a:t>env</a:t>
            </a:r>
            <a:r>
              <a:rPr lang="en" sz="1100">
                <a:solidFill>
                  <a:srgbClr val="4A5568"/>
                </a:solidFill>
                <a:highlight>
                  <a:srgbClr val="FFFFFF"/>
                </a:highlight>
                <a:latin typeface="Times New Roman"/>
                <a:ea typeface="Times New Roman"/>
                <a:cs typeface="Times New Roman"/>
                <a:sym typeface="Times New Roman"/>
              </a:rPr>
              <a:t>, which is available from anywhere within a </a:t>
            </a:r>
            <a:r>
              <a:rPr lang="en" sz="1100">
                <a:solidFill>
                  <a:srgbClr val="E83E8C"/>
                </a:solidFill>
                <a:highlight>
                  <a:srgbClr val="FFFFFF"/>
                </a:highlight>
                <a:latin typeface="Times New Roman"/>
                <a:ea typeface="Times New Roman"/>
                <a:cs typeface="Times New Roman"/>
                <a:sym typeface="Times New Roman"/>
              </a:rPr>
              <a:t>Jenkinsfile</a:t>
            </a:r>
            <a:r>
              <a:rPr lang="en" sz="1100">
                <a:solidFill>
                  <a:srgbClr val="4A5568"/>
                </a:solidFill>
                <a:highlight>
                  <a:srgbClr val="FFFFFF"/>
                </a:highlight>
                <a:latin typeface="Times New Roman"/>
                <a:ea typeface="Times New Roman"/>
                <a:cs typeface="Times New Roman"/>
                <a:sym typeface="Times New Roman"/>
              </a:rPr>
              <a:t>. The full list of environment variables accessible from within Jenkins Pipeline is documented at </a:t>
            </a:r>
            <a:r>
              <a:rPr lang="en" sz="1100" u="sng">
                <a:solidFill>
                  <a:srgbClr val="4A5568"/>
                </a:solidFill>
                <a:highlight>
                  <a:srgbClr val="FFFFFF"/>
                </a:highlight>
                <a:latin typeface="Times New Roman"/>
                <a:ea typeface="Times New Roman"/>
                <a:cs typeface="Times New Roman"/>
                <a:sym typeface="Times New Roman"/>
              </a:rPr>
              <a:t>${YOUR_JENKINS_URL}/pipeline-syntax/globals#env</a:t>
            </a:r>
            <a:r>
              <a:rPr lang="en" sz="1100">
                <a:solidFill>
                  <a:srgbClr val="4A5568"/>
                </a:solidFill>
                <a:highlight>
                  <a:srgbClr val="FFFFFF"/>
                </a:highlight>
                <a:latin typeface="Times New Roman"/>
                <a:ea typeface="Times New Roman"/>
                <a:cs typeface="Times New Roman"/>
                <a:sym typeface="Times New Roman"/>
              </a:rPr>
              <a:t> and includes:</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BUILD_ID</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The current build ID, identical to BUILD_NUMBER for builds created in Jenkins versions 1.597+</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BUILD_NUMBER</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The current build number, such as "153"</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BUILD_TAG</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String of jenkins-${JOB_NAME}-${BUILD_NUMBER}. Convenient to put into a resource file, a jar file, etc for easier identification</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BUILD_URL</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The URL where the results of this build can be found (for example http://buildserver/jenkins/job/MyJobName/17/ )</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EXECUTOR_NUMBER</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The unique number that identifies the current executor (among executors of the same machine) performing this build. This is the number you see in the "build executor status", except that the number starts from 0, not 1</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JAVA_HOME</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If your job is configured to use a specific JDK, this variable is set to the JAVA_HOME of the specified JDK. When this variable is set, PATH is also updated to include the bin subdirectory of JAVA_HOME</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sz="1100">
                <a:solidFill>
                  <a:srgbClr val="4A5568"/>
                </a:solidFill>
                <a:highlight>
                  <a:srgbClr val="FFFFFF"/>
                </a:highlight>
                <a:latin typeface="Times New Roman"/>
                <a:ea typeface="Times New Roman"/>
                <a:cs typeface="Times New Roman"/>
                <a:sym typeface="Times New Roman"/>
              </a:rPr>
              <a:t>JENKINS_URL</a:t>
            </a:r>
            <a:endParaRPr b="1"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sz="1100">
                <a:solidFill>
                  <a:srgbClr val="4A5568"/>
                </a:solidFill>
                <a:highlight>
                  <a:srgbClr val="FFFFFF"/>
                </a:highlight>
                <a:latin typeface="Times New Roman"/>
                <a:ea typeface="Times New Roman"/>
                <a:cs typeface="Times New Roman"/>
                <a:sym typeface="Times New Roman"/>
              </a:rPr>
              <a:t>Full URL of Jenkins, such as https://example.com:port/jenkins/ (NOTE: only available if Jenkins URL set in "System Configuration")</a:t>
            </a:r>
            <a:endParaRPr sz="1100">
              <a:solidFill>
                <a:srgbClr val="4A5568"/>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1000"/>
              </a:spcAft>
              <a:buNone/>
            </a:pPr>
            <a:r>
              <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