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Lst>
  <p:sldSz cy="5143500" cx="9144000"/>
  <p:notesSz cx="6858000" cy="9144000"/>
  <p:embeddedFontLst>
    <p:embeddedFont>
      <p:font typeface="Roboto"/>
      <p:regular r:id="rId74"/>
      <p:bold r:id="rId75"/>
      <p:italic r:id="rId76"/>
      <p:boldItalic r:id="rId77"/>
    </p:embeddedFont>
    <p:embeddedFont>
      <p:font typeface="Montserrat"/>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Montserrat-italic.fntdata"/><Relationship Id="rId81"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font" Target="fonts/Roboto-bold.fntdata"/><Relationship Id="rId30" Type="http://schemas.openxmlformats.org/officeDocument/2006/relationships/slide" Target="slides/slide26.xml"/><Relationship Id="rId74" Type="http://schemas.openxmlformats.org/officeDocument/2006/relationships/font" Target="fonts/Roboto-regular.fntdata"/><Relationship Id="rId33" Type="http://schemas.openxmlformats.org/officeDocument/2006/relationships/slide" Target="slides/slide29.xml"/><Relationship Id="rId77" Type="http://schemas.openxmlformats.org/officeDocument/2006/relationships/font" Target="fonts/Roboto-boldItalic.fntdata"/><Relationship Id="rId32" Type="http://schemas.openxmlformats.org/officeDocument/2006/relationships/slide" Target="slides/slide28.xml"/><Relationship Id="rId76" Type="http://schemas.openxmlformats.org/officeDocument/2006/relationships/font" Target="fonts/Roboto-italic.fntdata"/><Relationship Id="rId35" Type="http://schemas.openxmlformats.org/officeDocument/2006/relationships/slide" Target="slides/slide31.xml"/><Relationship Id="rId79" Type="http://schemas.openxmlformats.org/officeDocument/2006/relationships/font" Target="fonts/Montserrat-bold.fntdata"/><Relationship Id="rId34" Type="http://schemas.openxmlformats.org/officeDocument/2006/relationships/slide" Target="slides/slide30.xml"/><Relationship Id="rId78" Type="http://schemas.openxmlformats.org/officeDocument/2006/relationships/font" Target="fonts/Montserrat-regular.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9be065ce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9be065ce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9be065ce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9be065ce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be065ce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be065ce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c190dbd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c190dbd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c190dbdf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c190dbdf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aff7ce20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aff7ce20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9be065ce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9be065ce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9be065ce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9be065ce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9be065ce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9be065ce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be065ce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9be065ce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9be065ce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9be065ce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43850a2f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3850a2f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9be065ce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9be065ce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be065ce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9be065ce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9be065ce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9be065ce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9be065ce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9be065ce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9be065ce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9be065ce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9be065ce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9be065ce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c190dbd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c190dbd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c28f4f20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c28f4f20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28f4f20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c28f4f20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c28f4f20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c28f4f20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7bf3843a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bf3843a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c28f4f20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c28f4f20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c28f4f20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c28f4f20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c28f4f20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c28f4f20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c28f4f20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c28f4f20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c28f4f20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c28f4f20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bf1bcc8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bf1bcc8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bf1bcc85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bf1bcc85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bf1bcc85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bf1bcc85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bf1bcc85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bf1bcc85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44712ca2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4712ca2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46ac03aa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6ac03aa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46ac03aa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6ac03aa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bf1bcc85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bf1bcc85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d3393c5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d3393c5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26cf1e4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26cf1e4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06695b9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06695b9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4fdf85f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4fdf85f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6916e2f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6916e2f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6916e2fc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6916e2fc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6916e2fc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6916e2fc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9be065ce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9be065ce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6916e2fc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6916e2fc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6916e2fc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6916e2fc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6916e2fc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6916e2fc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6916e2fc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6916e2fc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6916e2fc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6916e2fc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6916e2fc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6916e2fc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6916e2fc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6916e2fc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6916e2fc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6916e2fc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75acb078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75acb078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8351cb6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8351cb6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9be065ce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9be065ce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448686a1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48686a1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473484cf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473484cf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4f2a2918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4f2a2918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51d19aae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1d19aae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7e1dcd08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e1dcd08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84029770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84029770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899057b8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899057b8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899057b87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899057b87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899057b87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899057b87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8fee60b7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fee60b7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9be065ce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9be065ce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be065ce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be065ce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9be065ce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9be065ce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howtogeek.com/howto/37659/the-beginners-guide-to-linux-disk-utiliti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linuxcommand.org/man_pages/telnet1.html" TargetMode="External"/><Relationship Id="rId4" Type="http://schemas.openxmlformats.org/officeDocument/2006/relationships/hyperlink" Target="http://linuxcommand.org/man_pages/ssh1.html" TargetMode="External"/><Relationship Id="rId5"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tecmint.com/35-practical-examples-of-linux-find-command/"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www.gnu.org/software/gettext/manual/gettext.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www.cyberciti.biz/tips/understanding-linux-unix-umask-value-usage.html" TargetMode="External"/><Relationship Id="rId4" Type="http://schemas.openxmlformats.org/officeDocument/2006/relationships/hyperlink" Target="https://bash.cyberciti.biz/guide//etc/bashrc" TargetMode="External"/><Relationship Id="rId5" Type="http://schemas.openxmlformats.org/officeDocument/2006/relationships/hyperlink" Target="https://bash.cyberciti.biz/guide//etc/profil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shapeshed.com/unix-te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kb.iu.edu/d/afar" TargetMode="External"/><Relationship Id="rId4" Type="http://schemas.openxmlformats.org/officeDocument/2006/relationships/hyperlink" Target="https://kb.iu.edu/d/aga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www.cyberciti.biz/faq/how-do-i-block-an-ip-on-my-linux-server/"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www.computerhope.com/jargon/p/platter.htm" TargetMode="External"/><Relationship Id="rId4" Type="http://schemas.openxmlformats.org/officeDocument/2006/relationships/hyperlink" Target="https://www.computerhope.com/jargon/h/harddriv.htm" TargetMode="External"/><Relationship Id="rId5" Type="http://schemas.openxmlformats.org/officeDocument/2006/relationships/hyperlink" Target="https://www.computerhope.com/jargon/h/head.htm" TargetMode="External"/><Relationship Id="rId6"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en.wikipedia.org/wiki/Extended_file_system" TargetMode="External"/><Relationship Id="rId4" Type="http://schemas.openxmlformats.org/officeDocument/2006/relationships/hyperlink" Target="http://en.wikipedia.org/wiki/Ext2" TargetMode="External"/><Relationship Id="rId5" Type="http://schemas.openxmlformats.org/officeDocument/2006/relationships/hyperlink" Target="http://en.wikipedia.org/wiki/Ext3" TargetMode="External"/><Relationship Id="rId6" Type="http://schemas.openxmlformats.org/officeDocument/2006/relationships/hyperlink" Target="http://en.wikipedia.org/wiki/Ext4"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en.wikipedia.org/wiki/Btrfs" TargetMode="External"/><Relationship Id="rId4" Type="http://schemas.openxmlformats.org/officeDocument/2006/relationships/hyperlink" Target="https://arstechnica.com/information-technology/2009/04/linux-collaboration-summit-the-kernel-panel/" TargetMode="External"/><Relationship Id="rId11" Type="http://schemas.openxmlformats.org/officeDocument/2006/relationships/hyperlink" Target="http://en.wikipedia.org/wiki/XFS" TargetMode="External"/><Relationship Id="rId10" Type="http://schemas.openxmlformats.org/officeDocument/2006/relationships/hyperlink" Target="https://www.howtogeek.com/272220/how-to-install-and-use-zfs-on-ubuntu-and-why-youd-want-to/" TargetMode="External"/><Relationship Id="rId9" Type="http://schemas.openxmlformats.org/officeDocument/2006/relationships/hyperlink" Target="http://zfsonlinux.org/" TargetMode="External"/><Relationship Id="rId5" Type="http://schemas.openxmlformats.org/officeDocument/2006/relationships/hyperlink" Target="http://en.wikipedia.org/wiki/ReiserFS" TargetMode="External"/><Relationship Id="rId6" Type="http://schemas.openxmlformats.org/officeDocument/2006/relationships/hyperlink" Target="http://en.wikipedia.org/wiki/Reiser4" TargetMode="External"/><Relationship Id="rId7" Type="http://schemas.openxmlformats.org/officeDocument/2006/relationships/hyperlink" Target="http://www.sfgate.com/bayarea/article/Reiser-confesses-to-strangling-estranged-wife-3197731.php" TargetMode="External"/><Relationship Id="rId8" Type="http://schemas.openxmlformats.org/officeDocument/2006/relationships/hyperlink" Target="https://en.wikipedia.org/wiki/ZF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www.youtube.com/watch?v=XOSs9X98lkU" TargetMode="Externa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www.youtube.com/watch?v=qij5qpHcbBk"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www.tecmint.com/clear-ram-memory-cache-buffer-and-swap-space-on-linux/"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hyperlink" Target="https://www.tutorialspoint.com/cryptography_with_python/cryptography_with_python_base64_encoding_and_decoding.htm"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87900" y="521225"/>
            <a:ext cx="8641500" cy="27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sz="4800">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spcBef>
                <a:spcPts val="0"/>
              </a:spcBef>
              <a:spcAft>
                <a:spcPts val="0"/>
              </a:spcAft>
              <a:buNone/>
            </a:pPr>
            <a:r>
              <a:rPr b="1" lang="en" sz="3600">
                <a:latin typeface="Times New Roman"/>
                <a:ea typeface="Times New Roman"/>
                <a:cs typeface="Times New Roman"/>
                <a:sym typeface="Times New Roman"/>
              </a:rPr>
              <a:t>  </a:t>
            </a:r>
            <a:r>
              <a:rPr b="1" lang="en" sz="4800">
                <a:solidFill>
                  <a:srgbClr val="E69138"/>
                </a:solidFill>
                <a:latin typeface="Times New Roman"/>
                <a:ea typeface="Times New Roman"/>
                <a:cs typeface="Times New Roman"/>
                <a:sym typeface="Times New Roman"/>
              </a:rPr>
              <a:t>Linux Fundamentals</a:t>
            </a:r>
            <a:r>
              <a:rPr lang="en" sz="4800">
                <a:solidFill>
                  <a:srgbClr val="E69138"/>
                </a:solidFill>
                <a:latin typeface="Times New Roman"/>
                <a:ea typeface="Times New Roman"/>
                <a:cs typeface="Times New Roman"/>
                <a:sym typeface="Times New Roman"/>
              </a:rPr>
              <a:t> </a:t>
            </a:r>
            <a:endParaRPr sz="4800">
              <a:solidFill>
                <a:srgbClr val="E69138"/>
              </a:solidFill>
              <a:latin typeface="Times New Roman"/>
              <a:ea typeface="Times New Roman"/>
              <a:cs typeface="Times New Roman"/>
              <a:sym typeface="Times New Roman"/>
            </a:endParaRPr>
          </a:p>
          <a:p>
            <a:pPr indent="457200" lvl="0" marL="4572000" rtl="0" algn="l">
              <a:spcBef>
                <a:spcPts val="0"/>
              </a:spcBef>
              <a:spcAft>
                <a:spcPts val="0"/>
              </a:spcAft>
              <a:buNone/>
            </a:pPr>
            <a:r>
              <a:rPr lang="en" sz="2400">
                <a:solidFill>
                  <a:srgbClr val="E69138"/>
                </a:solidFill>
                <a:latin typeface="Times New Roman"/>
                <a:ea typeface="Times New Roman"/>
                <a:cs typeface="Times New Roman"/>
                <a:sym typeface="Times New Roman"/>
              </a:rPr>
              <a:t>--Ram chandra</a:t>
            </a:r>
            <a:endParaRPr sz="2400">
              <a:solidFill>
                <a:srgbClr val="E69138"/>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2"/>
          <p:cNvSpPr txBox="1"/>
          <p:nvPr>
            <p:ph type="ctrTitle"/>
          </p:nvPr>
        </p:nvSpPr>
        <p:spPr>
          <a:xfrm>
            <a:off x="183400" y="354000"/>
            <a:ext cx="8604600" cy="4848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00"/>
                </a:solidFill>
                <a:highlight>
                  <a:srgbClr val="FFFFFF"/>
                </a:highlight>
                <a:latin typeface="Times New Roman"/>
                <a:ea typeface="Times New Roman"/>
                <a:cs typeface="Times New Roman"/>
                <a:sym typeface="Times New Roman"/>
              </a:rPr>
              <a:t>Directory</a:t>
            </a:r>
            <a:endParaRPr b="1" sz="11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rgbClr val="000000"/>
                </a:solidFill>
                <a:highlight>
                  <a:srgbClr val="FFFFFF"/>
                </a:highlight>
                <a:latin typeface="Times New Roman"/>
                <a:ea typeface="Times New Roman"/>
                <a:cs typeface="Times New Roman"/>
                <a:sym typeface="Times New Roman"/>
              </a:rPr>
              <a:t>Content</a:t>
            </a:r>
            <a:endParaRPr b="1" sz="11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rgbClr val="000000"/>
                </a:solidFill>
                <a:highlight>
                  <a:srgbClr val="FFFFFF"/>
                </a:highlight>
                <a:latin typeface="Times New Roman"/>
                <a:ea typeface="Times New Roman"/>
                <a:cs typeface="Times New Roman"/>
                <a:sym typeface="Times New Roman"/>
              </a:rPr>
              <a:t>/bin</a:t>
            </a:r>
            <a:endParaRPr b="1" sz="11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rgbClr val="000000"/>
                </a:solidFill>
                <a:highlight>
                  <a:srgbClr val="FFFFFF"/>
                </a:highlight>
                <a:latin typeface="Times New Roman"/>
                <a:ea typeface="Times New Roman"/>
                <a:cs typeface="Times New Roman"/>
                <a:sym typeface="Times New Roman"/>
              </a:rPr>
              <a:t>Common programs, shared by the system, the system administrator and the users.</a:t>
            </a:r>
            <a:endParaRPr sz="11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rgbClr val="000000"/>
                </a:solidFill>
                <a:highlight>
                  <a:srgbClr val="FFFFFF"/>
                </a:highlight>
                <a:latin typeface="Times New Roman"/>
                <a:ea typeface="Times New Roman"/>
                <a:cs typeface="Times New Roman"/>
                <a:sym typeface="Times New Roman"/>
              </a:rPr>
              <a:t>/boot</a:t>
            </a:r>
            <a:endParaRPr b="1" sz="11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rgbClr val="000000"/>
                </a:solidFill>
                <a:highlight>
                  <a:srgbClr val="FFFFFF"/>
                </a:highlight>
                <a:latin typeface="Times New Roman"/>
                <a:ea typeface="Times New Roman"/>
                <a:cs typeface="Times New Roman"/>
                <a:sym typeface="Times New Roman"/>
              </a:rPr>
              <a:t>The startup files and the kernel, vmlinuz. In some recent distributions also grub data. Grub is the GRand Unified Boot loader and is an attempt to get rid of the many different boot-loaders we know today.</a:t>
            </a:r>
            <a:endParaRPr sz="11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rgbClr val="000000"/>
                </a:solidFill>
                <a:highlight>
                  <a:srgbClr val="FFFFFF"/>
                </a:highlight>
                <a:latin typeface="Times New Roman"/>
                <a:ea typeface="Times New Roman"/>
                <a:cs typeface="Times New Roman"/>
                <a:sym typeface="Times New Roman"/>
              </a:rPr>
              <a:t>/dev</a:t>
            </a:r>
            <a:endParaRPr b="1" sz="11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rgbClr val="000000"/>
                </a:solidFill>
                <a:highlight>
                  <a:srgbClr val="FFFFFF"/>
                </a:highlight>
                <a:latin typeface="Times New Roman"/>
                <a:ea typeface="Times New Roman"/>
                <a:cs typeface="Times New Roman"/>
                <a:sym typeface="Times New Roman"/>
              </a:rPr>
              <a:t>Contains references to all the CPU peripheral hardware, which are represented as files with special properties.</a:t>
            </a:r>
            <a:endParaRPr sz="11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rgbClr val="000000"/>
                </a:solidFill>
                <a:highlight>
                  <a:srgbClr val="FFFFFF"/>
                </a:highlight>
                <a:latin typeface="Times New Roman"/>
                <a:ea typeface="Times New Roman"/>
                <a:cs typeface="Times New Roman"/>
                <a:sym typeface="Times New Roman"/>
              </a:rPr>
              <a:t>/etc</a:t>
            </a:r>
            <a:endParaRPr b="1" sz="11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rgbClr val="000000"/>
                </a:solidFill>
                <a:highlight>
                  <a:srgbClr val="FFFFFF"/>
                </a:highlight>
                <a:latin typeface="Times New Roman"/>
                <a:ea typeface="Times New Roman"/>
                <a:cs typeface="Times New Roman"/>
                <a:sym typeface="Times New Roman"/>
              </a:rPr>
              <a:t>Most important system configuration files are in /etc, this directory contains data similar to those in the Control Panel in Windows</a:t>
            </a:r>
            <a:endParaRPr sz="11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rgbClr val="000000"/>
                </a:solidFill>
                <a:highlight>
                  <a:srgbClr val="FFFFFF"/>
                </a:highlight>
                <a:latin typeface="Times New Roman"/>
                <a:ea typeface="Times New Roman"/>
                <a:cs typeface="Times New Roman"/>
                <a:sym typeface="Times New Roman"/>
              </a:rPr>
              <a:t>/home</a:t>
            </a:r>
            <a:endParaRPr b="1" sz="11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rgbClr val="000000"/>
                </a:solidFill>
                <a:highlight>
                  <a:srgbClr val="FFFFFF"/>
                </a:highlight>
                <a:latin typeface="Times New Roman"/>
                <a:ea typeface="Times New Roman"/>
                <a:cs typeface="Times New Roman"/>
                <a:sym typeface="Times New Roman"/>
              </a:rPr>
              <a:t>Home directories of the common users.</a:t>
            </a:r>
            <a:endParaRPr sz="11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rgbClr val="000000"/>
                </a:solidFill>
                <a:highlight>
                  <a:srgbClr val="FFFFFF"/>
                </a:highlight>
                <a:latin typeface="Times New Roman"/>
                <a:ea typeface="Times New Roman"/>
                <a:cs typeface="Times New Roman"/>
                <a:sym typeface="Times New Roman"/>
              </a:rPr>
              <a:t>/initrd</a:t>
            </a:r>
            <a:endParaRPr b="1" sz="11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rgbClr val="000000"/>
                </a:solidFill>
                <a:highlight>
                  <a:srgbClr val="FFFFFF"/>
                </a:highlight>
                <a:latin typeface="Times New Roman"/>
                <a:ea typeface="Times New Roman"/>
                <a:cs typeface="Times New Roman"/>
                <a:sym typeface="Times New Roman"/>
              </a:rPr>
              <a:t>(on some distributions) Information for booting. Do not remove!</a:t>
            </a:r>
            <a:endParaRPr sz="11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rgbClr val="000000"/>
                </a:solidFill>
                <a:highlight>
                  <a:srgbClr val="FFFFFF"/>
                </a:highlight>
                <a:latin typeface="Times New Roman"/>
                <a:ea typeface="Times New Roman"/>
                <a:cs typeface="Times New Roman"/>
                <a:sym typeface="Times New Roman"/>
              </a:rPr>
              <a:t>/lib</a:t>
            </a:r>
            <a:endParaRPr b="1" sz="11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rgbClr val="000000"/>
                </a:solidFill>
                <a:highlight>
                  <a:srgbClr val="FFFFFF"/>
                </a:highlight>
                <a:latin typeface="Times New Roman"/>
                <a:ea typeface="Times New Roman"/>
                <a:cs typeface="Times New Roman"/>
                <a:sym typeface="Times New Roman"/>
              </a:rPr>
              <a:t>Library files, includes files for all kinds of programs needed by the system and the users.</a:t>
            </a:r>
            <a:endParaRPr sz="11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rgbClr val="000000"/>
                </a:solidFill>
                <a:highlight>
                  <a:srgbClr val="FFFFFF"/>
                </a:highlight>
                <a:latin typeface="Times New Roman"/>
                <a:ea typeface="Times New Roman"/>
                <a:cs typeface="Times New Roman"/>
                <a:sym typeface="Times New Roman"/>
              </a:rPr>
              <a:t>/lost+found</a:t>
            </a:r>
            <a:endParaRPr b="1" sz="11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000000"/>
                </a:solidFill>
                <a:highlight>
                  <a:srgbClr val="FFFFFF"/>
                </a:highlight>
                <a:latin typeface="Times New Roman"/>
                <a:ea typeface="Times New Roman"/>
                <a:cs typeface="Times New Roman"/>
                <a:sym typeface="Times New Roman"/>
              </a:rPr>
              <a:t>Every partition has a lost+found in its upper directory. Files that were saved during failures are here.</a:t>
            </a:r>
            <a:endParaRPr sz="11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On Linux, the </a:t>
            </a:r>
            <a:r>
              <a:rPr lang="en" sz="1200" u="sng">
                <a:solidFill>
                  <a:srgbClr val="1D55A9"/>
                </a:solidFill>
                <a:latin typeface="Times New Roman"/>
                <a:ea typeface="Times New Roman"/>
                <a:cs typeface="Times New Roman"/>
                <a:sym typeface="Times New Roman"/>
                <a:hlinkClick r:id="rId3">
                  <a:extLst>
                    <a:ext uri="{A12FA001-AC4F-418D-AE19-62706E023703}">
                      <ahyp:hlinkClr val="tx"/>
                    </a:ext>
                  </a:extLst>
                </a:hlinkClick>
              </a:rPr>
              <a:t>fsck</a:t>
            </a:r>
            <a:r>
              <a:rPr lang="en" sz="1200">
                <a:solidFill>
                  <a:srgbClr val="404040"/>
                </a:solidFill>
                <a:latin typeface="Times New Roman"/>
                <a:ea typeface="Times New Roman"/>
                <a:cs typeface="Times New Roman"/>
                <a:sym typeface="Times New Roman"/>
              </a:rPr>
              <a:t> command—short for “file system check”—examines your file systems for errors. fsck may find bits of “orphaned” or corrupted files in the file system. If it does, fsck removes those corrupted bits of data from the file system and places them in the lost+found folder.</a:t>
            </a:r>
            <a:endParaRPr sz="1200">
              <a:solidFill>
                <a:srgbClr val="40404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For example, if you abruptly shut your computer down while it’s running and files are being written to the hard drive, the fsck tool may automatically examine your file system the next time you boot your computer. If it finds any corrupted data, it places it in the file system’s lost+found folder.</a:t>
            </a:r>
            <a:endParaRPr sz="1200">
              <a:solidFill>
                <a:srgbClr val="40404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3"/>
          <p:cNvSpPr txBox="1"/>
          <p:nvPr>
            <p:ph type="ctrTitle"/>
          </p:nvPr>
        </p:nvSpPr>
        <p:spPr>
          <a:xfrm>
            <a:off x="273300" y="180450"/>
            <a:ext cx="8597400" cy="47826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100">
                <a:highlight>
                  <a:schemeClr val="lt1"/>
                </a:highlight>
                <a:latin typeface="Times New Roman"/>
                <a:ea typeface="Times New Roman"/>
                <a:cs typeface="Times New Roman"/>
                <a:sym typeface="Times New Roman"/>
              </a:rPr>
              <a:t>/</a:t>
            </a:r>
            <a:r>
              <a:rPr b="1" lang="en" sz="1100">
                <a:highlight>
                  <a:schemeClr val="lt1"/>
                </a:highlight>
                <a:latin typeface="Times New Roman"/>
                <a:ea typeface="Times New Roman"/>
                <a:cs typeface="Times New Roman"/>
                <a:sym typeface="Times New Roman"/>
              </a:rPr>
              <a:t>misc</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100">
                <a:highlight>
                  <a:schemeClr val="lt1"/>
                </a:highlight>
                <a:latin typeface="Times New Roman"/>
                <a:ea typeface="Times New Roman"/>
                <a:cs typeface="Times New Roman"/>
                <a:sym typeface="Times New Roman"/>
              </a:rPr>
              <a:t>For miscellaneous purposes.</a:t>
            </a:r>
            <a:endParaRPr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100">
                <a:highlight>
                  <a:schemeClr val="lt1"/>
                </a:highlight>
                <a:latin typeface="Times New Roman"/>
                <a:ea typeface="Times New Roman"/>
                <a:cs typeface="Times New Roman"/>
                <a:sym typeface="Times New Roman"/>
              </a:rPr>
              <a:t>/mnt</a:t>
            </a:r>
            <a:endParaRPr b="1" sz="11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100">
                <a:highlight>
                  <a:schemeClr val="lt1"/>
                </a:highlight>
                <a:latin typeface="Times New Roman"/>
                <a:ea typeface="Times New Roman"/>
                <a:cs typeface="Times New Roman"/>
                <a:sym typeface="Times New Roman"/>
              </a:rPr>
              <a:t>Standard mount point for external file systems, e.g. a CD-ROM or a digital camera.</a:t>
            </a:r>
            <a:endParaRPr b="1"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100">
                <a:highlight>
                  <a:srgbClr val="FFFFFF"/>
                </a:highlight>
                <a:latin typeface="Times New Roman"/>
                <a:ea typeface="Times New Roman"/>
                <a:cs typeface="Times New Roman"/>
                <a:sym typeface="Times New Roman"/>
              </a:rPr>
              <a:t>/net</a:t>
            </a:r>
            <a:endParaRPr b="1"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100">
                <a:highlight>
                  <a:srgbClr val="FFFFFF"/>
                </a:highlight>
                <a:latin typeface="Times New Roman"/>
                <a:ea typeface="Times New Roman"/>
                <a:cs typeface="Times New Roman"/>
                <a:sym typeface="Times New Roman"/>
              </a:rPr>
              <a:t>Standard mount point for entire remote file systems</a:t>
            </a:r>
            <a:endParaRPr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100">
                <a:highlight>
                  <a:srgbClr val="FFFFFF"/>
                </a:highlight>
                <a:latin typeface="Times New Roman"/>
                <a:ea typeface="Times New Roman"/>
                <a:cs typeface="Times New Roman"/>
                <a:sym typeface="Times New Roman"/>
              </a:rPr>
              <a:t>/opt</a:t>
            </a:r>
            <a:endParaRPr b="1"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100">
                <a:highlight>
                  <a:srgbClr val="FFFFFF"/>
                </a:highlight>
                <a:latin typeface="Times New Roman"/>
                <a:ea typeface="Times New Roman"/>
                <a:cs typeface="Times New Roman"/>
                <a:sym typeface="Times New Roman"/>
              </a:rPr>
              <a:t>Typically contains extra and third party software.</a:t>
            </a:r>
            <a:endParaRPr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100">
                <a:highlight>
                  <a:srgbClr val="FFFFFF"/>
                </a:highlight>
                <a:latin typeface="Times New Roman"/>
                <a:ea typeface="Times New Roman"/>
                <a:cs typeface="Times New Roman"/>
                <a:sym typeface="Times New Roman"/>
              </a:rPr>
              <a:t>/proc</a:t>
            </a:r>
            <a:endParaRPr b="1"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100">
                <a:highlight>
                  <a:srgbClr val="FFFFFF"/>
                </a:highlight>
                <a:latin typeface="Times New Roman"/>
                <a:ea typeface="Times New Roman"/>
                <a:cs typeface="Times New Roman"/>
                <a:sym typeface="Times New Roman"/>
              </a:rPr>
              <a:t>A virtual file system containing information about system resources. More information about the meaning of the files in proc is obtained by entering the command </a:t>
            </a:r>
            <a:r>
              <a:rPr b="1" lang="en" sz="1100">
                <a:highlight>
                  <a:srgbClr val="FFFFFF"/>
                </a:highlight>
                <a:latin typeface="Times New Roman"/>
                <a:ea typeface="Times New Roman"/>
                <a:cs typeface="Times New Roman"/>
                <a:sym typeface="Times New Roman"/>
              </a:rPr>
              <a:t>man </a:t>
            </a:r>
            <a:r>
              <a:rPr b="1" i="1" lang="en" sz="1100">
                <a:highlight>
                  <a:srgbClr val="FFFFFF"/>
                </a:highlight>
                <a:latin typeface="Times New Roman"/>
                <a:ea typeface="Times New Roman"/>
                <a:cs typeface="Times New Roman"/>
                <a:sym typeface="Times New Roman"/>
              </a:rPr>
              <a:t>proc</a:t>
            </a:r>
            <a:r>
              <a:rPr lang="en" sz="1100">
                <a:highlight>
                  <a:srgbClr val="FFFFFF"/>
                </a:highlight>
                <a:latin typeface="Times New Roman"/>
                <a:ea typeface="Times New Roman"/>
                <a:cs typeface="Times New Roman"/>
                <a:sym typeface="Times New Roman"/>
              </a:rPr>
              <a:t> in a terminal window. The file proc.txt discusses the virtual file system in detail.</a:t>
            </a:r>
            <a:endParaRPr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100">
                <a:highlight>
                  <a:srgbClr val="FFFFFF"/>
                </a:highlight>
                <a:latin typeface="Times New Roman"/>
                <a:ea typeface="Times New Roman"/>
                <a:cs typeface="Times New Roman"/>
                <a:sym typeface="Times New Roman"/>
              </a:rPr>
              <a:t>/root</a:t>
            </a:r>
            <a:endParaRPr b="1"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100">
                <a:highlight>
                  <a:srgbClr val="FFFFFF"/>
                </a:highlight>
                <a:latin typeface="Times New Roman"/>
                <a:ea typeface="Times New Roman"/>
                <a:cs typeface="Times New Roman"/>
                <a:sym typeface="Times New Roman"/>
              </a:rPr>
              <a:t>The administrative user's home directory. Mind the difference between /, the root directory and /root, the home directory of the </a:t>
            </a:r>
            <a:r>
              <a:rPr i="1" lang="en" sz="1100">
                <a:highlight>
                  <a:srgbClr val="FFFFFF"/>
                </a:highlight>
                <a:latin typeface="Times New Roman"/>
                <a:ea typeface="Times New Roman"/>
                <a:cs typeface="Times New Roman"/>
                <a:sym typeface="Times New Roman"/>
              </a:rPr>
              <a:t>root</a:t>
            </a:r>
            <a:r>
              <a:rPr lang="en" sz="1100">
                <a:highlight>
                  <a:srgbClr val="FFFFFF"/>
                </a:highlight>
                <a:latin typeface="Times New Roman"/>
                <a:ea typeface="Times New Roman"/>
                <a:cs typeface="Times New Roman"/>
                <a:sym typeface="Times New Roman"/>
              </a:rPr>
              <a:t> user.</a:t>
            </a:r>
            <a:endParaRPr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100">
                <a:highlight>
                  <a:srgbClr val="FFFFFF"/>
                </a:highlight>
                <a:latin typeface="Times New Roman"/>
                <a:ea typeface="Times New Roman"/>
                <a:cs typeface="Times New Roman"/>
                <a:sym typeface="Times New Roman"/>
              </a:rPr>
              <a:t>/sbin</a:t>
            </a:r>
            <a:endParaRPr b="1"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100">
                <a:highlight>
                  <a:srgbClr val="FFFFFF"/>
                </a:highlight>
                <a:latin typeface="Times New Roman"/>
                <a:ea typeface="Times New Roman"/>
                <a:cs typeface="Times New Roman"/>
                <a:sym typeface="Times New Roman"/>
              </a:rPr>
              <a:t>Programs for use by the system and the system administrator.</a:t>
            </a:r>
            <a:endParaRPr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100">
                <a:highlight>
                  <a:srgbClr val="FFFFFF"/>
                </a:highlight>
                <a:latin typeface="Times New Roman"/>
                <a:ea typeface="Times New Roman"/>
                <a:cs typeface="Times New Roman"/>
                <a:sym typeface="Times New Roman"/>
              </a:rPr>
              <a:t>/tmp</a:t>
            </a:r>
            <a:endParaRPr b="1"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100">
                <a:highlight>
                  <a:srgbClr val="FFFFFF"/>
                </a:highlight>
                <a:latin typeface="Times New Roman"/>
                <a:ea typeface="Times New Roman"/>
                <a:cs typeface="Times New Roman"/>
                <a:sym typeface="Times New Roman"/>
              </a:rPr>
              <a:t>Temporary space for use by the system, cleaned upon reboot, so don't use this for saving any work!</a:t>
            </a:r>
            <a:endParaRPr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100">
                <a:highlight>
                  <a:srgbClr val="FFFFFF"/>
                </a:highlight>
                <a:latin typeface="Times New Roman"/>
                <a:ea typeface="Times New Roman"/>
                <a:cs typeface="Times New Roman"/>
                <a:sym typeface="Times New Roman"/>
              </a:rPr>
              <a:t>/usr</a:t>
            </a:r>
            <a:endParaRPr b="1"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100">
                <a:highlight>
                  <a:srgbClr val="FFFFFF"/>
                </a:highlight>
                <a:latin typeface="Times New Roman"/>
                <a:ea typeface="Times New Roman"/>
                <a:cs typeface="Times New Roman"/>
                <a:sym typeface="Times New Roman"/>
              </a:rPr>
              <a:t>Programs, libraries, documentation etc. for all user-related programs.</a:t>
            </a:r>
            <a:endParaRPr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100">
                <a:highlight>
                  <a:srgbClr val="FFFFFF"/>
                </a:highlight>
                <a:latin typeface="Times New Roman"/>
                <a:ea typeface="Times New Roman"/>
                <a:cs typeface="Times New Roman"/>
                <a:sym typeface="Times New Roman"/>
              </a:rPr>
              <a:t>/var</a:t>
            </a:r>
            <a:endParaRPr b="1"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100">
                <a:highlight>
                  <a:srgbClr val="FFFFFF"/>
                </a:highlight>
                <a:latin typeface="Times New Roman"/>
                <a:ea typeface="Times New Roman"/>
                <a:cs typeface="Times New Roman"/>
                <a:sym typeface="Times New Roman"/>
              </a:rPr>
              <a:t>Storage for all variable files and temporary files created by users, such as log files, the mail queue, the print spooler area, space for temporary storage of files downloaded from the Internet, or to keep an image of a CD before burning it.</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4"/>
          <p:cNvSpPr txBox="1"/>
          <p:nvPr>
            <p:ph idx="1" type="subTitle"/>
          </p:nvPr>
        </p:nvSpPr>
        <p:spPr>
          <a:xfrm>
            <a:off x="276150" y="202511"/>
            <a:ext cx="8591700" cy="47385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Absolute/Relative Pathnames</a:t>
            </a:r>
            <a:endParaRPr b="1" sz="1400">
              <a:solidFill>
                <a:srgbClr val="000000"/>
              </a:solidFill>
              <a:latin typeface="Times New Roman"/>
              <a:ea typeface="Times New Roman"/>
              <a:cs typeface="Times New Roman"/>
              <a:sym typeface="Times New Roman"/>
            </a:endParaRPr>
          </a:p>
          <a:p>
            <a:pPr indent="0" lvl="0" marL="0" rtl="0" algn="l">
              <a:spcBef>
                <a:spcPts val="3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Directories are arranged in a hierarchy with root (/) at the top. The position of any file within the hierarchy is described by its pathname.</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Elements of a pathname are separated by a /. A pathname is absolute if it is described in relation to root, so absolute pathnames always begin with a /.</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Ex:</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highlight>
                  <a:srgbClr val="EEEEEE"/>
                </a:highlight>
                <a:latin typeface="Times New Roman"/>
                <a:ea typeface="Times New Roman"/>
                <a:cs typeface="Times New Roman"/>
                <a:sym typeface="Times New Roman"/>
              </a:rPr>
              <a:t>/etc/passwd</a:t>
            </a:r>
            <a:br>
              <a:rPr lang="en" sz="1200">
                <a:solidFill>
                  <a:srgbClr val="000000"/>
                </a:solidFill>
                <a:highlight>
                  <a:srgbClr val="EEEEEE"/>
                </a:highlight>
                <a:latin typeface="Times New Roman"/>
                <a:ea typeface="Times New Roman"/>
                <a:cs typeface="Times New Roman"/>
                <a:sym typeface="Times New Roman"/>
              </a:rPr>
            </a:br>
            <a:r>
              <a:rPr lang="en" sz="1200">
                <a:solidFill>
                  <a:srgbClr val="000000"/>
                </a:solidFill>
                <a:highlight>
                  <a:srgbClr val="EEEEEE"/>
                </a:highlight>
                <a:latin typeface="Times New Roman"/>
                <a:ea typeface="Times New Roman"/>
                <a:cs typeface="Times New Roman"/>
                <a:sym typeface="Times New Roman"/>
              </a:rPr>
              <a:t>/users/sjones/chem/notes</a:t>
            </a:r>
            <a:br>
              <a:rPr lang="en" sz="1200">
                <a:solidFill>
                  <a:srgbClr val="000000"/>
                </a:solidFill>
                <a:highlight>
                  <a:srgbClr val="EEEEEE"/>
                </a:highlight>
                <a:latin typeface="Times New Roman"/>
                <a:ea typeface="Times New Roman"/>
                <a:cs typeface="Times New Roman"/>
                <a:sym typeface="Times New Roman"/>
              </a:rPr>
            </a:br>
            <a:r>
              <a:rPr lang="en" sz="1200">
                <a:solidFill>
                  <a:srgbClr val="000000"/>
                </a:solidFill>
                <a:highlight>
                  <a:srgbClr val="EEEEEE"/>
                </a:highlight>
                <a:latin typeface="Times New Roman"/>
                <a:ea typeface="Times New Roman"/>
                <a:cs typeface="Times New Roman"/>
                <a:sym typeface="Times New Roman"/>
              </a:rPr>
              <a:t>/dev/rdsk/Os3</a:t>
            </a:r>
            <a:endParaRPr sz="1200">
              <a:solidFill>
                <a:srgbClr val="000000"/>
              </a:solidFill>
              <a:highlight>
                <a:srgbClr val="EEEEEE"/>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highlight>
                  <a:srgbClr val="EEEEEE"/>
                </a:highlight>
                <a:latin typeface="Times New Roman"/>
                <a:ea typeface="Times New Roman"/>
                <a:cs typeface="Times New Roman"/>
                <a:sym typeface="Times New Roman"/>
              </a:rPr>
              <a:t>/.profile</a:t>
            </a:r>
            <a:endParaRPr sz="1200">
              <a:solidFill>
                <a:srgbClr val="000000"/>
              </a:solidFill>
              <a:highlight>
                <a:srgbClr val="EEEEEE"/>
              </a:highlight>
              <a:latin typeface="Times New Roman"/>
              <a:ea typeface="Times New Roman"/>
              <a:cs typeface="Times New Roman"/>
              <a:sym typeface="Times New Roman"/>
            </a:endParaRPr>
          </a:p>
          <a:p>
            <a:pPr indent="0" lvl="0" marL="25400" marR="25400" rtl="0" algn="l">
              <a:lnSpc>
                <a:spcPct val="163636"/>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25400" marR="25400" rtl="0" algn="l">
              <a:lnSpc>
                <a:spcPct val="163636"/>
              </a:lnSpc>
              <a:spcBef>
                <a:spcPts val="1100"/>
              </a:spcBef>
              <a:spcAft>
                <a:spcPts val="0"/>
              </a:spcAft>
              <a:buNone/>
            </a:pPr>
            <a:r>
              <a:rPr lang="en" sz="1200">
                <a:solidFill>
                  <a:srgbClr val="000000"/>
                </a:solidFill>
                <a:latin typeface="Times New Roman"/>
                <a:ea typeface="Times New Roman"/>
                <a:cs typeface="Times New Roman"/>
                <a:sym typeface="Times New Roman"/>
              </a:rPr>
              <a:t>A pathname can also be relative to your current working directory. Relative pathnames never begin with /. Relative to user amrood' home directory, some pathnames might look like this −</a:t>
            </a:r>
            <a:endParaRPr sz="1200">
              <a:solidFill>
                <a:srgbClr val="000000"/>
              </a:solidFill>
              <a:latin typeface="Times New Roman"/>
              <a:ea typeface="Times New Roman"/>
              <a:cs typeface="Times New Roman"/>
              <a:sym typeface="Times New Roman"/>
            </a:endParaRPr>
          </a:p>
          <a:p>
            <a:pPr indent="0" lvl="0" marL="25400" marR="25400" rtl="0" algn="l">
              <a:lnSpc>
                <a:spcPct val="163636"/>
              </a:lnSpc>
              <a:spcBef>
                <a:spcPts val="11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09090"/>
              </a:lnSpc>
              <a:spcBef>
                <a:spcPts val="1100"/>
              </a:spcBef>
              <a:spcAft>
                <a:spcPts val="0"/>
              </a:spcAft>
              <a:buNone/>
            </a:pPr>
            <a:r>
              <a:rPr lang="en" sz="1200">
                <a:solidFill>
                  <a:srgbClr val="000000"/>
                </a:solidFill>
                <a:highlight>
                  <a:srgbClr val="EEEEEE"/>
                </a:highlight>
                <a:latin typeface="Times New Roman"/>
                <a:ea typeface="Times New Roman"/>
                <a:cs typeface="Times New Roman"/>
                <a:sym typeface="Times New Roman"/>
              </a:rPr>
              <a:t>/home/ram</a:t>
            </a:r>
            <a:endParaRPr sz="1200">
              <a:solidFill>
                <a:srgbClr val="000000"/>
              </a:solidFill>
              <a:highlight>
                <a:srgbClr val="EEEEEE"/>
              </a:highlight>
              <a:latin typeface="Times New Roman"/>
              <a:ea typeface="Times New Roman"/>
              <a:cs typeface="Times New Roman"/>
              <a:sym typeface="Times New Roman"/>
            </a:endParaRPr>
          </a:p>
          <a:p>
            <a:pPr indent="0" lvl="0" marL="0" rtl="0" algn="l">
              <a:lnSpc>
                <a:spcPct val="109090"/>
              </a:lnSpc>
              <a:spcBef>
                <a:spcPts val="800"/>
              </a:spcBef>
              <a:spcAft>
                <a:spcPts val="0"/>
              </a:spcAft>
              <a:buNone/>
            </a:pPr>
            <a:r>
              <a:t/>
            </a:r>
            <a:endParaRPr sz="1200">
              <a:solidFill>
                <a:srgbClr val="000000"/>
              </a:solidFill>
              <a:highlight>
                <a:srgbClr val="EEEEEE"/>
              </a:highlight>
              <a:latin typeface="Times New Roman"/>
              <a:ea typeface="Times New Roman"/>
              <a:cs typeface="Times New Roman"/>
              <a:sym typeface="Times New Roman"/>
            </a:endParaRPr>
          </a:p>
          <a:p>
            <a:pPr indent="0" lvl="0" marL="0" rtl="0" algn="l">
              <a:lnSpc>
                <a:spcPct val="109090"/>
              </a:lnSpc>
              <a:spcBef>
                <a:spcPts val="800"/>
              </a:spcBef>
              <a:spcAft>
                <a:spcPts val="0"/>
              </a:spcAft>
              <a:buNone/>
            </a:pPr>
            <a:r>
              <a:rPr lang="en" sz="1200">
                <a:solidFill>
                  <a:srgbClr val="000000"/>
                </a:solidFill>
                <a:highlight>
                  <a:srgbClr val="EEEEEE"/>
                </a:highlight>
                <a:latin typeface="Times New Roman"/>
                <a:ea typeface="Times New Roman"/>
                <a:cs typeface="Times New Roman"/>
                <a:sym typeface="Times New Roman"/>
              </a:rPr>
              <a:t>cd </a:t>
            </a:r>
            <a:r>
              <a:rPr lang="en" sz="1200">
                <a:solidFill>
                  <a:srgbClr val="000000"/>
                </a:solidFill>
                <a:highlight>
                  <a:srgbClr val="EEEEEE"/>
                </a:highlight>
                <a:latin typeface="Times New Roman"/>
                <a:ea typeface="Times New Roman"/>
                <a:cs typeface="Times New Roman"/>
                <a:sym typeface="Times New Roman"/>
              </a:rPr>
              <a:t>chem/notes</a:t>
            </a:r>
            <a:br>
              <a:rPr lang="en" sz="1200">
                <a:solidFill>
                  <a:srgbClr val="000000"/>
                </a:solidFill>
                <a:highlight>
                  <a:srgbClr val="EEEEEE"/>
                </a:highlight>
                <a:latin typeface="Times New Roman"/>
                <a:ea typeface="Times New Roman"/>
                <a:cs typeface="Times New Roman"/>
                <a:sym typeface="Times New Roman"/>
              </a:rPr>
            </a:br>
            <a:r>
              <a:rPr lang="en" sz="1200">
                <a:solidFill>
                  <a:srgbClr val="000000"/>
                </a:solidFill>
                <a:highlight>
                  <a:srgbClr val="EEEEEE"/>
                </a:highlight>
                <a:latin typeface="Times New Roman"/>
                <a:ea typeface="Times New Roman"/>
                <a:cs typeface="Times New Roman"/>
                <a:sym typeface="Times New Roman"/>
              </a:rPr>
              <a:t>personal/res</a:t>
            </a:r>
            <a:endParaRPr sz="1200">
              <a:solidFill>
                <a:srgbClr val="000000"/>
              </a:solidFill>
              <a:highlight>
                <a:srgbClr val="EEEEEE"/>
              </a:highlight>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t/>
            </a:r>
            <a:endParaRPr sz="1200">
              <a:solidFill>
                <a:srgbClr val="000000"/>
              </a:solidFill>
              <a:highlight>
                <a:srgbClr val="EEEEEE"/>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5"/>
          <p:cNvSpPr txBox="1"/>
          <p:nvPr>
            <p:ph type="ctrTitle"/>
          </p:nvPr>
        </p:nvSpPr>
        <p:spPr>
          <a:xfrm>
            <a:off x="200050" y="35325"/>
            <a:ext cx="8625300" cy="52119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sz="1200">
                <a:solidFill>
                  <a:srgbClr val="000000"/>
                </a:solidFill>
                <a:highlight>
                  <a:srgbClr val="F3F3F3"/>
                </a:highlight>
                <a:latin typeface="Times New Roman"/>
                <a:ea typeface="Times New Roman"/>
                <a:cs typeface="Times New Roman"/>
                <a:sym typeface="Times New Roman"/>
              </a:rPr>
              <a:t>Adding User and Groups</a:t>
            </a:r>
            <a:endParaRPr b="1" sz="1200">
              <a:solidFill>
                <a:srgbClr val="000000"/>
              </a:solidFill>
              <a:highlight>
                <a:srgbClr val="F3F3F3"/>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000000"/>
                </a:solidFill>
                <a:highlight>
                  <a:srgbClr val="F3F3F3"/>
                </a:highlight>
                <a:latin typeface="Times New Roman"/>
                <a:ea typeface="Times New Roman"/>
                <a:cs typeface="Times New Roman"/>
                <a:sym typeface="Times New Roman"/>
              </a:rPr>
              <a:t># adduser  ram</a:t>
            </a:r>
            <a:br>
              <a:rPr lang="en" sz="1200">
                <a:solidFill>
                  <a:srgbClr val="000000"/>
                </a:solidFill>
                <a:highlight>
                  <a:srgbClr val="F3F3F3"/>
                </a:highlight>
                <a:latin typeface="Times New Roman"/>
                <a:ea typeface="Times New Roman"/>
                <a:cs typeface="Times New Roman"/>
                <a:sym typeface="Times New Roman"/>
              </a:rPr>
            </a:br>
            <a:r>
              <a:rPr lang="en" sz="1200">
                <a:solidFill>
                  <a:srgbClr val="000000"/>
                </a:solidFill>
                <a:highlight>
                  <a:srgbClr val="F3F3F3"/>
                </a:highlight>
                <a:latin typeface="Times New Roman"/>
                <a:ea typeface="Times New Roman"/>
                <a:cs typeface="Times New Roman"/>
                <a:sym typeface="Times New Roman"/>
              </a:rPr>
              <a:t># passwd  ram</a:t>
            </a:r>
            <a:br>
              <a:rPr lang="en" sz="1200">
                <a:solidFill>
                  <a:srgbClr val="000000"/>
                </a:solidFill>
                <a:highlight>
                  <a:srgbClr val="F3F3F3"/>
                </a:highlight>
                <a:latin typeface="Times New Roman"/>
                <a:ea typeface="Times New Roman"/>
                <a:cs typeface="Times New Roman"/>
                <a:sym typeface="Times New Roman"/>
              </a:rPr>
            </a:br>
            <a:r>
              <a:rPr lang="en" sz="1200">
                <a:solidFill>
                  <a:srgbClr val="000000"/>
                </a:solidFill>
                <a:highlight>
                  <a:srgbClr val="F3F3F3"/>
                </a:highlight>
                <a:latin typeface="Times New Roman"/>
                <a:ea typeface="Times New Roman"/>
                <a:cs typeface="Times New Roman"/>
                <a:sym typeface="Times New Roman"/>
              </a:rPr>
              <a:t># adduser linuxsay</a:t>
            </a:r>
            <a:br>
              <a:rPr lang="en" sz="1200">
                <a:solidFill>
                  <a:srgbClr val="000000"/>
                </a:solidFill>
                <a:highlight>
                  <a:srgbClr val="F3F3F3"/>
                </a:highlight>
                <a:latin typeface="Times New Roman"/>
                <a:ea typeface="Times New Roman"/>
                <a:cs typeface="Times New Roman"/>
                <a:sym typeface="Times New Roman"/>
              </a:rPr>
            </a:br>
            <a:r>
              <a:rPr lang="en" sz="1200">
                <a:solidFill>
                  <a:srgbClr val="000000"/>
                </a:solidFill>
                <a:highlight>
                  <a:srgbClr val="F3F3F3"/>
                </a:highlight>
                <a:latin typeface="Times New Roman"/>
                <a:ea typeface="Times New Roman"/>
                <a:cs typeface="Times New Roman"/>
                <a:sym typeface="Times New Roman"/>
              </a:rPr>
              <a:t># passwd linuxsay</a:t>
            </a:r>
            <a:endParaRPr sz="1200">
              <a:solidFill>
                <a:srgbClr val="000000"/>
              </a:solidFill>
              <a:highlight>
                <a:srgbClr val="F3F3F3"/>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000000"/>
                </a:solidFill>
                <a:highlight>
                  <a:srgbClr val="F3F3F3"/>
                </a:highlight>
                <a:latin typeface="Times New Roman"/>
                <a:ea typeface="Times New Roman"/>
                <a:cs typeface="Times New Roman"/>
                <a:sym typeface="Times New Roman"/>
              </a:rPr>
              <a:t># userdel --remove ram          [On RedHat/CentOS based systems]</a:t>
            </a:r>
            <a:endParaRPr sz="1200">
              <a:solidFill>
                <a:srgbClr val="000000"/>
              </a:solidFill>
              <a:highlight>
                <a:srgbClr val="F3F3F3"/>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b="1" lang="en" sz="1200">
                <a:solidFill>
                  <a:srgbClr val="222222"/>
                </a:solidFill>
                <a:highlight>
                  <a:srgbClr val="FFFFFF"/>
                </a:highlight>
                <a:latin typeface="Times New Roman"/>
                <a:ea typeface="Times New Roman"/>
                <a:cs typeface="Times New Roman"/>
                <a:sym typeface="Times New Roman"/>
              </a:rPr>
              <a:t>Add a New Group</a:t>
            </a:r>
            <a:endParaRPr b="1" sz="1200">
              <a:solidFill>
                <a:srgbClr val="222222"/>
              </a:solidFill>
              <a:highlight>
                <a:srgbClr val="FFFFFF"/>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222222"/>
                </a:solidFill>
                <a:highlight>
                  <a:srgbClr val="FFFFFF"/>
                </a:highlight>
                <a:latin typeface="Times New Roman"/>
                <a:ea typeface="Times New Roman"/>
                <a:cs typeface="Times New Roman"/>
                <a:sym typeface="Times New Roman"/>
              </a:rPr>
              <a:t>To add a new group, all you need to do is use the groupadd command like so:</a:t>
            </a:r>
            <a:endParaRPr sz="1200">
              <a:solidFill>
                <a:srgbClr val="222222"/>
              </a:solidFill>
              <a:highlight>
                <a:srgbClr val="FFFFFF"/>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222222"/>
                </a:solidFill>
                <a:highlight>
                  <a:srgbClr val="F9F9F9"/>
                </a:highlight>
                <a:latin typeface="Times New Roman"/>
                <a:ea typeface="Times New Roman"/>
                <a:cs typeface="Times New Roman"/>
                <a:sym typeface="Times New Roman"/>
              </a:rPr>
              <a:t>groupadd &lt;groupname&gt;</a:t>
            </a:r>
            <a:endParaRPr sz="1200">
              <a:solidFill>
                <a:srgbClr val="222222"/>
              </a:solidFill>
              <a:highlight>
                <a:srgbClr val="F9F9F9"/>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222222"/>
                </a:solidFill>
                <a:highlight>
                  <a:srgbClr val="FFFFFF"/>
                </a:highlight>
                <a:latin typeface="Times New Roman"/>
                <a:ea typeface="Times New Roman"/>
                <a:cs typeface="Times New Roman"/>
                <a:sym typeface="Times New Roman"/>
              </a:rPr>
              <a:t>Add an Existing User to a Group</a:t>
            </a:r>
            <a:endParaRPr sz="1200">
              <a:solidFill>
                <a:srgbClr val="222222"/>
              </a:solidFill>
              <a:highlight>
                <a:srgbClr val="FFFFFF"/>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222222"/>
                </a:solidFill>
                <a:highlight>
                  <a:srgbClr val="FFFFFF"/>
                </a:highlight>
                <a:latin typeface="Times New Roman"/>
                <a:ea typeface="Times New Roman"/>
                <a:cs typeface="Times New Roman"/>
                <a:sym typeface="Times New Roman"/>
              </a:rPr>
              <a:t>Next we’ll add a user to the group, using this syntax:</a:t>
            </a:r>
            <a:endParaRPr sz="1200">
              <a:solidFill>
                <a:srgbClr val="222222"/>
              </a:solidFill>
              <a:highlight>
                <a:srgbClr val="FFFFFF"/>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222222"/>
                </a:solidFill>
                <a:highlight>
                  <a:srgbClr val="F9F9F9"/>
                </a:highlight>
                <a:latin typeface="Times New Roman"/>
                <a:ea typeface="Times New Roman"/>
                <a:cs typeface="Times New Roman"/>
                <a:sym typeface="Times New Roman"/>
              </a:rPr>
              <a:t>usermod -a -G &lt;groupname&gt; username</a:t>
            </a:r>
            <a:endParaRPr sz="1200">
              <a:solidFill>
                <a:srgbClr val="222222"/>
              </a:solidFill>
              <a:highlight>
                <a:srgbClr val="F9F9F9"/>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222222"/>
                </a:solidFill>
                <a:highlight>
                  <a:srgbClr val="FFFFFF"/>
                </a:highlight>
                <a:latin typeface="Times New Roman"/>
                <a:ea typeface="Times New Roman"/>
                <a:cs typeface="Times New Roman"/>
                <a:sym typeface="Times New Roman"/>
              </a:rPr>
              <a:t>For example, to add user ram to the group “Devops”, use the following command:</a:t>
            </a:r>
            <a:endParaRPr sz="1200">
              <a:solidFill>
                <a:srgbClr val="222222"/>
              </a:solidFill>
              <a:highlight>
                <a:srgbClr val="FFFFFF"/>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222222"/>
                </a:solidFill>
                <a:highlight>
                  <a:srgbClr val="F9F9F9"/>
                </a:highlight>
                <a:latin typeface="Times New Roman"/>
                <a:ea typeface="Times New Roman"/>
                <a:cs typeface="Times New Roman"/>
                <a:sym typeface="Times New Roman"/>
              </a:rPr>
              <a:t>usermod -a </a:t>
            </a:r>
            <a:r>
              <a:rPr b="1" lang="en" sz="1200">
                <a:solidFill>
                  <a:srgbClr val="222222"/>
                </a:solidFill>
                <a:highlight>
                  <a:srgbClr val="F9F9F9"/>
                </a:highlight>
                <a:latin typeface="Times New Roman"/>
                <a:ea typeface="Times New Roman"/>
                <a:cs typeface="Times New Roman"/>
                <a:sym typeface="Times New Roman"/>
              </a:rPr>
              <a:t>account</a:t>
            </a:r>
            <a:r>
              <a:rPr lang="en" sz="1200">
                <a:solidFill>
                  <a:srgbClr val="222222"/>
                </a:solidFill>
                <a:highlight>
                  <a:srgbClr val="F9F9F9"/>
                </a:highlight>
                <a:latin typeface="Times New Roman"/>
                <a:ea typeface="Times New Roman"/>
                <a:cs typeface="Times New Roman"/>
                <a:sym typeface="Times New Roman"/>
              </a:rPr>
              <a:t>-G Devops Ram</a:t>
            </a:r>
            <a:endParaRPr sz="1200">
              <a:solidFill>
                <a:srgbClr val="222222"/>
              </a:solidFill>
              <a:highlight>
                <a:srgbClr val="F9F9F9"/>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1200">
              <a:solidFill>
                <a:srgbClr val="222222"/>
              </a:solidFill>
              <a:highlight>
                <a:srgbClr val="F9F9F9"/>
              </a:highlight>
              <a:latin typeface="Times New Roman"/>
              <a:ea typeface="Times New Roman"/>
              <a:cs typeface="Times New Roman"/>
              <a:sym typeface="Times New Roman"/>
            </a:endParaRPr>
          </a:p>
          <a:p>
            <a:pPr indent="0" lvl="0" marL="0" rtl="0" algn="l">
              <a:lnSpc>
                <a:spcPct val="100000"/>
              </a:lnSpc>
              <a:spcBef>
                <a:spcPts val="2300"/>
              </a:spcBef>
              <a:spcAft>
                <a:spcPts val="0"/>
              </a:spcAft>
              <a:buNone/>
            </a:pPr>
            <a:r>
              <a:t/>
            </a:r>
            <a:endParaRPr sz="1200">
              <a:solidFill>
                <a:srgbClr val="FFFFFF"/>
              </a:solidFill>
              <a:highlight>
                <a:srgbClr val="051E30"/>
              </a:highlight>
              <a:latin typeface="Times New Roman"/>
              <a:ea typeface="Times New Roman"/>
              <a:cs typeface="Times New Roman"/>
              <a:sym typeface="Times New Roman"/>
            </a:endParaRPr>
          </a:p>
          <a:p>
            <a:pPr indent="0" lvl="0" marL="0" rtl="0" algn="l">
              <a:lnSpc>
                <a:spcPct val="100000"/>
              </a:lnSpc>
              <a:spcBef>
                <a:spcPts val="2300"/>
              </a:spcBef>
              <a:spcAft>
                <a:spcPts val="0"/>
              </a:spcAft>
              <a:buNone/>
            </a:pPr>
            <a:r>
              <a:t/>
            </a:r>
            <a:endParaRPr sz="1200">
              <a:solidFill>
                <a:srgbClr val="F3F3F3"/>
              </a:solidFill>
              <a:highlight>
                <a:srgbClr val="051E30"/>
              </a:highlight>
              <a:latin typeface="Times New Roman"/>
              <a:ea typeface="Times New Roman"/>
              <a:cs typeface="Times New Roman"/>
              <a:sym typeface="Times New Roman"/>
            </a:endParaRPr>
          </a:p>
          <a:p>
            <a:pPr indent="0" lvl="0" marL="0" rtl="0" algn="l">
              <a:lnSpc>
                <a:spcPct val="100000"/>
              </a:lnSpc>
              <a:spcBef>
                <a:spcPts val="2300"/>
              </a:spcBef>
              <a:spcAft>
                <a:spcPts val="0"/>
              </a:spcAft>
              <a:buNone/>
            </a:pPr>
            <a:r>
              <a:t/>
            </a:r>
            <a:endParaRPr sz="1200">
              <a:solidFill>
                <a:srgbClr val="F3F3F3"/>
              </a:solidFill>
              <a:highlight>
                <a:srgbClr val="051E30"/>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F3F3F3"/>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6"/>
          <p:cNvSpPr txBox="1"/>
          <p:nvPr>
            <p:ph idx="1" type="subTitle"/>
          </p:nvPr>
        </p:nvSpPr>
        <p:spPr>
          <a:xfrm>
            <a:off x="311700" y="322344"/>
            <a:ext cx="8520600" cy="4498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1200">
                <a:solidFill>
                  <a:srgbClr val="000000"/>
                </a:solidFill>
                <a:highlight>
                  <a:srgbClr val="F9F9F9"/>
                </a:highlight>
                <a:latin typeface="Times New Roman"/>
                <a:ea typeface="Times New Roman"/>
                <a:cs typeface="Times New Roman"/>
                <a:sym typeface="Times New Roman"/>
              </a:rPr>
              <a:t>Add user to root </a:t>
            </a:r>
            <a:endParaRPr sz="1200">
              <a:solidFill>
                <a:srgbClr val="000000"/>
              </a:solidFill>
              <a:highlight>
                <a:srgbClr val="F9F9F9"/>
              </a:highlight>
              <a:latin typeface="Times New Roman"/>
              <a:ea typeface="Times New Roman"/>
              <a:cs typeface="Times New Roman"/>
              <a:sym typeface="Times New Roman"/>
            </a:endParaRPr>
          </a:p>
          <a:p>
            <a:pPr indent="0" lvl="0" marL="0" rtl="0" algn="l">
              <a:spcBef>
                <a:spcPts val="1000"/>
              </a:spcBef>
              <a:spcAft>
                <a:spcPts val="0"/>
              </a:spcAft>
              <a:buNone/>
            </a:pPr>
            <a:r>
              <a:rPr lang="en" sz="1200">
                <a:solidFill>
                  <a:srgbClr val="000000"/>
                </a:solidFill>
                <a:highlight>
                  <a:srgbClr val="F9F9F9"/>
                </a:highlight>
                <a:latin typeface="Times New Roman"/>
                <a:ea typeface="Times New Roman"/>
                <a:cs typeface="Times New Roman"/>
                <a:sym typeface="Times New Roman"/>
              </a:rPr>
              <a:t>usermod -aG root username or go to  /etc/sudoers File and edit that file as below</a:t>
            </a:r>
            <a:endParaRPr sz="1200">
              <a:solidFill>
                <a:srgbClr val="000000"/>
              </a:solidFill>
              <a:highlight>
                <a:srgbClr val="F9F9F9"/>
              </a:highlight>
              <a:latin typeface="Times New Roman"/>
              <a:ea typeface="Times New Roman"/>
              <a:cs typeface="Times New Roman"/>
              <a:sym typeface="Times New Roman"/>
            </a:endParaRPr>
          </a:p>
          <a:p>
            <a:pPr indent="0" lvl="0" marL="0" rtl="0" algn="l">
              <a:spcBef>
                <a:spcPts val="1000"/>
              </a:spcBef>
              <a:spcAft>
                <a:spcPts val="0"/>
              </a:spcAft>
              <a:buNone/>
            </a:pPr>
            <a:r>
              <a:rPr lang="en" sz="1200">
                <a:solidFill>
                  <a:srgbClr val="000000"/>
                </a:solidFill>
                <a:highlight>
                  <a:srgbClr val="F9F9F9"/>
                </a:highlight>
                <a:latin typeface="Times New Roman"/>
                <a:ea typeface="Times New Roman"/>
                <a:cs typeface="Times New Roman"/>
                <a:sym typeface="Times New Roman"/>
              </a:rPr>
              <a:t>## Allow root to run any commands anywhere </a:t>
            </a:r>
            <a:endParaRPr sz="1200">
              <a:solidFill>
                <a:srgbClr val="000000"/>
              </a:solidFill>
              <a:highlight>
                <a:srgbClr val="F9F9F9"/>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highlight>
                  <a:srgbClr val="F9F9F9"/>
                </a:highlight>
                <a:latin typeface="Times New Roman"/>
                <a:ea typeface="Times New Roman"/>
                <a:cs typeface="Times New Roman"/>
                <a:sym typeface="Times New Roman"/>
              </a:rPr>
              <a:t>root    ALL=(ALL)       ALL</a:t>
            </a:r>
            <a:endParaRPr sz="1200">
              <a:solidFill>
                <a:srgbClr val="000000"/>
              </a:solidFill>
              <a:highlight>
                <a:srgbClr val="F9F9F9"/>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highlight>
                  <a:srgbClr val="F9F9F9"/>
                </a:highlight>
                <a:latin typeface="Times New Roman"/>
                <a:ea typeface="Times New Roman"/>
                <a:cs typeface="Times New Roman"/>
                <a:sym typeface="Times New Roman"/>
              </a:rPr>
              <a:t>ram    ALL=(ALL)       ALL</a:t>
            </a:r>
            <a:endParaRPr sz="1200">
              <a:solidFill>
                <a:srgbClr val="000000"/>
              </a:solidFill>
              <a:highlight>
                <a:srgbClr val="F9F9F9"/>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highlight>
                  <a:srgbClr val="F9F9F9"/>
                </a:highlight>
                <a:latin typeface="Times New Roman"/>
                <a:ea typeface="Times New Roman"/>
                <a:cs typeface="Times New Roman"/>
                <a:sym typeface="Times New Roman"/>
              </a:rPr>
              <a:t>devops    ALL=(ALL)       ALL</a:t>
            </a:r>
            <a:endParaRPr sz="1200">
              <a:solidFill>
                <a:srgbClr val="000000"/>
              </a:solidFill>
              <a:highlight>
                <a:srgbClr val="F9F9F9"/>
              </a:highlight>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000000"/>
                </a:solidFill>
                <a:highlight>
                  <a:srgbClr val="F9F9F9"/>
                </a:highlight>
                <a:latin typeface="Times New Roman"/>
                <a:ea typeface="Times New Roman"/>
                <a:cs typeface="Times New Roman"/>
                <a:sym typeface="Times New Roman"/>
              </a:rPr>
              <a:t>Changing user login user from Terminal</a:t>
            </a:r>
            <a:endParaRPr b="1" sz="1200">
              <a:solidFill>
                <a:srgbClr val="000000"/>
              </a:solidFill>
              <a:highlight>
                <a:srgbClr val="F9F9F9"/>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highlight>
                  <a:srgbClr val="F9F9F9"/>
                </a:highlight>
                <a:latin typeface="Times New Roman"/>
                <a:ea typeface="Times New Roman"/>
                <a:cs typeface="Times New Roman"/>
                <a:sym typeface="Times New Roman"/>
              </a:rPr>
              <a:t>su - &lt;username&gt;</a:t>
            </a:r>
            <a:endParaRPr sz="1200">
              <a:solidFill>
                <a:srgbClr val="000000"/>
              </a:solidFill>
              <a:highlight>
                <a:srgbClr val="F9F9F9"/>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highlight>
                  <a:srgbClr val="F9F9F9"/>
                </a:highlight>
                <a:latin typeface="Times New Roman"/>
                <a:ea typeface="Times New Roman"/>
                <a:cs typeface="Times New Roman"/>
                <a:sym typeface="Times New Roman"/>
              </a:rPr>
              <a:t>password:</a:t>
            </a:r>
            <a:endParaRPr sz="1200">
              <a:solidFill>
                <a:srgbClr val="000000"/>
              </a:solidFill>
              <a:highlight>
                <a:srgbClr val="F9F9F9"/>
              </a:highlight>
              <a:latin typeface="Times New Roman"/>
              <a:ea typeface="Times New Roman"/>
              <a:cs typeface="Times New Roman"/>
              <a:sym typeface="Times New Roman"/>
            </a:endParaRPr>
          </a:p>
          <a:p>
            <a:pPr indent="0" lvl="0" marL="0" rtl="0" algn="l">
              <a:lnSpc>
                <a:spcPct val="132954"/>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32954"/>
              </a:lnSpc>
              <a:spcBef>
                <a:spcPts val="11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Open terminal window and type:</a:t>
            </a:r>
            <a:endParaRPr sz="1200">
              <a:solidFill>
                <a:srgbClr val="000000"/>
              </a:solidFill>
              <a:latin typeface="Times New Roman"/>
              <a:ea typeface="Times New Roman"/>
              <a:cs typeface="Times New Roman"/>
              <a:sym typeface="Times New Roman"/>
            </a:endParaRPr>
          </a:p>
          <a:p>
            <a:pPr indent="0" lvl="0" marL="50800" marR="50800" rtl="0" algn="l">
              <a:lnSpc>
                <a:spcPct val="115000"/>
              </a:lnSpc>
              <a:spcBef>
                <a:spcPts val="1100"/>
              </a:spcBef>
              <a:spcAft>
                <a:spcPts val="0"/>
              </a:spcAft>
              <a:buClr>
                <a:schemeClr val="dk1"/>
              </a:buClr>
              <a:buSzPts val="1100"/>
              <a:buFont typeface="Arial"/>
              <a:buNone/>
            </a:pPr>
            <a:r>
              <a:rPr lang="en" sz="1200">
                <a:solidFill>
                  <a:srgbClr val="000000"/>
                </a:solidFill>
                <a:highlight>
                  <a:srgbClr val="EFF0F1"/>
                </a:highlight>
                <a:latin typeface="Times New Roman"/>
                <a:ea typeface="Times New Roman"/>
                <a:cs typeface="Times New Roman"/>
                <a:sym typeface="Times New Roman"/>
              </a:rPr>
              <a:t>sudo visudo</a:t>
            </a:r>
            <a:endParaRPr sz="1200">
              <a:solidFill>
                <a:srgbClr val="000000"/>
              </a:solidFill>
              <a:highlight>
                <a:srgbClr val="EFF0F1"/>
              </a:highlight>
              <a:latin typeface="Times New Roman"/>
              <a:ea typeface="Times New Roman"/>
              <a:cs typeface="Times New Roman"/>
              <a:sym typeface="Times New Roman"/>
            </a:endParaRPr>
          </a:p>
          <a:p>
            <a:pPr indent="0" lvl="0" marL="0" rtl="0" algn="l">
              <a:lnSpc>
                <a:spcPct val="132954"/>
              </a:lnSpc>
              <a:spcBef>
                <a:spcPts val="11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 the bottom of the file, type the follow:</a:t>
            </a:r>
            <a:endParaRPr sz="1200">
              <a:solidFill>
                <a:srgbClr val="000000"/>
              </a:solidFill>
              <a:latin typeface="Times New Roman"/>
              <a:ea typeface="Times New Roman"/>
              <a:cs typeface="Times New Roman"/>
              <a:sym typeface="Times New Roman"/>
            </a:endParaRPr>
          </a:p>
          <a:p>
            <a:pPr indent="0" lvl="0" marL="50800" marR="50800" rtl="0" algn="l">
              <a:lnSpc>
                <a:spcPct val="115000"/>
              </a:lnSpc>
              <a:spcBef>
                <a:spcPts val="1100"/>
              </a:spcBef>
              <a:spcAft>
                <a:spcPts val="0"/>
              </a:spcAft>
              <a:buClr>
                <a:schemeClr val="dk1"/>
              </a:buClr>
              <a:buSzPts val="1100"/>
              <a:buFont typeface="Arial"/>
              <a:buNone/>
            </a:pPr>
            <a:r>
              <a:rPr lang="en" sz="1200">
                <a:solidFill>
                  <a:srgbClr val="000000"/>
                </a:solidFill>
                <a:highlight>
                  <a:srgbClr val="EFF0F1"/>
                </a:highlight>
                <a:latin typeface="Times New Roman"/>
                <a:ea typeface="Times New Roman"/>
                <a:cs typeface="Times New Roman"/>
                <a:sym typeface="Times New Roman"/>
              </a:rPr>
              <a:t>username ALL=(ALL) NOPASSWD: ALL</a:t>
            </a:r>
            <a:endParaRPr sz="1200">
              <a:solidFill>
                <a:srgbClr val="000000"/>
              </a:solidFill>
              <a:highlight>
                <a:srgbClr val="EFF0F1"/>
              </a:highlight>
              <a:latin typeface="Times New Roman"/>
              <a:ea typeface="Times New Roman"/>
              <a:cs typeface="Times New Roman"/>
              <a:sym typeface="Times New Roman"/>
            </a:endParaRPr>
          </a:p>
          <a:p>
            <a:pPr indent="0" lvl="0" marL="0" rtl="0" algn="l">
              <a:spcBef>
                <a:spcPts val="1100"/>
              </a:spcBef>
              <a:spcAft>
                <a:spcPts val="0"/>
              </a:spcAft>
              <a:buNone/>
            </a:pPr>
            <a:r>
              <a:rPr lang="en" sz="1200">
                <a:solidFill>
                  <a:srgbClr val="000000"/>
                </a:solidFill>
                <a:latin typeface="Times New Roman"/>
                <a:ea typeface="Times New Roman"/>
                <a:cs typeface="Times New Roman"/>
                <a:sym typeface="Times New Roman"/>
              </a:rPr>
              <a:t>Replace username with your user</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7"/>
          <p:cNvSpPr txBox="1"/>
          <p:nvPr>
            <p:ph type="title"/>
          </p:nvPr>
        </p:nvSpPr>
        <p:spPr>
          <a:xfrm>
            <a:off x="311700" y="579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22222"/>
                </a:solidFill>
                <a:highlight>
                  <a:srgbClr val="FFFFFF"/>
                </a:highlight>
                <a:latin typeface="Times New Roman"/>
                <a:ea typeface="Times New Roman"/>
                <a:cs typeface="Times New Roman"/>
                <a:sym typeface="Times New Roman"/>
              </a:rPr>
              <a:t>Basic and Common Commands</a:t>
            </a:r>
            <a:endParaRPr b="1" sz="1200">
              <a:latin typeface="Times New Roman"/>
              <a:ea typeface="Times New Roman"/>
              <a:cs typeface="Times New Roman"/>
              <a:sym typeface="Times New Roman"/>
            </a:endParaRPr>
          </a:p>
        </p:txBody>
      </p:sp>
      <p:sp>
        <p:nvSpPr>
          <p:cNvPr id="127" name="Google Shape;127;p27"/>
          <p:cNvSpPr txBox="1"/>
          <p:nvPr>
            <p:ph idx="1" type="body"/>
          </p:nvPr>
        </p:nvSpPr>
        <p:spPr>
          <a:xfrm>
            <a:off x="311700" y="1152475"/>
            <a:ext cx="8520600" cy="37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0000FF"/>
                </a:solidFill>
                <a:highlight>
                  <a:srgbClr val="FFFFFF"/>
                </a:highlight>
                <a:latin typeface="Times New Roman"/>
                <a:ea typeface="Times New Roman"/>
                <a:cs typeface="Times New Roman"/>
                <a:sym typeface="Times New Roman"/>
              </a:rPr>
              <a:t>$ date</a:t>
            </a:r>
            <a:r>
              <a:rPr lang="en" sz="1200">
                <a:solidFill>
                  <a:schemeClr val="dk1"/>
                </a:solidFill>
                <a:highlight>
                  <a:srgbClr val="FFFFFF"/>
                </a:highlight>
                <a:latin typeface="Times New Roman"/>
                <a:ea typeface="Times New Roman"/>
                <a:cs typeface="Times New Roman"/>
                <a:sym typeface="Times New Roman"/>
              </a:rPr>
              <a:t>             #To see the date of the system.</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date +%d-%Y-%H-%M</a:t>
            </a:r>
            <a:r>
              <a:rPr lang="en" sz="1200">
                <a:solidFill>
                  <a:schemeClr val="dk1"/>
                </a:solidFill>
                <a:highlight>
                  <a:srgbClr val="FFFFFF"/>
                </a:highlight>
                <a:latin typeface="Times New Roman"/>
                <a:ea typeface="Times New Roman"/>
                <a:cs typeface="Times New Roman"/>
                <a:sym typeface="Times New Roman"/>
              </a:rPr>
              <a:t>  #To see particular date format you always use date options</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cal </a:t>
            </a:r>
            <a:r>
              <a:rPr lang="en" sz="1200">
                <a:solidFill>
                  <a:schemeClr val="dk1"/>
                </a:solidFill>
                <a:highlight>
                  <a:srgbClr val="FFFFFF"/>
                </a:highlight>
                <a:latin typeface="Times New Roman"/>
                <a:ea typeface="Times New Roman"/>
                <a:cs typeface="Times New Roman"/>
                <a:sym typeface="Times New Roman"/>
              </a:rPr>
              <a:t>               #To see the current month calendar.</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cal 11 2014</a:t>
            </a:r>
            <a:r>
              <a:rPr lang="en" sz="1200">
                <a:solidFill>
                  <a:schemeClr val="dk1"/>
                </a:solidFill>
                <a:highlight>
                  <a:srgbClr val="FFFFFF"/>
                </a:highlight>
                <a:latin typeface="Times New Roman"/>
                <a:ea typeface="Times New Roman"/>
                <a:cs typeface="Times New Roman"/>
                <a:sym typeface="Times New Roman"/>
              </a:rPr>
              <a:t>            #To display the calendar, Month November (11) and year 2014</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clear</a:t>
            </a:r>
            <a:r>
              <a:rPr lang="en" sz="1200">
                <a:solidFill>
                  <a:schemeClr val="dk1"/>
                </a:solidFill>
                <a:highlight>
                  <a:srgbClr val="FFFFFF"/>
                </a:highlight>
                <a:latin typeface="Times New Roman"/>
                <a:ea typeface="Times New Roman"/>
                <a:cs typeface="Times New Roman"/>
                <a:sym typeface="Times New Roman"/>
              </a:rPr>
              <a:t>            #To clear the screen</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ls –l</a:t>
            </a:r>
            <a:r>
              <a:rPr lang="en" sz="1200">
                <a:solidFill>
                  <a:schemeClr val="dk1"/>
                </a:solidFill>
                <a:highlight>
                  <a:srgbClr val="FFFFFF"/>
                </a:highlight>
                <a:latin typeface="Times New Roman"/>
                <a:ea typeface="Times New Roman"/>
                <a:cs typeface="Times New Roman"/>
                <a:sym typeface="Times New Roman"/>
              </a:rPr>
              <a:t>            #List files, directories with their properties</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ls</a:t>
            </a:r>
            <a:r>
              <a:rPr lang="en" sz="1200">
                <a:solidFill>
                  <a:schemeClr val="dk1"/>
                </a:solidFill>
                <a:highlight>
                  <a:srgbClr val="FFFFFF"/>
                </a:highlight>
                <a:latin typeface="Times New Roman"/>
                <a:ea typeface="Times New Roman"/>
                <a:cs typeface="Times New Roman"/>
                <a:sym typeface="Times New Roman"/>
              </a:rPr>
              <a:t>                   #To list files and directories</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ls –a</a:t>
            </a:r>
            <a:r>
              <a:rPr lang="en" sz="1200">
                <a:solidFill>
                  <a:schemeClr val="dk1"/>
                </a:solidFill>
                <a:highlight>
                  <a:srgbClr val="FFFFFF"/>
                </a:highlight>
                <a:latin typeface="Times New Roman"/>
                <a:ea typeface="Times New Roman"/>
                <a:cs typeface="Times New Roman"/>
                <a:sym typeface="Times New Roman"/>
              </a:rPr>
              <a:t>            #To list all hidden files and directories</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FF"/>
                </a:solidFill>
                <a:highlight>
                  <a:srgbClr val="FFFFFF"/>
                </a:highlight>
                <a:latin typeface="Times New Roman"/>
                <a:ea typeface="Times New Roman"/>
                <a:cs typeface="Times New Roman"/>
                <a:sym typeface="Times New Roman"/>
              </a:rPr>
              <a:t>$ ls –d</a:t>
            </a:r>
            <a:r>
              <a:rPr lang="en" sz="1200">
                <a:solidFill>
                  <a:schemeClr val="dk1"/>
                </a:solidFill>
                <a:highlight>
                  <a:srgbClr val="FFFFFF"/>
                </a:highlight>
                <a:latin typeface="Times New Roman"/>
                <a:ea typeface="Times New Roman"/>
                <a:cs typeface="Times New Roman"/>
                <a:sym typeface="Times New Roman"/>
              </a:rPr>
              <a:t>            #To list only directories</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ph idx="1" type="body"/>
          </p:nvPr>
        </p:nvSpPr>
        <p:spPr>
          <a:xfrm>
            <a:off x="311700" y="75025"/>
            <a:ext cx="8520600" cy="449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pwd</a:t>
            </a:r>
            <a:r>
              <a:rPr lang="en" sz="1200">
                <a:solidFill>
                  <a:schemeClr val="dk1"/>
                </a:solidFill>
                <a:highlight>
                  <a:srgbClr val="FFFFFF"/>
                </a:highlight>
                <a:latin typeface="Times New Roman"/>
                <a:ea typeface="Times New Roman"/>
                <a:cs typeface="Times New Roman"/>
                <a:sym typeface="Times New Roman"/>
              </a:rPr>
              <a:t>             #Print working directory</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whoami</a:t>
            </a:r>
            <a:r>
              <a:rPr lang="en" sz="1200">
                <a:solidFill>
                  <a:schemeClr val="dk1"/>
                </a:solidFill>
                <a:highlight>
                  <a:srgbClr val="FFFFFF"/>
                </a:highlight>
                <a:latin typeface="Times New Roman"/>
                <a:ea typeface="Times New Roman"/>
                <a:cs typeface="Times New Roman"/>
                <a:sym typeface="Times New Roman"/>
              </a:rPr>
              <a:t>    #To see from which user you have logged in</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FF"/>
                </a:solidFill>
                <a:highlight>
                  <a:srgbClr val="FFFFFF"/>
                </a:highlight>
                <a:latin typeface="Times New Roman"/>
                <a:ea typeface="Times New Roman"/>
                <a:cs typeface="Times New Roman"/>
                <a:sym typeface="Times New Roman"/>
              </a:rPr>
              <a:t>$ who</a:t>
            </a:r>
            <a:r>
              <a:rPr lang="en" sz="1200">
                <a:solidFill>
                  <a:schemeClr val="dk1"/>
                </a:solidFill>
                <a:highlight>
                  <a:srgbClr val="FFFFFF"/>
                </a:highlight>
                <a:latin typeface="Times New Roman"/>
                <a:ea typeface="Times New Roman"/>
                <a:cs typeface="Times New Roman"/>
                <a:sym typeface="Times New Roman"/>
              </a:rPr>
              <a:t>             #To see all who is logged in yet this point of time from which IP</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w</a:t>
            </a:r>
            <a:r>
              <a:rPr lang="en" sz="1200">
                <a:solidFill>
                  <a:schemeClr val="dk1"/>
                </a:solidFill>
                <a:highlight>
                  <a:srgbClr val="FFFFFF"/>
                </a:highlight>
                <a:latin typeface="Times New Roman"/>
                <a:ea typeface="Times New Roman"/>
                <a:cs typeface="Times New Roman"/>
                <a:sym typeface="Times New Roman"/>
              </a:rPr>
              <a:t>                  #More details about user related info</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uptime</a:t>
            </a:r>
            <a:r>
              <a:rPr lang="en" sz="1200">
                <a:solidFill>
                  <a:schemeClr val="dk1"/>
                </a:solidFill>
                <a:highlight>
                  <a:srgbClr val="FFFFFF"/>
                </a:highlight>
                <a:latin typeface="Times New Roman"/>
                <a:ea typeface="Times New Roman"/>
                <a:cs typeface="Times New Roman"/>
                <a:sym typeface="Times New Roman"/>
              </a:rPr>
              <a:t>        #To see the server up time, boot time, users and load</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uname –a</a:t>
            </a:r>
            <a:r>
              <a:rPr lang="en" sz="1200">
                <a:solidFill>
                  <a:schemeClr val="dk1"/>
                </a:solidFill>
                <a:highlight>
                  <a:srgbClr val="FFFFFF"/>
                </a:highlight>
                <a:latin typeface="Times New Roman"/>
                <a:ea typeface="Times New Roman"/>
                <a:cs typeface="Times New Roman"/>
                <a:sym typeface="Times New Roman"/>
              </a:rPr>
              <a:t>     #Verify Operating system version, kernel version and architecture</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touch &lt;File Name&gt;</a:t>
            </a:r>
            <a:r>
              <a:rPr lang="en" sz="1200">
                <a:solidFill>
                  <a:schemeClr val="dk1"/>
                </a:solidFill>
                <a:highlight>
                  <a:srgbClr val="FFFFFF"/>
                </a:highlight>
                <a:latin typeface="Times New Roman"/>
                <a:ea typeface="Times New Roman"/>
                <a:cs typeface="Times New Roman"/>
                <a:sym typeface="Times New Roman"/>
              </a:rPr>
              <a:t>         #Create an empty file / Multiple empty files yet a time</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touch –am</a:t>
            </a:r>
            <a:r>
              <a:rPr lang="en" sz="1200">
                <a:solidFill>
                  <a:schemeClr val="dk1"/>
                </a:solidFill>
                <a:highlight>
                  <a:srgbClr val="FFFFFF"/>
                </a:highlight>
                <a:latin typeface="Times New Roman"/>
                <a:ea typeface="Times New Roman"/>
                <a:cs typeface="Times New Roman"/>
                <a:sym typeface="Times New Roman"/>
              </a:rPr>
              <a:t> </a:t>
            </a:r>
            <a:r>
              <a:rPr lang="en" sz="1200">
                <a:solidFill>
                  <a:srgbClr val="0000FF"/>
                </a:solidFill>
                <a:highlight>
                  <a:schemeClr val="lt1"/>
                </a:highlight>
                <a:latin typeface="Times New Roman"/>
                <a:ea typeface="Times New Roman"/>
                <a:cs typeface="Times New Roman"/>
                <a:sym typeface="Times New Roman"/>
              </a:rPr>
              <a:t>&lt;File Name&gt;</a:t>
            </a:r>
            <a:r>
              <a:rPr lang="en" sz="1200">
                <a:solidFill>
                  <a:schemeClr val="dk1"/>
                </a:solidFill>
                <a:highlight>
                  <a:srgbClr val="FFFFFF"/>
                </a:highlight>
                <a:latin typeface="Times New Roman"/>
                <a:ea typeface="Times New Roman"/>
                <a:cs typeface="Times New Roman"/>
                <a:sym typeface="Times New Roman"/>
              </a:rPr>
              <a:t>   #it will change a file time to current time</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touch –r file1 –B 30 file2</a:t>
            </a:r>
            <a:r>
              <a:rPr lang="en" sz="1200">
                <a:solidFill>
                  <a:schemeClr val="dk1"/>
                </a:solidFill>
                <a:highlight>
                  <a:srgbClr val="FFFFFF"/>
                </a:highlight>
                <a:latin typeface="Times New Roman"/>
                <a:ea typeface="Times New Roman"/>
                <a:cs typeface="Times New Roman"/>
                <a:sym typeface="Times New Roman"/>
              </a:rPr>
              <a:t>  #it will create two files with 30 seconds time difference</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cat /dev/null &gt; file </a:t>
            </a:r>
            <a:r>
              <a:rPr lang="en" sz="1200">
                <a:solidFill>
                  <a:schemeClr val="dk1"/>
                </a:solidFill>
                <a:highlight>
                  <a:srgbClr val="FFFFFF"/>
                </a:highlight>
                <a:latin typeface="Times New Roman"/>
                <a:ea typeface="Times New Roman"/>
                <a:cs typeface="Times New Roman"/>
                <a:sym typeface="Times New Roman"/>
              </a:rPr>
              <a:t>                      #To empty the data file</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FF"/>
                </a:solidFill>
                <a:highlight>
                  <a:srgbClr val="FFFFFF"/>
                </a:highlight>
                <a:latin typeface="Times New Roman"/>
                <a:ea typeface="Times New Roman"/>
                <a:cs typeface="Times New Roman"/>
                <a:sym typeface="Times New Roman"/>
              </a:rPr>
              <a:t>$ cat &gt; &lt;File Name&gt;</a:t>
            </a:r>
            <a:r>
              <a:rPr lang="en" sz="1200">
                <a:solidFill>
                  <a:schemeClr val="dk1"/>
                </a:solidFill>
                <a:highlight>
                  <a:srgbClr val="FFFFFF"/>
                </a:highlight>
                <a:latin typeface="Times New Roman"/>
                <a:ea typeface="Times New Roman"/>
                <a:cs typeface="Times New Roman"/>
                <a:sym typeface="Times New Roman"/>
              </a:rPr>
              <a:t>                      #Create an single file with text</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9"/>
          <p:cNvSpPr txBox="1"/>
          <p:nvPr>
            <p:ph idx="1" type="body"/>
          </p:nvPr>
        </p:nvSpPr>
        <p:spPr>
          <a:xfrm>
            <a:off x="311700" y="83375"/>
            <a:ext cx="8520600" cy="44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0000FF"/>
                </a:solidFill>
                <a:highlight>
                  <a:srgbClr val="FFFFFF"/>
                </a:highlight>
                <a:latin typeface="Times New Roman"/>
                <a:ea typeface="Times New Roman"/>
                <a:cs typeface="Times New Roman"/>
                <a:sym typeface="Times New Roman"/>
              </a:rPr>
              <a:t>$ rm –rf &lt;File / Directory Name&gt;</a:t>
            </a:r>
            <a:r>
              <a:rPr lang="en" sz="1200">
                <a:solidFill>
                  <a:schemeClr val="dk1"/>
                </a:solidFill>
                <a:highlight>
                  <a:srgbClr val="FFFFFF"/>
                </a:highlight>
                <a:latin typeface="Times New Roman"/>
                <a:ea typeface="Times New Roman"/>
                <a:cs typeface="Times New Roman"/>
                <a:sym typeface="Times New Roman"/>
              </a:rPr>
              <a:t>    #Delete files and directories forcefully</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FF"/>
                </a:solidFill>
                <a:highlight>
                  <a:srgbClr val="FFFFFF"/>
                </a:highlight>
                <a:latin typeface="Times New Roman"/>
                <a:ea typeface="Times New Roman"/>
                <a:cs typeface="Times New Roman"/>
                <a:sym typeface="Times New Roman"/>
              </a:rPr>
              <a:t>$rmdir &lt;directory&gt;</a:t>
            </a:r>
            <a:r>
              <a:rPr lang="en" sz="1200">
                <a:solidFill>
                  <a:schemeClr val="dk1"/>
                </a:solidFill>
                <a:highlight>
                  <a:srgbClr val="FFFFFF"/>
                </a:highlight>
                <a:latin typeface="Times New Roman"/>
                <a:ea typeface="Times New Roman"/>
                <a:cs typeface="Times New Roman"/>
                <a:sym typeface="Times New Roman"/>
              </a:rPr>
              <a:t>    #Delete directories only</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FF"/>
                </a:solidFill>
                <a:highlight>
                  <a:srgbClr val="FFFFFF"/>
                </a:highlight>
                <a:latin typeface="Times New Roman"/>
                <a:ea typeface="Times New Roman"/>
                <a:cs typeface="Times New Roman"/>
                <a:sym typeface="Times New Roman"/>
              </a:rPr>
              <a:t>$ mkdir &lt;Directory Name&gt;</a:t>
            </a:r>
            <a:r>
              <a:rPr lang="en" sz="1200">
                <a:solidFill>
                  <a:schemeClr val="dk1"/>
                </a:solidFill>
                <a:highlight>
                  <a:srgbClr val="FFFFFF"/>
                </a:highlight>
                <a:latin typeface="Times New Roman"/>
                <a:ea typeface="Times New Roman"/>
                <a:cs typeface="Times New Roman"/>
                <a:sym typeface="Times New Roman"/>
              </a:rPr>
              <a:t> #Create an empty directory / directories</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FF"/>
                </a:solidFill>
                <a:highlight>
                  <a:srgbClr val="FFFFFF"/>
                </a:highlight>
                <a:latin typeface="Times New Roman"/>
                <a:ea typeface="Times New Roman"/>
                <a:cs typeface="Times New Roman"/>
                <a:sym typeface="Times New Roman"/>
              </a:rPr>
              <a:t>$ mkdir –p &lt;directory/directory/directory&gt;</a:t>
            </a:r>
            <a:r>
              <a:rPr lang="en" sz="1200">
                <a:solidFill>
                  <a:schemeClr val="dk1"/>
                </a:solidFill>
                <a:highlight>
                  <a:srgbClr val="FFFFFF"/>
                </a:highlight>
                <a:latin typeface="Times New Roman"/>
                <a:ea typeface="Times New Roman"/>
                <a:cs typeface="Times New Roman"/>
                <a:sym typeface="Times New Roman"/>
              </a:rPr>
              <a:t> #to create parent directories</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cd &lt;Path of the directory&gt;</a:t>
            </a:r>
            <a:r>
              <a:rPr lang="en" sz="1200">
                <a:solidFill>
                  <a:schemeClr val="dk1"/>
                </a:solidFill>
                <a:highlight>
                  <a:srgbClr val="FFFFFF"/>
                </a:highlight>
                <a:latin typeface="Times New Roman"/>
                <a:ea typeface="Times New Roman"/>
                <a:cs typeface="Times New Roman"/>
                <a:sym typeface="Times New Roman"/>
              </a:rPr>
              <a:t>         #Change directory</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cat &lt;File Name&gt;</a:t>
            </a:r>
            <a:r>
              <a:rPr lang="en" sz="1200">
                <a:solidFill>
                  <a:schemeClr val="dk1"/>
                </a:solidFill>
                <a:highlight>
                  <a:srgbClr val="FFFFFF"/>
                </a:highlight>
                <a:latin typeface="Times New Roman"/>
                <a:ea typeface="Times New Roman"/>
                <a:cs typeface="Times New Roman"/>
                <a:sym typeface="Times New Roman"/>
              </a:rPr>
              <a:t>              #View content of file</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time</a:t>
            </a:r>
            <a:r>
              <a:rPr lang="en" sz="1200">
                <a:solidFill>
                  <a:schemeClr val="dk1"/>
                </a:solidFill>
                <a:highlight>
                  <a:srgbClr val="FFFFFF"/>
                </a:highlight>
                <a:latin typeface="Times New Roman"/>
                <a:ea typeface="Times New Roman"/>
                <a:cs typeface="Times New Roman"/>
                <a:sym typeface="Times New Roman"/>
              </a:rPr>
              <a:t>             #Calculate response time of the activity / command</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FF"/>
                </a:solidFill>
                <a:highlight>
                  <a:srgbClr val="FFFFFF"/>
                </a:highlight>
                <a:latin typeface="Times New Roman"/>
                <a:ea typeface="Times New Roman"/>
                <a:cs typeface="Times New Roman"/>
                <a:sym typeface="Times New Roman"/>
              </a:rPr>
              <a:t>$ cp &lt;Source path&gt; &lt;Destination path&gt;</a:t>
            </a:r>
            <a:r>
              <a:rPr lang="en" sz="1200">
                <a:solidFill>
                  <a:schemeClr val="dk1"/>
                </a:solidFill>
                <a:highlight>
                  <a:srgbClr val="FFFFFF"/>
                </a:highlight>
                <a:latin typeface="Times New Roman"/>
                <a:ea typeface="Times New Roman"/>
                <a:cs typeface="Times New Roman"/>
                <a:sym typeface="Times New Roman"/>
              </a:rPr>
              <a:t>  #Copy the files from one path to another path</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FF"/>
                </a:solidFill>
                <a:highlight>
                  <a:srgbClr val="FFFFFF"/>
                </a:highlight>
                <a:latin typeface="Times New Roman"/>
                <a:ea typeface="Times New Roman"/>
                <a:cs typeface="Times New Roman"/>
                <a:sym typeface="Times New Roman"/>
              </a:rPr>
              <a:t>$ cp  &lt;source&gt; &lt;destination&gt;</a:t>
            </a:r>
            <a:r>
              <a:rPr lang="en" sz="1200">
                <a:solidFill>
                  <a:schemeClr val="dk1"/>
                </a:solidFill>
                <a:highlight>
                  <a:srgbClr val="FFFFFF"/>
                </a:highlight>
                <a:latin typeface="Times New Roman"/>
                <a:ea typeface="Times New Roman"/>
                <a:cs typeface="Times New Roman"/>
                <a:sym typeface="Times New Roman"/>
              </a:rPr>
              <a:t> #copy directories from source to destination</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0"/>
          <p:cNvSpPr txBox="1"/>
          <p:nvPr>
            <p:ph idx="1" type="body"/>
          </p:nvPr>
        </p:nvSpPr>
        <p:spPr>
          <a:xfrm>
            <a:off x="311700" y="66700"/>
            <a:ext cx="8520600" cy="45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highlight>
                  <a:srgbClr val="FFFFFF"/>
                </a:highlight>
                <a:latin typeface="Times New Roman"/>
                <a:ea typeface="Times New Roman"/>
                <a:cs typeface="Times New Roman"/>
                <a:sym typeface="Times New Roman"/>
              </a:rPr>
              <a:t>Options:</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-R, -r,              #copy directories recursively</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-v                     #verbose to see progress of copy job</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-p                     #preserve</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-f                      #forcefully</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chemeClr val="dk1"/>
                </a:solidFill>
                <a:highlight>
                  <a:srgbClr val="FFFFFF"/>
                </a:highlight>
                <a:latin typeface="Times New Roman"/>
                <a:ea typeface="Times New Roman"/>
                <a:cs typeface="Times New Roman"/>
                <a:sym typeface="Times New Roman"/>
              </a:rPr>
              <a:t>-I                            #interactive: Ask before overwriting file</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FF"/>
                </a:solidFill>
                <a:highlight>
                  <a:srgbClr val="FFFFFF"/>
                </a:highlight>
                <a:latin typeface="Times New Roman"/>
                <a:ea typeface="Times New Roman"/>
                <a:cs typeface="Times New Roman"/>
                <a:sym typeface="Times New Roman"/>
              </a:rPr>
              <a:t>$ mv &lt;source&gt; &lt;destination&gt;</a:t>
            </a:r>
            <a:r>
              <a:rPr lang="en" sz="1200">
                <a:solidFill>
                  <a:schemeClr val="dk1"/>
                </a:solidFill>
                <a:highlight>
                  <a:srgbClr val="FFFFFF"/>
                </a:highlight>
                <a:latin typeface="Times New Roman"/>
                <a:ea typeface="Times New Roman"/>
                <a:cs typeface="Times New Roman"/>
                <a:sym typeface="Times New Roman"/>
              </a:rPr>
              <a:t>       #Move files/directories</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mv &lt;old name&gt; &lt;new name&gt;</a:t>
            </a:r>
            <a:r>
              <a:rPr lang="en" sz="1200">
                <a:solidFill>
                  <a:schemeClr val="dk1"/>
                </a:solidFill>
                <a:highlight>
                  <a:srgbClr val="FFFFFF"/>
                </a:highlight>
                <a:latin typeface="Times New Roman"/>
                <a:ea typeface="Times New Roman"/>
                <a:cs typeface="Times New Roman"/>
                <a:sym typeface="Times New Roman"/>
              </a:rPr>
              <a:t>    #Rename the file and directory</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last</a:t>
            </a:r>
            <a:r>
              <a:rPr lang="en" sz="1200">
                <a:solidFill>
                  <a:schemeClr val="dk1"/>
                </a:solidFill>
                <a:highlight>
                  <a:srgbClr val="FFFFFF"/>
                </a:highlight>
                <a:latin typeface="Times New Roman"/>
                <a:ea typeface="Times New Roman"/>
                <a:cs typeface="Times New Roman"/>
                <a:sym typeface="Times New Roman"/>
              </a:rPr>
              <a:t>                          #Check who logged in and when logged in duration</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FF"/>
                </a:solidFill>
                <a:highlight>
                  <a:srgbClr val="FFFFFF"/>
                </a:highlight>
                <a:latin typeface="Times New Roman"/>
                <a:ea typeface="Times New Roman"/>
                <a:cs typeface="Times New Roman"/>
                <a:sym typeface="Times New Roman"/>
              </a:rPr>
              <a:t>$ arch</a:t>
            </a:r>
            <a:r>
              <a:rPr lang="en" sz="1200">
                <a:solidFill>
                  <a:schemeClr val="dk1"/>
                </a:solidFill>
                <a:highlight>
                  <a:srgbClr val="FFFFFF"/>
                </a:highlight>
                <a:latin typeface="Times New Roman"/>
                <a:ea typeface="Times New Roman"/>
                <a:cs typeface="Times New Roman"/>
                <a:sym typeface="Times New Roman"/>
              </a:rPr>
              <a:t>             #to know architecture</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1"/>
          <p:cNvSpPr txBox="1"/>
          <p:nvPr>
            <p:ph idx="1" type="body"/>
          </p:nvPr>
        </p:nvSpPr>
        <p:spPr>
          <a:xfrm>
            <a:off x="311700" y="83375"/>
            <a:ext cx="8520600" cy="44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 </a:t>
            </a:r>
            <a:r>
              <a:rPr lang="en" sz="1200">
                <a:solidFill>
                  <a:srgbClr val="0000FF"/>
                </a:solidFill>
                <a:highlight>
                  <a:srgbClr val="FFFFFF"/>
                </a:highlight>
                <a:latin typeface="Times New Roman"/>
                <a:ea typeface="Times New Roman"/>
                <a:cs typeface="Times New Roman"/>
                <a:sym typeface="Times New Roman"/>
              </a:rPr>
              <a:t>$ reboot or  init 6</a:t>
            </a:r>
            <a:r>
              <a:rPr lang="en" sz="1200">
                <a:solidFill>
                  <a:schemeClr val="dk1"/>
                </a:solidFill>
                <a:highlight>
                  <a:srgbClr val="FFFFFF"/>
                </a:highlight>
                <a:latin typeface="Times New Roman"/>
                <a:ea typeface="Times New Roman"/>
                <a:cs typeface="Times New Roman"/>
                <a:sym typeface="Times New Roman"/>
              </a:rPr>
              <a:t>                     #Restart server</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FF"/>
                </a:solidFill>
                <a:highlight>
                  <a:srgbClr val="FFFFFF"/>
                </a:highlight>
                <a:latin typeface="Times New Roman"/>
                <a:ea typeface="Times New Roman"/>
                <a:cs typeface="Times New Roman"/>
                <a:sym typeface="Times New Roman"/>
              </a:rPr>
              <a:t>$ poweroff or  init 0</a:t>
            </a:r>
            <a:r>
              <a:rPr lang="en" sz="1200">
                <a:solidFill>
                  <a:schemeClr val="dk1"/>
                </a:solidFill>
                <a:highlight>
                  <a:srgbClr val="FFFFFF"/>
                </a:highlight>
                <a:latin typeface="Times New Roman"/>
                <a:ea typeface="Times New Roman"/>
                <a:cs typeface="Times New Roman"/>
                <a:sym typeface="Times New Roman"/>
              </a:rPr>
              <a:t>                  #To shut down the server</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dmesg</a:t>
            </a:r>
            <a:r>
              <a:rPr lang="en" sz="1200">
                <a:solidFill>
                  <a:schemeClr val="dk1"/>
                </a:solidFill>
                <a:highlight>
                  <a:srgbClr val="FFFFFF"/>
                </a:highlight>
                <a:latin typeface="Times New Roman"/>
                <a:ea typeface="Times New Roman"/>
                <a:cs typeface="Times New Roman"/>
                <a:sym typeface="Times New Roman"/>
              </a:rPr>
              <a:t>                                 #Check boot process logs</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FF"/>
                </a:solidFill>
                <a:highlight>
                  <a:srgbClr val="FFFFFF"/>
                </a:highlight>
                <a:latin typeface="Times New Roman"/>
                <a:ea typeface="Times New Roman"/>
                <a:cs typeface="Times New Roman"/>
                <a:sym typeface="Times New Roman"/>
              </a:rPr>
              <a:t>$ nsloookup &lt;Server Address&gt;</a:t>
            </a:r>
            <a:r>
              <a:rPr lang="en" sz="1200">
                <a:solidFill>
                  <a:schemeClr val="dk1"/>
                </a:solidFill>
                <a:highlight>
                  <a:srgbClr val="FFFFFF"/>
                </a:highlight>
                <a:latin typeface="Times New Roman"/>
                <a:ea typeface="Times New Roman"/>
                <a:cs typeface="Times New Roman"/>
                <a:sym typeface="Times New Roman"/>
              </a:rPr>
              <a:t>    #check dns resolution</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FF"/>
                </a:solidFill>
                <a:highlight>
                  <a:srgbClr val="FFFFFF"/>
                </a:highlight>
                <a:latin typeface="Times New Roman"/>
                <a:ea typeface="Times New Roman"/>
                <a:cs typeface="Times New Roman"/>
                <a:sym typeface="Times New Roman"/>
              </a:rPr>
              <a:t>$ dig  &lt;server address&gt;</a:t>
            </a:r>
            <a:r>
              <a:rPr lang="en" sz="1200">
                <a:solidFill>
                  <a:schemeClr val="dk1"/>
                </a:solidFill>
                <a:highlight>
                  <a:srgbClr val="FFFFFF"/>
                </a:highlight>
                <a:latin typeface="Times New Roman"/>
                <a:ea typeface="Times New Roman"/>
                <a:cs typeface="Times New Roman"/>
                <a:sym typeface="Times New Roman"/>
              </a:rPr>
              <a:t>      #check dns resolution to debug</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FF"/>
                </a:solidFill>
                <a:highlight>
                  <a:srgbClr val="FFFFFF"/>
                </a:highlight>
                <a:latin typeface="Times New Roman"/>
                <a:ea typeface="Times New Roman"/>
                <a:cs typeface="Times New Roman"/>
                <a:sym typeface="Times New Roman"/>
              </a:rPr>
              <a:t>$ tree &lt;directory&gt;</a:t>
            </a:r>
            <a:r>
              <a:rPr lang="en" sz="1200">
                <a:solidFill>
                  <a:schemeClr val="dk1"/>
                </a:solidFill>
                <a:highlight>
                  <a:srgbClr val="FFFFFF"/>
                </a:highlight>
                <a:latin typeface="Times New Roman"/>
                <a:ea typeface="Times New Roman"/>
                <a:cs typeface="Times New Roman"/>
                <a:sym typeface="Times New Roman"/>
              </a:rPr>
              <a:t>               #it will show the tree of parent directory</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stat &lt;file name&gt;</a:t>
            </a:r>
            <a:r>
              <a:rPr lang="en" sz="1200">
                <a:solidFill>
                  <a:schemeClr val="dk1"/>
                </a:solidFill>
                <a:highlight>
                  <a:srgbClr val="FFFFFF"/>
                </a:highlight>
                <a:latin typeface="Times New Roman"/>
                <a:ea typeface="Times New Roman"/>
                <a:cs typeface="Times New Roman"/>
                <a:sym typeface="Times New Roman"/>
              </a:rPr>
              <a:t>               #detailed information about file</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FF"/>
                </a:solidFill>
                <a:highlight>
                  <a:srgbClr val="FFFFFF"/>
                </a:highlight>
                <a:latin typeface="Times New Roman"/>
                <a:ea typeface="Times New Roman"/>
                <a:cs typeface="Times New Roman"/>
                <a:sym typeface="Times New Roman"/>
              </a:rPr>
              <a:t>$ wc </a:t>
            </a:r>
            <a:r>
              <a:rPr lang="en" sz="1200">
                <a:solidFill>
                  <a:schemeClr val="dk1"/>
                </a:solidFill>
                <a:highlight>
                  <a:srgbClr val="FFFFFF"/>
                </a:highlight>
                <a:latin typeface="Times New Roman"/>
                <a:ea typeface="Times New Roman"/>
                <a:cs typeface="Times New Roman"/>
                <a:sym typeface="Times New Roman"/>
              </a:rPr>
              <a:t>                           #word count, character count and line count</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200">
                <a:solidFill>
                  <a:schemeClr val="dk1"/>
                </a:solidFill>
                <a:highlight>
                  <a:srgbClr val="FFFFFF"/>
                </a:highlight>
                <a:latin typeface="Times New Roman"/>
                <a:ea typeface="Times New Roman"/>
                <a:cs typeface="Times New Roman"/>
                <a:sym typeface="Times New Roman"/>
              </a:rPr>
              <a:t>Options:</a:t>
            </a:r>
            <a:endParaRPr b="1"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-l          #Check line count</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-c         #Character Count</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rPr lang="en" sz="1200">
                <a:solidFill>
                  <a:schemeClr val="dk1"/>
                </a:solidFill>
                <a:highlight>
                  <a:srgbClr val="FFFFFF"/>
                </a:highlight>
                <a:latin typeface="Times New Roman"/>
                <a:ea typeface="Times New Roman"/>
                <a:cs typeface="Times New Roman"/>
                <a:sym typeface="Times New Roman"/>
              </a:rPr>
              <a:t>-w        #Word Count</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0" y="0"/>
            <a:ext cx="8520600" cy="51435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200">
                <a:latin typeface="Times New Roman"/>
                <a:ea typeface="Times New Roman"/>
                <a:cs typeface="Times New Roman"/>
                <a:sym typeface="Times New Roman"/>
              </a:rPr>
              <a:t>What is Unix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200">
                <a:latin typeface="Times New Roman"/>
                <a:ea typeface="Times New Roman"/>
                <a:cs typeface="Times New Roman"/>
                <a:sym typeface="Times New Roman"/>
              </a:rPr>
              <a:t>The UNIX operating system is a set of programs that act as a link between the computer and the user.</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The computer programs that allocate the system resources and coordinate all the details of the computer's internals is called the operating system or kernel.</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Unix was originally developed in 1969 by a group of AT&amp;T employees at Bell Labs, including Ken Thompson, Dennis Ritchie, Douglas McIlroy, and Joe Ossanna.</a:t>
            </a:r>
            <a:endParaRPr sz="1200">
              <a:latin typeface="Times New Roman"/>
              <a:ea typeface="Times New Roman"/>
              <a:cs typeface="Times New Roman"/>
              <a:sym typeface="Times New Roman"/>
            </a:endParaRPr>
          </a:p>
          <a:p>
            <a:pPr indent="-304800" lvl="0" marL="457200" rtl="0" algn="l">
              <a:lnSpc>
                <a:spcPct val="100000"/>
              </a:lnSpc>
              <a:spcBef>
                <a:spcPts val="1600"/>
              </a:spcBef>
              <a:spcAft>
                <a:spcPts val="0"/>
              </a:spcAft>
              <a:buSzPts val="1200"/>
              <a:buFont typeface="Times New Roman"/>
              <a:buChar char="●"/>
            </a:pPr>
            <a:r>
              <a:rPr lang="en" sz="1200">
                <a:latin typeface="Times New Roman"/>
                <a:ea typeface="Times New Roman"/>
                <a:cs typeface="Times New Roman"/>
                <a:sym typeface="Times New Roman"/>
              </a:rPr>
              <a:t>There are various Unix variants available in the market. Solaris Unix, AIX, HP Unix and BSD are few examples. Linux is also a flavor of Unix which is freely available.</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Several people can use a UNIX computer at the same time; hence UNIX is called a multiuser system.</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 user can also run multiple programs at the same time; hence UNIX is called multitasking.</a:t>
            </a:r>
            <a:endParaRPr sz="12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200">
                <a:solidFill>
                  <a:srgbClr val="222222"/>
                </a:solidFill>
                <a:highlight>
                  <a:srgbClr val="FFFFFF"/>
                </a:highlight>
                <a:latin typeface="Times New Roman"/>
                <a:ea typeface="Times New Roman"/>
                <a:cs typeface="Times New Roman"/>
                <a:sym typeface="Times New Roman"/>
              </a:rPr>
              <a:t>Linux </a:t>
            </a:r>
            <a:r>
              <a:rPr lang="en" sz="1200">
                <a:solidFill>
                  <a:srgbClr val="222222"/>
                </a:solidFill>
                <a:highlight>
                  <a:srgbClr val="FFFFFF"/>
                </a:highlight>
                <a:latin typeface="Times New Roman"/>
                <a:ea typeface="Times New Roman"/>
                <a:cs typeface="Times New Roman"/>
                <a:sym typeface="Times New Roman"/>
              </a:rPr>
              <a:t>is a family of free and open-source software operating systems built around the Linux kernel. Typically, Linux is packaged in a form known as a Linux distribution for both desktop and server use. </a:t>
            </a:r>
            <a:endParaRPr sz="1200">
              <a:solidFill>
                <a:srgbClr val="222222"/>
              </a:solidFill>
              <a:highlight>
                <a:srgbClr val="FFFFFF"/>
              </a:highlight>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1100"/>
              <a:buFont typeface="Arial"/>
              <a:buNone/>
            </a:pPr>
            <a:r>
              <a:rPr b="1" lang="en" sz="1200">
                <a:solidFill>
                  <a:srgbClr val="000000"/>
                </a:solidFill>
                <a:latin typeface="Times New Roman"/>
                <a:ea typeface="Times New Roman"/>
                <a:cs typeface="Times New Roman"/>
                <a:sym typeface="Times New Roman"/>
              </a:rPr>
              <a:t>Red Hat Distributions:</a:t>
            </a:r>
            <a:endParaRPr b="1" sz="12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1100"/>
              <a:buFont typeface="Arial"/>
              <a:buNone/>
            </a:pPr>
            <a:r>
              <a:rPr lang="en" sz="1200">
                <a:solidFill>
                  <a:srgbClr val="222222"/>
                </a:solidFill>
                <a:highlight>
                  <a:schemeClr val="lt1"/>
                </a:highlight>
                <a:latin typeface="Times New Roman"/>
                <a:ea typeface="Times New Roman"/>
                <a:cs typeface="Times New Roman"/>
                <a:sym typeface="Times New Roman"/>
              </a:rPr>
              <a:t>Fedora, CentOs 6, 7,Oracle Linux, Redhat 6, 7, etc</a:t>
            </a:r>
            <a:endParaRPr sz="1200">
              <a:solidFill>
                <a:srgbClr val="222222"/>
              </a:solidFill>
              <a:highlight>
                <a:schemeClr val="lt1"/>
              </a:highlight>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1100"/>
              <a:buFont typeface="Arial"/>
              <a:buNone/>
            </a:pPr>
            <a:r>
              <a:rPr b="1" lang="en" sz="1200">
                <a:solidFill>
                  <a:srgbClr val="222222"/>
                </a:solidFill>
                <a:highlight>
                  <a:schemeClr val="lt1"/>
                </a:highlight>
                <a:latin typeface="Times New Roman"/>
                <a:ea typeface="Times New Roman"/>
                <a:cs typeface="Times New Roman"/>
                <a:sym typeface="Times New Roman"/>
              </a:rPr>
              <a:t>Debian Distributions :</a:t>
            </a:r>
            <a:endParaRPr b="1" sz="1200">
              <a:solidFill>
                <a:srgbClr val="222222"/>
              </a:solidFill>
              <a:highlight>
                <a:schemeClr val="lt1"/>
              </a:highlight>
              <a:latin typeface="Times New Roman"/>
              <a:ea typeface="Times New Roman"/>
              <a:cs typeface="Times New Roman"/>
              <a:sym typeface="Times New Roman"/>
            </a:endParaRPr>
          </a:p>
          <a:p>
            <a:pPr indent="0" lvl="0" marL="0" rtl="0" algn="l">
              <a:lnSpc>
                <a:spcPct val="100000"/>
              </a:lnSpc>
              <a:spcBef>
                <a:spcPts val="1600"/>
              </a:spcBef>
              <a:spcAft>
                <a:spcPts val="1600"/>
              </a:spcAft>
              <a:buClr>
                <a:schemeClr val="dk1"/>
              </a:buClr>
              <a:buSzPts val="1100"/>
              <a:buFont typeface="Arial"/>
              <a:buNone/>
            </a:pPr>
            <a:r>
              <a:rPr lang="en" sz="1200">
                <a:solidFill>
                  <a:srgbClr val="222222"/>
                </a:solidFill>
                <a:highlight>
                  <a:schemeClr val="lt1"/>
                </a:highlight>
                <a:latin typeface="Times New Roman"/>
                <a:ea typeface="Times New Roman"/>
                <a:cs typeface="Times New Roman"/>
                <a:sym typeface="Times New Roman"/>
              </a:rPr>
              <a:t>Ubuntu, Kali etc </a:t>
            </a:r>
            <a:endParaRPr sz="12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idx="1" type="body"/>
          </p:nvPr>
        </p:nvSpPr>
        <p:spPr>
          <a:xfrm>
            <a:off x="311700" y="83375"/>
            <a:ext cx="8520600" cy="44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 </a:t>
            </a:r>
            <a:r>
              <a:rPr b="1" lang="en" sz="1200" u="sng">
                <a:solidFill>
                  <a:schemeClr val="dk1"/>
                </a:solidFill>
                <a:highlight>
                  <a:srgbClr val="FFFFFF"/>
                </a:highlight>
                <a:latin typeface="Times New Roman"/>
                <a:ea typeface="Times New Roman"/>
                <a:cs typeface="Times New Roman"/>
                <a:sym typeface="Times New Roman"/>
              </a:rPr>
              <a:t>Help relate commands:</a:t>
            </a:r>
            <a:endParaRPr b="1" sz="1200" u="sng">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FF"/>
                </a:solidFill>
                <a:highlight>
                  <a:srgbClr val="FFFFFF"/>
                </a:highlight>
                <a:latin typeface="Times New Roman"/>
                <a:ea typeface="Times New Roman"/>
                <a:cs typeface="Times New Roman"/>
                <a:sym typeface="Times New Roman"/>
              </a:rPr>
              <a:t>$ whatis &lt;Command Name&gt;</a:t>
            </a:r>
            <a:r>
              <a:rPr lang="en" sz="1200">
                <a:solidFill>
                  <a:schemeClr val="dk1"/>
                </a:solidFill>
                <a:highlight>
                  <a:srgbClr val="FFFFFF"/>
                </a:highlight>
                <a:latin typeface="Times New Roman"/>
                <a:ea typeface="Times New Roman"/>
                <a:cs typeface="Times New Roman"/>
                <a:sym typeface="Times New Roman"/>
              </a:rPr>
              <a:t>  #It will display single line description about command</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FF"/>
                </a:solidFill>
                <a:highlight>
                  <a:srgbClr val="FFFFFF"/>
                </a:highlight>
                <a:latin typeface="Times New Roman"/>
                <a:ea typeface="Times New Roman"/>
                <a:cs typeface="Times New Roman"/>
                <a:sym typeface="Times New Roman"/>
              </a:rPr>
              <a:t>$ whereis &lt;Command Name&gt;</a:t>
            </a:r>
            <a:r>
              <a:rPr lang="en" sz="1200">
                <a:solidFill>
                  <a:schemeClr val="dk1"/>
                </a:solidFill>
                <a:highlight>
                  <a:srgbClr val="FFFFFF"/>
                </a:highlight>
                <a:latin typeface="Times New Roman"/>
                <a:ea typeface="Times New Roman"/>
                <a:cs typeface="Times New Roman"/>
                <a:sym typeface="Times New Roman"/>
              </a:rPr>
              <a:t> </a:t>
            </a:r>
            <a:r>
              <a:rPr lang="en" sz="1200">
                <a:solidFill>
                  <a:schemeClr val="dk1"/>
                </a:solidFill>
                <a:highlight>
                  <a:srgbClr val="FFFFFF"/>
                </a:highlight>
                <a:latin typeface="Times New Roman"/>
                <a:ea typeface="Times New Roman"/>
                <a:cs typeface="Times New Roman"/>
                <a:sym typeface="Times New Roman"/>
              </a:rPr>
              <a:t>#It will provide you path of the command</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FF"/>
                </a:solidFill>
                <a:highlight>
                  <a:srgbClr val="FFFFFF"/>
                </a:highlight>
                <a:latin typeface="Times New Roman"/>
                <a:ea typeface="Times New Roman"/>
                <a:cs typeface="Times New Roman"/>
                <a:sym typeface="Times New Roman"/>
              </a:rPr>
              <a:t>$ man &lt;command&gt;</a:t>
            </a:r>
            <a:r>
              <a:rPr lang="en" sz="1200">
                <a:solidFill>
                  <a:schemeClr val="dk1"/>
                </a:solidFill>
                <a:highlight>
                  <a:srgbClr val="FFFFFF"/>
                </a:highlight>
                <a:latin typeface="Times New Roman"/>
                <a:ea typeface="Times New Roman"/>
                <a:cs typeface="Times New Roman"/>
                <a:sym typeface="Times New Roman"/>
              </a:rPr>
              <a:t>                 #</a:t>
            </a:r>
            <a:r>
              <a:rPr lang="en" sz="1200">
                <a:solidFill>
                  <a:srgbClr val="1A1A1A"/>
                </a:solidFill>
                <a:highlight>
                  <a:srgbClr val="FFFFFF"/>
                </a:highlight>
                <a:latin typeface="Times New Roman"/>
                <a:ea typeface="Times New Roman"/>
                <a:cs typeface="Times New Roman"/>
                <a:sym typeface="Times New Roman"/>
              </a:rPr>
              <a:t>To know more about a command and how to use it, use the </a:t>
            </a:r>
            <a:r>
              <a:rPr b="1" lang="en" sz="1200">
                <a:solidFill>
                  <a:srgbClr val="1A1A1A"/>
                </a:solidFill>
                <a:latin typeface="Times New Roman"/>
                <a:ea typeface="Times New Roman"/>
                <a:cs typeface="Times New Roman"/>
                <a:sym typeface="Times New Roman"/>
              </a:rPr>
              <a:t>man</a:t>
            </a:r>
            <a:r>
              <a:rPr lang="en" sz="1200">
                <a:solidFill>
                  <a:srgbClr val="1A1A1A"/>
                </a:solidFill>
                <a:highlight>
                  <a:srgbClr val="FFFFFF"/>
                </a:highlight>
                <a:latin typeface="Times New Roman"/>
                <a:ea typeface="Times New Roman"/>
                <a:cs typeface="Times New Roman"/>
                <a:sym typeface="Times New Roman"/>
              </a:rPr>
              <a:t> command.</a:t>
            </a:r>
            <a:r>
              <a:rPr lang="en" sz="1200">
                <a:solidFill>
                  <a:schemeClr val="dk1"/>
                </a:solidFill>
                <a:highlight>
                  <a:srgbClr val="FFFFFF"/>
                </a:highlight>
                <a:latin typeface="Times New Roman"/>
                <a:ea typeface="Times New Roman"/>
                <a:cs typeface="Times New Roman"/>
                <a:sym typeface="Times New Roman"/>
              </a:rPr>
              <a:t>It</a:t>
            </a:r>
            <a:r>
              <a:rPr lang="en" sz="1200">
                <a:solidFill>
                  <a:schemeClr val="dk1"/>
                </a:solidFill>
                <a:highlight>
                  <a:srgbClr val="FFFFFF"/>
                </a:highlight>
                <a:latin typeface="Times New Roman"/>
                <a:ea typeface="Times New Roman"/>
                <a:cs typeface="Times New Roman"/>
                <a:sym typeface="Times New Roman"/>
              </a:rPr>
              <a:t> shows the manual pages of            the command</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FF"/>
                </a:solidFill>
                <a:highlight>
                  <a:srgbClr val="FFFFFF"/>
                </a:highlight>
                <a:latin typeface="Times New Roman"/>
                <a:ea typeface="Times New Roman"/>
                <a:cs typeface="Times New Roman"/>
                <a:sym typeface="Times New Roman"/>
              </a:rPr>
              <a:t>$ info &lt;command&gt; </a:t>
            </a:r>
            <a:r>
              <a:rPr lang="en" sz="1200">
                <a:solidFill>
                  <a:schemeClr val="dk1"/>
                </a:solidFill>
                <a:highlight>
                  <a:srgbClr val="FFFFFF"/>
                </a:highlight>
                <a:latin typeface="Times New Roman"/>
                <a:ea typeface="Times New Roman"/>
                <a:cs typeface="Times New Roman"/>
                <a:sym typeface="Times New Roman"/>
              </a:rPr>
              <a:t>             #information about the command</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FF"/>
                </a:solidFill>
                <a:highlight>
                  <a:srgbClr val="FFFFFF"/>
                </a:highlight>
                <a:latin typeface="Times New Roman"/>
                <a:ea typeface="Times New Roman"/>
                <a:cs typeface="Times New Roman"/>
                <a:sym typeface="Times New Roman"/>
              </a:rPr>
              <a:t>$ &lt;command&gt; --help</a:t>
            </a:r>
            <a:r>
              <a:rPr lang="en" sz="1200">
                <a:solidFill>
                  <a:schemeClr val="dk1"/>
                </a:solidFill>
                <a:highlight>
                  <a:srgbClr val="FFFFFF"/>
                </a:highlight>
                <a:latin typeface="Times New Roman"/>
                <a:ea typeface="Times New Roman"/>
                <a:cs typeface="Times New Roman"/>
                <a:sym typeface="Times New Roman"/>
              </a:rPr>
              <a:t>           #it will gives a command options and their usage</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rPr lang="en" sz="1200">
                <a:solidFill>
                  <a:srgbClr val="0000FF"/>
                </a:solidFill>
                <a:highlight>
                  <a:srgbClr val="FFFFFF"/>
                </a:highlight>
                <a:latin typeface="Times New Roman"/>
                <a:ea typeface="Times New Roman"/>
                <a:cs typeface="Times New Roman"/>
                <a:sym typeface="Times New Roman"/>
              </a:rPr>
              <a:t>$ apropos &lt;keyword&gt;</a:t>
            </a:r>
            <a:r>
              <a:rPr lang="en" sz="1200">
                <a:solidFill>
                  <a:schemeClr val="dk1"/>
                </a:solidFill>
                <a:highlight>
                  <a:srgbClr val="FFFFFF"/>
                </a:highlight>
                <a:latin typeface="Times New Roman"/>
                <a:ea typeface="Times New Roman"/>
                <a:cs typeface="Times New Roman"/>
                <a:sym typeface="Times New Roman"/>
              </a:rPr>
              <a:t>         #to know about the command use</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350">
                <a:highlight>
                  <a:srgbClr val="FFFFFF"/>
                </a:highlight>
              </a:rPr>
              <a:t>Text Editors</a:t>
            </a:r>
            <a:endParaRPr b="1" sz="1350">
              <a:highlight>
                <a:srgbClr val="FFFFFF"/>
              </a:highlight>
            </a:endParaRPr>
          </a:p>
          <a:p>
            <a:pPr indent="0" lvl="0" marL="0" rtl="0" algn="l">
              <a:spcBef>
                <a:spcPts val="0"/>
              </a:spcBef>
              <a:spcAft>
                <a:spcPts val="0"/>
              </a:spcAft>
              <a:buNone/>
            </a:pPr>
            <a:r>
              <a:t/>
            </a:r>
            <a:endParaRPr/>
          </a:p>
        </p:txBody>
      </p:sp>
      <p:sp>
        <p:nvSpPr>
          <p:cNvPr id="158" name="Google Shape;15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Console Based Text Editors:</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1.</a:t>
            </a:r>
            <a:r>
              <a:rPr lang="en" sz="700">
                <a:solidFill>
                  <a:schemeClr val="dk1"/>
                </a:solidFill>
                <a:highlight>
                  <a:srgbClr val="FFFFFF"/>
                </a:highlight>
                <a:latin typeface="Times New Roman"/>
                <a:ea typeface="Times New Roman"/>
                <a:cs typeface="Times New Roman"/>
                <a:sym typeface="Times New Roman"/>
              </a:rPr>
              <a:t>    </a:t>
            </a:r>
            <a:r>
              <a:rPr lang="en" sz="1200">
                <a:solidFill>
                  <a:schemeClr val="dk1"/>
                </a:solidFill>
                <a:highlight>
                  <a:srgbClr val="FFFFFF"/>
                </a:highlight>
                <a:latin typeface="Georgia"/>
                <a:ea typeface="Georgia"/>
                <a:cs typeface="Georgia"/>
                <a:sym typeface="Georgia"/>
              </a:rPr>
              <a:t>Emacs</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2.</a:t>
            </a:r>
            <a:r>
              <a:rPr lang="en" sz="700">
                <a:solidFill>
                  <a:schemeClr val="dk1"/>
                </a:solidFill>
                <a:highlight>
                  <a:srgbClr val="FFFFFF"/>
                </a:highlight>
                <a:latin typeface="Times New Roman"/>
                <a:ea typeface="Times New Roman"/>
                <a:cs typeface="Times New Roman"/>
                <a:sym typeface="Times New Roman"/>
              </a:rPr>
              <a:t>    </a:t>
            </a:r>
            <a:r>
              <a:rPr lang="en" sz="1200">
                <a:solidFill>
                  <a:schemeClr val="dk1"/>
                </a:solidFill>
                <a:highlight>
                  <a:srgbClr val="FFFFFF"/>
                </a:highlight>
                <a:latin typeface="Georgia"/>
                <a:ea typeface="Georgia"/>
                <a:cs typeface="Georgia"/>
                <a:sym typeface="Georgia"/>
              </a:rPr>
              <a:t>Nano</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3.</a:t>
            </a:r>
            <a:r>
              <a:rPr lang="en" sz="700">
                <a:solidFill>
                  <a:schemeClr val="dk1"/>
                </a:solidFill>
                <a:highlight>
                  <a:srgbClr val="FFFFFF"/>
                </a:highlight>
                <a:latin typeface="Times New Roman"/>
                <a:ea typeface="Times New Roman"/>
                <a:cs typeface="Times New Roman"/>
                <a:sym typeface="Times New Roman"/>
              </a:rPr>
              <a:t>    </a:t>
            </a:r>
            <a:r>
              <a:rPr lang="en" sz="1200">
                <a:solidFill>
                  <a:schemeClr val="dk1"/>
                </a:solidFill>
                <a:highlight>
                  <a:srgbClr val="FFFFFF"/>
                </a:highlight>
                <a:latin typeface="Georgia"/>
                <a:ea typeface="Georgia"/>
                <a:cs typeface="Georgia"/>
                <a:sym typeface="Georgia"/>
              </a:rPr>
              <a:t>Vim/vi</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Graphical (GUI) Editors:</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1.</a:t>
            </a:r>
            <a:r>
              <a:rPr lang="en" sz="700">
                <a:solidFill>
                  <a:schemeClr val="dk1"/>
                </a:solidFill>
                <a:highlight>
                  <a:srgbClr val="FFFFFF"/>
                </a:highlight>
                <a:latin typeface="Times New Roman"/>
                <a:ea typeface="Times New Roman"/>
                <a:cs typeface="Times New Roman"/>
                <a:sym typeface="Times New Roman"/>
              </a:rPr>
              <a:t>    </a:t>
            </a:r>
            <a:r>
              <a:rPr lang="en" sz="1200">
                <a:solidFill>
                  <a:schemeClr val="dk1"/>
                </a:solidFill>
                <a:highlight>
                  <a:srgbClr val="FFFFFF"/>
                </a:highlight>
                <a:latin typeface="Georgia"/>
                <a:ea typeface="Georgia"/>
                <a:cs typeface="Georgia"/>
                <a:sym typeface="Georgia"/>
              </a:rPr>
              <a:t>Gedit</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2.</a:t>
            </a:r>
            <a:r>
              <a:rPr lang="en" sz="700">
                <a:solidFill>
                  <a:schemeClr val="dk1"/>
                </a:solidFill>
                <a:highlight>
                  <a:srgbClr val="FFFFFF"/>
                </a:highlight>
                <a:latin typeface="Times New Roman"/>
                <a:ea typeface="Times New Roman"/>
                <a:cs typeface="Times New Roman"/>
                <a:sym typeface="Times New Roman"/>
              </a:rPr>
              <a:t>    </a:t>
            </a:r>
            <a:r>
              <a:rPr lang="en" sz="1200">
                <a:solidFill>
                  <a:schemeClr val="dk1"/>
                </a:solidFill>
                <a:highlight>
                  <a:srgbClr val="FFFFFF"/>
                </a:highlight>
                <a:latin typeface="Georgia"/>
                <a:ea typeface="Georgia"/>
                <a:cs typeface="Georgia"/>
                <a:sym typeface="Georgia"/>
              </a:rPr>
              <a:t>Gvim</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3.</a:t>
            </a:r>
            <a:r>
              <a:rPr lang="en" sz="700">
                <a:solidFill>
                  <a:schemeClr val="dk1"/>
                </a:solidFill>
                <a:highlight>
                  <a:srgbClr val="FFFFFF"/>
                </a:highlight>
                <a:latin typeface="Times New Roman"/>
                <a:ea typeface="Times New Roman"/>
                <a:cs typeface="Times New Roman"/>
                <a:sym typeface="Times New Roman"/>
              </a:rPr>
              <a:t>    </a:t>
            </a:r>
            <a:r>
              <a:rPr lang="en" sz="1200">
                <a:solidFill>
                  <a:schemeClr val="dk1"/>
                </a:solidFill>
                <a:highlight>
                  <a:srgbClr val="FFFFFF"/>
                </a:highlight>
                <a:latin typeface="Georgia"/>
                <a:ea typeface="Georgia"/>
                <a:cs typeface="Georgia"/>
                <a:sym typeface="Georgia"/>
              </a:rPr>
              <a:t>Sublime (have to install separately)</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33350"/>
            <a:ext cx="8520600" cy="45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Now we are going to discuss about vi/vim editor.</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Vim is a highly configurable text editor built to enable efficient text editing. It is an improved version of the VI editor distributed with most UNIX systems.</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Usage of vi/vim, it has three modes</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1.</a:t>
            </a:r>
            <a:r>
              <a:rPr lang="en" sz="700">
                <a:solidFill>
                  <a:schemeClr val="dk1"/>
                </a:solidFill>
                <a:highlight>
                  <a:srgbClr val="FFFFFF"/>
                </a:highlight>
                <a:latin typeface="Times New Roman"/>
                <a:ea typeface="Times New Roman"/>
                <a:cs typeface="Times New Roman"/>
                <a:sym typeface="Times New Roman"/>
              </a:rPr>
              <a:t>    </a:t>
            </a:r>
            <a:r>
              <a:rPr lang="en" sz="1200">
                <a:solidFill>
                  <a:schemeClr val="dk1"/>
                </a:solidFill>
                <a:highlight>
                  <a:srgbClr val="FFFFFF"/>
                </a:highlight>
                <a:latin typeface="Georgia"/>
                <a:ea typeface="Georgia"/>
                <a:cs typeface="Georgia"/>
                <a:sym typeface="Georgia"/>
              </a:rPr>
              <a:t>Command mode</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2.</a:t>
            </a:r>
            <a:r>
              <a:rPr lang="en" sz="700">
                <a:solidFill>
                  <a:schemeClr val="dk1"/>
                </a:solidFill>
                <a:highlight>
                  <a:srgbClr val="FFFFFF"/>
                </a:highlight>
                <a:latin typeface="Times New Roman"/>
                <a:ea typeface="Times New Roman"/>
                <a:cs typeface="Times New Roman"/>
                <a:sym typeface="Times New Roman"/>
              </a:rPr>
              <a:t>    </a:t>
            </a:r>
            <a:r>
              <a:rPr lang="en" sz="1200">
                <a:solidFill>
                  <a:schemeClr val="dk1"/>
                </a:solidFill>
                <a:highlight>
                  <a:srgbClr val="FFFFFF"/>
                </a:highlight>
                <a:latin typeface="Georgia"/>
                <a:ea typeface="Georgia"/>
                <a:cs typeface="Georgia"/>
                <a:sym typeface="Georgia"/>
              </a:rPr>
              <a:t>Insert Mode</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3.</a:t>
            </a:r>
            <a:r>
              <a:rPr lang="en" sz="700">
                <a:solidFill>
                  <a:schemeClr val="dk1"/>
                </a:solidFill>
                <a:highlight>
                  <a:srgbClr val="FFFFFF"/>
                </a:highlight>
                <a:latin typeface="Times New Roman"/>
                <a:ea typeface="Times New Roman"/>
                <a:cs typeface="Times New Roman"/>
                <a:sym typeface="Times New Roman"/>
              </a:rPr>
              <a:t>    </a:t>
            </a:r>
            <a:r>
              <a:rPr lang="en" sz="1200">
                <a:solidFill>
                  <a:schemeClr val="dk1"/>
                </a:solidFill>
                <a:highlight>
                  <a:srgbClr val="FFFFFF"/>
                </a:highlight>
                <a:latin typeface="Georgia"/>
                <a:ea typeface="Georgia"/>
                <a:cs typeface="Georgia"/>
                <a:sym typeface="Georgia"/>
              </a:rPr>
              <a:t>Ex-mode</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b="1" i="1" lang="en" sz="1200" u="sng">
                <a:solidFill>
                  <a:schemeClr val="dk1"/>
                </a:solidFill>
                <a:highlight>
                  <a:srgbClr val="FFFFFF"/>
                </a:highlight>
                <a:latin typeface="Georgia"/>
                <a:ea typeface="Georgia"/>
                <a:cs typeface="Georgia"/>
                <a:sym typeface="Georgia"/>
              </a:rPr>
              <a:t>Command mode: </a:t>
            </a:r>
            <a:r>
              <a:rPr lang="en" sz="1200">
                <a:solidFill>
                  <a:schemeClr val="dk1"/>
                </a:solidFill>
                <a:highlight>
                  <a:srgbClr val="FFFFFF"/>
                </a:highlight>
                <a:latin typeface="Georgia"/>
                <a:ea typeface="Georgia"/>
                <a:cs typeface="Georgia"/>
                <a:sym typeface="Georgia"/>
              </a:rPr>
              <a:t>this mode is the default mode following things we can do</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Yank/copy (yy)         -           copying the single line</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(nyy)   n number of lines at a time you can copy.</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p                                  -           Paste a content below the cursor</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P                                 -           Paste content above the cursor</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dd                                -           Delete a single line</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5"/>
          <p:cNvSpPr txBox="1"/>
          <p:nvPr>
            <p:ph idx="1" type="body"/>
          </p:nvPr>
        </p:nvSpPr>
        <p:spPr>
          <a:xfrm>
            <a:off x="311700" y="50025"/>
            <a:ext cx="8520600" cy="45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n</a:t>
            </a:r>
            <a:r>
              <a:rPr lang="en" sz="1200">
                <a:solidFill>
                  <a:schemeClr val="dk1"/>
                </a:solidFill>
                <a:highlight>
                  <a:srgbClr val="FFFFFF"/>
                </a:highlight>
                <a:latin typeface="Georgia"/>
                <a:ea typeface="Georgia"/>
                <a:cs typeface="Georgia"/>
                <a:sym typeface="Georgia"/>
              </a:rPr>
              <a:t>dd  n number of line delete at a time</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x                                  -           Deleting a single character</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dw                               -           Deleting a single word</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2800">
                <a:solidFill>
                  <a:schemeClr val="dk1"/>
                </a:solidFill>
                <a:highlight>
                  <a:srgbClr val="FFFFFF"/>
                </a:highlight>
                <a:latin typeface="Georgia"/>
                <a:ea typeface="Georgia"/>
                <a:cs typeface="Georgia"/>
                <a:sym typeface="Georgia"/>
              </a:rPr>
              <a:t>.</a:t>
            </a:r>
            <a:r>
              <a:rPr lang="en" sz="1200">
                <a:solidFill>
                  <a:schemeClr val="dk1"/>
                </a:solidFill>
                <a:highlight>
                  <a:srgbClr val="FFFFFF"/>
                </a:highlight>
                <a:latin typeface="Georgia"/>
                <a:ea typeface="Georgia"/>
                <a:cs typeface="Georgia"/>
                <a:sym typeface="Georgia"/>
              </a:rPr>
              <a:t>                      -           redo</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u                      -           Undo</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J                      -           Joining the line</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200">
                <a:solidFill>
                  <a:schemeClr val="dk1"/>
                </a:solidFill>
                <a:highlight>
                  <a:srgbClr val="FFFFFF"/>
                </a:highlight>
                <a:latin typeface="Georgia"/>
                <a:ea typeface="Georgia"/>
                <a:cs typeface="Georgia"/>
                <a:sym typeface="Georgia"/>
              </a:rPr>
              <a:t>r                      -           Replace the character</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1600"/>
              </a:spcAft>
              <a:buClr>
                <a:schemeClr val="dk1"/>
              </a:buClr>
              <a:buSzPts val="1100"/>
              <a:buFont typeface="Arial"/>
              <a:buNone/>
            </a:pPr>
            <a:r>
              <a:t/>
            </a:r>
            <a:endParaRPr sz="12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6"/>
          <p:cNvSpPr txBox="1"/>
          <p:nvPr>
            <p:ph idx="1" type="body"/>
          </p:nvPr>
        </p:nvSpPr>
        <p:spPr>
          <a:xfrm>
            <a:off x="311700" y="75025"/>
            <a:ext cx="8520600" cy="449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sz="1200" u="sng">
                <a:solidFill>
                  <a:schemeClr val="dk1"/>
                </a:solidFill>
                <a:highlight>
                  <a:srgbClr val="FFFFFF"/>
                </a:highlight>
                <a:latin typeface="Georgia"/>
                <a:ea typeface="Georgia"/>
                <a:cs typeface="Georgia"/>
                <a:sym typeface="Georgia"/>
              </a:rPr>
              <a:t>Insert Mode:</a:t>
            </a:r>
            <a:r>
              <a:rPr lang="en" sz="1200">
                <a:solidFill>
                  <a:schemeClr val="dk1"/>
                </a:solidFill>
                <a:highlight>
                  <a:srgbClr val="FFFFFF"/>
                </a:highlight>
                <a:latin typeface="Georgia"/>
                <a:ea typeface="Georgia"/>
                <a:cs typeface="Georgia"/>
                <a:sym typeface="Georgia"/>
              </a:rPr>
              <a:t> This mode is used to insert the text into the file</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i           -           Inserting the content before the cursor position</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I          -           it will insert the character starting of the line</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a          -           it will insert the character of the cursor append</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A         -           It will append the character from end of the line</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O         -           It will insert a new line above the cursor</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o          -           It will insert a new line below the cursor</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s          -           Substitute the stream</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7"/>
          <p:cNvSpPr txBox="1"/>
          <p:nvPr>
            <p:ph idx="1" type="body"/>
          </p:nvPr>
        </p:nvSpPr>
        <p:spPr>
          <a:xfrm>
            <a:off x="257850" y="0"/>
            <a:ext cx="8520600" cy="51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200" u="sng">
                <a:solidFill>
                  <a:schemeClr val="dk1"/>
                </a:solidFill>
                <a:highlight>
                  <a:srgbClr val="FFFFFF"/>
                </a:highlight>
                <a:latin typeface="Georgia"/>
                <a:ea typeface="Georgia"/>
                <a:cs typeface="Georgia"/>
                <a:sym typeface="Georgia"/>
              </a:rPr>
              <a:t>EX-Mode:</a:t>
            </a:r>
            <a:r>
              <a:rPr b="1" i="1" lang="en" sz="1200">
                <a:solidFill>
                  <a:schemeClr val="dk1"/>
                </a:solidFill>
                <a:highlight>
                  <a:srgbClr val="FFFFFF"/>
                </a:highlight>
                <a:latin typeface="Georgia"/>
                <a:ea typeface="Georgia"/>
                <a:cs typeface="Georgia"/>
                <a:sym typeface="Georgia"/>
              </a:rPr>
              <a:t>   </a:t>
            </a:r>
            <a:r>
              <a:rPr lang="en" sz="1200">
                <a:solidFill>
                  <a:schemeClr val="dk1"/>
                </a:solidFill>
                <a:highlight>
                  <a:srgbClr val="FFFFFF"/>
                </a:highlight>
                <a:latin typeface="Georgia"/>
                <a:ea typeface="Georgia"/>
                <a:cs typeface="Georgia"/>
                <a:sym typeface="Georgia"/>
              </a:rPr>
              <a:t>Esc is used to change the mode. Press Escape key to enter EX-Mode</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200">
                <a:solidFill>
                  <a:schemeClr val="dk1"/>
                </a:solidFill>
                <a:highlight>
                  <a:srgbClr val="FFFFFF"/>
                </a:highlight>
                <a:latin typeface="Georgia"/>
                <a:ea typeface="Georgia"/>
                <a:cs typeface="Georgia"/>
                <a:sym typeface="Georgia"/>
              </a:rPr>
              <a:t>:w        -           save the modifications</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200">
                <a:solidFill>
                  <a:schemeClr val="dk1"/>
                </a:solidFill>
                <a:highlight>
                  <a:srgbClr val="FFFFFF"/>
                </a:highlight>
                <a:latin typeface="Georgia"/>
                <a:ea typeface="Georgia"/>
                <a:cs typeface="Georgia"/>
                <a:sym typeface="Georgia"/>
              </a:rPr>
              <a:t>:q         -           quit</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200">
                <a:solidFill>
                  <a:schemeClr val="dk1"/>
                </a:solidFill>
                <a:highlight>
                  <a:srgbClr val="FFFFFF"/>
                </a:highlight>
                <a:latin typeface="Georgia"/>
                <a:ea typeface="Georgia"/>
                <a:cs typeface="Georgia"/>
                <a:sym typeface="Georgia"/>
              </a:rPr>
              <a:t>:wq      -           save &amp; quit</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200">
                <a:solidFill>
                  <a:schemeClr val="dk1"/>
                </a:solidFill>
                <a:highlight>
                  <a:srgbClr val="FFFFFF"/>
                </a:highlight>
                <a:latin typeface="Georgia"/>
                <a:ea typeface="Georgia"/>
                <a:cs typeface="Georgia"/>
                <a:sym typeface="Georgia"/>
              </a:rPr>
              <a:t>:w!       -           save forcefully</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200">
                <a:solidFill>
                  <a:schemeClr val="dk1"/>
                </a:solidFill>
                <a:highlight>
                  <a:srgbClr val="FFFFFF"/>
                </a:highlight>
                <a:latin typeface="Georgia"/>
                <a:ea typeface="Georgia"/>
                <a:cs typeface="Georgia"/>
                <a:sym typeface="Georgia"/>
              </a:rPr>
              <a:t>:q!        -           Quit forcefully</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200">
                <a:solidFill>
                  <a:schemeClr val="dk1"/>
                </a:solidFill>
                <a:highlight>
                  <a:srgbClr val="FFFFFF"/>
                </a:highlight>
                <a:latin typeface="Georgia"/>
                <a:ea typeface="Georgia"/>
                <a:cs typeface="Georgia"/>
                <a:sym typeface="Georgia"/>
              </a:rPr>
              <a:t>:set nu            -           setting the line numbers</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200">
                <a:solidFill>
                  <a:schemeClr val="dk1"/>
                </a:solidFill>
                <a:highlight>
                  <a:srgbClr val="FFFFFF"/>
                </a:highlight>
                <a:latin typeface="Georgia"/>
                <a:ea typeface="Georgia"/>
                <a:cs typeface="Georgia"/>
                <a:sym typeface="Georgia"/>
              </a:rPr>
              <a:t>:set nonu       -           Remove line numbers</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200">
                <a:solidFill>
                  <a:schemeClr val="dk1"/>
                </a:solidFill>
                <a:highlight>
                  <a:srgbClr val="FFFFFF"/>
                </a:highlight>
                <a:latin typeface="Georgia"/>
                <a:ea typeface="Georgia"/>
                <a:cs typeface="Georgia"/>
                <a:sym typeface="Georgia"/>
              </a:rPr>
              <a:t>:&lt;number&gt;    -           it will goes to particular line</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200">
                <a:solidFill>
                  <a:schemeClr val="dk1"/>
                </a:solidFill>
                <a:highlight>
                  <a:srgbClr val="FFFFFF"/>
                </a:highlight>
                <a:latin typeface="Georgia"/>
                <a:ea typeface="Georgia"/>
                <a:cs typeface="Georgia"/>
                <a:sym typeface="Georgia"/>
              </a:rPr>
              <a:t>:%s/find string name/replace string/g     - to replace the string group of lines</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200">
                <a:solidFill>
                  <a:schemeClr val="dk1"/>
                </a:solidFill>
                <a:highlight>
                  <a:srgbClr val="FFFFFF"/>
                </a:highlight>
                <a:latin typeface="Georgia"/>
                <a:ea typeface="Georgia"/>
                <a:cs typeface="Georgia"/>
                <a:sym typeface="Georgia"/>
              </a:rPr>
              <a:t>:r         -           reading the another file from here</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200">
                <a:solidFill>
                  <a:schemeClr val="dk1"/>
                </a:solidFill>
                <a:highlight>
                  <a:srgbClr val="FFFFFF"/>
                </a:highlight>
                <a:latin typeface="Georgia"/>
                <a:ea typeface="Georgia"/>
                <a:cs typeface="Georgia"/>
                <a:sym typeface="Georgia"/>
              </a:rPr>
              <a:t>:!&lt;command&gt;           -           command will execute from here</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200">
                <a:solidFill>
                  <a:schemeClr val="dk1"/>
                </a:solidFill>
                <a:highlight>
                  <a:srgbClr val="FFFFFF"/>
                </a:highlight>
                <a:latin typeface="Georgia"/>
                <a:ea typeface="Georgia"/>
                <a:cs typeface="Georgia"/>
                <a:sym typeface="Georgia"/>
              </a:rPr>
              <a:t>:r !date           -           output will save in current file</a:t>
            </a:r>
            <a:endParaRPr sz="1200">
              <a:solidFill>
                <a:schemeClr val="dk1"/>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8"/>
          <p:cNvSpPr txBox="1"/>
          <p:nvPr>
            <p:ph idx="1" type="body"/>
          </p:nvPr>
        </p:nvSpPr>
        <p:spPr>
          <a:xfrm>
            <a:off x="148225" y="44475"/>
            <a:ext cx="8842500" cy="509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Times New Roman"/>
                <a:ea typeface="Times New Roman"/>
                <a:cs typeface="Times New Roman"/>
                <a:sym typeface="Times New Roman"/>
              </a:rPr>
              <a:t>File Permissions:</a:t>
            </a:r>
            <a:endParaRPr b="1" sz="1400">
              <a:solidFill>
                <a:srgbClr val="000000"/>
              </a:solidFill>
              <a:latin typeface="Times New Roman"/>
              <a:ea typeface="Times New Roman"/>
              <a:cs typeface="Times New Roman"/>
              <a:sym typeface="Times New Roman"/>
            </a:endParaRPr>
          </a:p>
          <a:p>
            <a:pPr indent="0" lvl="0" marL="0" rtl="0" algn="l">
              <a:spcBef>
                <a:spcPts val="2400"/>
              </a:spcBef>
              <a:spcAft>
                <a:spcPts val="0"/>
              </a:spcAft>
              <a:buClr>
                <a:schemeClr val="dk1"/>
              </a:buClr>
              <a:buSzPts val="1100"/>
              <a:buFont typeface="Arial"/>
              <a:buNone/>
            </a:pPr>
            <a:r>
              <a:rPr b="1" lang="en" sz="1200">
                <a:solidFill>
                  <a:schemeClr val="dk1"/>
                </a:solidFill>
                <a:highlight>
                  <a:srgbClr val="FFFFFF"/>
                </a:highlight>
                <a:latin typeface="Times New Roman"/>
                <a:ea typeface="Times New Roman"/>
                <a:cs typeface="Times New Roman"/>
                <a:sym typeface="Times New Roman"/>
              </a:rPr>
              <a:t>Permissions</a:t>
            </a:r>
            <a:endParaRPr b="1" sz="1200">
              <a:solidFill>
                <a:schemeClr val="dk1"/>
              </a:solidFill>
              <a:highlight>
                <a:srgbClr val="FFFFFF"/>
              </a:highlight>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The Unix operating system (and likewise, Linux) differs from other computing environments in that it is not only a </a:t>
            </a:r>
            <a:r>
              <a:rPr i="1" lang="en" sz="1200">
                <a:solidFill>
                  <a:schemeClr val="dk1"/>
                </a:solidFill>
                <a:highlight>
                  <a:srgbClr val="FFFFFF"/>
                </a:highlight>
                <a:latin typeface="Times New Roman"/>
                <a:ea typeface="Times New Roman"/>
                <a:cs typeface="Times New Roman"/>
                <a:sym typeface="Times New Roman"/>
              </a:rPr>
              <a:t>multitasking</a:t>
            </a:r>
            <a:r>
              <a:rPr lang="en" sz="1200">
                <a:solidFill>
                  <a:schemeClr val="dk1"/>
                </a:solidFill>
                <a:highlight>
                  <a:srgbClr val="FFFFFF"/>
                </a:highlight>
                <a:latin typeface="Times New Roman"/>
                <a:ea typeface="Times New Roman"/>
                <a:cs typeface="Times New Roman"/>
                <a:sym typeface="Times New Roman"/>
              </a:rPr>
              <a:t> system but it is also a </a:t>
            </a:r>
            <a:r>
              <a:rPr i="1" lang="en" sz="1200">
                <a:solidFill>
                  <a:schemeClr val="dk1"/>
                </a:solidFill>
                <a:highlight>
                  <a:srgbClr val="FFFFFF"/>
                </a:highlight>
                <a:latin typeface="Times New Roman"/>
                <a:ea typeface="Times New Roman"/>
                <a:cs typeface="Times New Roman"/>
                <a:sym typeface="Times New Roman"/>
              </a:rPr>
              <a:t>multi-user</a:t>
            </a:r>
            <a:r>
              <a:rPr lang="en" sz="1200">
                <a:solidFill>
                  <a:schemeClr val="dk1"/>
                </a:solidFill>
                <a:highlight>
                  <a:srgbClr val="FFFFFF"/>
                </a:highlight>
                <a:latin typeface="Times New Roman"/>
                <a:ea typeface="Times New Roman"/>
                <a:cs typeface="Times New Roman"/>
                <a:sym typeface="Times New Roman"/>
              </a:rPr>
              <a:t> system as well.</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What exactly does this mean? It means that more than one user can be operating the computer at the same time. While your computer will only have one keyboard and monitor, it can still be used by more than one user. For example, if your computer is attached to a network, or the Internet, remote users can log in via </a:t>
            </a:r>
            <a:r>
              <a:rPr b="1" lang="en" sz="1200" u="sng">
                <a:solidFill>
                  <a:srgbClr val="002740"/>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telnet</a:t>
            </a:r>
            <a:r>
              <a:rPr lang="en" sz="1200">
                <a:solidFill>
                  <a:schemeClr val="dk1"/>
                </a:solidFill>
                <a:highlight>
                  <a:srgbClr val="FFFFFF"/>
                </a:highlight>
                <a:latin typeface="Times New Roman"/>
                <a:ea typeface="Times New Roman"/>
                <a:cs typeface="Times New Roman"/>
                <a:sym typeface="Times New Roman"/>
              </a:rPr>
              <a:t> or </a:t>
            </a:r>
            <a:r>
              <a:rPr b="1" lang="en" sz="1200" u="sng">
                <a:solidFill>
                  <a:srgbClr val="002740"/>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ssh</a:t>
            </a:r>
            <a:r>
              <a:rPr lang="en" sz="1200">
                <a:solidFill>
                  <a:schemeClr val="dk1"/>
                </a:solidFill>
                <a:highlight>
                  <a:srgbClr val="FFFFFF"/>
                </a:highlight>
                <a:latin typeface="Times New Roman"/>
                <a:ea typeface="Times New Roman"/>
                <a:cs typeface="Times New Roman"/>
                <a:sym typeface="Times New Roman"/>
              </a:rPr>
              <a:t> (secure shell) and operate the computer. In fact, remote users can execute X applications and have the graphical output displayed on a remote computer.</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09090"/>
              </a:lnSpc>
              <a:spcBef>
                <a:spcPts val="1600"/>
              </a:spcBef>
              <a:spcAft>
                <a:spcPts val="0"/>
              </a:spcAft>
              <a:buNone/>
            </a:pPr>
            <a:r>
              <a:rPr lang="en" sz="1200">
                <a:solidFill>
                  <a:srgbClr val="313131"/>
                </a:solidFill>
                <a:highlight>
                  <a:srgbClr val="EEEEEE"/>
                </a:highlight>
                <a:latin typeface="Times New Roman"/>
                <a:ea typeface="Times New Roman"/>
                <a:cs typeface="Times New Roman"/>
                <a:sym typeface="Times New Roman"/>
              </a:rPr>
              <a:t>$ls </a:t>
            </a:r>
            <a:r>
              <a:rPr lang="en" sz="1200">
                <a:solidFill>
                  <a:srgbClr val="666600"/>
                </a:solidFill>
                <a:highlight>
                  <a:srgbClr val="EEEEEE"/>
                </a:highlight>
                <a:latin typeface="Times New Roman"/>
                <a:ea typeface="Times New Roman"/>
                <a:cs typeface="Times New Roman"/>
                <a:sym typeface="Times New Roman"/>
              </a:rPr>
              <a:t>-</a:t>
            </a:r>
            <a:r>
              <a:rPr lang="en" sz="1200">
                <a:solidFill>
                  <a:srgbClr val="313131"/>
                </a:solidFill>
                <a:highlight>
                  <a:srgbClr val="EEEEEE"/>
                </a:highlight>
                <a:latin typeface="Times New Roman"/>
                <a:ea typeface="Times New Roman"/>
                <a:cs typeface="Times New Roman"/>
                <a:sym typeface="Times New Roman"/>
              </a:rPr>
              <a:t>l </a:t>
            </a:r>
            <a:r>
              <a:rPr lang="en" sz="1200">
                <a:solidFill>
                  <a:srgbClr val="666600"/>
                </a:solidFill>
                <a:highlight>
                  <a:srgbClr val="EEEEEE"/>
                </a:highlight>
                <a:latin typeface="Times New Roman"/>
                <a:ea typeface="Times New Roman"/>
                <a:cs typeface="Times New Roman"/>
                <a:sym typeface="Times New Roman"/>
              </a:rPr>
              <a:t>/</a:t>
            </a:r>
            <a:r>
              <a:rPr lang="en" sz="1200">
                <a:solidFill>
                  <a:srgbClr val="313131"/>
                </a:solidFill>
                <a:highlight>
                  <a:srgbClr val="EEEEEE"/>
                </a:highlight>
                <a:latin typeface="Times New Roman"/>
                <a:ea typeface="Times New Roman"/>
                <a:cs typeface="Times New Roman"/>
                <a:sym typeface="Times New Roman"/>
              </a:rPr>
              <a:t>home</a:t>
            </a:r>
            <a:r>
              <a:rPr lang="en" sz="1200">
                <a:solidFill>
                  <a:srgbClr val="666600"/>
                </a:solidFill>
                <a:highlight>
                  <a:srgbClr val="EEEEEE"/>
                </a:highlight>
                <a:latin typeface="Times New Roman"/>
                <a:ea typeface="Times New Roman"/>
                <a:cs typeface="Times New Roman"/>
                <a:sym typeface="Times New Roman"/>
              </a:rPr>
              <a:t>/</a:t>
            </a:r>
            <a:r>
              <a:rPr lang="en" sz="1200">
                <a:solidFill>
                  <a:srgbClr val="313131"/>
                </a:solidFill>
                <a:highlight>
                  <a:srgbClr val="EEEEEE"/>
                </a:highlight>
                <a:latin typeface="Times New Roman"/>
                <a:ea typeface="Times New Roman"/>
                <a:cs typeface="Times New Roman"/>
                <a:sym typeface="Times New Roman"/>
              </a:rPr>
              <a:t>amrood</a:t>
            </a:r>
            <a:br>
              <a:rPr lang="en" sz="1200">
                <a:solidFill>
                  <a:srgbClr val="313131"/>
                </a:solidFill>
                <a:highlight>
                  <a:srgbClr val="EEEEEE"/>
                </a:highlight>
                <a:latin typeface="Times New Roman"/>
                <a:ea typeface="Times New Roman"/>
                <a:cs typeface="Times New Roman"/>
                <a:sym typeface="Times New Roman"/>
              </a:rPr>
            </a:br>
            <a:r>
              <a:rPr lang="en" sz="1200">
                <a:solidFill>
                  <a:srgbClr val="666600"/>
                </a:solidFill>
                <a:highlight>
                  <a:srgbClr val="EEEEEE"/>
                </a:highlight>
                <a:latin typeface="Times New Roman"/>
                <a:ea typeface="Times New Roman"/>
                <a:cs typeface="Times New Roman"/>
                <a:sym typeface="Times New Roman"/>
              </a:rPr>
              <a:t>-</a:t>
            </a:r>
            <a:r>
              <a:rPr lang="en" sz="1200">
                <a:solidFill>
                  <a:srgbClr val="313131"/>
                </a:solidFill>
                <a:highlight>
                  <a:srgbClr val="EEEEEE"/>
                </a:highlight>
                <a:latin typeface="Times New Roman"/>
                <a:ea typeface="Times New Roman"/>
                <a:cs typeface="Times New Roman"/>
                <a:sym typeface="Times New Roman"/>
              </a:rPr>
              <a:t>rwxr</a:t>
            </a:r>
            <a:r>
              <a:rPr lang="en" sz="1200">
                <a:solidFill>
                  <a:srgbClr val="666600"/>
                </a:solidFill>
                <a:highlight>
                  <a:srgbClr val="EEEEEE"/>
                </a:highlight>
                <a:latin typeface="Times New Roman"/>
                <a:ea typeface="Times New Roman"/>
                <a:cs typeface="Times New Roman"/>
                <a:sym typeface="Times New Roman"/>
              </a:rPr>
              <a:t>-</a:t>
            </a:r>
            <a:r>
              <a:rPr lang="en" sz="1200">
                <a:solidFill>
                  <a:srgbClr val="313131"/>
                </a:solidFill>
                <a:highlight>
                  <a:srgbClr val="EEEEEE"/>
                </a:highlight>
                <a:latin typeface="Times New Roman"/>
                <a:ea typeface="Times New Roman"/>
                <a:cs typeface="Times New Roman"/>
                <a:sym typeface="Times New Roman"/>
              </a:rPr>
              <a:t>xr</a:t>
            </a:r>
            <a:r>
              <a:rPr lang="en" sz="1200">
                <a:solidFill>
                  <a:srgbClr val="666600"/>
                </a:solidFill>
                <a:highlight>
                  <a:srgbClr val="EEEEEE"/>
                </a:highlight>
                <a:latin typeface="Times New Roman"/>
                <a:ea typeface="Times New Roman"/>
                <a:cs typeface="Times New Roman"/>
                <a:sym typeface="Times New Roman"/>
              </a:rPr>
              <a:t>--</a:t>
            </a:r>
            <a:r>
              <a:rPr lang="en" sz="1200">
                <a:solidFill>
                  <a:srgbClr val="313131"/>
                </a:solidFill>
                <a:highlight>
                  <a:srgbClr val="EEEEEE"/>
                </a:highlight>
                <a:latin typeface="Times New Roman"/>
                <a:ea typeface="Times New Roman"/>
                <a:cs typeface="Times New Roman"/>
                <a:sym typeface="Times New Roman"/>
              </a:rPr>
              <a:t>  </a:t>
            </a:r>
            <a:r>
              <a:rPr lang="en" sz="1200">
                <a:solidFill>
                  <a:srgbClr val="006666"/>
                </a:solidFill>
                <a:highlight>
                  <a:srgbClr val="EEEEEE"/>
                </a:highlight>
                <a:latin typeface="Times New Roman"/>
                <a:ea typeface="Times New Roman"/>
                <a:cs typeface="Times New Roman"/>
                <a:sym typeface="Times New Roman"/>
              </a:rPr>
              <a:t>1</a:t>
            </a:r>
            <a:r>
              <a:rPr lang="en" sz="1200">
                <a:solidFill>
                  <a:srgbClr val="313131"/>
                </a:solidFill>
                <a:highlight>
                  <a:srgbClr val="EEEEEE"/>
                </a:highlight>
                <a:latin typeface="Times New Roman"/>
                <a:ea typeface="Times New Roman"/>
                <a:cs typeface="Times New Roman"/>
                <a:sym typeface="Times New Roman"/>
              </a:rPr>
              <a:t> amrood   users </a:t>
            </a:r>
            <a:r>
              <a:rPr lang="en" sz="1200">
                <a:solidFill>
                  <a:srgbClr val="006666"/>
                </a:solidFill>
                <a:highlight>
                  <a:srgbClr val="EEEEEE"/>
                </a:highlight>
                <a:latin typeface="Times New Roman"/>
                <a:ea typeface="Times New Roman"/>
                <a:cs typeface="Times New Roman"/>
                <a:sym typeface="Times New Roman"/>
              </a:rPr>
              <a:t>1024</a:t>
            </a:r>
            <a:r>
              <a:rPr lang="en" sz="1200">
                <a:solidFill>
                  <a:srgbClr val="313131"/>
                </a:solidFill>
                <a:highlight>
                  <a:srgbClr val="EEEEEE"/>
                </a:highlight>
                <a:latin typeface="Times New Roman"/>
                <a:ea typeface="Times New Roman"/>
                <a:cs typeface="Times New Roman"/>
                <a:sym typeface="Times New Roman"/>
              </a:rPr>
              <a:t>  </a:t>
            </a:r>
            <a:r>
              <a:rPr lang="en" sz="1200">
                <a:solidFill>
                  <a:srgbClr val="7F0055"/>
                </a:solidFill>
                <a:highlight>
                  <a:srgbClr val="EEEEEE"/>
                </a:highlight>
                <a:latin typeface="Times New Roman"/>
                <a:ea typeface="Times New Roman"/>
                <a:cs typeface="Times New Roman"/>
                <a:sym typeface="Times New Roman"/>
              </a:rPr>
              <a:t>Nov</a:t>
            </a:r>
            <a:r>
              <a:rPr lang="en" sz="1200">
                <a:solidFill>
                  <a:srgbClr val="313131"/>
                </a:solidFill>
                <a:highlight>
                  <a:srgbClr val="EEEEEE"/>
                </a:highlight>
                <a:latin typeface="Times New Roman"/>
                <a:ea typeface="Times New Roman"/>
                <a:cs typeface="Times New Roman"/>
                <a:sym typeface="Times New Roman"/>
              </a:rPr>
              <a:t> </a:t>
            </a:r>
            <a:r>
              <a:rPr lang="en" sz="1200">
                <a:solidFill>
                  <a:srgbClr val="006666"/>
                </a:solidFill>
                <a:highlight>
                  <a:srgbClr val="EEEEEE"/>
                </a:highlight>
                <a:latin typeface="Times New Roman"/>
                <a:ea typeface="Times New Roman"/>
                <a:cs typeface="Times New Roman"/>
                <a:sym typeface="Times New Roman"/>
              </a:rPr>
              <a:t>2</a:t>
            </a:r>
            <a:r>
              <a:rPr lang="en" sz="1200">
                <a:solidFill>
                  <a:srgbClr val="313131"/>
                </a:solidFill>
                <a:highlight>
                  <a:srgbClr val="EEEEEE"/>
                </a:highlight>
                <a:latin typeface="Times New Roman"/>
                <a:ea typeface="Times New Roman"/>
                <a:cs typeface="Times New Roman"/>
                <a:sym typeface="Times New Roman"/>
              </a:rPr>
              <a:t> </a:t>
            </a:r>
            <a:r>
              <a:rPr lang="en" sz="1200">
                <a:solidFill>
                  <a:srgbClr val="006666"/>
                </a:solidFill>
                <a:highlight>
                  <a:srgbClr val="EEEEEE"/>
                </a:highlight>
                <a:latin typeface="Times New Roman"/>
                <a:ea typeface="Times New Roman"/>
                <a:cs typeface="Times New Roman"/>
                <a:sym typeface="Times New Roman"/>
              </a:rPr>
              <a:t>00</a:t>
            </a:r>
            <a:r>
              <a:rPr lang="en" sz="1200">
                <a:solidFill>
                  <a:srgbClr val="666600"/>
                </a:solidFill>
                <a:highlight>
                  <a:srgbClr val="EEEEEE"/>
                </a:highlight>
                <a:latin typeface="Times New Roman"/>
                <a:ea typeface="Times New Roman"/>
                <a:cs typeface="Times New Roman"/>
                <a:sym typeface="Times New Roman"/>
              </a:rPr>
              <a:t>:</a:t>
            </a:r>
            <a:r>
              <a:rPr lang="en" sz="1200">
                <a:solidFill>
                  <a:srgbClr val="006666"/>
                </a:solidFill>
                <a:highlight>
                  <a:srgbClr val="EEEEEE"/>
                </a:highlight>
                <a:latin typeface="Times New Roman"/>
                <a:ea typeface="Times New Roman"/>
                <a:cs typeface="Times New Roman"/>
                <a:sym typeface="Times New Roman"/>
              </a:rPr>
              <a:t>10</a:t>
            </a:r>
            <a:r>
              <a:rPr lang="en" sz="1200">
                <a:solidFill>
                  <a:srgbClr val="313131"/>
                </a:solidFill>
                <a:highlight>
                  <a:srgbClr val="EEEEEE"/>
                </a:highlight>
                <a:latin typeface="Times New Roman"/>
                <a:ea typeface="Times New Roman"/>
                <a:cs typeface="Times New Roman"/>
                <a:sym typeface="Times New Roman"/>
              </a:rPr>
              <a:t>  myfile</a:t>
            </a:r>
            <a:br>
              <a:rPr lang="en" sz="1200">
                <a:solidFill>
                  <a:srgbClr val="313131"/>
                </a:solidFill>
                <a:highlight>
                  <a:srgbClr val="EEEEEE"/>
                </a:highlight>
                <a:latin typeface="Times New Roman"/>
                <a:ea typeface="Times New Roman"/>
                <a:cs typeface="Times New Roman"/>
                <a:sym typeface="Times New Roman"/>
              </a:rPr>
            </a:br>
            <a:r>
              <a:rPr lang="en" sz="1200">
                <a:solidFill>
                  <a:srgbClr val="313131"/>
                </a:solidFill>
                <a:highlight>
                  <a:srgbClr val="EEEEEE"/>
                </a:highlight>
                <a:latin typeface="Times New Roman"/>
                <a:ea typeface="Times New Roman"/>
                <a:cs typeface="Times New Roman"/>
                <a:sym typeface="Times New Roman"/>
              </a:rPr>
              <a:t>drwxr</a:t>
            </a:r>
            <a:r>
              <a:rPr lang="en" sz="1200">
                <a:solidFill>
                  <a:srgbClr val="666600"/>
                </a:solidFill>
                <a:highlight>
                  <a:srgbClr val="EEEEEE"/>
                </a:highlight>
                <a:latin typeface="Times New Roman"/>
                <a:ea typeface="Times New Roman"/>
                <a:cs typeface="Times New Roman"/>
                <a:sym typeface="Times New Roman"/>
              </a:rPr>
              <a:t>-</a:t>
            </a:r>
            <a:r>
              <a:rPr lang="en" sz="1200">
                <a:solidFill>
                  <a:srgbClr val="313131"/>
                </a:solidFill>
                <a:highlight>
                  <a:srgbClr val="EEEEEE"/>
                </a:highlight>
                <a:latin typeface="Times New Roman"/>
                <a:ea typeface="Times New Roman"/>
                <a:cs typeface="Times New Roman"/>
                <a:sym typeface="Times New Roman"/>
              </a:rPr>
              <a:t>xr</a:t>
            </a:r>
            <a:r>
              <a:rPr lang="en" sz="1200">
                <a:solidFill>
                  <a:srgbClr val="666600"/>
                </a:solidFill>
                <a:highlight>
                  <a:srgbClr val="EEEEEE"/>
                </a:highlight>
                <a:latin typeface="Times New Roman"/>
                <a:ea typeface="Times New Roman"/>
                <a:cs typeface="Times New Roman"/>
                <a:sym typeface="Times New Roman"/>
              </a:rPr>
              <a:t>---</a:t>
            </a:r>
            <a:r>
              <a:rPr lang="en" sz="1200">
                <a:solidFill>
                  <a:srgbClr val="313131"/>
                </a:solidFill>
                <a:highlight>
                  <a:srgbClr val="EEEEEE"/>
                </a:highlight>
                <a:latin typeface="Times New Roman"/>
                <a:ea typeface="Times New Roman"/>
                <a:cs typeface="Times New Roman"/>
                <a:sym typeface="Times New Roman"/>
              </a:rPr>
              <a:t> </a:t>
            </a:r>
            <a:r>
              <a:rPr lang="en" sz="1200">
                <a:solidFill>
                  <a:srgbClr val="006666"/>
                </a:solidFill>
                <a:highlight>
                  <a:srgbClr val="EEEEEE"/>
                </a:highlight>
                <a:latin typeface="Times New Roman"/>
                <a:ea typeface="Times New Roman"/>
                <a:cs typeface="Times New Roman"/>
                <a:sym typeface="Times New Roman"/>
              </a:rPr>
              <a:t>1</a:t>
            </a:r>
            <a:r>
              <a:rPr lang="en" sz="1200">
                <a:solidFill>
                  <a:srgbClr val="313131"/>
                </a:solidFill>
                <a:highlight>
                  <a:srgbClr val="EEEEEE"/>
                </a:highlight>
                <a:latin typeface="Times New Roman"/>
                <a:ea typeface="Times New Roman"/>
                <a:cs typeface="Times New Roman"/>
                <a:sym typeface="Times New Roman"/>
              </a:rPr>
              <a:t> amrood   users </a:t>
            </a:r>
            <a:r>
              <a:rPr lang="en" sz="1200">
                <a:solidFill>
                  <a:srgbClr val="006666"/>
                </a:solidFill>
                <a:highlight>
                  <a:srgbClr val="EEEEEE"/>
                </a:highlight>
                <a:latin typeface="Times New Roman"/>
                <a:ea typeface="Times New Roman"/>
                <a:cs typeface="Times New Roman"/>
                <a:sym typeface="Times New Roman"/>
              </a:rPr>
              <a:t>1024</a:t>
            </a:r>
            <a:r>
              <a:rPr lang="en" sz="1200">
                <a:solidFill>
                  <a:srgbClr val="313131"/>
                </a:solidFill>
                <a:highlight>
                  <a:srgbClr val="EEEEEE"/>
                </a:highlight>
                <a:latin typeface="Times New Roman"/>
                <a:ea typeface="Times New Roman"/>
                <a:cs typeface="Times New Roman"/>
                <a:sym typeface="Times New Roman"/>
              </a:rPr>
              <a:t>  </a:t>
            </a:r>
            <a:r>
              <a:rPr lang="en" sz="1200">
                <a:solidFill>
                  <a:srgbClr val="7F0055"/>
                </a:solidFill>
                <a:highlight>
                  <a:srgbClr val="EEEEEE"/>
                </a:highlight>
                <a:latin typeface="Times New Roman"/>
                <a:ea typeface="Times New Roman"/>
                <a:cs typeface="Times New Roman"/>
                <a:sym typeface="Times New Roman"/>
              </a:rPr>
              <a:t>Nov</a:t>
            </a:r>
            <a:r>
              <a:rPr lang="en" sz="1200">
                <a:solidFill>
                  <a:srgbClr val="313131"/>
                </a:solidFill>
                <a:highlight>
                  <a:srgbClr val="EEEEEE"/>
                </a:highlight>
                <a:latin typeface="Times New Roman"/>
                <a:ea typeface="Times New Roman"/>
                <a:cs typeface="Times New Roman"/>
                <a:sym typeface="Times New Roman"/>
              </a:rPr>
              <a:t> </a:t>
            </a:r>
            <a:r>
              <a:rPr lang="en" sz="1200">
                <a:solidFill>
                  <a:srgbClr val="006666"/>
                </a:solidFill>
                <a:highlight>
                  <a:srgbClr val="EEEEEE"/>
                </a:highlight>
                <a:latin typeface="Times New Roman"/>
                <a:ea typeface="Times New Roman"/>
                <a:cs typeface="Times New Roman"/>
                <a:sym typeface="Times New Roman"/>
              </a:rPr>
              <a:t>2</a:t>
            </a:r>
            <a:r>
              <a:rPr lang="en" sz="1200">
                <a:solidFill>
                  <a:srgbClr val="313131"/>
                </a:solidFill>
                <a:highlight>
                  <a:srgbClr val="EEEEEE"/>
                </a:highlight>
                <a:latin typeface="Times New Roman"/>
                <a:ea typeface="Times New Roman"/>
                <a:cs typeface="Times New Roman"/>
                <a:sym typeface="Times New Roman"/>
              </a:rPr>
              <a:t> </a:t>
            </a:r>
            <a:r>
              <a:rPr lang="en" sz="1200">
                <a:solidFill>
                  <a:srgbClr val="006666"/>
                </a:solidFill>
                <a:highlight>
                  <a:srgbClr val="EEEEEE"/>
                </a:highlight>
                <a:latin typeface="Times New Roman"/>
                <a:ea typeface="Times New Roman"/>
                <a:cs typeface="Times New Roman"/>
                <a:sym typeface="Times New Roman"/>
              </a:rPr>
              <a:t>00</a:t>
            </a:r>
            <a:r>
              <a:rPr lang="en" sz="1200">
                <a:solidFill>
                  <a:srgbClr val="666600"/>
                </a:solidFill>
                <a:highlight>
                  <a:srgbClr val="EEEEEE"/>
                </a:highlight>
                <a:latin typeface="Times New Roman"/>
                <a:ea typeface="Times New Roman"/>
                <a:cs typeface="Times New Roman"/>
                <a:sym typeface="Times New Roman"/>
              </a:rPr>
              <a:t>:</a:t>
            </a:r>
            <a:r>
              <a:rPr lang="en" sz="1200">
                <a:solidFill>
                  <a:srgbClr val="006666"/>
                </a:solidFill>
                <a:highlight>
                  <a:srgbClr val="EEEEEE"/>
                </a:highlight>
                <a:latin typeface="Times New Roman"/>
                <a:ea typeface="Times New Roman"/>
                <a:cs typeface="Times New Roman"/>
                <a:sym typeface="Times New Roman"/>
              </a:rPr>
              <a:t>10</a:t>
            </a:r>
            <a:r>
              <a:rPr lang="en" sz="1200">
                <a:solidFill>
                  <a:srgbClr val="313131"/>
                </a:solidFill>
                <a:highlight>
                  <a:srgbClr val="EEEEEE"/>
                </a:highlight>
                <a:latin typeface="Times New Roman"/>
                <a:ea typeface="Times New Roman"/>
                <a:cs typeface="Times New Roman"/>
                <a:sym typeface="Times New Roman"/>
              </a:rPr>
              <a:t>  mydir        USER-GROUP-OTHERS</a:t>
            </a:r>
            <a:endParaRPr sz="1200">
              <a:solidFill>
                <a:srgbClr val="313131"/>
              </a:solidFill>
              <a:highlight>
                <a:srgbClr val="EEEEEE"/>
              </a:highlight>
              <a:latin typeface="Times New Roman"/>
              <a:ea typeface="Times New Roman"/>
              <a:cs typeface="Times New Roman"/>
              <a:sym typeface="Times New Roman"/>
            </a:endParaRPr>
          </a:p>
          <a:p>
            <a:pPr indent="0" lvl="0" marL="0" rtl="0" algn="l">
              <a:lnSpc>
                <a:spcPct val="109090"/>
              </a:lnSpc>
              <a:spcBef>
                <a:spcPts val="800"/>
              </a:spcBef>
              <a:spcAft>
                <a:spcPts val="0"/>
              </a:spcAft>
              <a:buClr>
                <a:schemeClr val="dk1"/>
              </a:buClr>
              <a:buSzPts val="1100"/>
              <a:buFont typeface="Arial"/>
              <a:buNone/>
            </a:pPr>
            <a:r>
              <a:t/>
            </a:r>
            <a:endParaRPr sz="1200">
              <a:solidFill>
                <a:srgbClr val="313131"/>
              </a:solidFill>
              <a:highlight>
                <a:srgbClr val="EEEEEE"/>
              </a:highlight>
              <a:latin typeface="Times New Roman"/>
              <a:ea typeface="Times New Roman"/>
              <a:cs typeface="Times New Roman"/>
              <a:sym typeface="Times New Roman"/>
            </a:endParaRPr>
          </a:p>
          <a:p>
            <a:pPr indent="0" lvl="0" marL="0" rtl="0" algn="l">
              <a:spcBef>
                <a:spcPts val="800"/>
              </a:spcBef>
              <a:spcAft>
                <a:spcPts val="1600"/>
              </a:spcAft>
              <a:buNone/>
            </a:pPr>
            <a:r>
              <a:t/>
            </a:r>
            <a:endParaRPr sz="1200">
              <a:latin typeface="Times New Roman"/>
              <a:ea typeface="Times New Roman"/>
              <a:cs typeface="Times New Roman"/>
              <a:sym typeface="Times New Roman"/>
            </a:endParaRPr>
          </a:p>
        </p:txBody>
      </p:sp>
      <p:pic>
        <p:nvPicPr>
          <p:cNvPr id="184" name="Google Shape;184;p38"/>
          <p:cNvPicPr preferRelativeResize="0"/>
          <p:nvPr/>
        </p:nvPicPr>
        <p:blipFill>
          <a:blip r:embed="rId5">
            <a:alphaModFix/>
          </a:blip>
          <a:stretch>
            <a:fillRect/>
          </a:stretch>
        </p:blipFill>
        <p:spPr>
          <a:xfrm>
            <a:off x="399450" y="3206250"/>
            <a:ext cx="6940501" cy="1626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9"/>
          <p:cNvSpPr txBox="1"/>
          <p:nvPr>
            <p:ph idx="1" type="body"/>
          </p:nvPr>
        </p:nvSpPr>
        <p:spPr>
          <a:xfrm>
            <a:off x="311700" y="189000"/>
            <a:ext cx="8638800" cy="4826400"/>
          </a:xfrm>
          <a:prstGeom prst="rect">
            <a:avLst/>
          </a:prstGeom>
        </p:spPr>
        <p:txBody>
          <a:bodyPr anchorCtr="0" anchor="t" bIns="91425" lIns="91425" spcFirstLastPara="1" rIns="91425" wrap="square" tIns="91425">
            <a:noAutofit/>
          </a:bodyPr>
          <a:lstStyle/>
          <a:p>
            <a:pPr indent="0" lvl="0" marL="0" marR="38100" rtl="0" algn="l">
              <a:lnSpc>
                <a:spcPct val="100000"/>
              </a:lnSpc>
              <a:spcBef>
                <a:spcPts val="0"/>
              </a:spcBef>
              <a:spcAft>
                <a:spcPts val="0"/>
              </a:spcAft>
              <a:buNone/>
            </a:pPr>
            <a:r>
              <a:rPr b="1" lang="en" sz="1000">
                <a:solidFill>
                  <a:srgbClr val="121214"/>
                </a:solidFill>
                <a:latin typeface="Times New Roman"/>
                <a:ea typeface="Times New Roman"/>
                <a:cs typeface="Times New Roman"/>
                <a:sym typeface="Times New Roman"/>
              </a:rPr>
              <a:t>File Access Modes</a:t>
            </a:r>
            <a:endParaRPr b="1" sz="1000">
              <a:solidFill>
                <a:srgbClr val="121214"/>
              </a:solidFill>
              <a:latin typeface="Times New Roman"/>
              <a:ea typeface="Times New Roman"/>
              <a:cs typeface="Times New Roman"/>
              <a:sym typeface="Times New Roman"/>
            </a:endParaRPr>
          </a:p>
          <a:p>
            <a:pPr indent="0" lvl="0" marL="25400" marR="25400" rtl="0" algn="l">
              <a:lnSpc>
                <a:spcPct val="100000"/>
              </a:lnSpc>
              <a:spcBef>
                <a:spcPts val="0"/>
              </a:spcBef>
              <a:spcAft>
                <a:spcPts val="0"/>
              </a:spcAft>
              <a:buNone/>
            </a:pPr>
            <a:r>
              <a:rPr lang="en" sz="1000">
                <a:solidFill>
                  <a:schemeClr val="dk1"/>
                </a:solidFill>
                <a:latin typeface="Times New Roman"/>
                <a:ea typeface="Times New Roman"/>
                <a:cs typeface="Times New Roman"/>
                <a:sym typeface="Times New Roman"/>
              </a:rPr>
              <a:t>The permissions of a file are the first line of defense in the security of a Unix system. The basic building blocks of Unix permissions are the </a:t>
            </a:r>
            <a:r>
              <a:rPr b="1" lang="en" sz="1000">
                <a:solidFill>
                  <a:schemeClr val="dk1"/>
                </a:solidFill>
                <a:latin typeface="Times New Roman"/>
                <a:ea typeface="Times New Roman"/>
                <a:cs typeface="Times New Roman"/>
                <a:sym typeface="Times New Roman"/>
              </a:rPr>
              <a:t>read</a:t>
            </a:r>
            <a:r>
              <a:rPr lang="en" sz="1000">
                <a:solidFill>
                  <a:schemeClr val="dk1"/>
                </a:solidFill>
                <a:latin typeface="Times New Roman"/>
                <a:ea typeface="Times New Roman"/>
                <a:cs typeface="Times New Roman"/>
                <a:sym typeface="Times New Roman"/>
              </a:rPr>
              <a:t>, </a:t>
            </a:r>
            <a:r>
              <a:rPr b="1" lang="en" sz="1000">
                <a:solidFill>
                  <a:schemeClr val="dk1"/>
                </a:solidFill>
                <a:latin typeface="Times New Roman"/>
                <a:ea typeface="Times New Roman"/>
                <a:cs typeface="Times New Roman"/>
                <a:sym typeface="Times New Roman"/>
              </a:rPr>
              <a:t>write</a:t>
            </a:r>
            <a:r>
              <a:rPr lang="en" sz="1000">
                <a:solidFill>
                  <a:schemeClr val="dk1"/>
                </a:solidFill>
                <a:latin typeface="Times New Roman"/>
                <a:ea typeface="Times New Roman"/>
                <a:cs typeface="Times New Roman"/>
                <a:sym typeface="Times New Roman"/>
              </a:rPr>
              <a:t>, and </a:t>
            </a:r>
            <a:r>
              <a:rPr b="1" lang="en" sz="1000">
                <a:solidFill>
                  <a:schemeClr val="dk1"/>
                </a:solidFill>
                <a:latin typeface="Times New Roman"/>
                <a:ea typeface="Times New Roman"/>
                <a:cs typeface="Times New Roman"/>
                <a:sym typeface="Times New Roman"/>
              </a:rPr>
              <a:t>execute</a:t>
            </a:r>
            <a:r>
              <a:rPr lang="en" sz="1000">
                <a:solidFill>
                  <a:schemeClr val="dk1"/>
                </a:solidFill>
                <a:latin typeface="Times New Roman"/>
                <a:ea typeface="Times New Roman"/>
                <a:cs typeface="Times New Roman"/>
                <a:sym typeface="Times New Roman"/>
              </a:rPr>
              <a:t> permissions, which are described below −</a:t>
            </a:r>
            <a:endParaRPr sz="1000">
              <a:solidFill>
                <a:schemeClr val="dk1"/>
              </a:solidFill>
              <a:latin typeface="Times New Roman"/>
              <a:ea typeface="Times New Roman"/>
              <a:cs typeface="Times New Roman"/>
              <a:sym typeface="Times New Roman"/>
            </a:endParaRPr>
          </a:p>
          <a:p>
            <a:pPr indent="0" lvl="0" marL="0" marR="38100" rtl="0" algn="l">
              <a:lnSpc>
                <a:spcPct val="100000"/>
              </a:lnSpc>
              <a:spcBef>
                <a:spcPts val="0"/>
              </a:spcBef>
              <a:spcAft>
                <a:spcPts val="0"/>
              </a:spcAft>
              <a:buNone/>
            </a:pPr>
            <a:r>
              <a:rPr lang="en" sz="1000">
                <a:solidFill>
                  <a:srgbClr val="121214"/>
                </a:solidFill>
                <a:latin typeface="Times New Roman"/>
                <a:ea typeface="Times New Roman"/>
                <a:cs typeface="Times New Roman"/>
                <a:sym typeface="Times New Roman"/>
              </a:rPr>
              <a:t>1. Read = 4</a:t>
            </a:r>
            <a:endParaRPr sz="1000">
              <a:solidFill>
                <a:srgbClr val="121214"/>
              </a:solidFill>
              <a:latin typeface="Times New Roman"/>
              <a:ea typeface="Times New Roman"/>
              <a:cs typeface="Times New Roman"/>
              <a:sym typeface="Times New Roman"/>
            </a:endParaRPr>
          </a:p>
          <a:p>
            <a:pPr indent="0" lvl="0" marL="25400" marR="25400" rtl="0" algn="l">
              <a:lnSpc>
                <a:spcPct val="100000"/>
              </a:lnSpc>
              <a:spcBef>
                <a:spcPts val="0"/>
              </a:spcBef>
              <a:spcAft>
                <a:spcPts val="0"/>
              </a:spcAft>
              <a:buNone/>
            </a:pPr>
            <a:r>
              <a:rPr lang="en" sz="1000">
                <a:solidFill>
                  <a:schemeClr val="dk1"/>
                </a:solidFill>
                <a:latin typeface="Times New Roman"/>
                <a:ea typeface="Times New Roman"/>
                <a:cs typeface="Times New Roman"/>
                <a:sym typeface="Times New Roman"/>
              </a:rPr>
              <a:t>Grants the capability to read ie. view the contents of the file.</a:t>
            </a:r>
            <a:endParaRPr sz="1000">
              <a:solidFill>
                <a:schemeClr val="dk1"/>
              </a:solidFill>
              <a:latin typeface="Times New Roman"/>
              <a:ea typeface="Times New Roman"/>
              <a:cs typeface="Times New Roman"/>
              <a:sym typeface="Times New Roman"/>
            </a:endParaRPr>
          </a:p>
          <a:p>
            <a:pPr indent="0" lvl="0" marL="0" marR="38100" rtl="0" algn="l">
              <a:lnSpc>
                <a:spcPct val="100000"/>
              </a:lnSpc>
              <a:spcBef>
                <a:spcPts val="0"/>
              </a:spcBef>
              <a:spcAft>
                <a:spcPts val="0"/>
              </a:spcAft>
              <a:buNone/>
            </a:pPr>
            <a:r>
              <a:rPr lang="en" sz="1000">
                <a:solidFill>
                  <a:srgbClr val="121214"/>
                </a:solidFill>
                <a:latin typeface="Times New Roman"/>
                <a:ea typeface="Times New Roman"/>
                <a:cs typeface="Times New Roman"/>
                <a:sym typeface="Times New Roman"/>
              </a:rPr>
              <a:t>2. Write = 2</a:t>
            </a:r>
            <a:endParaRPr sz="1000">
              <a:solidFill>
                <a:srgbClr val="121214"/>
              </a:solidFill>
              <a:latin typeface="Times New Roman"/>
              <a:ea typeface="Times New Roman"/>
              <a:cs typeface="Times New Roman"/>
              <a:sym typeface="Times New Roman"/>
            </a:endParaRPr>
          </a:p>
          <a:p>
            <a:pPr indent="0" lvl="0" marL="25400" marR="25400" rtl="0" algn="l">
              <a:lnSpc>
                <a:spcPct val="100000"/>
              </a:lnSpc>
              <a:spcBef>
                <a:spcPts val="0"/>
              </a:spcBef>
              <a:spcAft>
                <a:spcPts val="0"/>
              </a:spcAft>
              <a:buNone/>
            </a:pPr>
            <a:r>
              <a:rPr lang="en" sz="1000">
                <a:solidFill>
                  <a:schemeClr val="dk1"/>
                </a:solidFill>
                <a:latin typeface="Times New Roman"/>
                <a:ea typeface="Times New Roman"/>
                <a:cs typeface="Times New Roman"/>
                <a:sym typeface="Times New Roman"/>
              </a:rPr>
              <a:t>Grants the capability to modify, or remove the content of the file.</a:t>
            </a:r>
            <a:endParaRPr sz="1000">
              <a:solidFill>
                <a:schemeClr val="dk1"/>
              </a:solidFill>
              <a:latin typeface="Times New Roman"/>
              <a:ea typeface="Times New Roman"/>
              <a:cs typeface="Times New Roman"/>
              <a:sym typeface="Times New Roman"/>
            </a:endParaRPr>
          </a:p>
          <a:p>
            <a:pPr indent="0" lvl="0" marL="0" marR="38100" rtl="0" algn="l">
              <a:lnSpc>
                <a:spcPct val="100000"/>
              </a:lnSpc>
              <a:spcBef>
                <a:spcPts val="0"/>
              </a:spcBef>
              <a:spcAft>
                <a:spcPts val="0"/>
              </a:spcAft>
              <a:buNone/>
            </a:pPr>
            <a:r>
              <a:rPr lang="en" sz="1000">
                <a:solidFill>
                  <a:srgbClr val="121214"/>
                </a:solidFill>
                <a:latin typeface="Times New Roman"/>
                <a:ea typeface="Times New Roman"/>
                <a:cs typeface="Times New Roman"/>
                <a:sym typeface="Times New Roman"/>
              </a:rPr>
              <a:t>3. Execute =1</a:t>
            </a:r>
            <a:endParaRPr sz="1000">
              <a:solidFill>
                <a:srgbClr val="121214"/>
              </a:solidFill>
              <a:latin typeface="Times New Roman"/>
              <a:ea typeface="Times New Roman"/>
              <a:cs typeface="Times New Roman"/>
              <a:sym typeface="Times New Roman"/>
            </a:endParaRPr>
          </a:p>
          <a:p>
            <a:pPr indent="0" lvl="0" marL="25400" marR="25400" rtl="0" algn="l">
              <a:lnSpc>
                <a:spcPct val="100000"/>
              </a:lnSpc>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25400" marR="25400" rtl="0" algn="l">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User with execute permissions can run a file as a program.</a:t>
            </a:r>
            <a:endParaRPr b="1" sz="1000">
              <a:solidFill>
                <a:schemeClr val="dk1"/>
              </a:solidFill>
              <a:latin typeface="Times New Roman"/>
              <a:ea typeface="Times New Roman"/>
              <a:cs typeface="Times New Roman"/>
              <a:sym typeface="Times New Roman"/>
            </a:endParaRPr>
          </a:p>
          <a:p>
            <a:pPr indent="0" lvl="0" marL="876300" marR="876300" rtl="0" algn="l">
              <a:lnSpc>
                <a:spcPct val="100000"/>
              </a:lnSpc>
              <a:spcBef>
                <a:spcPts val="1100"/>
              </a:spcBef>
              <a:spcAft>
                <a:spcPts val="0"/>
              </a:spcAft>
              <a:buNone/>
            </a:pPr>
            <a:r>
              <a:rPr lang="en" sz="1000">
                <a:solidFill>
                  <a:schemeClr val="dk1"/>
                </a:solidFill>
                <a:highlight>
                  <a:srgbClr val="FFFFFF"/>
                </a:highlight>
                <a:latin typeface="Times New Roman"/>
                <a:ea typeface="Times New Roman"/>
                <a:cs typeface="Times New Roman"/>
                <a:sym typeface="Times New Roman"/>
              </a:rPr>
              <a:t>u  =  owner of the file (user)</a:t>
            </a:r>
            <a:br>
              <a:rPr lang="en" sz="1000">
                <a:solidFill>
                  <a:schemeClr val="dk1"/>
                </a:solidFill>
                <a:highlight>
                  <a:srgbClr val="FFFFFF"/>
                </a:highlight>
                <a:latin typeface="Times New Roman"/>
                <a:ea typeface="Times New Roman"/>
                <a:cs typeface="Times New Roman"/>
                <a:sym typeface="Times New Roman"/>
              </a:rPr>
            </a:br>
            <a:br>
              <a:rPr lang="en" sz="1000">
                <a:solidFill>
                  <a:schemeClr val="dk1"/>
                </a:solidFill>
                <a:highlight>
                  <a:srgbClr val="FFFFFF"/>
                </a:highlight>
                <a:latin typeface="Times New Roman"/>
                <a:ea typeface="Times New Roman"/>
                <a:cs typeface="Times New Roman"/>
                <a:sym typeface="Times New Roman"/>
              </a:rPr>
            </a:br>
            <a:r>
              <a:rPr lang="en" sz="1000">
                <a:solidFill>
                  <a:schemeClr val="dk1"/>
                </a:solidFill>
                <a:highlight>
                  <a:srgbClr val="FFFFFF"/>
                </a:highlight>
                <a:latin typeface="Times New Roman"/>
                <a:ea typeface="Times New Roman"/>
                <a:cs typeface="Times New Roman"/>
                <a:sym typeface="Times New Roman"/>
              </a:rPr>
              <a:t>g  =  groups owner  (group)</a:t>
            </a:r>
            <a:br>
              <a:rPr lang="en" sz="1000">
                <a:solidFill>
                  <a:schemeClr val="dk1"/>
                </a:solidFill>
                <a:highlight>
                  <a:srgbClr val="FFFFFF"/>
                </a:highlight>
                <a:latin typeface="Times New Roman"/>
                <a:ea typeface="Times New Roman"/>
                <a:cs typeface="Times New Roman"/>
                <a:sym typeface="Times New Roman"/>
              </a:rPr>
            </a:br>
            <a:br>
              <a:rPr lang="en" sz="1000">
                <a:solidFill>
                  <a:schemeClr val="dk1"/>
                </a:solidFill>
                <a:highlight>
                  <a:srgbClr val="FFFFFF"/>
                </a:highlight>
                <a:latin typeface="Times New Roman"/>
                <a:ea typeface="Times New Roman"/>
                <a:cs typeface="Times New Roman"/>
                <a:sym typeface="Times New Roman"/>
              </a:rPr>
            </a:br>
            <a:r>
              <a:rPr lang="en" sz="1000">
                <a:solidFill>
                  <a:schemeClr val="dk1"/>
                </a:solidFill>
                <a:highlight>
                  <a:srgbClr val="FFFFFF"/>
                </a:highlight>
                <a:latin typeface="Times New Roman"/>
                <a:ea typeface="Times New Roman"/>
                <a:cs typeface="Times New Roman"/>
                <a:sym typeface="Times New Roman"/>
              </a:rPr>
              <a:t>o  =  anyone else on the system (other)</a:t>
            </a:r>
            <a:br>
              <a:rPr lang="en" sz="1000">
                <a:solidFill>
                  <a:schemeClr val="dk1"/>
                </a:solidFill>
                <a:highlight>
                  <a:srgbClr val="FFFFFF"/>
                </a:highlight>
                <a:latin typeface="Times New Roman"/>
                <a:ea typeface="Times New Roman"/>
                <a:cs typeface="Times New Roman"/>
                <a:sym typeface="Times New Roman"/>
              </a:rPr>
            </a:br>
            <a:br>
              <a:rPr lang="en" sz="1000">
                <a:solidFill>
                  <a:schemeClr val="dk1"/>
                </a:solidFill>
                <a:highlight>
                  <a:srgbClr val="FFFFFF"/>
                </a:highlight>
                <a:latin typeface="Times New Roman"/>
                <a:ea typeface="Times New Roman"/>
                <a:cs typeface="Times New Roman"/>
                <a:sym typeface="Times New Roman"/>
              </a:rPr>
            </a:br>
            <a:r>
              <a:rPr lang="en" sz="1000">
                <a:solidFill>
                  <a:schemeClr val="dk1"/>
                </a:solidFill>
                <a:highlight>
                  <a:srgbClr val="FFFFFF"/>
                </a:highlight>
                <a:latin typeface="Times New Roman"/>
                <a:ea typeface="Times New Roman"/>
                <a:cs typeface="Times New Roman"/>
                <a:sym typeface="Times New Roman"/>
              </a:rPr>
              <a:t>+ =  add permission</a:t>
            </a:r>
            <a:br>
              <a:rPr lang="en" sz="1000">
                <a:solidFill>
                  <a:schemeClr val="dk1"/>
                </a:solidFill>
                <a:highlight>
                  <a:srgbClr val="FFFFFF"/>
                </a:highlight>
                <a:latin typeface="Times New Roman"/>
                <a:ea typeface="Times New Roman"/>
                <a:cs typeface="Times New Roman"/>
                <a:sym typeface="Times New Roman"/>
              </a:rPr>
            </a:br>
            <a:br>
              <a:rPr lang="en" sz="1000">
                <a:solidFill>
                  <a:schemeClr val="dk1"/>
                </a:solidFill>
                <a:highlight>
                  <a:srgbClr val="FFFFFF"/>
                </a:highlight>
                <a:latin typeface="Times New Roman"/>
                <a:ea typeface="Times New Roman"/>
                <a:cs typeface="Times New Roman"/>
                <a:sym typeface="Times New Roman"/>
              </a:rPr>
            </a:br>
            <a:r>
              <a:rPr lang="en" sz="1000">
                <a:solidFill>
                  <a:schemeClr val="dk1"/>
                </a:solidFill>
                <a:highlight>
                  <a:srgbClr val="FFFFFF"/>
                </a:highlight>
                <a:latin typeface="Times New Roman"/>
                <a:ea typeface="Times New Roman"/>
                <a:cs typeface="Times New Roman"/>
                <a:sym typeface="Times New Roman"/>
              </a:rPr>
              <a:t>- =  remove permission</a:t>
            </a:r>
            <a:br>
              <a:rPr lang="en" sz="1000">
                <a:solidFill>
                  <a:schemeClr val="dk1"/>
                </a:solidFill>
                <a:highlight>
                  <a:srgbClr val="FFFFFF"/>
                </a:highlight>
                <a:latin typeface="Times New Roman"/>
                <a:ea typeface="Times New Roman"/>
                <a:cs typeface="Times New Roman"/>
                <a:sym typeface="Times New Roman"/>
              </a:rPr>
            </a:br>
            <a:br>
              <a:rPr lang="en" sz="1000">
                <a:solidFill>
                  <a:schemeClr val="dk1"/>
                </a:solidFill>
                <a:highlight>
                  <a:srgbClr val="FFFFFF"/>
                </a:highlight>
                <a:latin typeface="Times New Roman"/>
                <a:ea typeface="Times New Roman"/>
                <a:cs typeface="Times New Roman"/>
                <a:sym typeface="Times New Roman"/>
              </a:rPr>
            </a:br>
            <a:r>
              <a:rPr lang="en" sz="1000">
                <a:solidFill>
                  <a:schemeClr val="dk1"/>
                </a:solidFill>
                <a:highlight>
                  <a:srgbClr val="FFFFFF"/>
                </a:highlight>
                <a:latin typeface="Times New Roman"/>
                <a:ea typeface="Times New Roman"/>
                <a:cs typeface="Times New Roman"/>
                <a:sym typeface="Times New Roman"/>
              </a:rPr>
              <a:t>r  =  (4)read permission</a:t>
            </a:r>
            <a:br>
              <a:rPr lang="en" sz="1000">
                <a:solidFill>
                  <a:schemeClr val="dk1"/>
                </a:solidFill>
                <a:highlight>
                  <a:srgbClr val="FFFFFF"/>
                </a:highlight>
                <a:latin typeface="Times New Roman"/>
                <a:ea typeface="Times New Roman"/>
                <a:cs typeface="Times New Roman"/>
                <a:sym typeface="Times New Roman"/>
              </a:rPr>
            </a:br>
            <a:br>
              <a:rPr lang="en" sz="1000">
                <a:solidFill>
                  <a:schemeClr val="dk1"/>
                </a:solidFill>
                <a:highlight>
                  <a:srgbClr val="FFFFFF"/>
                </a:highlight>
                <a:latin typeface="Times New Roman"/>
                <a:ea typeface="Times New Roman"/>
                <a:cs typeface="Times New Roman"/>
                <a:sym typeface="Times New Roman"/>
              </a:rPr>
            </a:br>
            <a:r>
              <a:rPr lang="en" sz="1000">
                <a:solidFill>
                  <a:schemeClr val="dk1"/>
                </a:solidFill>
                <a:highlight>
                  <a:srgbClr val="FFFFFF"/>
                </a:highlight>
                <a:latin typeface="Times New Roman"/>
                <a:ea typeface="Times New Roman"/>
                <a:cs typeface="Times New Roman"/>
                <a:sym typeface="Times New Roman"/>
              </a:rPr>
              <a:t>w = (2)write permission</a:t>
            </a:r>
            <a:br>
              <a:rPr lang="en" sz="1000">
                <a:solidFill>
                  <a:schemeClr val="dk1"/>
                </a:solidFill>
                <a:highlight>
                  <a:srgbClr val="FFFFFF"/>
                </a:highlight>
                <a:latin typeface="Times New Roman"/>
                <a:ea typeface="Times New Roman"/>
                <a:cs typeface="Times New Roman"/>
                <a:sym typeface="Times New Roman"/>
              </a:rPr>
            </a:br>
            <a:br>
              <a:rPr lang="en" sz="1000">
                <a:solidFill>
                  <a:schemeClr val="dk1"/>
                </a:solidFill>
                <a:highlight>
                  <a:srgbClr val="FFFFFF"/>
                </a:highlight>
                <a:latin typeface="Times New Roman"/>
                <a:ea typeface="Times New Roman"/>
                <a:cs typeface="Times New Roman"/>
                <a:sym typeface="Times New Roman"/>
              </a:rPr>
            </a:br>
            <a:r>
              <a:rPr lang="en" sz="1000">
                <a:solidFill>
                  <a:schemeClr val="dk1"/>
                </a:solidFill>
                <a:highlight>
                  <a:srgbClr val="FFFFFF"/>
                </a:highlight>
                <a:latin typeface="Times New Roman"/>
                <a:ea typeface="Times New Roman"/>
                <a:cs typeface="Times New Roman"/>
                <a:sym typeface="Times New Roman"/>
              </a:rPr>
              <a:t>x  = (1)execute permission</a:t>
            </a:r>
            <a:endParaRPr sz="1000">
              <a:solidFill>
                <a:schemeClr val="dk1"/>
              </a:solidFill>
              <a:highlight>
                <a:srgbClr val="FFFFFF"/>
              </a:highlight>
              <a:latin typeface="Times New Roman"/>
              <a:ea typeface="Times New Roman"/>
              <a:cs typeface="Times New Roman"/>
              <a:sym typeface="Times New Roman"/>
            </a:endParaRPr>
          </a:p>
          <a:p>
            <a:pPr indent="0" lvl="0" marL="876300" marR="876300" rtl="0" algn="l">
              <a:lnSpc>
                <a:spcPct val="100000"/>
              </a:lnSpc>
              <a:spcBef>
                <a:spcPts val="110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0" lvl="0" marL="25400" marR="25400" rtl="0" algn="l">
              <a:lnSpc>
                <a:spcPct val="100000"/>
              </a:lnSpc>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0"/>
          <p:cNvSpPr txBox="1"/>
          <p:nvPr>
            <p:ph idx="1" type="body"/>
          </p:nvPr>
        </p:nvSpPr>
        <p:spPr>
          <a:xfrm>
            <a:off x="311700" y="114750"/>
            <a:ext cx="8645700" cy="49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000000"/>
                </a:solidFill>
              </a:rPr>
              <a:t>Example:</a:t>
            </a:r>
            <a:endParaRPr b="1" sz="1000">
              <a:solidFill>
                <a:srgbClr val="000000"/>
              </a:solidFill>
            </a:endParaRPr>
          </a:p>
          <a:p>
            <a:pPr indent="0" lvl="0" marL="0" rtl="0" algn="l">
              <a:spcBef>
                <a:spcPts val="0"/>
              </a:spcBef>
              <a:spcAft>
                <a:spcPts val="0"/>
              </a:spcAft>
              <a:buClr>
                <a:schemeClr val="dk1"/>
              </a:buClr>
              <a:buSzPts val="1100"/>
              <a:buFont typeface="Arial"/>
              <a:buNone/>
            </a:pPr>
            <a:r>
              <a:rPr lang="en" sz="1000">
                <a:solidFill>
                  <a:srgbClr val="000000"/>
                </a:solidFill>
              </a:rPr>
              <a:t>[root@host-1 devops]# ls -lrt</a:t>
            </a:r>
            <a:endParaRPr sz="1000">
              <a:solidFill>
                <a:srgbClr val="000000"/>
              </a:solidFill>
            </a:endParaRPr>
          </a:p>
          <a:p>
            <a:pPr indent="0" lvl="0" marL="0" rtl="0" algn="l">
              <a:spcBef>
                <a:spcPts val="0"/>
              </a:spcBef>
              <a:spcAft>
                <a:spcPts val="0"/>
              </a:spcAft>
              <a:buClr>
                <a:schemeClr val="dk1"/>
              </a:buClr>
              <a:buSzPts val="1100"/>
              <a:buFont typeface="Arial"/>
              <a:buNone/>
            </a:pPr>
            <a:r>
              <a:rPr lang="en" sz="1000">
                <a:solidFill>
                  <a:srgbClr val="000000"/>
                </a:solidFill>
              </a:rPr>
              <a:t>total 0</a:t>
            </a:r>
            <a:endParaRPr sz="1000">
              <a:solidFill>
                <a:srgbClr val="000000"/>
              </a:solidFill>
            </a:endParaRPr>
          </a:p>
          <a:p>
            <a:pPr indent="0" lvl="0" marL="0" rtl="0" algn="l">
              <a:spcBef>
                <a:spcPts val="0"/>
              </a:spcBef>
              <a:spcAft>
                <a:spcPts val="0"/>
              </a:spcAft>
              <a:buClr>
                <a:schemeClr val="dk1"/>
              </a:buClr>
              <a:buSzPts val="1100"/>
              <a:buFont typeface="Arial"/>
              <a:buNone/>
            </a:pPr>
            <a:r>
              <a:rPr lang="en" sz="1000">
                <a:solidFill>
                  <a:srgbClr val="000000"/>
                </a:solidFill>
              </a:rPr>
              <a:t>-rw-r--r--. 1 ram    ram  0 Jan 24 02:18 test1</a:t>
            </a:r>
            <a:endParaRPr sz="1000">
              <a:solidFill>
                <a:srgbClr val="000000"/>
              </a:solidFill>
            </a:endParaRPr>
          </a:p>
          <a:p>
            <a:pPr indent="0" lvl="0" marL="0" rtl="0" algn="l">
              <a:spcBef>
                <a:spcPts val="0"/>
              </a:spcBef>
              <a:spcAft>
                <a:spcPts val="0"/>
              </a:spcAft>
              <a:buClr>
                <a:schemeClr val="dk1"/>
              </a:buClr>
              <a:buSzPts val="1100"/>
              <a:buFont typeface="Arial"/>
              <a:buNone/>
            </a:pPr>
            <a:r>
              <a:rPr lang="en" sz="1000">
                <a:solidFill>
                  <a:srgbClr val="000000"/>
                </a:solidFill>
              </a:rPr>
              <a:t>-rw-r--r--. 1 charan root 0 Jan 24 02:18 test2</a:t>
            </a:r>
            <a:endParaRPr sz="1000">
              <a:solidFill>
                <a:srgbClr val="000000"/>
              </a:solidFill>
            </a:endParaRPr>
          </a:p>
          <a:p>
            <a:pPr indent="0" lvl="0" marL="0" rtl="0" algn="l">
              <a:spcBef>
                <a:spcPts val="0"/>
              </a:spcBef>
              <a:spcAft>
                <a:spcPts val="0"/>
              </a:spcAft>
              <a:buNone/>
            </a:pPr>
            <a:r>
              <a:rPr lang="en" sz="1000">
                <a:solidFill>
                  <a:srgbClr val="000000"/>
                </a:solidFill>
              </a:rPr>
              <a:t>-rw-r--r--. 1 root   root 0 Jan 24 02:18 test3</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lang="en" sz="1000">
                <a:solidFill>
                  <a:srgbClr val="000000"/>
                </a:solidFill>
              </a:rPr>
              <a:t>Above file having permission (</a:t>
            </a:r>
            <a:r>
              <a:rPr lang="en" sz="1000">
                <a:solidFill>
                  <a:schemeClr val="dk1"/>
                </a:solidFill>
              </a:rPr>
              <a:t>-rw-r--r--</a:t>
            </a:r>
            <a:r>
              <a:rPr lang="en" sz="1000">
                <a:solidFill>
                  <a:srgbClr val="000000"/>
                </a:solidFill>
              </a:rPr>
              <a:t>)644 </a:t>
            </a:r>
            <a:endParaRPr sz="1000">
              <a:solidFill>
                <a:srgbClr val="000000"/>
              </a:solidFill>
            </a:endParaRPr>
          </a:p>
          <a:p>
            <a:pPr indent="0" lvl="0" marL="0" rtl="0" algn="l">
              <a:spcBef>
                <a:spcPts val="0"/>
              </a:spcBef>
              <a:spcAft>
                <a:spcPts val="0"/>
              </a:spcAft>
              <a:buNone/>
            </a:pPr>
            <a:r>
              <a:rPr lang="en" sz="1000">
                <a:solidFill>
                  <a:srgbClr val="000000"/>
                </a:solidFill>
              </a:rPr>
              <a:t>We are going to change into 755 permission</a:t>
            </a:r>
            <a:endParaRPr sz="1000">
              <a:solidFill>
                <a:srgbClr val="000000"/>
              </a:solidFill>
            </a:endParaRPr>
          </a:p>
          <a:p>
            <a:pPr indent="0" lvl="0" marL="0" rtl="0" algn="l">
              <a:spcBef>
                <a:spcPts val="0"/>
              </a:spcBef>
              <a:spcAft>
                <a:spcPts val="0"/>
              </a:spcAft>
              <a:buNone/>
            </a:pPr>
            <a:r>
              <a:rPr lang="en" sz="1000">
                <a:solidFill>
                  <a:srgbClr val="000000"/>
                </a:solidFill>
              </a:rPr>
              <a:t>[root@host-1 devops]# chmod 755 *</a:t>
            </a:r>
            <a:endParaRPr sz="1000">
              <a:solidFill>
                <a:srgbClr val="000000"/>
              </a:solidFill>
            </a:endParaRPr>
          </a:p>
          <a:p>
            <a:pPr indent="0" lvl="0" marL="0" rtl="0" algn="l">
              <a:spcBef>
                <a:spcPts val="0"/>
              </a:spcBef>
              <a:spcAft>
                <a:spcPts val="0"/>
              </a:spcAft>
              <a:buNone/>
            </a:pPr>
            <a:r>
              <a:rPr lang="en" sz="1000">
                <a:solidFill>
                  <a:srgbClr val="000000"/>
                </a:solidFill>
              </a:rPr>
              <a:t>[root@host-1 devops]# ls -lrt</a:t>
            </a:r>
            <a:endParaRPr sz="1000">
              <a:solidFill>
                <a:srgbClr val="000000"/>
              </a:solidFill>
            </a:endParaRPr>
          </a:p>
          <a:p>
            <a:pPr indent="0" lvl="0" marL="0" rtl="0" algn="l">
              <a:spcBef>
                <a:spcPts val="0"/>
              </a:spcBef>
              <a:spcAft>
                <a:spcPts val="0"/>
              </a:spcAft>
              <a:buNone/>
            </a:pPr>
            <a:r>
              <a:rPr lang="en" sz="1000">
                <a:solidFill>
                  <a:srgbClr val="000000"/>
                </a:solidFill>
              </a:rPr>
              <a:t>total 0</a:t>
            </a:r>
            <a:endParaRPr sz="1000">
              <a:solidFill>
                <a:srgbClr val="000000"/>
              </a:solidFill>
            </a:endParaRPr>
          </a:p>
          <a:p>
            <a:pPr indent="0" lvl="0" marL="0" rtl="0" algn="l">
              <a:spcBef>
                <a:spcPts val="0"/>
              </a:spcBef>
              <a:spcAft>
                <a:spcPts val="0"/>
              </a:spcAft>
              <a:buNone/>
            </a:pPr>
            <a:r>
              <a:rPr lang="en" sz="1000">
                <a:solidFill>
                  <a:srgbClr val="000000"/>
                </a:solidFill>
              </a:rPr>
              <a:t>-rwxr-xr-x. 1 ram    ram  0 Jan 24 02:18 test1</a:t>
            </a:r>
            <a:endParaRPr sz="1000">
              <a:solidFill>
                <a:srgbClr val="000000"/>
              </a:solidFill>
            </a:endParaRPr>
          </a:p>
          <a:p>
            <a:pPr indent="0" lvl="0" marL="0" rtl="0" algn="l">
              <a:spcBef>
                <a:spcPts val="0"/>
              </a:spcBef>
              <a:spcAft>
                <a:spcPts val="0"/>
              </a:spcAft>
              <a:buNone/>
            </a:pPr>
            <a:r>
              <a:rPr lang="en" sz="1000">
                <a:solidFill>
                  <a:srgbClr val="000000"/>
                </a:solidFill>
              </a:rPr>
              <a:t>-rwxr-xr-x. 1 charan root 0 Jan 24 02:18 test2</a:t>
            </a:r>
            <a:endParaRPr sz="1000">
              <a:solidFill>
                <a:srgbClr val="000000"/>
              </a:solidFill>
            </a:endParaRPr>
          </a:p>
          <a:p>
            <a:pPr indent="0" lvl="0" marL="0" rtl="0" algn="l">
              <a:spcBef>
                <a:spcPts val="0"/>
              </a:spcBef>
              <a:spcAft>
                <a:spcPts val="0"/>
              </a:spcAft>
              <a:buNone/>
            </a:pPr>
            <a:r>
              <a:rPr lang="en" sz="1000">
                <a:solidFill>
                  <a:srgbClr val="000000"/>
                </a:solidFill>
              </a:rPr>
              <a:t>-rwxr-xr-x. 1 root   root 0 Jan 24 02:18 test3</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lang="en" sz="1200">
                <a:solidFill>
                  <a:srgbClr val="222222"/>
                </a:solidFill>
                <a:highlight>
                  <a:srgbClr val="FFFFFF"/>
                </a:highlight>
              </a:rPr>
              <a:t>0 = ---</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1 = --x</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2 = -w-</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3 = -wx</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4 = r-</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5 = r-x</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6 = rw-</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7 = rwx</a:t>
            </a:r>
            <a:endParaRPr sz="1200">
              <a:solidFill>
                <a:srgbClr val="222222"/>
              </a:solidFill>
              <a:highlight>
                <a:srgbClr val="FFFFFF"/>
              </a:highlight>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Clr>
                <a:schemeClr val="dk1"/>
              </a:buClr>
              <a:buSzPts val="1100"/>
              <a:buFont typeface="Arial"/>
              <a:buNone/>
            </a:pPr>
            <a:r>
              <a:t/>
            </a:r>
            <a:endParaRPr sz="1000">
              <a:solidFill>
                <a:srgbClr val="000000"/>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1"/>
          <p:cNvSpPr txBox="1"/>
          <p:nvPr>
            <p:ph idx="1" type="body"/>
          </p:nvPr>
        </p:nvSpPr>
        <p:spPr>
          <a:xfrm>
            <a:off x="311700" y="216000"/>
            <a:ext cx="8638800" cy="47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000000"/>
                </a:solidFill>
                <a:latin typeface="Times New Roman"/>
                <a:ea typeface="Times New Roman"/>
                <a:cs typeface="Times New Roman"/>
                <a:sym typeface="Times New Roman"/>
              </a:rPr>
              <a:t>We can give permissions in another way </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[root@host-1 devops]# ls -lrt</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total 0</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-rwxr-xr-x. 1 ram    ram  0 Jan 24 02:18 test1</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-rwxr-xr-x. 1 charan root 0 Jan 24 02:18 test2</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-rwxr-xr-x. 1 root   root 0 Jan 24 02:18 test3</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[root@host-1 devops]# chmod -x test1 ( -x is to delete the execute permissions )</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[root@host-1 devops]# ls -lrt</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total 0</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-rw-r--r--. 1 ram    ram  0 Jan 24 02:18 test1</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-rwxr-xr-x. 1 charan root 0 Jan 24 02:18 test2</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-rwxr-xr-x. 1 root   root 0 Jan 24 02:18 test3</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[root@host-1 devops]# chmod u+x test1 (u+x is for adding execute permission only to the user)</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[root@host-1 devops]# ls -lrt</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total 0</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-rwxr--r--. 1 ram    ram  0 Jan 24 02:18 test1</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-rwxr-xr-x. 1 charan root 0 Jan 24 02:18 test2</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000000"/>
                </a:solidFill>
                <a:latin typeface="Times New Roman"/>
                <a:ea typeface="Times New Roman"/>
                <a:cs typeface="Times New Roman"/>
                <a:sym typeface="Times New Roman"/>
              </a:rPr>
              <a:t>-rwxr-xr-x. 1 root   root 0 Jan 24 02:18 test3</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000000"/>
                </a:solidFill>
                <a:latin typeface="Times New Roman"/>
                <a:ea typeface="Times New Roman"/>
                <a:cs typeface="Times New Roman"/>
                <a:sym typeface="Times New Roman"/>
              </a:rPr>
              <a:t>[root@host-1 devops]# ls -lrt</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000000"/>
                </a:solidFill>
                <a:latin typeface="Times New Roman"/>
                <a:ea typeface="Times New Roman"/>
                <a:cs typeface="Times New Roman"/>
                <a:sym typeface="Times New Roman"/>
              </a:rPr>
              <a:t>total 0</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000000"/>
                </a:solidFill>
                <a:latin typeface="Times New Roman"/>
                <a:ea typeface="Times New Roman"/>
                <a:cs typeface="Times New Roman"/>
                <a:sym typeface="Times New Roman"/>
              </a:rPr>
              <a:t>-rwxr--r--. 1 ram    ram  0 Jan 24 02:18 test1</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000000"/>
                </a:solidFill>
                <a:latin typeface="Times New Roman"/>
                <a:ea typeface="Times New Roman"/>
                <a:cs typeface="Times New Roman"/>
                <a:sym typeface="Times New Roman"/>
              </a:rPr>
              <a:t>-rwxr-xr-x. 1 charan root 0 Jan 24 02:18 test2</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000000"/>
                </a:solidFill>
                <a:latin typeface="Times New Roman"/>
                <a:ea typeface="Times New Roman"/>
                <a:cs typeface="Times New Roman"/>
                <a:sym typeface="Times New Roman"/>
              </a:rPr>
              <a:t>-rwxr-xr-x. 1 root   root 0 Jan 24 02:18 test3</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000000"/>
                </a:solidFill>
                <a:latin typeface="Times New Roman"/>
                <a:ea typeface="Times New Roman"/>
                <a:cs typeface="Times New Roman"/>
                <a:sym typeface="Times New Roman"/>
              </a:rPr>
              <a:t>[root@host-1 devops]# chmod u+rwx,g+rw,o+rw test*(</a:t>
            </a:r>
            <a:r>
              <a:rPr lang="en" sz="1000">
                <a:solidFill>
                  <a:schemeClr val="dk1"/>
                </a:solidFill>
                <a:latin typeface="Times New Roman"/>
                <a:ea typeface="Times New Roman"/>
                <a:cs typeface="Times New Roman"/>
                <a:sym typeface="Times New Roman"/>
              </a:rPr>
              <a:t>u+rwx for giving read,write,execute access for user, g+rw for giving access to group as read and write not exicute </a:t>
            </a: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000000"/>
                </a:solidFill>
                <a:latin typeface="Times New Roman"/>
                <a:ea typeface="Times New Roman"/>
                <a:cs typeface="Times New Roman"/>
                <a:sym typeface="Times New Roman"/>
              </a:rPr>
              <a:t>[root@host-1 devops]# ls -lrt</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000000"/>
                </a:solidFill>
                <a:latin typeface="Times New Roman"/>
                <a:ea typeface="Times New Roman"/>
                <a:cs typeface="Times New Roman"/>
                <a:sym typeface="Times New Roman"/>
              </a:rPr>
              <a:t>total 0</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000000"/>
                </a:solidFill>
                <a:latin typeface="Times New Roman"/>
                <a:ea typeface="Times New Roman"/>
                <a:cs typeface="Times New Roman"/>
                <a:sym typeface="Times New Roman"/>
              </a:rPr>
              <a:t>-rwxrw-rw-. 1 ram    ram  0 Jan 24 02:18 test1</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000000"/>
                </a:solidFill>
                <a:latin typeface="Times New Roman"/>
                <a:ea typeface="Times New Roman"/>
                <a:cs typeface="Times New Roman"/>
                <a:sym typeface="Times New Roman"/>
              </a:rPr>
              <a:t>-rwxrwxrwx. 1 charan root 0 Jan 24 02:18 test2</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000000"/>
                </a:solidFill>
                <a:latin typeface="Times New Roman"/>
                <a:ea typeface="Times New Roman"/>
                <a:cs typeface="Times New Roman"/>
                <a:sym typeface="Times New Roman"/>
              </a:rPr>
              <a:t>-rwxrwxrwx. 1 root   root 0 Jan 24 02:18 test3</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ctrTitle"/>
          </p:nvPr>
        </p:nvSpPr>
        <p:spPr>
          <a:xfrm>
            <a:off x="311700" y="0"/>
            <a:ext cx="8520600" cy="51435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200">
                <a:latin typeface="Times New Roman"/>
                <a:ea typeface="Times New Roman"/>
                <a:cs typeface="Times New Roman"/>
                <a:sym typeface="Times New Roman"/>
              </a:rPr>
              <a:t>What is Unix ?</a:t>
            </a:r>
            <a:endParaRPr sz="12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200">
                <a:latin typeface="Times New Roman"/>
                <a:ea typeface="Times New Roman"/>
                <a:cs typeface="Times New Roman"/>
                <a:sym typeface="Times New Roman"/>
              </a:rPr>
              <a:t>The UNIX operating system is a set of programs that act as a link between the computer and the user.</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The computer programs that allocate the system resources and coordinate all the details of the computer's internals is called the operating system or kernel.</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Unix was originally developed in 1969 by a group of AT&amp;T employees at Bell Labs, including Ken Thompson, Dennis Ritchie, Douglas McIlroy, and Joe Ossanna.</a:t>
            </a:r>
            <a:endParaRPr sz="1200">
              <a:latin typeface="Times New Roman"/>
              <a:ea typeface="Times New Roman"/>
              <a:cs typeface="Times New Roman"/>
              <a:sym typeface="Times New Roman"/>
            </a:endParaRPr>
          </a:p>
          <a:p>
            <a:pPr indent="-304800" lvl="0" marL="457200" rtl="0" algn="l">
              <a:lnSpc>
                <a:spcPct val="100000"/>
              </a:lnSpc>
              <a:spcBef>
                <a:spcPts val="1600"/>
              </a:spcBef>
              <a:spcAft>
                <a:spcPts val="0"/>
              </a:spcAft>
              <a:buSzPts val="1200"/>
              <a:buFont typeface="Times New Roman"/>
              <a:buChar char="●"/>
            </a:pPr>
            <a:r>
              <a:rPr lang="en" sz="1200">
                <a:latin typeface="Times New Roman"/>
                <a:ea typeface="Times New Roman"/>
                <a:cs typeface="Times New Roman"/>
                <a:sym typeface="Times New Roman"/>
              </a:rPr>
              <a:t>There are various Unix variants available in the market. Solaris Unix, AIX, HP Unix and BSD are few examples. Linux is also a flavor of Unix which is freely available.</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Several people can use a UNIX computer at the same time; hence UNIX is called a multiuser system.</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 user can also run multiple programs at the same time; hence UNIX is called multitasking.</a:t>
            </a:r>
            <a:endParaRPr sz="12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200">
                <a:solidFill>
                  <a:srgbClr val="222222"/>
                </a:solidFill>
                <a:highlight>
                  <a:srgbClr val="FFFFFF"/>
                </a:highlight>
                <a:latin typeface="Times New Roman"/>
                <a:ea typeface="Times New Roman"/>
                <a:cs typeface="Times New Roman"/>
                <a:sym typeface="Times New Roman"/>
              </a:rPr>
              <a:t>Linux </a:t>
            </a:r>
            <a:r>
              <a:rPr lang="en" sz="1200">
                <a:solidFill>
                  <a:srgbClr val="222222"/>
                </a:solidFill>
                <a:highlight>
                  <a:srgbClr val="FFFFFF"/>
                </a:highlight>
                <a:latin typeface="Times New Roman"/>
                <a:ea typeface="Times New Roman"/>
                <a:cs typeface="Times New Roman"/>
                <a:sym typeface="Times New Roman"/>
              </a:rPr>
              <a:t>is a family of free and open-source software operating systems built around the Linux kernel. Typically, Linux is packaged in a form known as a Linux distribution for both desktop and server use. </a:t>
            </a:r>
            <a:endParaRPr sz="1200">
              <a:solidFill>
                <a:srgbClr val="222222"/>
              </a:solidFill>
              <a:highlight>
                <a:srgbClr val="FFFFFF"/>
              </a:highlight>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1100"/>
              <a:buFont typeface="Arial"/>
              <a:buNone/>
            </a:pPr>
            <a:r>
              <a:rPr b="1" lang="en" sz="1200">
                <a:solidFill>
                  <a:srgbClr val="000000"/>
                </a:solidFill>
                <a:latin typeface="Times New Roman"/>
                <a:ea typeface="Times New Roman"/>
                <a:cs typeface="Times New Roman"/>
                <a:sym typeface="Times New Roman"/>
              </a:rPr>
              <a:t>Red Hat Distributions:</a:t>
            </a:r>
            <a:endParaRPr b="1" sz="12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1100"/>
              <a:buFont typeface="Arial"/>
              <a:buNone/>
            </a:pPr>
            <a:r>
              <a:rPr lang="en" sz="1200">
                <a:solidFill>
                  <a:srgbClr val="222222"/>
                </a:solidFill>
                <a:highlight>
                  <a:schemeClr val="lt1"/>
                </a:highlight>
                <a:latin typeface="Times New Roman"/>
                <a:ea typeface="Times New Roman"/>
                <a:cs typeface="Times New Roman"/>
                <a:sym typeface="Times New Roman"/>
              </a:rPr>
              <a:t>Fedora, CentOs 6, 7,Oracle Linux, Redhat 6, 7, etc</a:t>
            </a:r>
            <a:endParaRPr sz="1200">
              <a:solidFill>
                <a:srgbClr val="222222"/>
              </a:solidFill>
              <a:highlight>
                <a:schemeClr val="lt1"/>
              </a:highlight>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1100"/>
              <a:buFont typeface="Arial"/>
              <a:buNone/>
            </a:pPr>
            <a:r>
              <a:rPr b="1" lang="en" sz="1200">
                <a:solidFill>
                  <a:srgbClr val="222222"/>
                </a:solidFill>
                <a:highlight>
                  <a:schemeClr val="lt1"/>
                </a:highlight>
                <a:latin typeface="Times New Roman"/>
                <a:ea typeface="Times New Roman"/>
                <a:cs typeface="Times New Roman"/>
                <a:sym typeface="Times New Roman"/>
              </a:rPr>
              <a:t>Debian Distributions :</a:t>
            </a:r>
            <a:endParaRPr b="1" sz="1200">
              <a:solidFill>
                <a:srgbClr val="222222"/>
              </a:solidFill>
              <a:highlight>
                <a:schemeClr val="lt1"/>
              </a:highlight>
              <a:latin typeface="Times New Roman"/>
              <a:ea typeface="Times New Roman"/>
              <a:cs typeface="Times New Roman"/>
              <a:sym typeface="Times New Roman"/>
            </a:endParaRPr>
          </a:p>
          <a:p>
            <a:pPr indent="0" lvl="0" marL="0" rtl="0" algn="l">
              <a:lnSpc>
                <a:spcPct val="100000"/>
              </a:lnSpc>
              <a:spcBef>
                <a:spcPts val="1600"/>
              </a:spcBef>
              <a:spcAft>
                <a:spcPts val="1600"/>
              </a:spcAft>
              <a:buClr>
                <a:schemeClr val="dk1"/>
              </a:buClr>
              <a:buSzPts val="1100"/>
              <a:buFont typeface="Arial"/>
              <a:buNone/>
            </a:pPr>
            <a:r>
              <a:rPr lang="en" sz="1200">
                <a:solidFill>
                  <a:srgbClr val="222222"/>
                </a:solidFill>
                <a:highlight>
                  <a:schemeClr val="lt1"/>
                </a:highlight>
                <a:latin typeface="Times New Roman"/>
                <a:ea typeface="Times New Roman"/>
                <a:cs typeface="Times New Roman"/>
                <a:sym typeface="Times New Roman"/>
              </a:rPr>
              <a:t>Ubuntu, Kali etc </a:t>
            </a:r>
            <a:endParaRPr sz="12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2"/>
          <p:cNvSpPr txBox="1"/>
          <p:nvPr>
            <p:ph idx="1" type="body"/>
          </p:nvPr>
        </p:nvSpPr>
        <p:spPr>
          <a:xfrm>
            <a:off x="195750" y="216000"/>
            <a:ext cx="8842500" cy="47250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Changing</a:t>
            </a:r>
            <a:r>
              <a:rPr lang="en" sz="1200">
                <a:solidFill>
                  <a:srgbClr val="000000"/>
                </a:solidFill>
                <a:latin typeface="Times New Roman"/>
                <a:ea typeface="Times New Roman"/>
                <a:cs typeface="Times New Roman"/>
                <a:sym typeface="Times New Roman"/>
              </a:rPr>
              <a:t> Owners and Groups</a:t>
            </a:r>
            <a:endParaRPr sz="1200">
              <a:solidFill>
                <a:srgbClr val="000000"/>
              </a:solidFill>
              <a:latin typeface="Times New Roman"/>
              <a:ea typeface="Times New Roman"/>
              <a:cs typeface="Times New Roman"/>
              <a:sym typeface="Times New Roman"/>
            </a:endParaRPr>
          </a:p>
          <a:p>
            <a:pPr indent="0" lvl="0" marL="25400" marR="25400" rtl="0" algn="just">
              <a:lnSpc>
                <a:spcPct val="163636"/>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While creating an account on Unix, it assigns a owner ID and a group ID to each user. All the permissions mentioned above are also assigned based on Owner and Groups.</a:t>
            </a:r>
            <a:endParaRPr sz="1200">
              <a:solidFill>
                <a:srgbClr val="000000"/>
              </a:solidFill>
              <a:latin typeface="Times New Roman"/>
              <a:ea typeface="Times New Roman"/>
              <a:cs typeface="Times New Roman"/>
              <a:sym typeface="Times New Roman"/>
            </a:endParaRPr>
          </a:p>
          <a:p>
            <a:pPr indent="0" lvl="0" marL="25400" marR="25400" rtl="0" algn="just">
              <a:lnSpc>
                <a:spcPct val="163636"/>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Two commands are available to change the owner and the group of files −</a:t>
            </a:r>
            <a:endParaRPr sz="1200">
              <a:solidFill>
                <a:srgbClr val="000000"/>
              </a:solidFill>
              <a:latin typeface="Times New Roman"/>
              <a:ea typeface="Times New Roman"/>
              <a:cs typeface="Times New Roman"/>
              <a:sym typeface="Times New Roman"/>
            </a:endParaRPr>
          </a:p>
          <a:p>
            <a:pPr indent="-304800" lvl="0" marL="482600" marR="25400" rtl="0" algn="just">
              <a:lnSpc>
                <a:spcPct val="171428"/>
              </a:lnSpc>
              <a:spcBef>
                <a:spcPts val="0"/>
              </a:spcBef>
              <a:spcAft>
                <a:spcPts val="0"/>
              </a:spcAft>
              <a:buClr>
                <a:srgbClr val="000000"/>
              </a:buClr>
              <a:buSzPts val="1200"/>
              <a:buFont typeface="Verdana"/>
              <a:buChar char="●"/>
            </a:pPr>
            <a:r>
              <a:rPr b="1" lang="en" sz="1200">
                <a:solidFill>
                  <a:srgbClr val="000000"/>
                </a:solidFill>
                <a:latin typeface="Times New Roman"/>
                <a:ea typeface="Times New Roman"/>
                <a:cs typeface="Times New Roman"/>
                <a:sym typeface="Times New Roman"/>
              </a:rPr>
              <a:t>chown</a:t>
            </a:r>
            <a:r>
              <a:rPr lang="en" sz="1200">
                <a:solidFill>
                  <a:srgbClr val="000000"/>
                </a:solidFill>
                <a:latin typeface="Times New Roman"/>
                <a:ea typeface="Times New Roman"/>
                <a:cs typeface="Times New Roman"/>
                <a:sym typeface="Times New Roman"/>
              </a:rPr>
              <a:t> − The chown command stands for "change owner" and is used to change the owner of a file.</a:t>
            </a:r>
            <a:endParaRPr sz="1200">
              <a:solidFill>
                <a:srgbClr val="000000"/>
              </a:solidFill>
              <a:latin typeface="Times New Roman"/>
              <a:ea typeface="Times New Roman"/>
              <a:cs typeface="Times New Roman"/>
              <a:sym typeface="Times New Roman"/>
            </a:endParaRPr>
          </a:p>
          <a:p>
            <a:pPr indent="-304800" lvl="0" marL="482600" marR="25400" rtl="0" algn="just">
              <a:lnSpc>
                <a:spcPct val="171428"/>
              </a:lnSpc>
              <a:spcBef>
                <a:spcPts val="0"/>
              </a:spcBef>
              <a:spcAft>
                <a:spcPts val="0"/>
              </a:spcAft>
              <a:buClr>
                <a:srgbClr val="000000"/>
              </a:buClr>
              <a:buSzPts val="1200"/>
              <a:buFont typeface="Verdana"/>
              <a:buChar char="●"/>
            </a:pPr>
            <a:r>
              <a:rPr b="1" lang="en" sz="1200">
                <a:solidFill>
                  <a:srgbClr val="000000"/>
                </a:solidFill>
                <a:latin typeface="Times New Roman"/>
                <a:ea typeface="Times New Roman"/>
                <a:cs typeface="Times New Roman"/>
                <a:sym typeface="Times New Roman"/>
              </a:rPr>
              <a:t>chgrp</a:t>
            </a:r>
            <a:r>
              <a:rPr lang="en" sz="1200">
                <a:solidFill>
                  <a:srgbClr val="000000"/>
                </a:solidFill>
                <a:latin typeface="Times New Roman"/>
                <a:ea typeface="Times New Roman"/>
                <a:cs typeface="Times New Roman"/>
                <a:sym typeface="Times New Roman"/>
              </a:rPr>
              <a:t> − The chgrp command stands for "change group" and is used to change the group of a file.</a:t>
            </a:r>
            <a:endParaRPr sz="1200">
              <a:solidFill>
                <a:srgbClr val="000000"/>
              </a:solidFill>
              <a:latin typeface="Times New Roman"/>
              <a:ea typeface="Times New Roman"/>
              <a:cs typeface="Times New Roman"/>
              <a:sym typeface="Times New Roman"/>
            </a:endParaRPr>
          </a:p>
          <a:p>
            <a:pPr indent="0" lvl="0" marL="0" marR="25400" rtl="0" algn="just">
              <a:lnSpc>
                <a:spcPct val="171428"/>
              </a:lnSpc>
              <a:spcBef>
                <a:spcPts val="0"/>
              </a:spcBef>
              <a:spcAft>
                <a:spcPts val="0"/>
              </a:spcAft>
              <a:buNone/>
            </a:pPr>
            <a:r>
              <a:rPr b="1" lang="en" sz="1200">
                <a:solidFill>
                  <a:srgbClr val="000000"/>
                </a:solidFill>
                <a:latin typeface="Times New Roman"/>
                <a:ea typeface="Times New Roman"/>
                <a:cs typeface="Times New Roman"/>
                <a:sym typeface="Times New Roman"/>
              </a:rPr>
              <a:t>Chown Examples</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[root@host-1 devops]# ls -lrt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total 0</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-rwxrw-rw-. 1 ram ram  0 Jan 24 02:18 test1</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-rwxrwxrwx. 1 ram root 0 Jan 24 02:18 test2</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-rwxrwxrwx. 1 ram root 0 Jan 24 02:18 test3</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[root@host-1 devops]# chown charan * (Here i user “*” to change permission for all files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[root@host-1 devops]# ls -lrt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total 0</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-rwxrw-rw-. 1 charan ram  0 Jan 24 02:18 test1</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-rwxrwxrwx. 1 charan root 0 Jan 24 02:18 test2</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-rwxrwxrwx. 1 charan root 0 Jan 24 02:18 test3</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3"/>
          <p:cNvSpPr txBox="1"/>
          <p:nvPr>
            <p:ph idx="1" type="body"/>
          </p:nvPr>
        </p:nvSpPr>
        <p:spPr>
          <a:xfrm>
            <a:off x="296400" y="133025"/>
            <a:ext cx="8551200" cy="44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Chgrp command examples</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[root@host-1 devops]# ls -lrt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total 0</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-rwxrw-rw-. 1 charan ram  0 Jan 24 02:18 test1</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-rwxrwxrwx. 1 charan root 0 Jan 24 02:18 test2</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-rwxrwxrwx. 1 charan root 0 Jan 24 02:18 test3</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[root@host-1 devops]# chgrp charan *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[root@host-1 devops]# ls -lrt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total 0</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-rwxrw-rw-. 1 charan charan 0 Jan 24 02:18 test1</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-rwxrwxrwx. 1 charan charan 0 Jan 24 02:18 test2</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-rwxrwxrwx. 1 charan charan 0 Jan 24 02:18 test3</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solidFill>
                  <a:srgbClr val="000000"/>
                </a:solidFill>
                <a:latin typeface="Times New Roman"/>
                <a:ea typeface="Times New Roman"/>
                <a:cs typeface="Times New Roman"/>
                <a:sym typeface="Times New Roman"/>
              </a:rPr>
              <a:t>Chown:</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solidFill>
                  <a:srgbClr val="000000"/>
                </a:solidFill>
                <a:latin typeface="Times New Roman"/>
                <a:ea typeface="Times New Roman"/>
                <a:cs typeface="Times New Roman"/>
                <a:sym typeface="Times New Roman"/>
              </a:rPr>
              <a:t>drwxrwxrwx 2 root    root    4096 Mar 30 06:49 test</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solidFill>
                  <a:srgbClr val="000000"/>
                </a:solidFill>
                <a:latin typeface="Times New Roman"/>
                <a:ea typeface="Times New Roman"/>
                <a:cs typeface="Times New Roman"/>
                <a:sym typeface="Times New Roman"/>
              </a:rPr>
              <a:t>drwxrwxrwx 2 root    root    4096 Mar 30 06:49 test1</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solidFill>
                  <a:srgbClr val="000000"/>
                </a:solidFill>
                <a:latin typeface="Times New Roman"/>
                <a:ea typeface="Times New Roman"/>
                <a:cs typeface="Times New Roman"/>
                <a:sym typeface="Times New Roman"/>
              </a:rPr>
              <a:t>root@rn2-empsysd-lapp578:/ngs/app/empsysd# chown empsysd:empsysd test</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solidFill>
                  <a:srgbClr val="000000"/>
                </a:solidFill>
                <a:latin typeface="Times New Roman"/>
                <a:ea typeface="Times New Roman"/>
                <a:cs typeface="Times New Roman"/>
                <a:sym typeface="Times New Roman"/>
              </a:rPr>
              <a:t>drwxrwxrwx 2 empsysd empsysd 4096 Mar 30 06:49 test</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solidFill>
                  <a:srgbClr val="000000"/>
                </a:solidFill>
                <a:latin typeface="Times New Roman"/>
                <a:ea typeface="Times New Roman"/>
                <a:cs typeface="Times New Roman"/>
                <a:sym typeface="Times New Roman"/>
              </a:rPr>
              <a:t>drwxrwxrwx 2 root    root    4096 Mar 30 06:49 test1</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4"/>
          <p:cNvSpPr txBox="1"/>
          <p:nvPr>
            <p:ph idx="1" type="body"/>
          </p:nvPr>
        </p:nvSpPr>
        <p:spPr>
          <a:xfrm>
            <a:off x="311700" y="209250"/>
            <a:ext cx="8598300" cy="489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latin typeface="Times New Roman"/>
                <a:ea typeface="Times New Roman"/>
                <a:cs typeface="Times New Roman"/>
                <a:sym typeface="Times New Roman"/>
              </a:rPr>
              <a:t>Find Commands:</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https://www.tecmint.com/35-practical-examples-of-linux-find-command/</a:t>
            </a:r>
            <a:endParaRPr b="1"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000">
                <a:solidFill>
                  <a:schemeClr val="dk1"/>
                </a:solidFill>
                <a:latin typeface="Times New Roman"/>
                <a:ea typeface="Times New Roman"/>
                <a:cs typeface="Times New Roman"/>
                <a:sym typeface="Times New Roman"/>
              </a:rPr>
              <a:t>1.Find Files Under Home Directory</a:t>
            </a:r>
            <a:endParaRPr b="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Find all the files under /home directory with name ram.txt.</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000">
                <a:solidFill>
                  <a:schemeClr val="dk1"/>
                </a:solidFill>
                <a:latin typeface="Times New Roman"/>
                <a:ea typeface="Times New Roman"/>
                <a:cs typeface="Times New Roman"/>
                <a:sym typeface="Times New Roman"/>
              </a:rPr>
              <a:t># find /home -name ram.txt</a:t>
            </a:r>
            <a:endParaRPr b="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chemeClr val="dk1"/>
                </a:solidFill>
                <a:latin typeface="Times New Roman"/>
                <a:ea typeface="Times New Roman"/>
                <a:cs typeface="Times New Roman"/>
                <a:sym typeface="Times New Roman"/>
              </a:rPr>
              <a:t>/home/ram.txt</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2.Find Files Using Name and Ignoring Case</a:t>
            </a:r>
            <a:endParaRPr b="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 find /home -iname ram.txt</a:t>
            </a:r>
            <a:endParaRPr b="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3.Find Directories Using Name and find for all files with extension .txt</a:t>
            </a:r>
            <a:endParaRPr b="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 find / -type d -name “*.txt”</a:t>
            </a:r>
            <a:endParaRPr b="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4.Find Files With 777 Permissions</a:t>
            </a:r>
            <a:endParaRPr b="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 find . -type f -perm 0777 -print</a:t>
            </a:r>
            <a:endParaRPr b="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5.Find and remove single File</a:t>
            </a:r>
            <a:endParaRPr b="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 find ./ -type f -name "tecmint.txt" -exec rm -f {} \;</a:t>
            </a:r>
            <a:endParaRPr b="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6.Find and remove Multiple File</a:t>
            </a:r>
            <a:endParaRPr b="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 find . -type f -name "*.txt" -exec rm -f {} \;</a:t>
            </a:r>
            <a:endParaRPr b="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chemeClr val="dk1"/>
                </a:solidFill>
                <a:latin typeface="Times New Roman"/>
                <a:ea typeface="Times New Roman"/>
                <a:cs typeface="Times New Roman"/>
                <a:sym typeface="Times New Roman"/>
              </a:rPr>
              <a:t>Find Last 50-100 Days Modified Files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7.To find all the files which are modified more than 50 days back and less than 100 days.</a:t>
            </a:r>
            <a:endParaRPr b="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 find / -mtime +50 –mtime -100</a:t>
            </a:r>
            <a:endParaRPr b="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8.Find Last 50 Days Accessed Files</a:t>
            </a:r>
            <a:endParaRPr b="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chemeClr val="dk1"/>
                </a:solidFill>
                <a:latin typeface="Times New Roman"/>
                <a:ea typeface="Times New Roman"/>
                <a:cs typeface="Times New Roman"/>
                <a:sym typeface="Times New Roman"/>
              </a:rPr>
              <a:t>To find all the files which are accessed 50 days back.</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 find / -atime 50</a:t>
            </a:r>
            <a:endParaRPr b="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9.Find Changed Files in Last 1 Hour</a:t>
            </a:r>
            <a:endParaRPr b="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chemeClr val="dk1"/>
                </a:solidFill>
                <a:latin typeface="Times New Roman"/>
                <a:ea typeface="Times New Roman"/>
                <a:cs typeface="Times New Roman"/>
                <a:sym typeface="Times New Roman"/>
              </a:rPr>
              <a:t>To find all the files which are changed in last 1 hour.</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 find / -cmin -60</a:t>
            </a:r>
            <a:endParaRPr b="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10.Find Size between 50MB – 100MB</a:t>
            </a:r>
            <a:endParaRPr b="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chemeClr val="dk1"/>
                </a:solidFill>
                <a:latin typeface="Times New Roman"/>
                <a:ea typeface="Times New Roman"/>
                <a:cs typeface="Times New Roman"/>
                <a:sym typeface="Times New Roman"/>
              </a:rPr>
              <a:t>To find all the files which are greater than 50MB and less than 100MB.</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 find / -size +50M -size -100M</a:t>
            </a:r>
            <a:endParaRPr b="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11.Find Specific Files and Delete</a:t>
            </a:r>
            <a:endParaRPr b="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chemeClr val="dk1"/>
                </a:solidFill>
                <a:latin typeface="Times New Roman"/>
                <a:ea typeface="Times New Roman"/>
                <a:cs typeface="Times New Roman"/>
                <a:sym typeface="Times New Roman"/>
              </a:rPr>
              <a:t>Find all .mp3 files with more than 10MB and delete them using one single command.</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 find / -type f -iname *.mp3 -size +10M -exec rm -rf {} \;</a:t>
            </a:r>
            <a:endParaRPr b="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5"/>
          <p:cNvSpPr txBox="1"/>
          <p:nvPr>
            <p:ph idx="1" type="body"/>
          </p:nvPr>
        </p:nvSpPr>
        <p:spPr>
          <a:xfrm>
            <a:off x="311700" y="195750"/>
            <a:ext cx="8537400" cy="48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highlight>
                  <a:srgbClr val="FFFFFF"/>
                </a:highlight>
                <a:latin typeface="Times New Roman"/>
                <a:ea typeface="Times New Roman"/>
                <a:cs typeface="Times New Roman"/>
                <a:sym typeface="Times New Roman"/>
              </a:rPr>
              <a:t>Grep Command:</a:t>
            </a:r>
            <a:endParaRPr b="1" sz="1100">
              <a:solidFill>
                <a:srgbClr val="000000"/>
              </a:solidFill>
              <a:highlight>
                <a:srgbClr val="FFFFFF"/>
              </a:highlight>
              <a:latin typeface="Times New Roman"/>
              <a:ea typeface="Times New Roman"/>
              <a:cs typeface="Times New Roman"/>
              <a:sym typeface="Times New Roman"/>
            </a:endParaRPr>
          </a:p>
          <a:p>
            <a:pPr indent="457200" lvl="0" marL="0" rtl="0" algn="l">
              <a:spcBef>
                <a:spcPts val="0"/>
              </a:spcBef>
              <a:spcAft>
                <a:spcPts val="0"/>
              </a:spcAft>
              <a:buNone/>
            </a:pPr>
            <a:r>
              <a:rPr lang="en" sz="1100">
                <a:solidFill>
                  <a:srgbClr val="333333"/>
                </a:solidFill>
                <a:highlight>
                  <a:srgbClr val="FFFFFF"/>
                </a:highlight>
                <a:latin typeface="Times New Roman"/>
                <a:ea typeface="Times New Roman"/>
                <a:cs typeface="Times New Roman"/>
                <a:sym typeface="Times New Roman"/>
              </a:rPr>
              <a:t>grep</a:t>
            </a:r>
            <a:r>
              <a:rPr lang="en" sz="1100">
                <a:solidFill>
                  <a:srgbClr val="272727"/>
                </a:solidFill>
                <a:highlight>
                  <a:srgbClr val="FFFFFF"/>
                </a:highlight>
                <a:latin typeface="Times New Roman"/>
                <a:ea typeface="Times New Roman"/>
                <a:cs typeface="Times New Roman"/>
                <a:sym typeface="Times New Roman"/>
              </a:rPr>
              <a:t> is a powerful file pattern searcher that comes equipped on every distribution of </a:t>
            </a:r>
            <a:r>
              <a:rPr lang="en" sz="1100">
                <a:solidFill>
                  <a:srgbClr val="333333"/>
                </a:solidFill>
                <a:highlight>
                  <a:srgbClr val="FFFFFF"/>
                </a:highlight>
                <a:latin typeface="Times New Roman"/>
                <a:ea typeface="Times New Roman"/>
                <a:cs typeface="Times New Roman"/>
                <a:sym typeface="Times New Roman"/>
              </a:rPr>
              <a:t>Linux</a:t>
            </a:r>
            <a:r>
              <a:rPr lang="en" sz="1100">
                <a:solidFill>
                  <a:srgbClr val="272727"/>
                </a:solidFill>
                <a:highlight>
                  <a:srgbClr val="FFFFFF"/>
                </a:highlight>
                <a:latin typeface="Times New Roman"/>
                <a:ea typeface="Times New Roman"/>
                <a:cs typeface="Times New Roman"/>
                <a:sym typeface="Times New Roman"/>
              </a:rPr>
              <a:t>. If, for whatever reason, it is not installed on your system, you can easily install it via your package manager (</a:t>
            </a:r>
            <a:r>
              <a:rPr lang="en" sz="1100">
                <a:solidFill>
                  <a:srgbClr val="333333"/>
                </a:solidFill>
                <a:highlight>
                  <a:srgbClr val="FFFFFF"/>
                </a:highlight>
                <a:latin typeface="Times New Roman"/>
                <a:ea typeface="Times New Roman"/>
                <a:cs typeface="Times New Roman"/>
                <a:sym typeface="Times New Roman"/>
              </a:rPr>
              <a:t>apt-get</a:t>
            </a:r>
            <a:r>
              <a:rPr lang="en" sz="1100">
                <a:solidFill>
                  <a:srgbClr val="272727"/>
                </a:solidFill>
                <a:highlight>
                  <a:srgbClr val="FFFFFF"/>
                </a:highlight>
                <a:latin typeface="Times New Roman"/>
                <a:ea typeface="Times New Roman"/>
                <a:cs typeface="Times New Roman"/>
                <a:sym typeface="Times New Roman"/>
              </a:rPr>
              <a:t> on </a:t>
            </a:r>
            <a:r>
              <a:rPr lang="en" sz="1100">
                <a:solidFill>
                  <a:srgbClr val="333333"/>
                </a:solidFill>
                <a:highlight>
                  <a:srgbClr val="FFFFFF"/>
                </a:highlight>
                <a:latin typeface="Times New Roman"/>
                <a:ea typeface="Times New Roman"/>
                <a:cs typeface="Times New Roman"/>
                <a:sym typeface="Times New Roman"/>
              </a:rPr>
              <a:t>Debian</a:t>
            </a:r>
            <a:r>
              <a:rPr lang="en" sz="1100">
                <a:solidFill>
                  <a:srgbClr val="272727"/>
                </a:solidFill>
                <a:highlight>
                  <a:srgbClr val="FFFFFF"/>
                </a:highlight>
                <a:latin typeface="Times New Roman"/>
                <a:ea typeface="Times New Roman"/>
                <a:cs typeface="Times New Roman"/>
                <a:sym typeface="Times New Roman"/>
              </a:rPr>
              <a:t>/</a:t>
            </a:r>
            <a:r>
              <a:rPr lang="en" sz="1100">
                <a:solidFill>
                  <a:srgbClr val="333333"/>
                </a:solidFill>
                <a:highlight>
                  <a:srgbClr val="FFFFFF"/>
                </a:highlight>
                <a:latin typeface="Times New Roman"/>
                <a:ea typeface="Times New Roman"/>
                <a:cs typeface="Times New Roman"/>
                <a:sym typeface="Times New Roman"/>
              </a:rPr>
              <a:t>Ubuntu</a:t>
            </a:r>
            <a:r>
              <a:rPr lang="en" sz="1100">
                <a:solidFill>
                  <a:srgbClr val="272727"/>
                </a:solidFill>
                <a:highlight>
                  <a:srgbClr val="FFFFFF"/>
                </a:highlight>
                <a:latin typeface="Times New Roman"/>
                <a:ea typeface="Times New Roman"/>
                <a:cs typeface="Times New Roman"/>
                <a:sym typeface="Times New Roman"/>
              </a:rPr>
              <a:t> and </a:t>
            </a:r>
            <a:r>
              <a:rPr lang="en" sz="1100">
                <a:solidFill>
                  <a:srgbClr val="333333"/>
                </a:solidFill>
                <a:highlight>
                  <a:srgbClr val="FFFFFF"/>
                </a:highlight>
                <a:latin typeface="Times New Roman"/>
                <a:ea typeface="Times New Roman"/>
                <a:cs typeface="Times New Roman"/>
                <a:sym typeface="Times New Roman"/>
              </a:rPr>
              <a:t>yum</a:t>
            </a:r>
            <a:r>
              <a:rPr lang="en" sz="1100">
                <a:solidFill>
                  <a:srgbClr val="272727"/>
                </a:solidFill>
                <a:highlight>
                  <a:srgbClr val="FFFFFF"/>
                </a:highlight>
                <a:latin typeface="Times New Roman"/>
                <a:ea typeface="Times New Roman"/>
                <a:cs typeface="Times New Roman"/>
                <a:sym typeface="Times New Roman"/>
              </a:rPr>
              <a:t> on </a:t>
            </a:r>
            <a:r>
              <a:rPr lang="en" sz="1100">
                <a:solidFill>
                  <a:srgbClr val="333333"/>
                </a:solidFill>
                <a:highlight>
                  <a:srgbClr val="FFFFFF"/>
                </a:highlight>
                <a:latin typeface="Times New Roman"/>
                <a:ea typeface="Times New Roman"/>
                <a:cs typeface="Times New Roman"/>
                <a:sym typeface="Times New Roman"/>
              </a:rPr>
              <a:t>RHEL</a:t>
            </a:r>
            <a:r>
              <a:rPr lang="en" sz="1100">
                <a:solidFill>
                  <a:srgbClr val="272727"/>
                </a:solidFill>
                <a:highlight>
                  <a:srgbClr val="FFFFFF"/>
                </a:highlight>
                <a:latin typeface="Times New Roman"/>
                <a:ea typeface="Times New Roman"/>
                <a:cs typeface="Times New Roman"/>
                <a:sym typeface="Times New Roman"/>
              </a:rPr>
              <a:t>/</a:t>
            </a:r>
            <a:r>
              <a:rPr lang="en" sz="1100">
                <a:solidFill>
                  <a:srgbClr val="333333"/>
                </a:solidFill>
                <a:highlight>
                  <a:srgbClr val="FFFFFF"/>
                </a:highlight>
                <a:latin typeface="Times New Roman"/>
                <a:ea typeface="Times New Roman"/>
                <a:cs typeface="Times New Roman"/>
                <a:sym typeface="Times New Roman"/>
              </a:rPr>
              <a:t>CentOS</a:t>
            </a:r>
            <a:r>
              <a:rPr lang="en" sz="1100">
                <a:solidFill>
                  <a:srgbClr val="272727"/>
                </a:solidFill>
                <a:highlight>
                  <a:srgbClr val="FFFFFF"/>
                </a:highlight>
                <a:latin typeface="Times New Roman"/>
                <a:ea typeface="Times New Roman"/>
                <a:cs typeface="Times New Roman"/>
                <a:sym typeface="Times New Roman"/>
              </a:rPr>
              <a:t>/</a:t>
            </a:r>
            <a:r>
              <a:rPr lang="en" sz="1100">
                <a:solidFill>
                  <a:srgbClr val="333333"/>
                </a:solidFill>
                <a:highlight>
                  <a:srgbClr val="FFFFFF"/>
                </a:highlight>
                <a:latin typeface="Times New Roman"/>
                <a:ea typeface="Times New Roman"/>
                <a:cs typeface="Times New Roman"/>
                <a:sym typeface="Times New Roman"/>
              </a:rPr>
              <a:t>Fedora</a:t>
            </a:r>
            <a:r>
              <a:rPr lang="en" sz="1100">
                <a:solidFill>
                  <a:srgbClr val="272727"/>
                </a:solidFill>
                <a:highlight>
                  <a:srgbClr val="FFFFFF"/>
                </a:highlight>
                <a:latin typeface="Times New Roman"/>
                <a:ea typeface="Times New Roman"/>
                <a:cs typeface="Times New Roman"/>
                <a:sym typeface="Times New Roman"/>
              </a:rPr>
              <a:t>).</a:t>
            </a:r>
            <a:endParaRPr sz="1100">
              <a:solidFill>
                <a:srgbClr val="272727"/>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FFFFFF"/>
                </a:solidFill>
                <a:highlight>
                  <a:srgbClr val="FFFFFF"/>
                </a:highlight>
                <a:latin typeface="Times New Roman"/>
                <a:ea typeface="Times New Roman"/>
                <a:cs typeface="Times New Roman"/>
                <a:sym typeface="Times New Roman"/>
              </a:rPr>
              <a:t>$ sudo yum install grep</a:t>
            </a:r>
            <a:endParaRPr sz="1100">
              <a:solidFill>
                <a:srgbClr val="FFFFFF"/>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rgbClr val="FFFFFF"/>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111111"/>
                </a:solidFill>
                <a:highlight>
                  <a:srgbClr val="FFFFFF"/>
                </a:highlight>
                <a:latin typeface="Times New Roman"/>
                <a:ea typeface="Times New Roman"/>
                <a:cs typeface="Times New Roman"/>
                <a:sym typeface="Times New Roman"/>
              </a:rPr>
              <a:t>1. Search for the given string in a single file</a:t>
            </a:r>
            <a:endParaRPr sz="1100">
              <a:solidFill>
                <a:srgbClr val="11111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111111"/>
                </a:solidFill>
                <a:highlight>
                  <a:srgbClr val="FFFFFF"/>
                </a:highlight>
                <a:latin typeface="Times New Roman"/>
                <a:ea typeface="Times New Roman"/>
                <a:cs typeface="Times New Roman"/>
                <a:sym typeface="Times New Roman"/>
              </a:rPr>
              <a:t>$ grep "literal_string" filename</a:t>
            </a:r>
            <a:endParaRPr sz="1100">
              <a:solidFill>
                <a:srgbClr val="11111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111111"/>
                </a:solidFill>
                <a:highlight>
                  <a:srgbClr val="FFFFFF"/>
                </a:highlight>
                <a:latin typeface="Times New Roman"/>
                <a:ea typeface="Times New Roman"/>
                <a:cs typeface="Times New Roman"/>
                <a:sym typeface="Times New Roman"/>
              </a:rPr>
              <a:t>$ grep "this" demo_*</a:t>
            </a:r>
            <a:endParaRPr sz="1100">
              <a:solidFill>
                <a:srgbClr val="11111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rgbClr val="11111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111111"/>
                </a:solidFill>
                <a:highlight>
                  <a:srgbClr val="FFFFFF"/>
                </a:highlight>
                <a:latin typeface="Times New Roman"/>
                <a:ea typeface="Times New Roman"/>
                <a:cs typeface="Times New Roman"/>
                <a:sym typeface="Times New Roman"/>
              </a:rPr>
              <a:t>2. Case insensitive search using grep -i</a:t>
            </a:r>
            <a:endParaRPr sz="1100">
              <a:solidFill>
                <a:srgbClr val="11111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111111"/>
                </a:solidFill>
                <a:highlight>
                  <a:srgbClr val="FFFFFF"/>
                </a:highlight>
                <a:latin typeface="Times New Roman"/>
                <a:ea typeface="Times New Roman"/>
                <a:cs typeface="Times New Roman"/>
                <a:sym typeface="Times New Roman"/>
              </a:rPr>
              <a:t>Syntax:</a:t>
            </a:r>
            <a:br>
              <a:rPr lang="en" sz="1100">
                <a:solidFill>
                  <a:srgbClr val="111111"/>
                </a:solidFill>
                <a:highlight>
                  <a:srgbClr val="FFFFFF"/>
                </a:highlight>
                <a:latin typeface="Times New Roman"/>
                <a:ea typeface="Times New Roman"/>
                <a:cs typeface="Times New Roman"/>
                <a:sym typeface="Times New Roman"/>
              </a:rPr>
            </a:br>
            <a:r>
              <a:rPr lang="en" sz="1100">
                <a:solidFill>
                  <a:srgbClr val="111111"/>
                </a:solidFill>
                <a:highlight>
                  <a:srgbClr val="FFFFFF"/>
                </a:highlight>
                <a:latin typeface="Times New Roman"/>
                <a:ea typeface="Times New Roman"/>
                <a:cs typeface="Times New Roman"/>
                <a:sym typeface="Times New Roman"/>
              </a:rPr>
              <a:t>grep -i "string" FILE</a:t>
            </a:r>
            <a:endParaRPr sz="1100">
              <a:solidFill>
                <a:srgbClr val="11111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br>
              <a:rPr lang="en" sz="1100">
                <a:solidFill>
                  <a:srgbClr val="111111"/>
                </a:solidFill>
                <a:highlight>
                  <a:srgbClr val="FFFFFF"/>
                </a:highlight>
                <a:latin typeface="Times New Roman"/>
                <a:ea typeface="Times New Roman"/>
                <a:cs typeface="Times New Roman"/>
                <a:sym typeface="Times New Roman"/>
              </a:rPr>
            </a:br>
            <a:r>
              <a:rPr lang="en" sz="1100">
                <a:solidFill>
                  <a:srgbClr val="111111"/>
                </a:solidFill>
                <a:highlight>
                  <a:srgbClr val="FFFFFF"/>
                </a:highlight>
                <a:latin typeface="Times New Roman"/>
                <a:ea typeface="Times New Roman"/>
                <a:cs typeface="Times New Roman"/>
                <a:sym typeface="Times New Roman"/>
              </a:rPr>
              <a:t>3.Searching in all files recursively using grep -r</a:t>
            </a:r>
            <a:endParaRPr sz="1100">
              <a:solidFill>
                <a:srgbClr val="11111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111111"/>
                </a:solidFill>
                <a:highlight>
                  <a:srgbClr val="FFFFFF"/>
                </a:highlight>
                <a:latin typeface="Times New Roman"/>
                <a:ea typeface="Times New Roman"/>
                <a:cs typeface="Times New Roman"/>
                <a:sym typeface="Times New Roman"/>
              </a:rPr>
              <a:t>$ grep -r "ramesh" *</a:t>
            </a:r>
            <a:endParaRPr sz="1100">
              <a:solidFill>
                <a:srgbClr val="11111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111111"/>
                </a:solidFill>
                <a:highlight>
                  <a:srgbClr val="FFFFFF"/>
                </a:highlight>
                <a:latin typeface="Times New Roman"/>
                <a:ea typeface="Times New Roman"/>
                <a:cs typeface="Times New Roman"/>
                <a:sym typeface="Times New Roman"/>
              </a:rPr>
              <a:t>$ grep -irl “finding text” file name</a:t>
            </a:r>
            <a:endParaRPr sz="1100">
              <a:solidFill>
                <a:srgbClr val="11111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rgbClr val="11111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100">
                <a:solidFill>
                  <a:srgbClr val="555555"/>
                </a:solidFill>
                <a:highlight>
                  <a:srgbClr val="FFFFFF"/>
                </a:highlight>
                <a:latin typeface="Times New Roman"/>
                <a:ea typeface="Times New Roman"/>
                <a:cs typeface="Times New Roman"/>
                <a:sym typeface="Times New Roman"/>
              </a:rPr>
              <a:t>4. Excluding the words</a:t>
            </a:r>
            <a:endParaRPr b="1" sz="1100">
              <a:solidFill>
                <a:srgbClr val="555555"/>
              </a:solidFill>
              <a:highlight>
                <a:srgbClr val="FFFFFF"/>
              </a:highlight>
              <a:latin typeface="Times New Roman"/>
              <a:ea typeface="Times New Roman"/>
              <a:cs typeface="Times New Roman"/>
              <a:sym typeface="Times New Roman"/>
            </a:endParaRPr>
          </a:p>
          <a:p>
            <a:pPr indent="0" lvl="0" marL="0" marR="381000" rtl="0" algn="l">
              <a:lnSpc>
                <a:spcPct val="100000"/>
              </a:lnSpc>
              <a:spcBef>
                <a:spcPts val="0"/>
              </a:spcBef>
              <a:spcAft>
                <a:spcPts val="0"/>
              </a:spcAft>
              <a:buNone/>
            </a:pPr>
            <a:r>
              <a:rPr lang="en" sz="1100">
                <a:solidFill>
                  <a:srgbClr val="000000"/>
                </a:solidFill>
                <a:highlight>
                  <a:srgbClr val="FFFFFF"/>
                </a:highlight>
                <a:latin typeface="Times New Roman"/>
                <a:ea typeface="Times New Roman"/>
                <a:cs typeface="Times New Roman"/>
                <a:sym typeface="Times New Roman"/>
              </a:rPr>
              <a:t>$ grep -v linux /etc/passwd</a:t>
            </a:r>
            <a:endParaRPr sz="1100">
              <a:solidFill>
                <a:srgbClr val="000000"/>
              </a:solidFill>
              <a:highlight>
                <a:srgbClr val="FFFFFF"/>
              </a:highlight>
              <a:latin typeface="Times New Roman"/>
              <a:ea typeface="Times New Roman"/>
              <a:cs typeface="Times New Roman"/>
              <a:sym typeface="Times New Roman"/>
            </a:endParaRPr>
          </a:p>
          <a:p>
            <a:pPr indent="0" lvl="0" marL="0" marR="381000" rtl="0" algn="l">
              <a:lnSpc>
                <a:spcPct val="100000"/>
              </a:lnSpc>
              <a:spcBef>
                <a:spcPts val="0"/>
              </a:spcBef>
              <a:spcAft>
                <a:spcPts val="0"/>
              </a:spcAft>
              <a:buNone/>
            </a:pPr>
            <a:r>
              <a:t/>
            </a:r>
            <a:endParaRPr sz="1100">
              <a:solidFill>
                <a:srgbClr val="000000"/>
              </a:solidFill>
              <a:highlight>
                <a:srgbClr val="FFFFFF"/>
              </a:highlight>
              <a:latin typeface="Times New Roman"/>
              <a:ea typeface="Times New Roman"/>
              <a:cs typeface="Times New Roman"/>
              <a:sym typeface="Times New Roman"/>
            </a:endParaRPr>
          </a:p>
          <a:p>
            <a:pPr indent="0" lvl="0" marL="0" marR="381000" rtl="0" algn="l">
              <a:lnSpc>
                <a:spcPct val="100000"/>
              </a:lnSpc>
              <a:spcBef>
                <a:spcPts val="0"/>
              </a:spcBef>
              <a:spcAft>
                <a:spcPts val="0"/>
              </a:spcAft>
              <a:buNone/>
            </a:pPr>
            <a:r>
              <a:rPr lang="en" sz="1100">
                <a:solidFill>
                  <a:srgbClr val="000000"/>
                </a:solidFill>
                <a:highlight>
                  <a:srgbClr val="FFFFFF"/>
                </a:highlight>
                <a:latin typeface="Times New Roman"/>
                <a:ea typeface="Times New Roman"/>
                <a:cs typeface="Times New Roman"/>
                <a:sym typeface="Times New Roman"/>
              </a:rPr>
              <a:t>5. </a:t>
            </a:r>
            <a:r>
              <a:rPr b="1" lang="en" sz="1100">
                <a:solidFill>
                  <a:srgbClr val="000000"/>
                </a:solidFill>
                <a:highlight>
                  <a:srgbClr val="FFFFFF"/>
                </a:highlight>
                <a:latin typeface="Times New Roman"/>
                <a:ea typeface="Times New Roman"/>
                <a:cs typeface="Times New Roman"/>
                <a:sym typeface="Times New Roman"/>
              </a:rPr>
              <a:t>Display all the lines that starts with specified pattern using ^ symbol</a:t>
            </a:r>
            <a:endParaRPr b="1" sz="1100">
              <a:solidFill>
                <a:srgbClr val="000000"/>
              </a:solidFill>
              <a:highlight>
                <a:srgbClr val="FFFFFF"/>
              </a:highlight>
              <a:latin typeface="Times New Roman"/>
              <a:ea typeface="Times New Roman"/>
              <a:cs typeface="Times New Roman"/>
              <a:sym typeface="Times New Roman"/>
            </a:endParaRPr>
          </a:p>
          <a:p>
            <a:pPr indent="0" lvl="0" marL="0" marR="381000" rtl="0" algn="l">
              <a:lnSpc>
                <a:spcPct val="100000"/>
              </a:lnSpc>
              <a:spcBef>
                <a:spcPts val="0"/>
              </a:spcBef>
              <a:spcAft>
                <a:spcPts val="0"/>
              </a:spcAft>
              <a:buNone/>
            </a:pPr>
            <a:r>
              <a:rPr lang="en" sz="1100">
                <a:solidFill>
                  <a:srgbClr val="000000"/>
                </a:solidFill>
                <a:highlight>
                  <a:srgbClr val="FFFFFF"/>
                </a:highlight>
                <a:latin typeface="Times New Roman"/>
                <a:ea typeface="Times New Roman"/>
                <a:cs typeface="Times New Roman"/>
                <a:sym typeface="Times New Roman"/>
              </a:rPr>
              <a:t>$  grep -i ^sYStemd /etc/passwd</a:t>
            </a:r>
            <a:endParaRPr sz="1100">
              <a:solidFill>
                <a:srgbClr val="000000"/>
              </a:solidFill>
              <a:highlight>
                <a:srgbClr val="FFFFFF"/>
              </a:highlight>
              <a:latin typeface="Times New Roman"/>
              <a:ea typeface="Times New Roman"/>
              <a:cs typeface="Times New Roman"/>
              <a:sym typeface="Times New Roman"/>
            </a:endParaRPr>
          </a:p>
          <a:p>
            <a:pPr indent="0" lvl="0" marL="0" rtl="0" algn="l">
              <a:lnSpc>
                <a:spcPct val="130000"/>
              </a:lnSpc>
              <a:spcBef>
                <a:spcPts val="1900"/>
              </a:spcBef>
              <a:spcAft>
                <a:spcPts val="0"/>
              </a:spcAft>
              <a:buNone/>
            </a:pPr>
            <a:r>
              <a:rPr b="1" lang="en" sz="1100">
                <a:solidFill>
                  <a:srgbClr val="555555"/>
                </a:solidFill>
              </a:rPr>
              <a:t> </a:t>
            </a:r>
            <a:r>
              <a:rPr b="1" lang="en" sz="1100">
                <a:solidFill>
                  <a:srgbClr val="000000"/>
                </a:solidFill>
                <a:highlight>
                  <a:srgbClr val="FFFFFF"/>
                </a:highlight>
                <a:latin typeface="Times New Roman"/>
                <a:ea typeface="Times New Roman"/>
                <a:cs typeface="Times New Roman"/>
                <a:sym typeface="Times New Roman"/>
              </a:rPr>
              <a:t>6. Counting the lines when words match</a:t>
            </a:r>
            <a:endParaRPr b="1" sz="1100">
              <a:solidFill>
                <a:srgbClr val="000000"/>
              </a:solidFill>
              <a:highlight>
                <a:srgbClr val="FFFFFF"/>
              </a:highlight>
              <a:latin typeface="Times New Roman"/>
              <a:ea typeface="Times New Roman"/>
              <a:cs typeface="Times New Roman"/>
              <a:sym typeface="Times New Roman"/>
            </a:endParaRPr>
          </a:p>
          <a:p>
            <a:pPr indent="0" lvl="0" marL="0" marR="381000" rtl="0" algn="l">
              <a:lnSpc>
                <a:spcPct val="140000"/>
              </a:lnSpc>
              <a:spcBef>
                <a:spcPts val="1500"/>
              </a:spcBef>
              <a:spcAft>
                <a:spcPts val="0"/>
              </a:spcAft>
              <a:buNone/>
            </a:pPr>
            <a:r>
              <a:rPr lang="en" sz="1100">
                <a:solidFill>
                  <a:srgbClr val="000000"/>
                </a:solidFill>
                <a:highlight>
                  <a:srgbClr val="FFFFFF"/>
                </a:highlight>
                <a:latin typeface="Times New Roman"/>
                <a:ea typeface="Times New Roman"/>
                <a:cs typeface="Times New Roman"/>
                <a:sym typeface="Times New Roman"/>
              </a:rPr>
              <a:t>$ ​grep -c 'test' /home/example/test.txt</a:t>
            </a:r>
            <a:endParaRPr sz="1100">
              <a:solidFill>
                <a:srgbClr val="000000"/>
              </a:solidFill>
              <a:highlight>
                <a:srgbClr val="FFFFFF"/>
              </a:highlight>
              <a:latin typeface="Times New Roman"/>
              <a:ea typeface="Times New Roman"/>
              <a:cs typeface="Times New Roman"/>
              <a:sym typeface="Times New Roman"/>
            </a:endParaRPr>
          </a:p>
          <a:p>
            <a:pPr indent="0" lvl="0" marL="0" marR="381000" rtl="0" algn="l">
              <a:lnSpc>
                <a:spcPct val="140000"/>
              </a:lnSpc>
              <a:spcBef>
                <a:spcPts val="1500"/>
              </a:spcBef>
              <a:spcAft>
                <a:spcPts val="0"/>
              </a:spcAft>
              <a:buNone/>
            </a:pPr>
            <a:r>
              <a:t/>
            </a:r>
            <a:endParaRPr sz="11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t/>
            </a:r>
            <a:endParaRPr b="1" sz="1100">
              <a:solidFill>
                <a:srgbClr val="555555"/>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11111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11111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111111"/>
              </a:solidFill>
              <a:highlight>
                <a:srgbClr val="FFFFFF"/>
              </a:highlight>
              <a:latin typeface="Times New Roman"/>
              <a:ea typeface="Times New Roman"/>
              <a:cs typeface="Times New Roman"/>
              <a:sym typeface="Times New Roman"/>
            </a:endParaRPr>
          </a:p>
          <a:p>
            <a:pPr indent="0" lvl="0" marL="0" rtl="0" algn="l">
              <a:lnSpc>
                <a:spcPct val="122200"/>
              </a:lnSpc>
              <a:spcBef>
                <a:spcPts val="2400"/>
              </a:spcBef>
              <a:spcAft>
                <a:spcPts val="0"/>
              </a:spcAft>
              <a:buNone/>
            </a:pPr>
            <a:r>
              <a:t/>
            </a:r>
            <a:endParaRPr sz="1100">
              <a:solidFill>
                <a:srgbClr val="111111"/>
              </a:solidFill>
              <a:highlight>
                <a:srgbClr val="FFFFFF"/>
              </a:highlight>
              <a:latin typeface="Times New Roman"/>
              <a:ea typeface="Times New Roman"/>
              <a:cs typeface="Times New Roman"/>
              <a:sym typeface="Times New Roman"/>
            </a:endParaRPr>
          </a:p>
          <a:p>
            <a:pPr indent="0" lvl="0" marL="0" rtl="0" algn="l">
              <a:lnSpc>
                <a:spcPct val="142500"/>
              </a:lnSpc>
              <a:spcBef>
                <a:spcPts val="2300"/>
              </a:spcBef>
              <a:spcAft>
                <a:spcPts val="0"/>
              </a:spcAft>
              <a:buNone/>
            </a:pPr>
            <a:r>
              <a:t/>
            </a:r>
            <a:endParaRPr sz="1100">
              <a:solidFill>
                <a:srgbClr val="FFFFFF"/>
              </a:solidFill>
              <a:highlight>
                <a:srgbClr val="FFFFFF"/>
              </a:highlight>
              <a:latin typeface="Times New Roman"/>
              <a:ea typeface="Times New Roman"/>
              <a:cs typeface="Times New Roman"/>
              <a:sym typeface="Times New Roman"/>
            </a:endParaRPr>
          </a:p>
          <a:p>
            <a:pPr indent="0" lvl="0" marL="0" rtl="0" algn="l">
              <a:lnSpc>
                <a:spcPct val="142500"/>
              </a:lnSpc>
              <a:spcBef>
                <a:spcPts val="2300"/>
              </a:spcBef>
              <a:spcAft>
                <a:spcPts val="0"/>
              </a:spcAft>
              <a:buNone/>
            </a:pPr>
            <a:r>
              <a:t/>
            </a:r>
            <a:endParaRPr sz="1100">
              <a:solidFill>
                <a:srgbClr val="FFFFFF"/>
              </a:solidFill>
              <a:highlight>
                <a:srgbClr val="FFFFFF"/>
              </a:highlight>
              <a:latin typeface="Times New Roman"/>
              <a:ea typeface="Times New Roman"/>
              <a:cs typeface="Times New Roman"/>
              <a:sym typeface="Times New Roman"/>
            </a:endParaRPr>
          </a:p>
          <a:p>
            <a:pPr indent="0" lvl="0" marL="0" rtl="0" algn="l">
              <a:lnSpc>
                <a:spcPct val="142500"/>
              </a:lnSpc>
              <a:spcBef>
                <a:spcPts val="2300"/>
              </a:spcBef>
              <a:spcAft>
                <a:spcPts val="0"/>
              </a:spcAft>
              <a:buNone/>
            </a:pPr>
            <a:r>
              <a:t/>
            </a:r>
            <a:endParaRPr sz="1100">
              <a:solidFill>
                <a:srgbClr val="FFFFFF"/>
              </a:solidFill>
              <a:highlight>
                <a:srgbClr val="FFFFFF"/>
              </a:highlight>
              <a:latin typeface="Times New Roman"/>
              <a:ea typeface="Times New Roman"/>
              <a:cs typeface="Times New Roman"/>
              <a:sym typeface="Times New Roman"/>
            </a:endParaRPr>
          </a:p>
          <a:p>
            <a:pPr indent="0" lvl="0" marL="0" rtl="0" algn="l">
              <a:lnSpc>
                <a:spcPct val="142500"/>
              </a:lnSpc>
              <a:spcBef>
                <a:spcPts val="2300"/>
              </a:spcBef>
              <a:spcAft>
                <a:spcPts val="0"/>
              </a:spcAft>
              <a:buNone/>
            </a:pPr>
            <a:r>
              <a:t/>
            </a:r>
            <a:endParaRPr sz="1100">
              <a:solidFill>
                <a:srgbClr val="FFFFFF"/>
              </a:solidFill>
              <a:highlight>
                <a:srgbClr val="FFFFFF"/>
              </a:highlight>
              <a:latin typeface="Times New Roman"/>
              <a:ea typeface="Times New Roman"/>
              <a:cs typeface="Times New Roman"/>
              <a:sym typeface="Times New Roman"/>
            </a:endParaRPr>
          </a:p>
          <a:p>
            <a:pPr indent="0" lvl="0" marL="0" rtl="0" algn="l">
              <a:lnSpc>
                <a:spcPct val="142500"/>
              </a:lnSpc>
              <a:spcBef>
                <a:spcPts val="2300"/>
              </a:spcBef>
              <a:spcAft>
                <a:spcPts val="0"/>
              </a:spcAft>
              <a:buNone/>
            </a:pPr>
            <a:r>
              <a:t/>
            </a:r>
            <a:endParaRPr sz="1100">
              <a:solidFill>
                <a:srgbClr val="FFFFF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6"/>
          <p:cNvSpPr txBox="1"/>
          <p:nvPr>
            <p:ph idx="1" type="body"/>
          </p:nvPr>
        </p:nvSpPr>
        <p:spPr>
          <a:xfrm>
            <a:off x="311700" y="54000"/>
            <a:ext cx="8618400" cy="50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111111"/>
                </a:solidFill>
                <a:highlight>
                  <a:srgbClr val="FFFFFF"/>
                </a:highlight>
                <a:latin typeface="Times New Roman"/>
                <a:ea typeface="Times New Roman"/>
                <a:cs typeface="Times New Roman"/>
                <a:sym typeface="Times New Roman"/>
              </a:rPr>
              <a:t>CURL Command:</a:t>
            </a:r>
            <a:endParaRPr b="1" sz="1000">
              <a:solidFill>
                <a:srgbClr val="111111"/>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 sz="1000">
                <a:solidFill>
                  <a:srgbClr val="111111"/>
                </a:solidFill>
                <a:highlight>
                  <a:srgbClr val="FFFFFF"/>
                </a:highlight>
                <a:latin typeface="Times New Roman"/>
                <a:ea typeface="Times New Roman"/>
                <a:cs typeface="Times New Roman"/>
                <a:sym typeface="Times New Roman"/>
              </a:rPr>
              <a:t>cURL is a software package which consists of command line tool and a library for transferring data using URL syntax.</a:t>
            </a:r>
            <a:endParaRPr sz="1000">
              <a:solidFill>
                <a:srgbClr val="111111"/>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 sz="1000">
                <a:solidFill>
                  <a:srgbClr val="111111"/>
                </a:solidFill>
                <a:highlight>
                  <a:srgbClr val="FFFFFF"/>
                </a:highlight>
                <a:latin typeface="Times New Roman"/>
                <a:ea typeface="Times New Roman"/>
                <a:cs typeface="Times New Roman"/>
                <a:sym typeface="Times New Roman"/>
              </a:rPr>
              <a:t>cURL supports various protocols like, DICT, FILE, FTP, FTPS, Gopher, HTTP, HTTPS, IMAP, IMAPS, LDAP, LDAPS, POP3, POP3S, RTMP, RTSP, SCP, SFTP, SMTP, SMTPS, Telnet and TFTP.</a:t>
            </a:r>
            <a:endParaRPr sz="1000">
              <a:solidFill>
                <a:srgbClr val="111111"/>
              </a:solidFill>
              <a:highlight>
                <a:srgbClr val="FFFFFF"/>
              </a:highlight>
              <a:latin typeface="Times New Roman"/>
              <a:ea typeface="Times New Roman"/>
              <a:cs typeface="Times New Roman"/>
              <a:sym typeface="Times New Roman"/>
            </a:endParaRPr>
          </a:p>
          <a:p>
            <a:pPr indent="0" lvl="0" marL="0" rtl="0" algn="l">
              <a:lnSpc>
                <a:spcPct val="122200"/>
              </a:lnSpc>
              <a:spcBef>
                <a:spcPts val="1000"/>
              </a:spcBef>
              <a:spcAft>
                <a:spcPts val="0"/>
              </a:spcAft>
              <a:buClr>
                <a:schemeClr val="dk1"/>
              </a:buClr>
              <a:buSzPts val="1100"/>
              <a:buFont typeface="Arial"/>
              <a:buNone/>
            </a:pPr>
            <a:r>
              <a:rPr b="1" lang="en" sz="1000">
                <a:solidFill>
                  <a:srgbClr val="111111"/>
                </a:solidFill>
                <a:highlight>
                  <a:srgbClr val="FFFFFF"/>
                </a:highlight>
                <a:latin typeface="Times New Roman"/>
                <a:ea typeface="Times New Roman"/>
                <a:cs typeface="Times New Roman"/>
                <a:sym typeface="Times New Roman"/>
              </a:rPr>
              <a:t>1. Download a Single File</a:t>
            </a:r>
            <a:endParaRPr b="1" sz="1000">
              <a:solidFill>
                <a:srgbClr val="111111"/>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 sz="1000">
                <a:solidFill>
                  <a:srgbClr val="111111"/>
                </a:solidFill>
                <a:highlight>
                  <a:srgbClr val="FFFFFF"/>
                </a:highlight>
                <a:latin typeface="Times New Roman"/>
                <a:ea typeface="Times New Roman"/>
                <a:cs typeface="Times New Roman"/>
                <a:sym typeface="Times New Roman"/>
              </a:rPr>
              <a:t>The following command will get the content of the URL and display it in the STDOUT (i.e on your terminal).</a:t>
            </a:r>
            <a:endParaRPr sz="1000">
              <a:solidFill>
                <a:srgbClr val="111111"/>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 sz="1000">
                <a:solidFill>
                  <a:srgbClr val="111111"/>
                </a:solidFill>
                <a:highlight>
                  <a:srgbClr val="EEEEEE"/>
                </a:highlight>
                <a:latin typeface="Times New Roman"/>
                <a:ea typeface="Times New Roman"/>
                <a:cs typeface="Times New Roman"/>
                <a:sym typeface="Times New Roman"/>
              </a:rPr>
              <a:t>$ curl http://www.centos.org</a:t>
            </a:r>
            <a:endParaRPr sz="1000">
              <a:solidFill>
                <a:srgbClr val="111111"/>
              </a:solidFill>
              <a:highlight>
                <a:srgbClr val="EEEEEE"/>
              </a:highlight>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 sz="1000">
                <a:solidFill>
                  <a:srgbClr val="111111"/>
                </a:solidFill>
                <a:highlight>
                  <a:srgbClr val="FFFFFF"/>
                </a:highlight>
                <a:latin typeface="Times New Roman"/>
                <a:ea typeface="Times New Roman"/>
                <a:cs typeface="Times New Roman"/>
                <a:sym typeface="Times New Roman"/>
              </a:rPr>
              <a:t>To store the output in a file, you an redirect it as shown below. This will also display some additional download statistics.</a:t>
            </a:r>
            <a:endParaRPr sz="1000">
              <a:solidFill>
                <a:srgbClr val="111111"/>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 sz="1000">
                <a:solidFill>
                  <a:srgbClr val="111111"/>
                </a:solidFill>
                <a:highlight>
                  <a:srgbClr val="EEEEEE"/>
                </a:highlight>
                <a:latin typeface="Times New Roman"/>
                <a:ea typeface="Times New Roman"/>
                <a:cs typeface="Times New Roman"/>
                <a:sym typeface="Times New Roman"/>
              </a:rPr>
              <a:t>$ curl http://www.centos.org &gt; centos-org.html</a:t>
            </a:r>
            <a:br>
              <a:rPr lang="en" sz="1000">
                <a:solidFill>
                  <a:srgbClr val="111111"/>
                </a:solidFill>
                <a:highlight>
                  <a:srgbClr val="EEEEEE"/>
                </a:highlight>
                <a:latin typeface="Times New Roman"/>
                <a:ea typeface="Times New Roman"/>
                <a:cs typeface="Times New Roman"/>
                <a:sym typeface="Times New Roman"/>
              </a:rPr>
            </a:br>
            <a:r>
              <a:rPr lang="en" sz="1000">
                <a:solidFill>
                  <a:srgbClr val="111111"/>
                </a:solidFill>
                <a:highlight>
                  <a:srgbClr val="EEEEEE"/>
                </a:highlight>
                <a:latin typeface="Times New Roman"/>
                <a:ea typeface="Times New Roman"/>
                <a:cs typeface="Times New Roman"/>
                <a:sym typeface="Times New Roman"/>
              </a:rPr>
              <a:t>  % Total    % Received % Xferd  Average Speed   Time    Time     Time  Current</a:t>
            </a:r>
            <a:br>
              <a:rPr lang="en" sz="1000">
                <a:solidFill>
                  <a:srgbClr val="111111"/>
                </a:solidFill>
                <a:highlight>
                  <a:srgbClr val="EEEEEE"/>
                </a:highlight>
                <a:latin typeface="Times New Roman"/>
                <a:ea typeface="Times New Roman"/>
                <a:cs typeface="Times New Roman"/>
                <a:sym typeface="Times New Roman"/>
              </a:rPr>
            </a:br>
            <a:r>
              <a:rPr lang="en" sz="1000">
                <a:solidFill>
                  <a:srgbClr val="111111"/>
                </a:solidFill>
                <a:highlight>
                  <a:srgbClr val="EEEEEE"/>
                </a:highlight>
                <a:latin typeface="Times New Roman"/>
                <a:ea typeface="Times New Roman"/>
                <a:cs typeface="Times New Roman"/>
                <a:sym typeface="Times New Roman"/>
              </a:rPr>
              <a:t>                                 Dload  Upload   Total   Spent    Left  Speed</a:t>
            </a:r>
            <a:br>
              <a:rPr lang="en" sz="1000">
                <a:solidFill>
                  <a:srgbClr val="111111"/>
                </a:solidFill>
                <a:highlight>
                  <a:srgbClr val="EEEEEE"/>
                </a:highlight>
                <a:latin typeface="Times New Roman"/>
                <a:ea typeface="Times New Roman"/>
                <a:cs typeface="Times New Roman"/>
                <a:sym typeface="Times New Roman"/>
              </a:rPr>
            </a:br>
            <a:r>
              <a:rPr lang="en" sz="1000">
                <a:solidFill>
                  <a:srgbClr val="111111"/>
                </a:solidFill>
                <a:highlight>
                  <a:srgbClr val="EEEEEE"/>
                </a:highlight>
                <a:latin typeface="Times New Roman"/>
                <a:ea typeface="Times New Roman"/>
                <a:cs typeface="Times New Roman"/>
                <a:sym typeface="Times New Roman"/>
              </a:rPr>
              <a:t>100 27329    0 27329    0     0   104k      0 --:--:-- --:--:-- --:--:--  167k</a:t>
            </a:r>
            <a:endParaRPr sz="1000">
              <a:solidFill>
                <a:srgbClr val="111111"/>
              </a:solidFill>
              <a:highlight>
                <a:srgbClr val="EEEEEE"/>
              </a:highlight>
              <a:latin typeface="Times New Roman"/>
              <a:ea typeface="Times New Roman"/>
              <a:cs typeface="Times New Roman"/>
              <a:sym typeface="Times New Roman"/>
            </a:endParaRPr>
          </a:p>
          <a:p>
            <a:pPr indent="0" lvl="0" marL="0" rtl="0" algn="l">
              <a:lnSpc>
                <a:spcPct val="122200"/>
              </a:lnSpc>
              <a:spcBef>
                <a:spcPts val="1000"/>
              </a:spcBef>
              <a:spcAft>
                <a:spcPts val="0"/>
              </a:spcAft>
              <a:buClr>
                <a:schemeClr val="dk1"/>
              </a:buClr>
              <a:buSzPts val="1100"/>
              <a:buFont typeface="Arial"/>
              <a:buNone/>
            </a:pPr>
            <a:r>
              <a:rPr b="1" lang="en" sz="1000">
                <a:solidFill>
                  <a:srgbClr val="111111"/>
                </a:solidFill>
                <a:highlight>
                  <a:srgbClr val="FFFFFF"/>
                </a:highlight>
                <a:latin typeface="Times New Roman"/>
                <a:ea typeface="Times New Roman"/>
                <a:cs typeface="Times New Roman"/>
                <a:sym typeface="Times New Roman"/>
              </a:rPr>
              <a:t>2. Save the cURL Output to a file</a:t>
            </a:r>
            <a:endParaRPr b="1" sz="1000">
              <a:solidFill>
                <a:srgbClr val="111111"/>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 sz="1000">
                <a:solidFill>
                  <a:srgbClr val="111111"/>
                </a:solidFill>
                <a:highlight>
                  <a:srgbClr val="FFFFFF"/>
                </a:highlight>
                <a:latin typeface="Times New Roman"/>
                <a:ea typeface="Times New Roman"/>
                <a:cs typeface="Times New Roman"/>
                <a:sym typeface="Times New Roman"/>
              </a:rPr>
              <a:t>We can save the result of the curl command to a file by using -o/-O options.</a:t>
            </a:r>
            <a:endParaRPr sz="1000">
              <a:solidFill>
                <a:srgbClr val="111111"/>
              </a:solidFill>
              <a:highlight>
                <a:srgbClr val="FFFFFF"/>
              </a:highlight>
              <a:latin typeface="Times New Roman"/>
              <a:ea typeface="Times New Roman"/>
              <a:cs typeface="Times New Roman"/>
              <a:sym typeface="Times New Roman"/>
            </a:endParaRPr>
          </a:p>
          <a:p>
            <a:pPr indent="-292100" lvl="0" marL="711200" rtl="0" algn="l">
              <a:spcBef>
                <a:spcPts val="1000"/>
              </a:spcBef>
              <a:spcAft>
                <a:spcPts val="0"/>
              </a:spcAft>
              <a:buClr>
                <a:srgbClr val="111111"/>
              </a:buClr>
              <a:buSzPts val="1000"/>
              <a:buFont typeface="Times New Roman"/>
              <a:buChar char="■"/>
            </a:pPr>
            <a:r>
              <a:rPr lang="en" sz="1000">
                <a:solidFill>
                  <a:srgbClr val="111111"/>
                </a:solidFill>
                <a:highlight>
                  <a:srgbClr val="FFFFFF"/>
                </a:highlight>
                <a:latin typeface="Times New Roman"/>
                <a:ea typeface="Times New Roman"/>
                <a:cs typeface="Times New Roman"/>
                <a:sym typeface="Times New Roman"/>
              </a:rPr>
              <a:t>-o (lowercase o) the result will be saved in the filename provided in the command line</a:t>
            </a:r>
            <a:endParaRPr sz="1000">
              <a:solidFill>
                <a:srgbClr val="111111"/>
              </a:solidFill>
              <a:highlight>
                <a:srgbClr val="FFFFFF"/>
              </a:highlight>
              <a:latin typeface="Times New Roman"/>
              <a:ea typeface="Times New Roman"/>
              <a:cs typeface="Times New Roman"/>
              <a:sym typeface="Times New Roman"/>
            </a:endParaRPr>
          </a:p>
          <a:p>
            <a:pPr indent="-292100" lvl="0" marL="711200" rtl="0" algn="l">
              <a:spcBef>
                <a:spcPts val="1000"/>
              </a:spcBef>
              <a:spcAft>
                <a:spcPts val="0"/>
              </a:spcAft>
              <a:buClr>
                <a:srgbClr val="111111"/>
              </a:buClr>
              <a:buSzPts val="1000"/>
              <a:buFont typeface="Times New Roman"/>
              <a:buChar char="■"/>
            </a:pPr>
            <a:r>
              <a:rPr lang="en" sz="1000">
                <a:solidFill>
                  <a:srgbClr val="111111"/>
                </a:solidFill>
                <a:highlight>
                  <a:srgbClr val="FFFFFF"/>
                </a:highlight>
                <a:latin typeface="Times New Roman"/>
                <a:ea typeface="Times New Roman"/>
                <a:cs typeface="Times New Roman"/>
                <a:sym typeface="Times New Roman"/>
              </a:rPr>
              <a:t>-O (uppercase O) the filename in the URL will be taken and it will be used as the filename to store the result</a:t>
            </a:r>
            <a:endParaRPr sz="1000">
              <a:solidFill>
                <a:srgbClr val="111111"/>
              </a:solidFill>
              <a:highlight>
                <a:srgbClr val="FFFFFF"/>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000">
                <a:solidFill>
                  <a:srgbClr val="111111"/>
                </a:solidFill>
                <a:highlight>
                  <a:srgbClr val="EEEEEE"/>
                </a:highlight>
                <a:latin typeface="Times New Roman"/>
                <a:ea typeface="Times New Roman"/>
                <a:cs typeface="Times New Roman"/>
                <a:sym typeface="Times New Roman"/>
              </a:rPr>
              <a:t>$ curl -o mygettext.html </a:t>
            </a:r>
            <a:r>
              <a:rPr lang="en" sz="1000" u="sng">
                <a:solidFill>
                  <a:schemeClr val="hlink"/>
                </a:solidFill>
                <a:highlight>
                  <a:srgbClr val="EEEEEE"/>
                </a:highlight>
                <a:latin typeface="Times New Roman"/>
                <a:ea typeface="Times New Roman"/>
                <a:cs typeface="Times New Roman"/>
                <a:sym typeface="Times New Roman"/>
                <a:hlinkClick r:id="rId3"/>
              </a:rPr>
              <a:t>http://www.gnu.org/software/gettext/manual/gettext.html</a:t>
            </a:r>
            <a:endParaRPr sz="1000">
              <a:solidFill>
                <a:srgbClr val="111111"/>
              </a:solidFill>
              <a:highlight>
                <a:srgbClr val="EEEEEE"/>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111111"/>
                </a:solidFill>
                <a:highlight>
                  <a:srgbClr val="EEEEEE"/>
                </a:highlight>
                <a:latin typeface="Times New Roman"/>
                <a:ea typeface="Times New Roman"/>
                <a:cs typeface="Times New Roman"/>
                <a:sym typeface="Times New Roman"/>
              </a:rPr>
              <a:t>O/P: mygettext</a:t>
            </a:r>
            <a:endParaRPr sz="1000">
              <a:solidFill>
                <a:srgbClr val="111111"/>
              </a:solidFill>
              <a:highlight>
                <a:srgbClr val="EEEEEE"/>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rgbClr val="111111"/>
                </a:solidFill>
                <a:highlight>
                  <a:srgbClr val="EEEEEE"/>
                </a:highlight>
                <a:latin typeface="Times New Roman"/>
                <a:ea typeface="Times New Roman"/>
                <a:cs typeface="Times New Roman"/>
                <a:sym typeface="Times New Roman"/>
              </a:rPr>
              <a:t>$ curl -O http://www.gnu.org/software/gettext/manual/gettext.html</a:t>
            </a:r>
            <a:endParaRPr sz="1000">
              <a:solidFill>
                <a:srgbClr val="111111"/>
              </a:solidFill>
              <a:highlight>
                <a:srgbClr val="EEEEEE"/>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111111"/>
                </a:solidFill>
                <a:highlight>
                  <a:srgbClr val="FFFFFF"/>
                </a:highlight>
                <a:latin typeface="Times New Roman"/>
                <a:ea typeface="Times New Roman"/>
                <a:cs typeface="Times New Roman"/>
                <a:sym typeface="Times New Roman"/>
              </a:rPr>
              <a:t>O/P: gettext.html</a:t>
            </a:r>
            <a:endParaRPr sz="1000">
              <a:solidFill>
                <a:srgbClr val="11111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rgbClr val="111111"/>
              </a:solidFill>
              <a:highlight>
                <a:srgbClr val="FFFFFF"/>
              </a:highlight>
              <a:latin typeface="Times New Roman"/>
              <a:ea typeface="Times New Roman"/>
              <a:cs typeface="Times New Roman"/>
              <a:sym typeface="Times New Roman"/>
            </a:endParaRPr>
          </a:p>
          <a:p>
            <a:pPr indent="0" lvl="0" marL="0" rtl="0" algn="l">
              <a:spcBef>
                <a:spcPts val="1000"/>
              </a:spcBef>
              <a:spcAft>
                <a:spcPts val="1000"/>
              </a:spcAft>
              <a:buNone/>
            </a:pPr>
            <a:r>
              <a:t/>
            </a:r>
            <a:endParaRPr sz="10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7"/>
          <p:cNvSpPr txBox="1"/>
          <p:nvPr>
            <p:ph type="title"/>
          </p:nvPr>
        </p:nvSpPr>
        <p:spPr>
          <a:xfrm>
            <a:off x="311700" y="51575"/>
            <a:ext cx="8520600" cy="4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Umask</a:t>
            </a:r>
            <a:endParaRPr/>
          </a:p>
        </p:txBody>
      </p:sp>
      <p:sp>
        <p:nvSpPr>
          <p:cNvPr id="230" name="Google Shape;230;p47"/>
          <p:cNvSpPr txBox="1"/>
          <p:nvPr>
            <p:ph idx="1" type="body"/>
          </p:nvPr>
        </p:nvSpPr>
        <p:spPr>
          <a:xfrm>
            <a:off x="311700" y="479075"/>
            <a:ext cx="8520600" cy="50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Read this tutorial for full info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u="sng">
                <a:solidFill>
                  <a:schemeClr val="hlink"/>
                </a:solidFill>
                <a:latin typeface="Times New Roman"/>
                <a:ea typeface="Times New Roman"/>
                <a:cs typeface="Times New Roman"/>
                <a:sym typeface="Times New Roman"/>
                <a:hlinkClick r:id="rId3"/>
              </a:rPr>
              <a:t>https://www.cyberciti.biz/tips/understanding-linux-unix-umask-value-usage.html</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212529"/>
                </a:solidFill>
                <a:highlight>
                  <a:srgbClr val="FFFFFF"/>
                </a:highlight>
                <a:latin typeface="Times New Roman"/>
                <a:ea typeface="Times New Roman"/>
                <a:cs typeface="Times New Roman"/>
                <a:sym typeface="Times New Roman"/>
              </a:rPr>
              <a:t>When user create a file or directory under Linux or UNIX, she create it with a default set of permissions. In most case the system defaults may be open or relaxed for file sharing purpose. For example, if a text file has 666 permissions, it grants read and write permission to everyone. Similarly a directory with 777 permissions, grants read, write, and execute permission to everyone.</a:t>
            </a:r>
            <a:br>
              <a:rPr lang="en" sz="1200">
                <a:solidFill>
                  <a:srgbClr val="212529"/>
                </a:solidFill>
                <a:highlight>
                  <a:srgbClr val="FFFFFF"/>
                </a:highlight>
                <a:latin typeface="Times New Roman"/>
                <a:ea typeface="Times New Roman"/>
                <a:cs typeface="Times New Roman"/>
                <a:sym typeface="Times New Roman"/>
              </a:rPr>
            </a:br>
            <a:endParaRPr sz="1200">
              <a:solidFill>
                <a:srgbClr val="2125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212529"/>
                </a:solidFill>
                <a:latin typeface="Times New Roman"/>
                <a:ea typeface="Times New Roman"/>
                <a:cs typeface="Times New Roman"/>
                <a:sym typeface="Times New Roman"/>
              </a:rPr>
              <a:t>Default umask Value</a:t>
            </a:r>
            <a:endParaRPr b="1" sz="1200">
              <a:solidFill>
                <a:srgbClr val="212529"/>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212529"/>
                </a:solidFill>
                <a:latin typeface="Times New Roman"/>
                <a:ea typeface="Times New Roman"/>
                <a:cs typeface="Times New Roman"/>
                <a:sym typeface="Times New Roman"/>
              </a:rPr>
              <a:t>The user file-creation mode mask (umask) is use to determine the file permission for newly created files. It can be used to control the default file permission for new files. It is a four-digit octal number. A umask can be set or expressed using:</a:t>
            </a:r>
            <a:endParaRPr sz="1200">
              <a:solidFill>
                <a:srgbClr val="212529"/>
              </a:solidFill>
              <a:latin typeface="Times New Roman"/>
              <a:ea typeface="Times New Roman"/>
              <a:cs typeface="Times New Roman"/>
              <a:sym typeface="Times New Roman"/>
            </a:endParaRPr>
          </a:p>
          <a:p>
            <a:pPr indent="-304800" lvl="0" marL="698500" rtl="0" algn="l">
              <a:spcBef>
                <a:spcPts val="0"/>
              </a:spcBef>
              <a:spcAft>
                <a:spcPts val="0"/>
              </a:spcAft>
              <a:buClr>
                <a:srgbClr val="212529"/>
              </a:buClr>
              <a:buSzPts val="1200"/>
              <a:buFont typeface="Times New Roman"/>
              <a:buChar char="●"/>
            </a:pPr>
            <a:r>
              <a:rPr lang="en" sz="1200">
                <a:solidFill>
                  <a:srgbClr val="212529"/>
                </a:solidFill>
                <a:latin typeface="Times New Roman"/>
                <a:ea typeface="Times New Roman"/>
                <a:cs typeface="Times New Roman"/>
                <a:sym typeface="Times New Roman"/>
              </a:rPr>
              <a:t>Symbolic values</a:t>
            </a:r>
            <a:endParaRPr sz="1200">
              <a:solidFill>
                <a:srgbClr val="212529"/>
              </a:solidFill>
              <a:latin typeface="Times New Roman"/>
              <a:ea typeface="Times New Roman"/>
              <a:cs typeface="Times New Roman"/>
              <a:sym typeface="Times New Roman"/>
            </a:endParaRPr>
          </a:p>
          <a:p>
            <a:pPr indent="-304800" lvl="0" marL="698500" rtl="0" algn="l">
              <a:spcBef>
                <a:spcPts val="0"/>
              </a:spcBef>
              <a:spcAft>
                <a:spcPts val="0"/>
              </a:spcAft>
              <a:buClr>
                <a:srgbClr val="212529"/>
              </a:buClr>
              <a:buSzPts val="1200"/>
              <a:buFont typeface="Times New Roman"/>
              <a:buChar char="●"/>
            </a:pPr>
            <a:r>
              <a:rPr lang="en" sz="1200">
                <a:solidFill>
                  <a:srgbClr val="212529"/>
                </a:solidFill>
                <a:latin typeface="Times New Roman"/>
                <a:ea typeface="Times New Roman"/>
                <a:cs typeface="Times New Roman"/>
                <a:sym typeface="Times New Roman"/>
              </a:rPr>
              <a:t>Octal values</a:t>
            </a:r>
            <a:endParaRPr sz="1200">
              <a:solidFill>
                <a:srgbClr val="212529"/>
              </a:solidFill>
              <a:latin typeface="Times New Roman"/>
              <a:ea typeface="Times New Roman"/>
              <a:cs typeface="Times New Roman"/>
              <a:sym typeface="Times New Roman"/>
            </a:endParaRPr>
          </a:p>
          <a:p>
            <a:pPr indent="0" lvl="0" marL="0" rtl="0" algn="l">
              <a:lnSpc>
                <a:spcPct val="125000"/>
              </a:lnSpc>
              <a:spcBef>
                <a:spcPts val="0"/>
              </a:spcBef>
              <a:spcAft>
                <a:spcPts val="0"/>
              </a:spcAft>
              <a:buClr>
                <a:schemeClr val="dk1"/>
              </a:buClr>
              <a:buSzPts val="1100"/>
              <a:buFont typeface="Arial"/>
              <a:buNone/>
            </a:pPr>
            <a:r>
              <a:rPr b="1" lang="en" sz="1200">
                <a:solidFill>
                  <a:srgbClr val="212529"/>
                </a:solidFill>
                <a:latin typeface="Times New Roman"/>
                <a:ea typeface="Times New Roman"/>
                <a:cs typeface="Times New Roman"/>
                <a:sym typeface="Times New Roman"/>
              </a:rPr>
              <a:t>Procedure To Setup Default umask</a:t>
            </a:r>
            <a:endParaRPr b="1" sz="1200">
              <a:solidFill>
                <a:srgbClr val="212529"/>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212529"/>
                </a:solidFill>
                <a:latin typeface="Times New Roman"/>
                <a:ea typeface="Times New Roman"/>
                <a:cs typeface="Times New Roman"/>
                <a:sym typeface="Times New Roman"/>
              </a:rPr>
              <a:t>You can setup umask in </a:t>
            </a:r>
            <a:r>
              <a:rPr lang="en" sz="1200" u="sng">
                <a:solidFill>
                  <a:srgbClr val="717B86"/>
                </a:solidFill>
                <a:latin typeface="Times New Roman"/>
                <a:ea typeface="Times New Roman"/>
                <a:cs typeface="Times New Roman"/>
                <a:sym typeface="Times New Roman"/>
                <a:hlinkClick r:id="rId4">
                  <a:extLst>
                    <a:ext uri="{A12FA001-AC4F-418D-AE19-62706E023703}">
                      <ahyp:hlinkClr val="tx"/>
                    </a:ext>
                  </a:extLst>
                </a:hlinkClick>
              </a:rPr>
              <a:t>/etc/bashrc</a:t>
            </a:r>
            <a:r>
              <a:rPr lang="en" sz="1200">
                <a:solidFill>
                  <a:srgbClr val="212529"/>
                </a:solidFill>
                <a:latin typeface="Times New Roman"/>
                <a:ea typeface="Times New Roman"/>
                <a:cs typeface="Times New Roman"/>
                <a:sym typeface="Times New Roman"/>
              </a:rPr>
              <a:t> or </a:t>
            </a:r>
            <a:r>
              <a:rPr lang="en" sz="1200" u="sng">
                <a:solidFill>
                  <a:srgbClr val="717B86"/>
                </a:solidFill>
                <a:latin typeface="Times New Roman"/>
                <a:ea typeface="Times New Roman"/>
                <a:cs typeface="Times New Roman"/>
                <a:sym typeface="Times New Roman"/>
                <a:hlinkClick r:id="rId5">
                  <a:extLst>
                    <a:ext uri="{A12FA001-AC4F-418D-AE19-62706E023703}">
                      <ahyp:hlinkClr val="tx"/>
                    </a:ext>
                  </a:extLst>
                </a:hlinkClick>
              </a:rPr>
              <a:t>/etc/profile</a:t>
            </a:r>
            <a:r>
              <a:rPr lang="en" sz="1200">
                <a:solidFill>
                  <a:srgbClr val="212529"/>
                </a:solidFill>
                <a:latin typeface="Times New Roman"/>
                <a:ea typeface="Times New Roman"/>
                <a:cs typeface="Times New Roman"/>
                <a:sym typeface="Times New Roman"/>
              </a:rPr>
              <a:t> file for all users. By default most Linux distro set it to 0022 (022) or 0002 (002). Open /etc/profile or ~/.bashrc file, enter:</a:t>
            </a:r>
            <a:endParaRPr sz="1200">
              <a:solidFill>
                <a:srgbClr val="212529"/>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212529"/>
                </a:solidFill>
                <a:highlight>
                  <a:srgbClr val="F5F7F8"/>
                </a:highlight>
                <a:latin typeface="Times New Roman"/>
                <a:ea typeface="Times New Roman"/>
                <a:cs typeface="Times New Roman"/>
                <a:sym typeface="Times New Roman"/>
              </a:rPr>
              <a:t># vi /etc/profile</a:t>
            </a:r>
            <a:endParaRPr sz="1200">
              <a:solidFill>
                <a:srgbClr val="212529"/>
              </a:solidFill>
              <a:highlight>
                <a:srgbClr val="F5F7F8"/>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212529"/>
                </a:solidFill>
                <a:latin typeface="Times New Roman"/>
                <a:ea typeface="Times New Roman"/>
                <a:cs typeface="Times New Roman"/>
                <a:sym typeface="Times New Roman"/>
              </a:rPr>
              <a:t>OR</a:t>
            </a:r>
            <a:endParaRPr sz="1200">
              <a:solidFill>
                <a:srgbClr val="212529"/>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212529"/>
                </a:solidFill>
                <a:highlight>
                  <a:srgbClr val="F5F7F8"/>
                </a:highlight>
                <a:latin typeface="Times New Roman"/>
                <a:ea typeface="Times New Roman"/>
                <a:cs typeface="Times New Roman"/>
                <a:sym typeface="Times New Roman"/>
              </a:rPr>
              <a:t>$ vi ~/.bashrc</a:t>
            </a:r>
            <a:endParaRPr sz="1200">
              <a:solidFill>
                <a:srgbClr val="212529"/>
              </a:solidFill>
              <a:highlight>
                <a:srgbClr val="F5F7F8"/>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212529"/>
                </a:solidFill>
                <a:latin typeface="Times New Roman"/>
                <a:ea typeface="Times New Roman"/>
                <a:cs typeface="Times New Roman"/>
                <a:sym typeface="Times New Roman"/>
              </a:rPr>
              <a:t>Append/modify following line to setup a new umask:</a:t>
            </a:r>
            <a:endParaRPr sz="1200">
              <a:solidFill>
                <a:srgbClr val="212529"/>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212529"/>
                </a:solidFill>
                <a:highlight>
                  <a:srgbClr val="F5F7F8"/>
                </a:highlight>
                <a:latin typeface="Times New Roman"/>
                <a:ea typeface="Times New Roman"/>
                <a:cs typeface="Times New Roman"/>
                <a:sym typeface="Times New Roman"/>
              </a:rPr>
              <a:t>umask 022</a:t>
            </a:r>
            <a:endParaRPr sz="1200">
              <a:solidFill>
                <a:srgbClr val="212529"/>
              </a:solidFill>
              <a:highlight>
                <a:srgbClr val="F5F7F8"/>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212529"/>
                </a:solidFill>
                <a:latin typeface="Times New Roman"/>
                <a:ea typeface="Times New Roman"/>
                <a:cs typeface="Times New Roman"/>
                <a:sym typeface="Times New Roman"/>
              </a:rPr>
              <a:t>Save and close the file. Changes will take effect after next login. All UNIX users can override the system umask defaults in their /etc/profile file, ~/.profile (Korn / Bourne shell) ~/.cshrc file (C shells), ~/.bash_profile (Bash shell) or ~/.login file (defines the user’s environment at login).</a:t>
            </a:r>
            <a:endParaRPr sz="1200">
              <a:solidFill>
                <a:srgbClr val="212529"/>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1252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8"/>
          <p:cNvSpPr txBox="1"/>
          <p:nvPr>
            <p:ph idx="1" type="body"/>
          </p:nvPr>
        </p:nvSpPr>
        <p:spPr>
          <a:xfrm>
            <a:off x="311700" y="221075"/>
            <a:ext cx="8520600" cy="4922400"/>
          </a:xfrm>
          <a:prstGeom prst="rect">
            <a:avLst/>
          </a:prstGeom>
        </p:spPr>
        <p:txBody>
          <a:bodyPr anchorCtr="0" anchor="t" bIns="91425" lIns="91425" spcFirstLastPara="1" rIns="91425" wrap="square" tIns="91425">
            <a:noAutofit/>
          </a:bodyPr>
          <a:lstStyle/>
          <a:p>
            <a:pPr indent="0" lvl="0" marL="0" rtl="0" algn="l">
              <a:lnSpc>
                <a:spcPct val="121739"/>
              </a:lnSpc>
              <a:spcBef>
                <a:spcPts val="0"/>
              </a:spcBef>
              <a:spcAft>
                <a:spcPts val="0"/>
              </a:spcAft>
              <a:buClr>
                <a:schemeClr val="dk1"/>
              </a:buClr>
              <a:buSzPts val="1100"/>
              <a:buFont typeface="Arial"/>
              <a:buNone/>
            </a:pPr>
            <a:r>
              <a:rPr b="1" lang="en" sz="1300">
                <a:solidFill>
                  <a:srgbClr val="212529"/>
                </a:solidFill>
                <a:latin typeface="Montserrat"/>
                <a:ea typeface="Montserrat"/>
                <a:cs typeface="Montserrat"/>
                <a:sym typeface="Montserrat"/>
              </a:rPr>
              <a:t>But, How Do I Calculate umasks?</a:t>
            </a:r>
            <a:endParaRPr b="1" sz="1300">
              <a:solidFill>
                <a:srgbClr val="212529"/>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50">
                <a:solidFill>
                  <a:srgbClr val="212529"/>
                </a:solidFill>
                <a:latin typeface="Montserrat"/>
                <a:ea typeface="Montserrat"/>
                <a:cs typeface="Montserrat"/>
                <a:sym typeface="Montserrat"/>
              </a:rPr>
              <a:t>The octal umasks are calculated via the bitwise AND of the unary complement of the argument using bitwise NOT. The octal notations are as follows:</a:t>
            </a:r>
            <a:endParaRPr sz="1050">
              <a:solidFill>
                <a:srgbClr val="212529"/>
              </a:solidFill>
              <a:latin typeface="Montserrat"/>
              <a:ea typeface="Montserrat"/>
              <a:cs typeface="Montserrat"/>
              <a:sym typeface="Montserrat"/>
            </a:endParaRPr>
          </a:p>
          <a:p>
            <a:pPr indent="-295275" lvl="2" marL="2070100" rtl="0" algn="l">
              <a:spcBef>
                <a:spcPts val="0"/>
              </a:spcBef>
              <a:spcAft>
                <a:spcPts val="0"/>
              </a:spcAft>
              <a:buClr>
                <a:srgbClr val="212529"/>
              </a:buClr>
              <a:buSzPts val="1050"/>
              <a:buFont typeface="Montserrat"/>
              <a:buChar char="■"/>
            </a:pPr>
            <a:r>
              <a:rPr lang="en" sz="1050">
                <a:solidFill>
                  <a:srgbClr val="212529"/>
                </a:solidFill>
                <a:latin typeface="Montserrat"/>
                <a:ea typeface="Montserrat"/>
                <a:cs typeface="Montserrat"/>
                <a:sym typeface="Montserrat"/>
              </a:rPr>
              <a:t>Octal value : Permission</a:t>
            </a:r>
            <a:endParaRPr sz="1050">
              <a:solidFill>
                <a:srgbClr val="212529"/>
              </a:solidFill>
              <a:latin typeface="Montserrat"/>
              <a:ea typeface="Montserrat"/>
              <a:cs typeface="Montserrat"/>
              <a:sym typeface="Montserrat"/>
            </a:endParaRPr>
          </a:p>
          <a:p>
            <a:pPr indent="-295275" lvl="2" marL="2070100" rtl="0" algn="l">
              <a:spcBef>
                <a:spcPts val="0"/>
              </a:spcBef>
              <a:spcAft>
                <a:spcPts val="0"/>
              </a:spcAft>
              <a:buClr>
                <a:srgbClr val="212529"/>
              </a:buClr>
              <a:buSzPts val="1050"/>
              <a:buFont typeface="Montserrat"/>
              <a:buChar char="■"/>
            </a:pPr>
            <a:r>
              <a:rPr lang="en" sz="1050">
                <a:solidFill>
                  <a:srgbClr val="212529"/>
                </a:solidFill>
                <a:latin typeface="Montserrat"/>
                <a:ea typeface="Montserrat"/>
                <a:cs typeface="Montserrat"/>
                <a:sym typeface="Montserrat"/>
              </a:rPr>
              <a:t>0 : read, write and execute</a:t>
            </a:r>
            <a:endParaRPr sz="1050">
              <a:solidFill>
                <a:srgbClr val="212529"/>
              </a:solidFill>
              <a:latin typeface="Montserrat"/>
              <a:ea typeface="Montserrat"/>
              <a:cs typeface="Montserrat"/>
              <a:sym typeface="Montserrat"/>
            </a:endParaRPr>
          </a:p>
          <a:p>
            <a:pPr indent="-295275" lvl="2" marL="2070100" rtl="0" algn="l">
              <a:spcBef>
                <a:spcPts val="0"/>
              </a:spcBef>
              <a:spcAft>
                <a:spcPts val="0"/>
              </a:spcAft>
              <a:buClr>
                <a:srgbClr val="212529"/>
              </a:buClr>
              <a:buSzPts val="1050"/>
              <a:buFont typeface="Montserrat"/>
              <a:buChar char="■"/>
            </a:pPr>
            <a:r>
              <a:rPr lang="en" sz="1050">
                <a:solidFill>
                  <a:srgbClr val="212529"/>
                </a:solidFill>
                <a:latin typeface="Montserrat"/>
                <a:ea typeface="Montserrat"/>
                <a:cs typeface="Montserrat"/>
                <a:sym typeface="Montserrat"/>
              </a:rPr>
              <a:t>1 : read and write</a:t>
            </a:r>
            <a:endParaRPr sz="1050">
              <a:solidFill>
                <a:srgbClr val="212529"/>
              </a:solidFill>
              <a:latin typeface="Montserrat"/>
              <a:ea typeface="Montserrat"/>
              <a:cs typeface="Montserrat"/>
              <a:sym typeface="Montserrat"/>
            </a:endParaRPr>
          </a:p>
          <a:p>
            <a:pPr indent="-295275" lvl="2" marL="2070100" rtl="0" algn="l">
              <a:spcBef>
                <a:spcPts val="0"/>
              </a:spcBef>
              <a:spcAft>
                <a:spcPts val="0"/>
              </a:spcAft>
              <a:buClr>
                <a:srgbClr val="212529"/>
              </a:buClr>
              <a:buSzPts val="1050"/>
              <a:buFont typeface="Montserrat"/>
              <a:buChar char="■"/>
            </a:pPr>
            <a:r>
              <a:rPr lang="en" sz="1050">
                <a:solidFill>
                  <a:srgbClr val="212529"/>
                </a:solidFill>
                <a:latin typeface="Montserrat"/>
                <a:ea typeface="Montserrat"/>
                <a:cs typeface="Montserrat"/>
                <a:sym typeface="Montserrat"/>
              </a:rPr>
              <a:t>2 : read and execute</a:t>
            </a:r>
            <a:endParaRPr sz="1050">
              <a:solidFill>
                <a:srgbClr val="212529"/>
              </a:solidFill>
              <a:latin typeface="Montserrat"/>
              <a:ea typeface="Montserrat"/>
              <a:cs typeface="Montserrat"/>
              <a:sym typeface="Montserrat"/>
            </a:endParaRPr>
          </a:p>
          <a:p>
            <a:pPr indent="-295275" lvl="2" marL="2070100" rtl="0" algn="l">
              <a:spcBef>
                <a:spcPts val="0"/>
              </a:spcBef>
              <a:spcAft>
                <a:spcPts val="0"/>
              </a:spcAft>
              <a:buClr>
                <a:srgbClr val="212529"/>
              </a:buClr>
              <a:buSzPts val="1050"/>
              <a:buFont typeface="Montserrat"/>
              <a:buChar char="■"/>
            </a:pPr>
            <a:r>
              <a:rPr lang="en" sz="1050">
                <a:solidFill>
                  <a:srgbClr val="212529"/>
                </a:solidFill>
                <a:latin typeface="Montserrat"/>
                <a:ea typeface="Montserrat"/>
                <a:cs typeface="Montserrat"/>
                <a:sym typeface="Montserrat"/>
              </a:rPr>
              <a:t>3 : read only</a:t>
            </a:r>
            <a:endParaRPr sz="1050">
              <a:solidFill>
                <a:srgbClr val="212529"/>
              </a:solidFill>
              <a:latin typeface="Montserrat"/>
              <a:ea typeface="Montserrat"/>
              <a:cs typeface="Montserrat"/>
              <a:sym typeface="Montserrat"/>
            </a:endParaRPr>
          </a:p>
          <a:p>
            <a:pPr indent="-295275" lvl="2" marL="2070100" rtl="0" algn="l">
              <a:spcBef>
                <a:spcPts val="0"/>
              </a:spcBef>
              <a:spcAft>
                <a:spcPts val="0"/>
              </a:spcAft>
              <a:buClr>
                <a:srgbClr val="212529"/>
              </a:buClr>
              <a:buSzPts val="1050"/>
              <a:buFont typeface="Montserrat"/>
              <a:buChar char="■"/>
            </a:pPr>
            <a:r>
              <a:rPr lang="en" sz="1050">
                <a:solidFill>
                  <a:srgbClr val="212529"/>
                </a:solidFill>
                <a:latin typeface="Montserrat"/>
                <a:ea typeface="Montserrat"/>
                <a:cs typeface="Montserrat"/>
                <a:sym typeface="Montserrat"/>
              </a:rPr>
              <a:t>4 : write and execute</a:t>
            </a:r>
            <a:endParaRPr sz="1050">
              <a:solidFill>
                <a:srgbClr val="212529"/>
              </a:solidFill>
              <a:latin typeface="Montserrat"/>
              <a:ea typeface="Montserrat"/>
              <a:cs typeface="Montserrat"/>
              <a:sym typeface="Montserrat"/>
            </a:endParaRPr>
          </a:p>
          <a:p>
            <a:pPr indent="-295275" lvl="2" marL="2070100" rtl="0" algn="l">
              <a:spcBef>
                <a:spcPts val="0"/>
              </a:spcBef>
              <a:spcAft>
                <a:spcPts val="0"/>
              </a:spcAft>
              <a:buClr>
                <a:srgbClr val="212529"/>
              </a:buClr>
              <a:buSzPts val="1050"/>
              <a:buFont typeface="Montserrat"/>
              <a:buChar char="■"/>
            </a:pPr>
            <a:r>
              <a:rPr lang="en" sz="1050">
                <a:solidFill>
                  <a:srgbClr val="212529"/>
                </a:solidFill>
                <a:latin typeface="Montserrat"/>
                <a:ea typeface="Montserrat"/>
                <a:cs typeface="Montserrat"/>
                <a:sym typeface="Montserrat"/>
              </a:rPr>
              <a:t>5 : write only</a:t>
            </a:r>
            <a:endParaRPr sz="1050">
              <a:solidFill>
                <a:srgbClr val="212529"/>
              </a:solidFill>
              <a:latin typeface="Montserrat"/>
              <a:ea typeface="Montserrat"/>
              <a:cs typeface="Montserrat"/>
              <a:sym typeface="Montserrat"/>
            </a:endParaRPr>
          </a:p>
          <a:p>
            <a:pPr indent="-295275" lvl="2" marL="2070100" rtl="0" algn="l">
              <a:spcBef>
                <a:spcPts val="0"/>
              </a:spcBef>
              <a:spcAft>
                <a:spcPts val="0"/>
              </a:spcAft>
              <a:buClr>
                <a:srgbClr val="212529"/>
              </a:buClr>
              <a:buSzPts val="1050"/>
              <a:buFont typeface="Montserrat"/>
              <a:buChar char="■"/>
            </a:pPr>
            <a:r>
              <a:rPr lang="en" sz="1050">
                <a:solidFill>
                  <a:srgbClr val="212529"/>
                </a:solidFill>
                <a:latin typeface="Montserrat"/>
                <a:ea typeface="Montserrat"/>
                <a:cs typeface="Montserrat"/>
                <a:sym typeface="Montserrat"/>
              </a:rPr>
              <a:t>6 : execute only</a:t>
            </a:r>
            <a:endParaRPr sz="1050">
              <a:solidFill>
                <a:srgbClr val="212529"/>
              </a:solidFill>
              <a:latin typeface="Montserrat"/>
              <a:ea typeface="Montserrat"/>
              <a:cs typeface="Montserrat"/>
              <a:sym typeface="Montserrat"/>
            </a:endParaRPr>
          </a:p>
          <a:p>
            <a:pPr indent="-295275" lvl="2" marL="2070100" rtl="0" algn="l">
              <a:spcBef>
                <a:spcPts val="0"/>
              </a:spcBef>
              <a:spcAft>
                <a:spcPts val="0"/>
              </a:spcAft>
              <a:buClr>
                <a:srgbClr val="212529"/>
              </a:buClr>
              <a:buSzPts val="1050"/>
              <a:buFont typeface="Montserrat"/>
              <a:buChar char="■"/>
            </a:pPr>
            <a:r>
              <a:rPr lang="en" sz="1050">
                <a:solidFill>
                  <a:srgbClr val="212529"/>
                </a:solidFill>
                <a:latin typeface="Montserrat"/>
                <a:ea typeface="Montserrat"/>
                <a:cs typeface="Montserrat"/>
                <a:sym typeface="Montserrat"/>
              </a:rPr>
              <a:t>7 : no permissions</a:t>
            </a:r>
            <a:endParaRPr sz="1050">
              <a:solidFill>
                <a:srgbClr val="212529"/>
              </a:solidFill>
              <a:latin typeface="Montserrat"/>
              <a:ea typeface="Montserrat"/>
              <a:cs typeface="Montserrat"/>
              <a:sym typeface="Montserrat"/>
            </a:endParaRPr>
          </a:p>
          <a:p>
            <a:pPr indent="0" lvl="0" marL="0" rtl="0" algn="l">
              <a:spcBef>
                <a:spcPts val="0"/>
              </a:spcBef>
              <a:spcAft>
                <a:spcPts val="0"/>
              </a:spcAft>
              <a:buNone/>
            </a:pPr>
            <a:r>
              <a:rPr lang="en" sz="1050">
                <a:solidFill>
                  <a:srgbClr val="212529"/>
                </a:solidFill>
                <a:highlight>
                  <a:srgbClr val="FFFFFF"/>
                </a:highlight>
                <a:latin typeface="Montserrat"/>
                <a:ea typeface="Montserrat"/>
                <a:cs typeface="Montserrat"/>
                <a:sym typeface="Montserrat"/>
              </a:rPr>
              <a:t>Now, you can use above table to calculate file permission. For example, if umask is set to 077, the permission can be calculated as follows:</a:t>
            </a:r>
            <a:endParaRPr sz="1050">
              <a:solidFill>
                <a:srgbClr val="212529"/>
              </a:solidFill>
              <a:highlight>
                <a:srgbClr val="FFFFFF"/>
              </a:highlight>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50">
                <a:solidFill>
                  <a:srgbClr val="212529"/>
                </a:solidFill>
                <a:highlight>
                  <a:srgbClr val="FFFFFF"/>
                </a:highlight>
                <a:latin typeface="Montserrat"/>
                <a:ea typeface="Montserrat"/>
                <a:cs typeface="Montserrat"/>
                <a:sym typeface="Montserrat"/>
              </a:rPr>
              <a:t>Bit	Targeted at	File permission</a:t>
            </a:r>
            <a:endParaRPr sz="1050">
              <a:solidFill>
                <a:srgbClr val="212529"/>
              </a:solidFill>
              <a:highlight>
                <a:srgbClr val="FFFFFF"/>
              </a:highlight>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50">
                <a:solidFill>
                  <a:srgbClr val="212529"/>
                </a:solidFill>
                <a:highlight>
                  <a:srgbClr val="FFFFFF"/>
                </a:highlight>
                <a:latin typeface="Montserrat"/>
                <a:ea typeface="Montserrat"/>
                <a:cs typeface="Montserrat"/>
                <a:sym typeface="Montserrat"/>
              </a:rPr>
              <a:t>0	Owner		read, write and execute</a:t>
            </a:r>
            <a:endParaRPr sz="1050">
              <a:solidFill>
                <a:srgbClr val="212529"/>
              </a:solidFill>
              <a:highlight>
                <a:srgbClr val="FFFFFF"/>
              </a:highlight>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50">
                <a:solidFill>
                  <a:srgbClr val="212529"/>
                </a:solidFill>
                <a:highlight>
                  <a:srgbClr val="FFFFFF"/>
                </a:highlight>
                <a:latin typeface="Montserrat"/>
                <a:ea typeface="Montserrat"/>
                <a:cs typeface="Montserrat"/>
                <a:sym typeface="Montserrat"/>
              </a:rPr>
              <a:t>7	Group		No permissions</a:t>
            </a:r>
            <a:endParaRPr sz="1050">
              <a:solidFill>
                <a:srgbClr val="212529"/>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n" sz="1050">
                <a:solidFill>
                  <a:srgbClr val="212529"/>
                </a:solidFill>
                <a:highlight>
                  <a:srgbClr val="FFFFFF"/>
                </a:highlight>
                <a:latin typeface="Montserrat"/>
                <a:ea typeface="Montserrat"/>
                <a:cs typeface="Montserrat"/>
                <a:sym typeface="Montserrat"/>
              </a:rPr>
              <a:t>7	Others		No permissions</a:t>
            </a:r>
            <a:endParaRPr sz="1050">
              <a:solidFill>
                <a:srgbClr val="212529"/>
              </a:solidFill>
              <a:highlight>
                <a:srgbClr val="FFFFFF"/>
              </a:highlight>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br>
              <a:rPr lang="en" sz="1050">
                <a:solidFill>
                  <a:srgbClr val="212529"/>
                </a:solidFill>
                <a:highlight>
                  <a:srgbClr val="FFFFFF"/>
                </a:highlight>
                <a:latin typeface="Montserrat"/>
                <a:ea typeface="Montserrat"/>
                <a:cs typeface="Montserrat"/>
                <a:sym typeface="Montserrat"/>
              </a:rPr>
            </a:br>
            <a:endParaRPr sz="1050">
              <a:solidFill>
                <a:srgbClr val="212529"/>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050">
              <a:solidFill>
                <a:srgbClr val="212529"/>
              </a:solidFill>
              <a:highlight>
                <a:srgbClr val="FFFFFF"/>
              </a:highlight>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9"/>
          <p:cNvSpPr txBox="1"/>
          <p:nvPr>
            <p:ph idx="1" type="body"/>
          </p:nvPr>
        </p:nvSpPr>
        <p:spPr>
          <a:xfrm>
            <a:off x="311700" y="191600"/>
            <a:ext cx="8520600" cy="43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212529"/>
                </a:solidFill>
                <a:latin typeface="Montserrat"/>
                <a:ea typeface="Montserrat"/>
                <a:cs typeface="Montserrat"/>
                <a:sym typeface="Montserrat"/>
              </a:rPr>
              <a:t>TASK: CALCULATING THE FINAL PERMISSION FOR FILES</a:t>
            </a:r>
            <a:endParaRPr b="1" sz="1100">
              <a:solidFill>
                <a:srgbClr val="212529"/>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50">
                <a:solidFill>
                  <a:srgbClr val="212529"/>
                </a:solidFill>
                <a:latin typeface="Montserrat"/>
                <a:ea typeface="Montserrat"/>
                <a:cs typeface="Montserrat"/>
                <a:sym typeface="Montserrat"/>
              </a:rPr>
              <a:t>You can simply subtract the umask from the base permissions to determine the final permission for file as follows:</a:t>
            </a:r>
            <a:endParaRPr sz="1050">
              <a:solidFill>
                <a:srgbClr val="212529"/>
              </a:solidFill>
              <a:latin typeface="Montserrat"/>
              <a:ea typeface="Montserrat"/>
              <a:cs typeface="Montserrat"/>
              <a:sym typeface="Montserrat"/>
            </a:endParaRPr>
          </a:p>
          <a:p>
            <a:pPr indent="0" lvl="0" marL="0" rtl="0" algn="l">
              <a:spcBef>
                <a:spcPts val="1900"/>
              </a:spcBef>
              <a:spcAft>
                <a:spcPts val="0"/>
              </a:spcAft>
              <a:buClr>
                <a:schemeClr val="dk1"/>
              </a:buClr>
              <a:buSzPts val="1100"/>
              <a:buFont typeface="Arial"/>
              <a:buNone/>
            </a:pPr>
            <a:r>
              <a:rPr lang="en" sz="1050">
                <a:solidFill>
                  <a:srgbClr val="212529"/>
                </a:solidFill>
                <a:latin typeface="Montserrat"/>
                <a:ea typeface="Montserrat"/>
                <a:cs typeface="Montserrat"/>
                <a:sym typeface="Montserrat"/>
              </a:rPr>
              <a:t>666 – 022 = 644</a:t>
            </a:r>
            <a:endParaRPr sz="1050">
              <a:solidFill>
                <a:srgbClr val="212529"/>
              </a:solidFill>
              <a:latin typeface="Montserrat"/>
              <a:ea typeface="Montserrat"/>
              <a:cs typeface="Montserrat"/>
              <a:sym typeface="Montserrat"/>
            </a:endParaRPr>
          </a:p>
          <a:p>
            <a:pPr indent="-295275" lvl="0" marL="698500" rtl="0" algn="l">
              <a:spcBef>
                <a:spcPts val="1900"/>
              </a:spcBef>
              <a:spcAft>
                <a:spcPts val="0"/>
              </a:spcAft>
              <a:buClr>
                <a:srgbClr val="212529"/>
              </a:buClr>
              <a:buSzPts val="1050"/>
              <a:buFont typeface="Montserrat"/>
              <a:buChar char="●"/>
            </a:pPr>
            <a:r>
              <a:rPr lang="en" sz="1050">
                <a:solidFill>
                  <a:srgbClr val="212529"/>
                </a:solidFill>
                <a:latin typeface="Montserrat"/>
                <a:ea typeface="Montserrat"/>
                <a:cs typeface="Montserrat"/>
                <a:sym typeface="Montserrat"/>
              </a:rPr>
              <a:t>File base permissions : 666</a:t>
            </a:r>
            <a:endParaRPr sz="1050">
              <a:solidFill>
                <a:srgbClr val="212529"/>
              </a:solidFill>
              <a:latin typeface="Montserrat"/>
              <a:ea typeface="Montserrat"/>
              <a:cs typeface="Montserrat"/>
              <a:sym typeface="Montserrat"/>
            </a:endParaRPr>
          </a:p>
          <a:p>
            <a:pPr indent="-295275" lvl="0" marL="698500" rtl="0" algn="l">
              <a:spcBef>
                <a:spcPts val="0"/>
              </a:spcBef>
              <a:spcAft>
                <a:spcPts val="0"/>
              </a:spcAft>
              <a:buClr>
                <a:srgbClr val="212529"/>
              </a:buClr>
              <a:buSzPts val="1050"/>
              <a:buFont typeface="Montserrat"/>
              <a:buChar char="●"/>
            </a:pPr>
            <a:r>
              <a:rPr lang="en" sz="1050">
                <a:solidFill>
                  <a:srgbClr val="212529"/>
                </a:solidFill>
                <a:latin typeface="Montserrat"/>
                <a:ea typeface="Montserrat"/>
                <a:cs typeface="Montserrat"/>
                <a:sym typeface="Montserrat"/>
              </a:rPr>
              <a:t>umask value : 022</a:t>
            </a:r>
            <a:endParaRPr sz="1050">
              <a:solidFill>
                <a:srgbClr val="212529"/>
              </a:solidFill>
              <a:latin typeface="Montserrat"/>
              <a:ea typeface="Montserrat"/>
              <a:cs typeface="Montserrat"/>
              <a:sym typeface="Montserrat"/>
            </a:endParaRPr>
          </a:p>
          <a:p>
            <a:pPr indent="-295275" lvl="0" marL="698500" rtl="0" algn="l">
              <a:spcBef>
                <a:spcPts val="0"/>
              </a:spcBef>
              <a:spcAft>
                <a:spcPts val="0"/>
              </a:spcAft>
              <a:buClr>
                <a:srgbClr val="212529"/>
              </a:buClr>
              <a:buSzPts val="1050"/>
              <a:buFont typeface="Montserrat"/>
              <a:buChar char="●"/>
            </a:pPr>
            <a:r>
              <a:rPr lang="en" sz="1050">
                <a:solidFill>
                  <a:srgbClr val="212529"/>
                </a:solidFill>
                <a:latin typeface="Montserrat"/>
                <a:ea typeface="Montserrat"/>
                <a:cs typeface="Montserrat"/>
                <a:sym typeface="Montserrat"/>
              </a:rPr>
              <a:t>subtract to get permissions of new file (666-022) : 644 (rw-r–r–)</a:t>
            </a:r>
            <a:endParaRPr sz="1050">
              <a:solidFill>
                <a:srgbClr val="212529"/>
              </a:solidFill>
              <a:latin typeface="Montserrat"/>
              <a:ea typeface="Montserrat"/>
              <a:cs typeface="Montserrat"/>
              <a:sym typeface="Montserrat"/>
            </a:endParaRPr>
          </a:p>
          <a:p>
            <a:pPr indent="0" lvl="0" marL="0" rtl="0" algn="l">
              <a:lnSpc>
                <a:spcPct val="110526"/>
              </a:lnSpc>
              <a:spcBef>
                <a:spcPts val="3200"/>
              </a:spcBef>
              <a:spcAft>
                <a:spcPts val="0"/>
              </a:spcAft>
              <a:buClr>
                <a:schemeClr val="dk1"/>
              </a:buClr>
              <a:buSzPts val="1100"/>
              <a:buFont typeface="Arial"/>
              <a:buNone/>
            </a:pPr>
            <a:r>
              <a:rPr b="1" lang="en" sz="1100">
                <a:solidFill>
                  <a:srgbClr val="212529"/>
                </a:solidFill>
                <a:latin typeface="Montserrat"/>
                <a:ea typeface="Montserrat"/>
                <a:cs typeface="Montserrat"/>
                <a:sym typeface="Montserrat"/>
              </a:rPr>
              <a:t>TASK: CALCULATING THE FINAL PERMISSION FOR DIRECTORIES</a:t>
            </a:r>
            <a:endParaRPr b="1" sz="1100">
              <a:solidFill>
                <a:srgbClr val="212529"/>
              </a:solidFill>
              <a:latin typeface="Montserrat"/>
              <a:ea typeface="Montserrat"/>
              <a:cs typeface="Montserrat"/>
              <a:sym typeface="Montserrat"/>
            </a:endParaRPr>
          </a:p>
          <a:p>
            <a:pPr indent="0" lvl="0" marL="0" rtl="0" algn="l">
              <a:spcBef>
                <a:spcPts val="1600"/>
              </a:spcBef>
              <a:spcAft>
                <a:spcPts val="0"/>
              </a:spcAft>
              <a:buClr>
                <a:schemeClr val="dk1"/>
              </a:buClr>
              <a:buSzPts val="1100"/>
              <a:buFont typeface="Arial"/>
              <a:buNone/>
            </a:pPr>
            <a:r>
              <a:rPr lang="en" sz="1050">
                <a:solidFill>
                  <a:srgbClr val="212529"/>
                </a:solidFill>
                <a:latin typeface="Montserrat"/>
                <a:ea typeface="Montserrat"/>
                <a:cs typeface="Montserrat"/>
                <a:sym typeface="Montserrat"/>
              </a:rPr>
              <a:t>You can simply subtract the umask from the base permissions to determine the final permission for directory as follows:</a:t>
            </a:r>
            <a:endParaRPr sz="1050">
              <a:solidFill>
                <a:srgbClr val="212529"/>
              </a:solidFill>
              <a:latin typeface="Montserrat"/>
              <a:ea typeface="Montserrat"/>
              <a:cs typeface="Montserrat"/>
              <a:sym typeface="Montserrat"/>
            </a:endParaRPr>
          </a:p>
          <a:p>
            <a:pPr indent="0" lvl="0" marL="0" rtl="0" algn="l">
              <a:spcBef>
                <a:spcPts val="1900"/>
              </a:spcBef>
              <a:spcAft>
                <a:spcPts val="0"/>
              </a:spcAft>
              <a:buClr>
                <a:schemeClr val="dk1"/>
              </a:buClr>
              <a:buSzPts val="1100"/>
              <a:buFont typeface="Arial"/>
              <a:buNone/>
            </a:pPr>
            <a:r>
              <a:rPr lang="en" sz="1050">
                <a:solidFill>
                  <a:srgbClr val="212529"/>
                </a:solidFill>
                <a:latin typeface="Montserrat"/>
                <a:ea typeface="Montserrat"/>
                <a:cs typeface="Montserrat"/>
                <a:sym typeface="Montserrat"/>
              </a:rPr>
              <a:t>777 – 022 = 755</a:t>
            </a:r>
            <a:endParaRPr sz="1050">
              <a:solidFill>
                <a:srgbClr val="212529"/>
              </a:solidFill>
              <a:latin typeface="Montserrat"/>
              <a:ea typeface="Montserrat"/>
              <a:cs typeface="Montserrat"/>
              <a:sym typeface="Montserrat"/>
            </a:endParaRPr>
          </a:p>
          <a:p>
            <a:pPr indent="-295275" lvl="0" marL="698500" rtl="0" algn="l">
              <a:spcBef>
                <a:spcPts val="1900"/>
              </a:spcBef>
              <a:spcAft>
                <a:spcPts val="0"/>
              </a:spcAft>
              <a:buClr>
                <a:srgbClr val="212529"/>
              </a:buClr>
              <a:buSzPts val="1050"/>
              <a:buFont typeface="Montserrat"/>
              <a:buChar char="●"/>
            </a:pPr>
            <a:r>
              <a:rPr lang="en" sz="1050">
                <a:solidFill>
                  <a:srgbClr val="212529"/>
                </a:solidFill>
                <a:latin typeface="Montserrat"/>
                <a:ea typeface="Montserrat"/>
                <a:cs typeface="Montserrat"/>
                <a:sym typeface="Montserrat"/>
              </a:rPr>
              <a:t>Directory base permissions : 777</a:t>
            </a:r>
            <a:endParaRPr sz="1050">
              <a:solidFill>
                <a:srgbClr val="212529"/>
              </a:solidFill>
              <a:latin typeface="Montserrat"/>
              <a:ea typeface="Montserrat"/>
              <a:cs typeface="Montserrat"/>
              <a:sym typeface="Montserrat"/>
            </a:endParaRPr>
          </a:p>
          <a:p>
            <a:pPr indent="-295275" lvl="0" marL="698500" rtl="0" algn="l">
              <a:spcBef>
                <a:spcPts val="0"/>
              </a:spcBef>
              <a:spcAft>
                <a:spcPts val="0"/>
              </a:spcAft>
              <a:buClr>
                <a:srgbClr val="212529"/>
              </a:buClr>
              <a:buSzPts val="1050"/>
              <a:buFont typeface="Montserrat"/>
              <a:buChar char="●"/>
            </a:pPr>
            <a:r>
              <a:rPr lang="en" sz="1050">
                <a:solidFill>
                  <a:srgbClr val="212529"/>
                </a:solidFill>
                <a:latin typeface="Montserrat"/>
                <a:ea typeface="Montserrat"/>
                <a:cs typeface="Montserrat"/>
                <a:sym typeface="Montserrat"/>
              </a:rPr>
              <a:t>umask value : 022</a:t>
            </a:r>
            <a:endParaRPr sz="1050">
              <a:solidFill>
                <a:srgbClr val="212529"/>
              </a:solidFill>
              <a:latin typeface="Montserrat"/>
              <a:ea typeface="Montserrat"/>
              <a:cs typeface="Montserrat"/>
              <a:sym typeface="Montserrat"/>
            </a:endParaRPr>
          </a:p>
          <a:p>
            <a:pPr indent="-295275" lvl="0" marL="698500" rtl="0" algn="l">
              <a:spcBef>
                <a:spcPts val="0"/>
              </a:spcBef>
              <a:spcAft>
                <a:spcPts val="0"/>
              </a:spcAft>
              <a:buClr>
                <a:srgbClr val="212529"/>
              </a:buClr>
              <a:buSzPts val="1050"/>
              <a:buFont typeface="Montserrat"/>
              <a:buChar char="●"/>
            </a:pPr>
            <a:r>
              <a:rPr lang="en" sz="1050">
                <a:solidFill>
                  <a:srgbClr val="212529"/>
                </a:solidFill>
                <a:latin typeface="Montserrat"/>
                <a:ea typeface="Montserrat"/>
                <a:cs typeface="Montserrat"/>
                <a:sym typeface="Montserrat"/>
              </a:rPr>
              <a:t>Subtract to get permissions of new directory (777-022) : 755 (rwxr-xr-x)</a:t>
            </a:r>
            <a:endParaRPr sz="1050">
              <a:solidFill>
                <a:srgbClr val="212529"/>
              </a:solidFill>
              <a:latin typeface="Montserrat"/>
              <a:ea typeface="Montserrat"/>
              <a:cs typeface="Montserrat"/>
              <a:sym typeface="Montserrat"/>
            </a:endParaRPr>
          </a:p>
          <a:p>
            <a:pPr indent="-295275" lvl="0" marL="698500" rtl="0" algn="l">
              <a:spcBef>
                <a:spcPts val="0"/>
              </a:spcBef>
              <a:spcAft>
                <a:spcPts val="0"/>
              </a:spcAft>
              <a:buClr>
                <a:srgbClr val="212529"/>
              </a:buClr>
              <a:buSzPts val="1050"/>
              <a:buFont typeface="Montserrat"/>
              <a:buChar char="●"/>
            </a:pPr>
            <a:r>
              <a:t/>
            </a:r>
            <a:endParaRPr sz="1050">
              <a:solidFill>
                <a:srgbClr val="212529"/>
              </a:solidFill>
              <a:latin typeface="Montserrat"/>
              <a:ea typeface="Montserrat"/>
              <a:cs typeface="Montserrat"/>
              <a:sym typeface="Montserrat"/>
            </a:endParaRPr>
          </a:p>
          <a:p>
            <a:pPr indent="0" lvl="0" marL="0" rtl="0" algn="l">
              <a:spcBef>
                <a:spcPts val="19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Sticky Bits</a:t>
            </a:r>
            <a:endParaRPr/>
          </a:p>
        </p:txBody>
      </p:sp>
      <p:sp>
        <p:nvSpPr>
          <p:cNvPr id="246" name="Google Shape;24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11111"/>
                </a:solidFill>
                <a:latin typeface="Times New Roman"/>
                <a:ea typeface="Times New Roman"/>
                <a:cs typeface="Times New Roman"/>
                <a:sym typeface="Times New Roman"/>
              </a:rPr>
              <a:t>You would set the sticky bit primarily on directories in UNIX / Linux.</a:t>
            </a:r>
            <a:endParaRPr sz="1200">
              <a:solidFill>
                <a:srgbClr val="11111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solidFill>
                  <a:srgbClr val="111111"/>
                </a:solidFill>
                <a:latin typeface="Times New Roman"/>
                <a:ea typeface="Times New Roman"/>
                <a:cs typeface="Times New Roman"/>
                <a:sym typeface="Times New Roman"/>
              </a:rPr>
              <a:t>If you set the sticky bit to a directory, other users cannot delete or rename the files (or subdirectories) within that directory.</a:t>
            </a:r>
            <a:endParaRPr b="1" sz="1200">
              <a:solidFill>
                <a:srgbClr val="11111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111111"/>
                </a:solidFill>
                <a:latin typeface="Times New Roman"/>
                <a:ea typeface="Times New Roman"/>
                <a:cs typeface="Times New Roman"/>
                <a:sym typeface="Times New Roman"/>
              </a:rPr>
              <a:t>When the sticky bit is set on a directory, only the </a:t>
            </a:r>
            <a:r>
              <a:rPr b="1" lang="en" sz="1200">
                <a:solidFill>
                  <a:srgbClr val="111111"/>
                </a:solidFill>
                <a:latin typeface="Times New Roman"/>
                <a:ea typeface="Times New Roman"/>
                <a:cs typeface="Times New Roman"/>
                <a:sym typeface="Times New Roman"/>
              </a:rPr>
              <a:t>owner</a:t>
            </a:r>
            <a:r>
              <a:rPr lang="en" sz="1200">
                <a:solidFill>
                  <a:srgbClr val="111111"/>
                </a:solidFill>
                <a:latin typeface="Times New Roman"/>
                <a:ea typeface="Times New Roman"/>
                <a:cs typeface="Times New Roman"/>
                <a:sym typeface="Times New Roman"/>
              </a:rPr>
              <a:t> and the </a:t>
            </a:r>
            <a:r>
              <a:rPr b="1" lang="en" sz="1200">
                <a:solidFill>
                  <a:srgbClr val="111111"/>
                </a:solidFill>
                <a:latin typeface="Times New Roman"/>
                <a:ea typeface="Times New Roman"/>
                <a:cs typeface="Times New Roman"/>
                <a:sym typeface="Times New Roman"/>
              </a:rPr>
              <a:t>root</a:t>
            </a:r>
            <a:r>
              <a:rPr lang="en" sz="1200">
                <a:solidFill>
                  <a:srgbClr val="111111"/>
                </a:solidFill>
                <a:latin typeface="Times New Roman"/>
                <a:ea typeface="Times New Roman"/>
                <a:cs typeface="Times New Roman"/>
                <a:sym typeface="Times New Roman"/>
              </a:rPr>
              <a:t> user can delete / rename the files or directories within that directory.</a:t>
            </a:r>
            <a:endParaRPr sz="1200">
              <a:solidFill>
                <a:srgbClr val="111111"/>
              </a:solidFill>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Can set sticky bits as below </a:t>
            </a:r>
            <a:endParaRPr sz="1200">
              <a:latin typeface="Times New Roman"/>
              <a:ea typeface="Times New Roman"/>
              <a:cs typeface="Times New Roman"/>
              <a:sym typeface="Times New Roman"/>
            </a:endParaRPr>
          </a:p>
          <a:p>
            <a:pPr indent="0" lvl="0" marL="127000" marR="127000" rtl="0" algn="l">
              <a:spcBef>
                <a:spcPts val="0"/>
              </a:spcBef>
              <a:spcAft>
                <a:spcPts val="0"/>
              </a:spcAft>
              <a:buClr>
                <a:schemeClr val="dk1"/>
              </a:buClr>
              <a:buSzPts val="1100"/>
              <a:buFont typeface="Arial"/>
              <a:buNone/>
            </a:pPr>
            <a:r>
              <a:rPr lang="en" sz="1200">
                <a:solidFill>
                  <a:srgbClr val="111111"/>
                </a:solidFill>
                <a:highlight>
                  <a:srgbClr val="EEEEEE"/>
                </a:highlight>
                <a:latin typeface="Times New Roman"/>
                <a:ea typeface="Times New Roman"/>
                <a:cs typeface="Times New Roman"/>
                <a:sym typeface="Times New Roman"/>
              </a:rPr>
              <a:t>$ chmod 1777 dir</a:t>
            </a:r>
            <a:endParaRPr sz="1200">
              <a:solidFill>
                <a:srgbClr val="111111"/>
              </a:solidFill>
              <a:highlight>
                <a:srgbClr val="EEEEEE"/>
              </a:highlight>
              <a:latin typeface="Times New Roman"/>
              <a:ea typeface="Times New Roman"/>
              <a:cs typeface="Times New Roman"/>
              <a:sym typeface="Times New Roman"/>
            </a:endParaRPr>
          </a:p>
          <a:p>
            <a:pPr indent="0" lvl="0" marL="127000" marR="127000" rtl="0" algn="l">
              <a:spcBef>
                <a:spcPts val="0"/>
              </a:spcBef>
              <a:spcAft>
                <a:spcPts val="0"/>
              </a:spcAft>
              <a:buClr>
                <a:schemeClr val="dk1"/>
              </a:buClr>
              <a:buSzPts val="1100"/>
              <a:buFont typeface="Arial"/>
              <a:buNone/>
            </a:pPr>
            <a:r>
              <a:rPr lang="en" sz="1200">
                <a:solidFill>
                  <a:srgbClr val="111111"/>
                </a:solidFill>
                <a:highlight>
                  <a:srgbClr val="EEEEEE"/>
                </a:highlight>
                <a:latin typeface="Times New Roman"/>
                <a:ea typeface="Times New Roman"/>
                <a:cs typeface="Times New Roman"/>
                <a:sym typeface="Times New Roman"/>
              </a:rPr>
              <a:t>$ chmod +t dir</a:t>
            </a:r>
            <a:endParaRPr sz="1200">
              <a:solidFill>
                <a:srgbClr val="111111"/>
              </a:solidFill>
              <a:highlight>
                <a:srgbClr val="EEEEEE"/>
              </a:highlight>
              <a:latin typeface="Times New Roman"/>
              <a:ea typeface="Times New Roman"/>
              <a:cs typeface="Times New Roman"/>
              <a:sym typeface="Times New Roman"/>
            </a:endParaRPr>
          </a:p>
          <a:p>
            <a:pPr indent="0" lvl="0" marL="127000" marR="127000" rtl="0" algn="l">
              <a:spcBef>
                <a:spcPts val="0"/>
              </a:spcBef>
              <a:spcAft>
                <a:spcPts val="0"/>
              </a:spcAft>
              <a:buNone/>
            </a:pPr>
            <a:r>
              <a:rPr lang="en" sz="1200">
                <a:solidFill>
                  <a:srgbClr val="111111"/>
                </a:solidFill>
                <a:highlight>
                  <a:srgbClr val="EEEEEE"/>
                </a:highlight>
                <a:latin typeface="Times New Roman"/>
                <a:ea typeface="Times New Roman"/>
                <a:cs typeface="Times New Roman"/>
                <a:sym typeface="Times New Roman"/>
              </a:rPr>
              <a:t>$ ls -ld /home/bala/dir</a:t>
            </a:r>
            <a:br>
              <a:rPr lang="en" sz="1200">
                <a:solidFill>
                  <a:srgbClr val="111111"/>
                </a:solidFill>
                <a:highlight>
                  <a:srgbClr val="EEEEEE"/>
                </a:highlight>
                <a:latin typeface="Times New Roman"/>
                <a:ea typeface="Times New Roman"/>
                <a:cs typeface="Times New Roman"/>
                <a:sym typeface="Times New Roman"/>
              </a:rPr>
            </a:br>
            <a:r>
              <a:rPr lang="en" sz="1200">
                <a:solidFill>
                  <a:srgbClr val="111111"/>
                </a:solidFill>
                <a:highlight>
                  <a:srgbClr val="EEEEEE"/>
                </a:highlight>
                <a:latin typeface="Times New Roman"/>
                <a:ea typeface="Times New Roman"/>
                <a:cs typeface="Times New Roman"/>
                <a:sym typeface="Times New Roman"/>
              </a:rPr>
              <a:t>drwxrwxrwt 2 bala bala 4096 2011-01-28 14:09 /home/bala/dir</a:t>
            </a:r>
            <a:br>
              <a:rPr lang="en" sz="1200">
                <a:solidFill>
                  <a:srgbClr val="111111"/>
                </a:solidFill>
                <a:highlight>
                  <a:srgbClr val="EEEEEE"/>
                </a:highlight>
                <a:latin typeface="Times New Roman"/>
                <a:ea typeface="Times New Roman"/>
                <a:cs typeface="Times New Roman"/>
                <a:sym typeface="Times New Roman"/>
              </a:rPr>
            </a:br>
            <a:r>
              <a:rPr lang="en" sz="1200">
                <a:solidFill>
                  <a:srgbClr val="111111"/>
                </a:solidFill>
                <a:highlight>
                  <a:srgbClr val="EEEEEE"/>
                </a:highlight>
                <a:latin typeface="Times New Roman"/>
                <a:ea typeface="Times New Roman"/>
                <a:cs typeface="Times New Roman"/>
                <a:sym typeface="Times New Roman"/>
              </a:rPr>
              <a:t>$ ls -l dir</a:t>
            </a:r>
            <a:br>
              <a:rPr lang="en" sz="1200">
                <a:solidFill>
                  <a:srgbClr val="111111"/>
                </a:solidFill>
                <a:highlight>
                  <a:srgbClr val="EEEEEE"/>
                </a:highlight>
                <a:latin typeface="Times New Roman"/>
                <a:ea typeface="Times New Roman"/>
                <a:cs typeface="Times New Roman"/>
                <a:sym typeface="Times New Roman"/>
              </a:rPr>
            </a:br>
            <a:r>
              <a:rPr lang="en" sz="1200">
                <a:solidFill>
                  <a:srgbClr val="111111"/>
                </a:solidFill>
                <a:highlight>
                  <a:srgbClr val="EEEEEE"/>
                </a:highlight>
                <a:latin typeface="Times New Roman"/>
                <a:ea typeface="Times New Roman"/>
                <a:cs typeface="Times New Roman"/>
                <a:sym typeface="Times New Roman"/>
              </a:rPr>
              <a:t>total 8</a:t>
            </a:r>
            <a:br>
              <a:rPr lang="en" sz="1200">
                <a:solidFill>
                  <a:srgbClr val="111111"/>
                </a:solidFill>
                <a:highlight>
                  <a:srgbClr val="EEEEEE"/>
                </a:highlight>
                <a:latin typeface="Times New Roman"/>
                <a:ea typeface="Times New Roman"/>
                <a:cs typeface="Times New Roman"/>
                <a:sym typeface="Times New Roman"/>
              </a:rPr>
            </a:br>
            <a:r>
              <a:rPr lang="en" sz="1200">
                <a:solidFill>
                  <a:srgbClr val="111111"/>
                </a:solidFill>
                <a:highlight>
                  <a:srgbClr val="EEEEEE"/>
                </a:highlight>
                <a:latin typeface="Times New Roman"/>
                <a:ea typeface="Times New Roman"/>
                <a:cs typeface="Times New Roman"/>
                <a:sym typeface="Times New Roman"/>
              </a:rPr>
              <a:t>-rwxrwxrwx 1 bala   bala   20 2011-01-28 14:12 bala.txt</a:t>
            </a:r>
            <a:br>
              <a:rPr lang="en" sz="1200">
                <a:solidFill>
                  <a:srgbClr val="111111"/>
                </a:solidFill>
                <a:highlight>
                  <a:srgbClr val="EEEEEE"/>
                </a:highlight>
                <a:latin typeface="Times New Roman"/>
                <a:ea typeface="Times New Roman"/>
                <a:cs typeface="Times New Roman"/>
                <a:sym typeface="Times New Roman"/>
              </a:rPr>
            </a:br>
            <a:r>
              <a:rPr lang="en" sz="1200">
                <a:solidFill>
                  <a:srgbClr val="111111"/>
                </a:solidFill>
                <a:highlight>
                  <a:srgbClr val="EEEEEE"/>
                </a:highlight>
                <a:latin typeface="Times New Roman"/>
                <a:ea typeface="Times New Roman"/>
                <a:cs typeface="Times New Roman"/>
                <a:sym typeface="Times New Roman"/>
              </a:rPr>
              <a:t>-rwxrwxrwx 1 guest guest 41 2011-01-28 14:13 guest.txt</a:t>
            </a:r>
            <a:endParaRPr sz="1200">
              <a:solidFill>
                <a:srgbClr val="111111"/>
              </a:solidFill>
              <a:highlight>
                <a:srgbClr val="EEEEEE"/>
              </a:highlight>
              <a:latin typeface="Times New Roman"/>
              <a:ea typeface="Times New Roman"/>
              <a:cs typeface="Times New Roman"/>
              <a:sym typeface="Times New Roman"/>
            </a:endParaRPr>
          </a:p>
          <a:p>
            <a:pPr indent="0" lvl="0" marL="127000" marR="127000" rtl="0" algn="l">
              <a:spcBef>
                <a:spcPts val="0"/>
              </a:spcBef>
              <a:spcAft>
                <a:spcPts val="0"/>
              </a:spcAft>
              <a:buClr>
                <a:schemeClr val="dk1"/>
              </a:buClr>
              <a:buSzPts val="1100"/>
              <a:buFont typeface="Arial"/>
              <a:buNone/>
            </a:pPr>
            <a:r>
              <a:rPr lang="en" sz="1200">
                <a:solidFill>
                  <a:srgbClr val="111111"/>
                </a:solidFill>
                <a:highlight>
                  <a:srgbClr val="EEEEEE"/>
                </a:highlight>
                <a:latin typeface="Times New Roman"/>
                <a:ea typeface="Times New Roman"/>
                <a:cs typeface="Times New Roman"/>
                <a:sym typeface="Times New Roman"/>
              </a:rPr>
              <a:t>Remove sticky bit </a:t>
            </a:r>
            <a:endParaRPr sz="1200">
              <a:solidFill>
                <a:srgbClr val="111111"/>
              </a:solidFill>
              <a:highlight>
                <a:srgbClr val="EEEEEE"/>
              </a:highlight>
              <a:latin typeface="Times New Roman"/>
              <a:ea typeface="Times New Roman"/>
              <a:cs typeface="Times New Roman"/>
              <a:sym typeface="Times New Roman"/>
            </a:endParaRPr>
          </a:p>
          <a:p>
            <a:pPr indent="0" lvl="0" marL="127000" marR="127000" rtl="0" algn="l">
              <a:spcBef>
                <a:spcPts val="0"/>
              </a:spcBef>
              <a:spcAft>
                <a:spcPts val="0"/>
              </a:spcAft>
              <a:buClr>
                <a:schemeClr val="dk1"/>
              </a:buClr>
              <a:buSzPts val="1100"/>
              <a:buFont typeface="Arial"/>
              <a:buNone/>
            </a:pPr>
            <a:r>
              <a:rPr lang="en" sz="1200">
                <a:solidFill>
                  <a:srgbClr val="111111"/>
                </a:solidFill>
                <a:highlight>
                  <a:srgbClr val="EEEEEE"/>
                </a:highlight>
                <a:latin typeface="Times New Roman"/>
                <a:ea typeface="Times New Roman"/>
                <a:cs typeface="Times New Roman"/>
                <a:sym typeface="Times New Roman"/>
              </a:rPr>
              <a:t>$ chmod -t dir</a:t>
            </a:r>
            <a:endParaRPr sz="1200">
              <a:solidFill>
                <a:srgbClr val="111111"/>
              </a:solidFill>
              <a:highlight>
                <a:srgbClr val="EEEEEE"/>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51"/>
          <p:cNvSpPr txBox="1"/>
          <p:nvPr>
            <p:ph type="title"/>
          </p:nvPr>
        </p:nvSpPr>
        <p:spPr>
          <a:xfrm>
            <a:off x="261325" y="75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 Installations	</a:t>
            </a:r>
            <a:endParaRPr/>
          </a:p>
        </p:txBody>
      </p:sp>
      <p:sp>
        <p:nvSpPr>
          <p:cNvPr id="252" name="Google Shape;252;p51"/>
          <p:cNvSpPr txBox="1"/>
          <p:nvPr>
            <p:ph idx="1" type="body"/>
          </p:nvPr>
        </p:nvSpPr>
        <p:spPr>
          <a:xfrm>
            <a:off x="311700" y="822300"/>
            <a:ext cx="8520600" cy="411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latin typeface="Times New Roman"/>
                <a:ea typeface="Times New Roman"/>
                <a:cs typeface="Times New Roman"/>
                <a:sym typeface="Times New Roman"/>
              </a:rPr>
              <a:t>Redhat:</a:t>
            </a:r>
            <a:endParaRPr b="1"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Rpm</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rpm -ivh &lt;</a:t>
            </a:r>
            <a:r>
              <a:rPr lang="en" sz="1200">
                <a:latin typeface="Times New Roman"/>
                <a:ea typeface="Times New Roman"/>
                <a:cs typeface="Times New Roman"/>
                <a:sym typeface="Times New Roman"/>
              </a:rPr>
              <a:t>package</a:t>
            </a:r>
            <a:r>
              <a:rPr lang="en" sz="1200">
                <a:latin typeface="Times New Roman"/>
                <a:ea typeface="Times New Roman"/>
                <a:cs typeface="Times New Roman"/>
                <a:sym typeface="Times New Roman"/>
              </a:rPr>
              <a:t> name&gt;.rpm</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Yum</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yum install &lt;package name&gt;</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Zip or tar files</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Extract</a:t>
            </a:r>
            <a:r>
              <a:rPr lang="en" sz="1200">
                <a:latin typeface="Times New Roman"/>
                <a:ea typeface="Times New Roman"/>
                <a:cs typeface="Times New Roman"/>
                <a:sym typeface="Times New Roman"/>
              </a:rPr>
              <a:t> the zip or tar file into required location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200">
                <a:latin typeface="Times New Roman"/>
                <a:ea typeface="Times New Roman"/>
                <a:cs typeface="Times New Roman"/>
                <a:sym typeface="Times New Roman"/>
              </a:rPr>
              <a:t>Debian:</a:t>
            </a:r>
            <a:endParaRPr b="1"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Apt or apt-get </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apt install &lt;package name&gt;</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Dpkg </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dpkg -i &lt;package name&gt;.deb</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Zip or tar files</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Extract the zip or tar file into required location </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ctrTitle"/>
          </p:nvPr>
        </p:nvSpPr>
        <p:spPr>
          <a:xfrm>
            <a:off x="255000" y="0"/>
            <a:ext cx="8634000" cy="48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highlight>
                  <a:srgbClr val="FFFFFF"/>
                </a:highlight>
                <a:latin typeface="Times New Roman"/>
                <a:ea typeface="Times New Roman"/>
                <a:cs typeface="Times New Roman"/>
                <a:sym typeface="Times New Roman"/>
              </a:rPr>
              <a:t>							</a:t>
            </a:r>
            <a:r>
              <a:rPr b="1" lang="en" sz="1800">
                <a:solidFill>
                  <a:srgbClr val="111111"/>
                </a:solidFill>
                <a:highlight>
                  <a:srgbClr val="FFFFFF"/>
                </a:highlight>
                <a:latin typeface="Times New Roman"/>
                <a:ea typeface="Times New Roman"/>
                <a:cs typeface="Times New Roman"/>
                <a:sym typeface="Times New Roman"/>
              </a:rPr>
              <a:t>Boot Process</a:t>
            </a:r>
            <a:endParaRPr b="1" sz="1800">
              <a:solidFill>
                <a:srgbClr val="11111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11111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111111"/>
                </a:solidFill>
                <a:highlight>
                  <a:srgbClr val="FFFFFF"/>
                </a:highlight>
                <a:latin typeface="Times New Roman"/>
                <a:ea typeface="Times New Roman"/>
                <a:cs typeface="Times New Roman"/>
                <a:sym typeface="Times New Roman"/>
              </a:rPr>
              <a:t>Press the power button on your system, and after few moments you see the Linux login prompt.</a:t>
            </a:r>
            <a:endParaRPr sz="1200">
              <a:solidFill>
                <a:srgbClr val="11111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11111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111111"/>
                </a:solidFill>
                <a:highlight>
                  <a:srgbClr val="FFFFFF"/>
                </a:highlight>
                <a:latin typeface="Times New Roman"/>
                <a:ea typeface="Times New Roman"/>
                <a:cs typeface="Times New Roman"/>
                <a:sym typeface="Times New Roman"/>
              </a:rPr>
              <a:t>The following are the 6 high level stages of a typical Linux boot process</a:t>
            </a:r>
            <a:endParaRPr sz="1200">
              <a:solidFill>
                <a:srgbClr val="111111"/>
              </a:solidFill>
              <a:highlight>
                <a:srgbClr val="FFFFFF"/>
              </a:highlight>
              <a:latin typeface="Times New Roman"/>
              <a:ea typeface="Times New Roman"/>
              <a:cs typeface="Times New Roman"/>
              <a:sym typeface="Times New Roman"/>
            </a:endParaRPr>
          </a:p>
        </p:txBody>
      </p:sp>
      <p:pic>
        <p:nvPicPr>
          <p:cNvPr id="70" name="Google Shape;70;p16"/>
          <p:cNvPicPr preferRelativeResize="0"/>
          <p:nvPr/>
        </p:nvPicPr>
        <p:blipFill>
          <a:blip r:embed="rId3">
            <a:alphaModFix/>
          </a:blip>
          <a:stretch>
            <a:fillRect/>
          </a:stretch>
        </p:blipFill>
        <p:spPr>
          <a:xfrm>
            <a:off x="2769975" y="1492450"/>
            <a:ext cx="3486150" cy="33718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52"/>
          <p:cNvSpPr txBox="1"/>
          <p:nvPr>
            <p:ph type="title"/>
          </p:nvPr>
        </p:nvSpPr>
        <p:spPr>
          <a:xfrm>
            <a:off x="311700" y="126325"/>
            <a:ext cx="8520600" cy="4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RPM commands</a:t>
            </a:r>
            <a:endParaRPr/>
          </a:p>
        </p:txBody>
      </p:sp>
      <p:sp>
        <p:nvSpPr>
          <p:cNvPr id="258" name="Google Shape;258;p52"/>
          <p:cNvSpPr txBox="1"/>
          <p:nvPr>
            <p:ph idx="1" type="body"/>
          </p:nvPr>
        </p:nvSpPr>
        <p:spPr>
          <a:xfrm>
            <a:off x="311700" y="592825"/>
            <a:ext cx="8520600" cy="446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336699"/>
                </a:solidFill>
                <a:latin typeface="Times New Roman"/>
                <a:ea typeface="Times New Roman"/>
                <a:cs typeface="Times New Roman"/>
                <a:sym typeface="Times New Roman"/>
              </a:rPr>
              <a:t>q</a:t>
            </a:r>
            <a:r>
              <a:rPr lang="en" sz="1200">
                <a:solidFill>
                  <a:srgbClr val="336699"/>
                </a:solidFill>
                <a:latin typeface="Times New Roman"/>
                <a:ea typeface="Times New Roman"/>
                <a:cs typeface="Times New Roman"/>
                <a:sym typeface="Times New Roman"/>
              </a:rPr>
              <a:t> - query </a:t>
            </a:r>
            <a:endParaRPr sz="1200">
              <a:solidFill>
                <a:srgbClr val="336699"/>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336699"/>
                </a:solidFill>
                <a:latin typeface="Times New Roman"/>
                <a:ea typeface="Times New Roman"/>
                <a:cs typeface="Times New Roman"/>
                <a:sym typeface="Times New Roman"/>
              </a:rPr>
              <a:t>i - information </a:t>
            </a:r>
            <a:endParaRPr sz="1200">
              <a:solidFill>
                <a:srgbClr val="336699"/>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336699"/>
                </a:solidFill>
                <a:latin typeface="Times New Roman"/>
                <a:ea typeface="Times New Roman"/>
                <a:cs typeface="Times New Roman"/>
                <a:sym typeface="Times New Roman"/>
              </a:rPr>
              <a:t>U - upgrade</a:t>
            </a:r>
            <a:endParaRPr sz="1200">
              <a:solidFill>
                <a:srgbClr val="336699"/>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336699"/>
                </a:solidFill>
                <a:latin typeface="Times New Roman"/>
                <a:ea typeface="Times New Roman"/>
                <a:cs typeface="Times New Roman"/>
                <a:sym typeface="Times New Roman"/>
              </a:rPr>
              <a:t>e - erase</a:t>
            </a:r>
            <a:endParaRPr sz="1200">
              <a:solidFill>
                <a:srgbClr val="336699"/>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336699"/>
                </a:solidFill>
                <a:latin typeface="Times New Roman"/>
                <a:ea typeface="Times New Roman"/>
                <a:cs typeface="Times New Roman"/>
                <a:sym typeface="Times New Roman"/>
              </a:rPr>
              <a:t>Install an RPM Package</a:t>
            </a:r>
            <a:endParaRPr sz="1200">
              <a:solidFill>
                <a:srgbClr val="336699"/>
              </a:solidFill>
              <a:latin typeface="Times New Roman"/>
              <a:ea typeface="Times New Roman"/>
              <a:cs typeface="Times New Roman"/>
              <a:sym typeface="Times New Roman"/>
            </a:endParaRPr>
          </a:p>
          <a:p>
            <a:pPr indent="0" lvl="0" marL="177800" marR="101600" rtl="0" algn="l">
              <a:lnSpc>
                <a:spcPct val="100000"/>
              </a:lnSpc>
              <a:spcBef>
                <a:spcPts val="1000"/>
              </a:spcBef>
              <a:spcAft>
                <a:spcPts val="0"/>
              </a:spcAft>
              <a:buNone/>
            </a:pPr>
            <a:r>
              <a:rPr lang="en" sz="1200">
                <a:solidFill>
                  <a:srgbClr val="FFFFFF"/>
                </a:solidFill>
                <a:highlight>
                  <a:srgbClr val="051E30"/>
                </a:highlight>
                <a:latin typeface="Times New Roman"/>
                <a:ea typeface="Times New Roman"/>
                <a:cs typeface="Times New Roman"/>
                <a:sym typeface="Times New Roman"/>
              </a:rPr>
              <a:t>rpm -ivh pidgin-2.7.9-5.el6.2.i686.rpm</a:t>
            </a:r>
            <a:endParaRPr sz="1200">
              <a:solidFill>
                <a:srgbClr val="FFFFFF"/>
              </a:solidFill>
              <a:highlight>
                <a:srgbClr val="051E30"/>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336699"/>
                </a:solidFill>
                <a:latin typeface="Times New Roman"/>
                <a:ea typeface="Times New Roman"/>
                <a:cs typeface="Times New Roman"/>
                <a:sym typeface="Times New Roman"/>
              </a:rPr>
              <a:t>check dependencies of RPM Package before Installing</a:t>
            </a:r>
            <a:endParaRPr sz="1200">
              <a:solidFill>
                <a:srgbClr val="336699"/>
              </a:solidFill>
              <a:latin typeface="Times New Roman"/>
              <a:ea typeface="Times New Roman"/>
              <a:cs typeface="Times New Roman"/>
              <a:sym typeface="Times New Roman"/>
            </a:endParaRPr>
          </a:p>
          <a:p>
            <a:pPr indent="0" lvl="0" marL="177800" marR="101600" rtl="0" algn="l">
              <a:lnSpc>
                <a:spcPct val="100000"/>
              </a:lnSpc>
              <a:spcBef>
                <a:spcPts val="1000"/>
              </a:spcBef>
              <a:spcAft>
                <a:spcPts val="0"/>
              </a:spcAft>
              <a:buNone/>
            </a:pPr>
            <a:r>
              <a:rPr lang="en" sz="1200">
                <a:solidFill>
                  <a:srgbClr val="FFFFFF"/>
                </a:solidFill>
                <a:highlight>
                  <a:srgbClr val="051E30"/>
                </a:highlight>
                <a:latin typeface="Times New Roman"/>
                <a:ea typeface="Times New Roman"/>
                <a:cs typeface="Times New Roman"/>
                <a:sym typeface="Times New Roman"/>
              </a:rPr>
              <a:t>rpm -qpR BitTorrent-5.2.2-1-Python2.4.noarch.rpm</a:t>
            </a:r>
            <a:br>
              <a:rPr lang="en" sz="1200">
                <a:solidFill>
                  <a:srgbClr val="FFFFFF"/>
                </a:solidFill>
                <a:highlight>
                  <a:srgbClr val="051E30"/>
                </a:highlight>
                <a:latin typeface="Times New Roman"/>
                <a:ea typeface="Times New Roman"/>
                <a:cs typeface="Times New Roman"/>
                <a:sym typeface="Times New Roman"/>
              </a:rPr>
            </a:br>
            <a:endParaRPr sz="1200">
              <a:solidFill>
                <a:srgbClr val="FFFFFF"/>
              </a:solidFill>
              <a:highlight>
                <a:srgbClr val="051E30"/>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336699"/>
                </a:solidFill>
                <a:latin typeface="Times New Roman"/>
                <a:ea typeface="Times New Roman"/>
                <a:cs typeface="Times New Roman"/>
                <a:sym typeface="Times New Roman"/>
              </a:rPr>
              <a:t>RPM Package Without Dependencies</a:t>
            </a:r>
            <a:endParaRPr sz="1200">
              <a:solidFill>
                <a:srgbClr val="336699"/>
              </a:solidFill>
              <a:latin typeface="Times New Roman"/>
              <a:ea typeface="Times New Roman"/>
              <a:cs typeface="Times New Roman"/>
              <a:sym typeface="Times New Roman"/>
            </a:endParaRPr>
          </a:p>
          <a:p>
            <a:pPr indent="0" lvl="0" marL="177800" marR="101600" rtl="0" algn="l">
              <a:lnSpc>
                <a:spcPct val="100000"/>
              </a:lnSpc>
              <a:spcBef>
                <a:spcPts val="1000"/>
              </a:spcBef>
              <a:spcAft>
                <a:spcPts val="0"/>
              </a:spcAft>
              <a:buNone/>
            </a:pPr>
            <a:r>
              <a:rPr lang="en" sz="1200">
                <a:solidFill>
                  <a:srgbClr val="FFFFFF"/>
                </a:solidFill>
                <a:highlight>
                  <a:srgbClr val="051E30"/>
                </a:highlight>
                <a:latin typeface="Times New Roman"/>
                <a:ea typeface="Times New Roman"/>
                <a:cs typeface="Times New Roman"/>
                <a:sym typeface="Times New Roman"/>
              </a:rPr>
              <a:t>rpm -ivh --nodeps BitTorrent-5.2.2-1-Python2.4.noarch.rpm</a:t>
            </a:r>
            <a:endParaRPr sz="1200">
              <a:solidFill>
                <a:srgbClr val="FFFFFF"/>
              </a:solidFill>
              <a:highlight>
                <a:srgbClr val="051E30"/>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336699"/>
                </a:solidFill>
                <a:latin typeface="Times New Roman"/>
                <a:ea typeface="Times New Roman"/>
                <a:cs typeface="Times New Roman"/>
                <a:sym typeface="Times New Roman"/>
              </a:rPr>
              <a:t>check an Installed RPM Package</a:t>
            </a:r>
            <a:endParaRPr sz="1200">
              <a:solidFill>
                <a:srgbClr val="FFFFFF"/>
              </a:solidFill>
              <a:highlight>
                <a:srgbClr val="051E30"/>
              </a:highlight>
              <a:latin typeface="Times New Roman"/>
              <a:ea typeface="Times New Roman"/>
              <a:cs typeface="Times New Roman"/>
              <a:sym typeface="Times New Roman"/>
            </a:endParaRPr>
          </a:p>
          <a:p>
            <a:pPr indent="0" lvl="0" marL="177800" marR="101600" rtl="0" algn="l">
              <a:lnSpc>
                <a:spcPct val="100000"/>
              </a:lnSpc>
              <a:spcBef>
                <a:spcPts val="1000"/>
              </a:spcBef>
              <a:spcAft>
                <a:spcPts val="0"/>
              </a:spcAft>
              <a:buNone/>
            </a:pPr>
            <a:r>
              <a:rPr lang="en" sz="1200">
                <a:solidFill>
                  <a:srgbClr val="FFFFFF"/>
                </a:solidFill>
                <a:highlight>
                  <a:srgbClr val="051E30"/>
                </a:highlight>
                <a:latin typeface="Times New Roman"/>
                <a:ea typeface="Times New Roman"/>
                <a:cs typeface="Times New Roman"/>
                <a:sym typeface="Times New Roman"/>
              </a:rPr>
              <a:t>rpm -q BitTorrent</a:t>
            </a:r>
            <a:endParaRPr sz="1200">
              <a:solidFill>
                <a:srgbClr val="FFFFFF"/>
              </a:solidFill>
              <a:highlight>
                <a:srgbClr val="051E30"/>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336699"/>
                </a:solidFill>
                <a:latin typeface="Times New Roman"/>
                <a:ea typeface="Times New Roman"/>
                <a:cs typeface="Times New Roman"/>
                <a:sym typeface="Times New Roman"/>
              </a:rPr>
              <a:t>List all files of an installed RPM package</a:t>
            </a:r>
            <a:endParaRPr sz="1200">
              <a:solidFill>
                <a:srgbClr val="336699"/>
              </a:solidFill>
              <a:latin typeface="Times New Roman"/>
              <a:ea typeface="Times New Roman"/>
              <a:cs typeface="Times New Roman"/>
              <a:sym typeface="Times New Roman"/>
            </a:endParaRPr>
          </a:p>
          <a:p>
            <a:pPr indent="0" lvl="0" marL="177800" marR="101600" rtl="0" algn="l">
              <a:lnSpc>
                <a:spcPct val="100000"/>
              </a:lnSpc>
              <a:spcBef>
                <a:spcPts val="1000"/>
              </a:spcBef>
              <a:spcAft>
                <a:spcPts val="0"/>
              </a:spcAft>
              <a:buNone/>
            </a:pPr>
            <a:r>
              <a:rPr lang="en" sz="1200">
                <a:solidFill>
                  <a:srgbClr val="FFFFFF"/>
                </a:solidFill>
                <a:highlight>
                  <a:srgbClr val="051E30"/>
                </a:highlight>
                <a:latin typeface="Times New Roman"/>
                <a:ea typeface="Times New Roman"/>
                <a:cs typeface="Times New Roman"/>
                <a:sym typeface="Times New Roman"/>
              </a:rPr>
              <a:t>rpm -ql BitTorrent</a:t>
            </a:r>
            <a:endParaRPr sz="1200">
              <a:solidFill>
                <a:srgbClr val="FFFFFF"/>
              </a:solidFill>
              <a:highlight>
                <a:srgbClr val="051E30"/>
              </a:highlight>
              <a:latin typeface="Times New Roman"/>
              <a:ea typeface="Times New Roman"/>
              <a:cs typeface="Times New Roman"/>
              <a:sym typeface="Times New Roman"/>
            </a:endParaRPr>
          </a:p>
          <a:p>
            <a:pPr indent="0" lvl="0" marL="0" rtl="0" algn="l">
              <a:lnSpc>
                <a:spcPct val="130000"/>
              </a:lnSpc>
              <a:spcBef>
                <a:spcPts val="1000"/>
              </a:spcBef>
              <a:spcAft>
                <a:spcPts val="0"/>
              </a:spcAft>
              <a:buNone/>
            </a:pPr>
            <a:r>
              <a:t/>
            </a:r>
            <a:endParaRPr sz="2250">
              <a:solidFill>
                <a:srgbClr val="336699"/>
              </a:solidFill>
            </a:endParaRPr>
          </a:p>
          <a:p>
            <a:pPr indent="0" lvl="0" marL="177800" marR="101600" rtl="0" algn="l">
              <a:lnSpc>
                <a:spcPct val="100000"/>
              </a:lnSpc>
              <a:spcBef>
                <a:spcPts val="1100"/>
              </a:spcBef>
              <a:spcAft>
                <a:spcPts val="0"/>
              </a:spcAft>
              <a:buNone/>
            </a:pPr>
            <a:r>
              <a:t/>
            </a:r>
            <a:endParaRPr sz="1200">
              <a:solidFill>
                <a:srgbClr val="FFFFFF"/>
              </a:solidFill>
              <a:highlight>
                <a:srgbClr val="051E30"/>
              </a:highlight>
              <a:latin typeface="Times New Roman"/>
              <a:ea typeface="Times New Roman"/>
              <a:cs typeface="Times New Roman"/>
              <a:sym typeface="Times New Roman"/>
            </a:endParaRPr>
          </a:p>
          <a:p>
            <a:pPr indent="0" lvl="0" marL="177800" marR="101600" rtl="0" algn="l">
              <a:lnSpc>
                <a:spcPct val="100000"/>
              </a:lnSpc>
              <a:spcBef>
                <a:spcPts val="1000"/>
              </a:spcBef>
              <a:spcAft>
                <a:spcPts val="0"/>
              </a:spcAft>
              <a:buNone/>
            </a:pPr>
            <a:r>
              <a:t/>
            </a:r>
            <a:endParaRPr sz="1200">
              <a:solidFill>
                <a:srgbClr val="FFFFFF"/>
              </a:solidFill>
              <a:highlight>
                <a:srgbClr val="051E30"/>
              </a:highlight>
              <a:latin typeface="Times New Roman"/>
              <a:ea typeface="Times New Roman"/>
              <a:cs typeface="Times New Roman"/>
              <a:sym typeface="Times New Roman"/>
            </a:endParaRPr>
          </a:p>
          <a:p>
            <a:pPr indent="0" lvl="0" marL="177800" marR="101600" rtl="0" algn="l">
              <a:lnSpc>
                <a:spcPct val="100000"/>
              </a:lnSpc>
              <a:spcBef>
                <a:spcPts val="1000"/>
              </a:spcBef>
              <a:spcAft>
                <a:spcPts val="0"/>
              </a:spcAft>
              <a:buNone/>
            </a:pPr>
            <a:r>
              <a:t/>
            </a:r>
            <a:endParaRPr sz="1200">
              <a:solidFill>
                <a:srgbClr val="FFFFFF"/>
              </a:solidFill>
              <a:highlight>
                <a:srgbClr val="051E30"/>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1200">
              <a:solidFill>
                <a:srgbClr val="336699"/>
              </a:solidFill>
              <a:latin typeface="Times New Roman"/>
              <a:ea typeface="Times New Roman"/>
              <a:cs typeface="Times New Roman"/>
              <a:sym typeface="Times New Roman"/>
            </a:endParaRPr>
          </a:p>
          <a:p>
            <a:pPr indent="0" lvl="0" marL="177800" marR="101600" rtl="0" algn="l">
              <a:lnSpc>
                <a:spcPct val="100000"/>
              </a:lnSpc>
              <a:spcBef>
                <a:spcPts val="1000"/>
              </a:spcBef>
              <a:spcAft>
                <a:spcPts val="0"/>
              </a:spcAft>
              <a:buNone/>
            </a:pPr>
            <a:r>
              <a:t/>
            </a:r>
            <a:endParaRPr sz="1200">
              <a:solidFill>
                <a:srgbClr val="FFFFFF"/>
              </a:solidFill>
              <a:highlight>
                <a:srgbClr val="051E30"/>
              </a:highlight>
              <a:latin typeface="Times New Roman"/>
              <a:ea typeface="Times New Roman"/>
              <a:cs typeface="Times New Roman"/>
              <a:sym typeface="Times New Roman"/>
            </a:endParaRPr>
          </a:p>
          <a:p>
            <a:pPr indent="0" lvl="0" marL="177800" marR="101600" rtl="0" algn="l">
              <a:lnSpc>
                <a:spcPct val="100000"/>
              </a:lnSpc>
              <a:spcBef>
                <a:spcPts val="1000"/>
              </a:spcBef>
              <a:spcAft>
                <a:spcPts val="0"/>
              </a:spcAft>
              <a:buNone/>
            </a:pPr>
            <a:r>
              <a:t/>
            </a:r>
            <a:endParaRPr sz="1200">
              <a:solidFill>
                <a:srgbClr val="FFFFFF"/>
              </a:solidFill>
              <a:highlight>
                <a:srgbClr val="051E30"/>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1200">
              <a:solidFill>
                <a:srgbClr val="336699"/>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t/>
            </a:r>
            <a:endParaRPr sz="1200">
              <a:solidFill>
                <a:srgbClr val="336699"/>
              </a:solidFill>
              <a:latin typeface="Times New Roman"/>
              <a:ea typeface="Times New Roman"/>
              <a:cs typeface="Times New Roman"/>
              <a:sym typeface="Times New Roman"/>
            </a:endParaRPr>
          </a:p>
          <a:p>
            <a:pPr indent="0" lvl="0" marL="0" rtl="0" algn="l">
              <a:lnSpc>
                <a:spcPct val="100000"/>
              </a:lnSpc>
              <a:spcBef>
                <a:spcPts val="1000"/>
              </a:spcBef>
              <a:spcAft>
                <a:spcPts val="10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3"/>
          <p:cNvSpPr txBox="1"/>
          <p:nvPr>
            <p:ph idx="1" type="body"/>
          </p:nvPr>
        </p:nvSpPr>
        <p:spPr>
          <a:xfrm>
            <a:off x="379775" y="229500"/>
            <a:ext cx="8520600" cy="491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rgbClr val="336699"/>
                </a:solidFill>
                <a:latin typeface="Times New Roman"/>
                <a:ea typeface="Times New Roman"/>
                <a:cs typeface="Times New Roman"/>
                <a:sym typeface="Times New Roman"/>
              </a:rPr>
              <a:t>List Recently Installed RPM Packages</a:t>
            </a:r>
            <a:endParaRPr sz="1200">
              <a:solidFill>
                <a:srgbClr val="336699"/>
              </a:solidFill>
              <a:latin typeface="Times New Roman"/>
              <a:ea typeface="Times New Roman"/>
              <a:cs typeface="Times New Roman"/>
              <a:sym typeface="Times New Roman"/>
            </a:endParaRPr>
          </a:p>
          <a:p>
            <a:pPr indent="0" lvl="0" marL="177800" marR="101600" rtl="0" algn="l">
              <a:lnSpc>
                <a:spcPct val="100000"/>
              </a:lnSpc>
              <a:spcBef>
                <a:spcPts val="2300"/>
              </a:spcBef>
              <a:spcAft>
                <a:spcPts val="0"/>
              </a:spcAft>
              <a:buClr>
                <a:schemeClr val="dk1"/>
              </a:buClr>
              <a:buSzPts val="1100"/>
              <a:buFont typeface="Arial"/>
              <a:buNone/>
            </a:pPr>
            <a:r>
              <a:rPr lang="en" sz="1200">
                <a:solidFill>
                  <a:srgbClr val="FFFFFF"/>
                </a:solidFill>
                <a:highlight>
                  <a:srgbClr val="051E30"/>
                </a:highlight>
                <a:latin typeface="Times New Roman"/>
                <a:ea typeface="Times New Roman"/>
                <a:cs typeface="Times New Roman"/>
                <a:sym typeface="Times New Roman"/>
              </a:rPr>
              <a:t>rpm -qa --last</a:t>
            </a:r>
            <a:endParaRPr sz="1200">
              <a:solidFill>
                <a:srgbClr val="FFFFFF"/>
              </a:solidFill>
              <a:highlight>
                <a:srgbClr val="051E30"/>
              </a:highlight>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en" sz="1200">
                <a:solidFill>
                  <a:srgbClr val="336699"/>
                </a:solidFill>
                <a:latin typeface="Times New Roman"/>
                <a:ea typeface="Times New Roman"/>
                <a:cs typeface="Times New Roman"/>
                <a:sym typeface="Times New Roman"/>
              </a:rPr>
              <a:t>List All Installed RPM Packages</a:t>
            </a:r>
            <a:endParaRPr sz="1200">
              <a:solidFill>
                <a:srgbClr val="336699"/>
              </a:solidFill>
              <a:latin typeface="Times New Roman"/>
              <a:ea typeface="Times New Roman"/>
              <a:cs typeface="Times New Roman"/>
              <a:sym typeface="Times New Roman"/>
            </a:endParaRPr>
          </a:p>
          <a:p>
            <a:pPr indent="0" lvl="0" marL="177800" marR="101600" rtl="0" algn="l">
              <a:lnSpc>
                <a:spcPct val="100000"/>
              </a:lnSpc>
              <a:spcBef>
                <a:spcPts val="2300"/>
              </a:spcBef>
              <a:spcAft>
                <a:spcPts val="0"/>
              </a:spcAft>
              <a:buClr>
                <a:schemeClr val="dk1"/>
              </a:buClr>
              <a:buSzPts val="1100"/>
              <a:buFont typeface="Arial"/>
              <a:buNone/>
            </a:pPr>
            <a:r>
              <a:rPr lang="en" sz="1200">
                <a:solidFill>
                  <a:srgbClr val="FFFFFF"/>
                </a:solidFill>
                <a:highlight>
                  <a:srgbClr val="051E30"/>
                </a:highlight>
                <a:latin typeface="Times New Roman"/>
                <a:ea typeface="Times New Roman"/>
                <a:cs typeface="Times New Roman"/>
                <a:sym typeface="Times New Roman"/>
              </a:rPr>
              <a:t># rpm -qa</a:t>
            </a:r>
            <a:endParaRPr sz="1200">
              <a:solidFill>
                <a:srgbClr val="FFFFFF"/>
              </a:solidFill>
              <a:highlight>
                <a:srgbClr val="051E30"/>
              </a:highlight>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en" sz="1200">
                <a:solidFill>
                  <a:srgbClr val="336699"/>
                </a:solidFill>
                <a:latin typeface="Times New Roman"/>
                <a:ea typeface="Times New Roman"/>
                <a:cs typeface="Times New Roman"/>
                <a:sym typeface="Times New Roman"/>
              </a:rPr>
              <a:t>Upgrade a RPM Package</a:t>
            </a:r>
            <a:endParaRPr sz="1200">
              <a:solidFill>
                <a:srgbClr val="336699"/>
              </a:solidFill>
              <a:latin typeface="Times New Roman"/>
              <a:ea typeface="Times New Roman"/>
              <a:cs typeface="Times New Roman"/>
              <a:sym typeface="Times New Roman"/>
            </a:endParaRPr>
          </a:p>
          <a:p>
            <a:pPr indent="0" lvl="0" marL="177800" marR="101600" rtl="0" algn="l">
              <a:lnSpc>
                <a:spcPct val="100000"/>
              </a:lnSpc>
              <a:spcBef>
                <a:spcPts val="2300"/>
              </a:spcBef>
              <a:spcAft>
                <a:spcPts val="0"/>
              </a:spcAft>
              <a:buClr>
                <a:schemeClr val="dk1"/>
              </a:buClr>
              <a:buSzPts val="1100"/>
              <a:buFont typeface="Arial"/>
              <a:buNone/>
            </a:pPr>
            <a:r>
              <a:rPr lang="en" sz="1200">
                <a:solidFill>
                  <a:srgbClr val="FFFFFF"/>
                </a:solidFill>
                <a:highlight>
                  <a:srgbClr val="051E30"/>
                </a:highlight>
                <a:latin typeface="Times New Roman"/>
                <a:ea typeface="Times New Roman"/>
                <a:cs typeface="Times New Roman"/>
                <a:sym typeface="Times New Roman"/>
              </a:rPr>
              <a:t>rpm -Uvh nx-3.5.0-2.el6.centos.i686.rpm</a:t>
            </a:r>
            <a:endParaRPr sz="1200">
              <a:solidFill>
                <a:srgbClr val="FFFFFF"/>
              </a:solidFill>
              <a:highlight>
                <a:srgbClr val="051E30"/>
              </a:highlight>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en" sz="1200">
                <a:solidFill>
                  <a:srgbClr val="336699"/>
                </a:solidFill>
                <a:latin typeface="Times New Roman"/>
                <a:ea typeface="Times New Roman"/>
                <a:cs typeface="Times New Roman"/>
                <a:sym typeface="Times New Roman"/>
              </a:rPr>
              <a:t>Remove a RPM Package</a:t>
            </a:r>
            <a:endParaRPr sz="1200">
              <a:solidFill>
                <a:srgbClr val="336699"/>
              </a:solidFill>
              <a:latin typeface="Times New Roman"/>
              <a:ea typeface="Times New Roman"/>
              <a:cs typeface="Times New Roman"/>
              <a:sym typeface="Times New Roman"/>
            </a:endParaRPr>
          </a:p>
          <a:p>
            <a:pPr indent="0" lvl="0" marL="177800" marR="101600" rtl="0" algn="l">
              <a:lnSpc>
                <a:spcPct val="100000"/>
              </a:lnSpc>
              <a:spcBef>
                <a:spcPts val="2300"/>
              </a:spcBef>
              <a:spcAft>
                <a:spcPts val="0"/>
              </a:spcAft>
              <a:buClr>
                <a:schemeClr val="dk1"/>
              </a:buClr>
              <a:buSzPts val="1100"/>
              <a:buFont typeface="Arial"/>
              <a:buNone/>
            </a:pPr>
            <a:r>
              <a:rPr lang="en" sz="1200">
                <a:solidFill>
                  <a:srgbClr val="FFFFFF"/>
                </a:solidFill>
                <a:highlight>
                  <a:srgbClr val="051E30"/>
                </a:highlight>
                <a:latin typeface="Times New Roman"/>
                <a:ea typeface="Times New Roman"/>
                <a:cs typeface="Times New Roman"/>
                <a:sym typeface="Times New Roman"/>
              </a:rPr>
              <a:t>rpm -evv nx</a:t>
            </a:r>
            <a:endParaRPr sz="1200">
              <a:solidFill>
                <a:srgbClr val="FFFFFF"/>
              </a:solidFill>
              <a:highlight>
                <a:srgbClr val="051E30"/>
              </a:highlight>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en" sz="1200">
                <a:solidFill>
                  <a:srgbClr val="336699"/>
                </a:solidFill>
                <a:latin typeface="Times New Roman"/>
                <a:ea typeface="Times New Roman"/>
                <a:cs typeface="Times New Roman"/>
                <a:sym typeface="Times New Roman"/>
              </a:rPr>
              <a:t>remove an RPM Package Without Dependencies</a:t>
            </a:r>
            <a:endParaRPr sz="1200">
              <a:solidFill>
                <a:srgbClr val="336699"/>
              </a:solidFill>
              <a:latin typeface="Times New Roman"/>
              <a:ea typeface="Times New Roman"/>
              <a:cs typeface="Times New Roman"/>
              <a:sym typeface="Times New Roman"/>
            </a:endParaRPr>
          </a:p>
          <a:p>
            <a:pPr indent="0" lvl="0" marL="177800" marR="101600" rtl="0" algn="l">
              <a:lnSpc>
                <a:spcPct val="100000"/>
              </a:lnSpc>
              <a:spcBef>
                <a:spcPts val="2300"/>
              </a:spcBef>
              <a:spcAft>
                <a:spcPts val="0"/>
              </a:spcAft>
              <a:buClr>
                <a:schemeClr val="dk1"/>
              </a:buClr>
              <a:buSzPts val="1100"/>
              <a:buFont typeface="Arial"/>
              <a:buNone/>
            </a:pPr>
            <a:r>
              <a:rPr lang="en" sz="1200">
                <a:solidFill>
                  <a:srgbClr val="FFFFFF"/>
                </a:solidFill>
                <a:highlight>
                  <a:srgbClr val="051E30"/>
                </a:highlight>
                <a:latin typeface="Times New Roman"/>
                <a:ea typeface="Times New Roman"/>
                <a:cs typeface="Times New Roman"/>
                <a:sym typeface="Times New Roman"/>
              </a:rPr>
              <a:t>rpm -ev --nodeps vsftpd</a:t>
            </a:r>
            <a:endParaRPr sz="1200">
              <a:solidFill>
                <a:srgbClr val="FFFFFF"/>
              </a:solidFill>
              <a:highlight>
                <a:srgbClr val="051E30"/>
              </a:highlight>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en" sz="1200">
                <a:solidFill>
                  <a:srgbClr val="336699"/>
                </a:solidFill>
                <a:latin typeface="Times New Roman"/>
                <a:ea typeface="Times New Roman"/>
                <a:cs typeface="Times New Roman"/>
                <a:sym typeface="Times New Roman"/>
              </a:rPr>
              <a:t>Query a Information of Installed RPM Package</a:t>
            </a:r>
            <a:endParaRPr sz="1200">
              <a:solidFill>
                <a:srgbClr val="336699"/>
              </a:solidFill>
              <a:latin typeface="Times New Roman"/>
              <a:ea typeface="Times New Roman"/>
              <a:cs typeface="Times New Roman"/>
              <a:sym typeface="Times New Roman"/>
            </a:endParaRPr>
          </a:p>
          <a:p>
            <a:pPr indent="0" lvl="0" marL="177800" marR="101600" rtl="0" algn="l">
              <a:lnSpc>
                <a:spcPct val="100000"/>
              </a:lnSpc>
              <a:spcBef>
                <a:spcPts val="2300"/>
              </a:spcBef>
              <a:spcAft>
                <a:spcPts val="0"/>
              </a:spcAft>
              <a:buClr>
                <a:schemeClr val="dk1"/>
              </a:buClr>
              <a:buSzPts val="1100"/>
              <a:buFont typeface="Arial"/>
              <a:buNone/>
            </a:pPr>
            <a:r>
              <a:rPr lang="en" sz="1200">
                <a:solidFill>
                  <a:srgbClr val="FFFFFF"/>
                </a:solidFill>
                <a:highlight>
                  <a:srgbClr val="051E30"/>
                </a:highlight>
                <a:latin typeface="Times New Roman"/>
                <a:ea typeface="Times New Roman"/>
                <a:cs typeface="Times New Roman"/>
                <a:sym typeface="Times New Roman"/>
              </a:rPr>
              <a:t>rpm -qi vsftpd</a:t>
            </a:r>
            <a:endParaRPr sz="1200">
              <a:solidFill>
                <a:srgbClr val="FFFFFF"/>
              </a:solidFill>
              <a:highlight>
                <a:srgbClr val="051E30"/>
              </a:highlight>
              <a:latin typeface="Times New Roman"/>
              <a:ea typeface="Times New Roman"/>
              <a:cs typeface="Times New Roman"/>
              <a:sym typeface="Times New Roman"/>
            </a:endParaRPr>
          </a:p>
          <a:p>
            <a:pPr indent="0" lvl="0" marL="0" rtl="0" algn="l">
              <a:lnSpc>
                <a:spcPct val="100000"/>
              </a:lnSpc>
              <a:spcBef>
                <a:spcPts val="1000"/>
              </a:spcBef>
              <a:spcAft>
                <a:spcPts val="10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Tee command</a:t>
            </a:r>
            <a:endParaRPr/>
          </a:p>
        </p:txBody>
      </p:sp>
      <p:sp>
        <p:nvSpPr>
          <p:cNvPr id="269" name="Google Shape;269;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https://shapeshed.com/unix-tee/</a:t>
            </a:r>
            <a:endParaRPr/>
          </a:p>
          <a:p>
            <a:pPr indent="0" lvl="0" marL="101600" marR="101600" rtl="0" algn="l">
              <a:spcBef>
                <a:spcPts val="1600"/>
              </a:spcBef>
              <a:spcAft>
                <a:spcPts val="0"/>
              </a:spcAft>
              <a:buClr>
                <a:schemeClr val="dk1"/>
              </a:buClr>
              <a:buSzPts val="1100"/>
              <a:buFont typeface="Arial"/>
              <a:buNone/>
            </a:pPr>
            <a:r>
              <a:rPr lang="en" sz="1050">
                <a:solidFill>
                  <a:srgbClr val="242626"/>
                </a:solidFill>
                <a:highlight>
                  <a:srgbClr val="F4F8F9"/>
                </a:highlight>
                <a:latin typeface="Verdana"/>
                <a:ea typeface="Verdana"/>
                <a:cs typeface="Verdana"/>
                <a:sym typeface="Verdana"/>
              </a:rPr>
              <a:t>$ chkconfig </a:t>
            </a:r>
            <a:r>
              <a:rPr lang="en" sz="1050">
                <a:solidFill>
                  <a:srgbClr val="FF0000"/>
                </a:solidFill>
                <a:highlight>
                  <a:srgbClr val="F4F8F9"/>
                </a:highlight>
                <a:latin typeface="Verdana"/>
                <a:ea typeface="Verdana"/>
                <a:cs typeface="Verdana"/>
                <a:sym typeface="Verdana"/>
              </a:rPr>
              <a:t>--list</a:t>
            </a:r>
            <a:r>
              <a:rPr lang="en" sz="1050">
                <a:solidFill>
                  <a:srgbClr val="242626"/>
                </a:solidFill>
                <a:highlight>
                  <a:srgbClr val="F4F8F9"/>
                </a:highlight>
                <a:latin typeface="Verdana"/>
                <a:ea typeface="Verdana"/>
                <a:cs typeface="Verdana"/>
                <a:sym typeface="Verdana"/>
              </a:rPr>
              <a:t> httpd</a:t>
            </a:r>
            <a:endParaRPr sz="1050">
              <a:solidFill>
                <a:srgbClr val="242626"/>
              </a:solidFill>
              <a:highlight>
                <a:srgbClr val="F4F8F9"/>
              </a:highlight>
              <a:latin typeface="Verdana"/>
              <a:ea typeface="Verdana"/>
              <a:cs typeface="Verdana"/>
              <a:sym typeface="Verdana"/>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5"/>
          <p:cNvSpPr txBox="1"/>
          <p:nvPr>
            <p:ph idx="1" type="body"/>
          </p:nvPr>
        </p:nvSpPr>
        <p:spPr>
          <a:xfrm>
            <a:off x="311700" y="233075"/>
            <a:ext cx="8520600" cy="43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 command tutorial</a:t>
            </a:r>
            <a:endParaRPr/>
          </a:p>
          <a:p>
            <a:pPr indent="0" lvl="0" marL="0" rtl="0" algn="l">
              <a:spcBef>
                <a:spcPts val="1600"/>
              </a:spcBef>
              <a:spcAft>
                <a:spcPts val="0"/>
              </a:spcAft>
              <a:buNone/>
            </a:pPr>
            <a:r>
              <a:rPr lang="en" u="sng">
                <a:solidFill>
                  <a:schemeClr val="hlink"/>
                </a:solidFill>
                <a:hlinkClick r:id="rId3"/>
              </a:rPr>
              <a:t>https://kb.iu.edu/d/afar</a:t>
            </a:r>
            <a:endParaRPr/>
          </a:p>
          <a:p>
            <a:pPr indent="0" lvl="0" marL="0" rtl="0" algn="l">
              <a:lnSpc>
                <a:spcPct val="142857"/>
              </a:lnSpc>
              <a:spcBef>
                <a:spcPts val="1600"/>
              </a:spcBef>
              <a:spcAft>
                <a:spcPts val="0"/>
              </a:spcAft>
              <a:buNone/>
            </a:pPr>
            <a:r>
              <a:rPr lang="en" sz="1200">
                <a:solidFill>
                  <a:srgbClr val="181818"/>
                </a:solidFill>
              </a:rPr>
              <a:t>To split large files into smaller files in </a:t>
            </a:r>
            <a:r>
              <a:rPr lang="en" sz="1200" u="sng">
                <a:solidFill>
                  <a:srgbClr val="804180"/>
                </a:solidFill>
                <a:hlinkClick r:id="rId4">
                  <a:extLst>
                    <a:ext uri="{A12FA001-AC4F-418D-AE19-62706E023703}">
                      <ahyp:hlinkClr val="tx"/>
                    </a:ext>
                  </a:extLst>
                </a:hlinkClick>
              </a:rPr>
              <a:t>Unix</a:t>
            </a:r>
            <a:r>
              <a:rPr lang="en" sz="1200">
                <a:solidFill>
                  <a:srgbClr val="181818"/>
                </a:solidFill>
              </a:rPr>
              <a:t>, use the </a:t>
            </a:r>
            <a:r>
              <a:rPr lang="en" sz="1100">
                <a:solidFill>
                  <a:srgbClr val="C7254E"/>
                </a:solidFill>
                <a:highlight>
                  <a:srgbClr val="F9F2F4"/>
                </a:highlight>
                <a:latin typeface="Courier New"/>
                <a:ea typeface="Courier New"/>
                <a:cs typeface="Courier New"/>
                <a:sym typeface="Courier New"/>
              </a:rPr>
              <a:t>split</a:t>
            </a:r>
            <a:r>
              <a:rPr lang="en" sz="1200">
                <a:solidFill>
                  <a:srgbClr val="181818"/>
                </a:solidFill>
              </a:rPr>
              <a:t> command. At the Unix prompt, enter:</a:t>
            </a:r>
            <a:endParaRPr sz="1200">
              <a:solidFill>
                <a:srgbClr val="181818"/>
              </a:solidFill>
            </a:endParaRPr>
          </a:p>
          <a:p>
            <a:pPr indent="0" lvl="0" marL="88900" marR="88900" rtl="0" algn="l">
              <a:lnSpc>
                <a:spcPct val="142857"/>
              </a:lnSpc>
              <a:spcBef>
                <a:spcPts val="1100"/>
              </a:spcBef>
              <a:spcAft>
                <a:spcPts val="0"/>
              </a:spcAft>
              <a:buNone/>
            </a:pPr>
            <a:r>
              <a:rPr lang="en" sz="1100">
                <a:solidFill>
                  <a:srgbClr val="333333"/>
                </a:solidFill>
                <a:highlight>
                  <a:srgbClr val="F5F5F5"/>
                </a:highlight>
                <a:latin typeface="Courier New"/>
                <a:ea typeface="Courier New"/>
                <a:cs typeface="Courier New"/>
                <a:sym typeface="Courier New"/>
              </a:rPr>
              <a:t> split [options] filename prefix</a:t>
            </a:r>
            <a:endParaRPr sz="1100">
              <a:solidFill>
                <a:srgbClr val="333333"/>
              </a:solidFill>
              <a:highlight>
                <a:srgbClr val="F5F5F5"/>
              </a:highlight>
              <a:latin typeface="Courier New"/>
              <a:ea typeface="Courier New"/>
              <a:cs typeface="Courier New"/>
              <a:sym typeface="Courier New"/>
            </a:endParaRPr>
          </a:p>
          <a:p>
            <a:pPr indent="0" lvl="0" marL="0" rtl="0" algn="l">
              <a:lnSpc>
                <a:spcPct val="142857"/>
              </a:lnSpc>
              <a:spcBef>
                <a:spcPts val="1100"/>
              </a:spcBef>
              <a:spcAft>
                <a:spcPts val="0"/>
              </a:spcAft>
              <a:buNone/>
            </a:pPr>
            <a:r>
              <a:rPr lang="en" sz="1200">
                <a:solidFill>
                  <a:srgbClr val="181818"/>
                </a:solidFill>
              </a:rPr>
              <a:t>Replace </a:t>
            </a:r>
            <a:r>
              <a:rPr lang="en" sz="1100">
                <a:solidFill>
                  <a:srgbClr val="C7254E"/>
                </a:solidFill>
                <a:highlight>
                  <a:srgbClr val="F9F2F4"/>
                </a:highlight>
                <a:latin typeface="Courier New"/>
                <a:ea typeface="Courier New"/>
                <a:cs typeface="Courier New"/>
                <a:sym typeface="Courier New"/>
              </a:rPr>
              <a:t>filename</a:t>
            </a:r>
            <a:r>
              <a:rPr lang="en" sz="1200">
                <a:solidFill>
                  <a:srgbClr val="181818"/>
                </a:solidFill>
              </a:rPr>
              <a:t> with the name of the large file you wish to split. Replace </a:t>
            </a:r>
            <a:r>
              <a:rPr lang="en" sz="1100">
                <a:solidFill>
                  <a:srgbClr val="C7254E"/>
                </a:solidFill>
                <a:highlight>
                  <a:srgbClr val="F9F2F4"/>
                </a:highlight>
                <a:latin typeface="Courier New"/>
                <a:ea typeface="Courier New"/>
                <a:cs typeface="Courier New"/>
                <a:sym typeface="Courier New"/>
              </a:rPr>
              <a:t>prefix</a:t>
            </a:r>
            <a:r>
              <a:rPr lang="en" sz="1200">
                <a:solidFill>
                  <a:srgbClr val="181818"/>
                </a:solidFill>
              </a:rPr>
              <a:t> with the name you wish to give the small output files. You can exclude </a:t>
            </a:r>
            <a:r>
              <a:rPr lang="en" sz="1100">
                <a:solidFill>
                  <a:srgbClr val="C7254E"/>
                </a:solidFill>
                <a:highlight>
                  <a:srgbClr val="F9F2F4"/>
                </a:highlight>
                <a:latin typeface="Courier New"/>
                <a:ea typeface="Courier New"/>
                <a:cs typeface="Courier New"/>
                <a:sym typeface="Courier New"/>
              </a:rPr>
              <a:t>[options]</a:t>
            </a:r>
            <a:r>
              <a:rPr lang="en" sz="1200">
                <a:solidFill>
                  <a:srgbClr val="181818"/>
                </a:solidFill>
              </a:rPr>
              <a:t>, or replace it with either of the following:</a:t>
            </a:r>
            <a:endParaRPr sz="1200">
              <a:solidFill>
                <a:srgbClr val="181818"/>
              </a:solidFill>
            </a:endParaRPr>
          </a:p>
          <a:p>
            <a:pPr indent="0" lvl="0" marL="88900" marR="88900" rtl="0" algn="l">
              <a:lnSpc>
                <a:spcPct val="142857"/>
              </a:lnSpc>
              <a:spcBef>
                <a:spcPts val="1100"/>
              </a:spcBef>
              <a:spcAft>
                <a:spcPts val="0"/>
              </a:spcAft>
              <a:buNone/>
            </a:pPr>
            <a:r>
              <a:rPr lang="en" sz="1100">
                <a:solidFill>
                  <a:srgbClr val="333333"/>
                </a:solidFill>
                <a:highlight>
                  <a:srgbClr val="F5F5F5"/>
                </a:highlight>
                <a:latin typeface="Courier New"/>
                <a:ea typeface="Courier New"/>
                <a:cs typeface="Courier New"/>
                <a:sym typeface="Courier New"/>
              </a:rPr>
              <a:t> -l linenumber</a:t>
            </a:r>
            <a:br>
              <a:rPr lang="en" sz="1100">
                <a:solidFill>
                  <a:srgbClr val="333333"/>
                </a:solidFill>
                <a:highlight>
                  <a:srgbClr val="F5F5F5"/>
                </a:highlight>
                <a:latin typeface="Courier New"/>
                <a:ea typeface="Courier New"/>
                <a:cs typeface="Courier New"/>
                <a:sym typeface="Courier New"/>
              </a:rPr>
            </a:br>
            <a:br>
              <a:rPr lang="en" sz="1100">
                <a:solidFill>
                  <a:srgbClr val="333333"/>
                </a:solidFill>
                <a:highlight>
                  <a:srgbClr val="F5F5F5"/>
                </a:highlight>
                <a:latin typeface="Courier New"/>
                <a:ea typeface="Courier New"/>
                <a:cs typeface="Courier New"/>
                <a:sym typeface="Courier New"/>
              </a:rPr>
            </a:br>
            <a:r>
              <a:rPr lang="en" sz="1100">
                <a:solidFill>
                  <a:srgbClr val="333333"/>
                </a:solidFill>
                <a:highlight>
                  <a:srgbClr val="F5F5F5"/>
                </a:highlight>
                <a:latin typeface="Courier New"/>
                <a:ea typeface="Courier New"/>
                <a:cs typeface="Courier New"/>
                <a:sym typeface="Courier New"/>
              </a:rPr>
              <a:t>  -b bytes</a:t>
            </a:r>
            <a:endParaRPr sz="11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1100"/>
              </a:spcBef>
              <a:spcAft>
                <a:spcPts val="0"/>
              </a:spcAft>
              <a:buNone/>
            </a:pPr>
            <a:r>
              <a:rPr lang="en" sz="1100">
                <a:solidFill>
                  <a:srgbClr val="333333"/>
                </a:solidFill>
                <a:highlight>
                  <a:srgbClr val="F5F5F5"/>
                </a:highlight>
                <a:latin typeface="Courier New"/>
                <a:ea typeface="Courier New"/>
                <a:cs typeface="Courier New"/>
                <a:sym typeface="Courier New"/>
              </a:rPr>
              <a:t>split -l 500 &lt;myfile&gt; &lt;output filenmae&gt;</a:t>
            </a:r>
            <a:endParaRPr sz="11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1100"/>
              </a:spcBef>
              <a:spcAft>
                <a:spcPts val="0"/>
              </a:spcAft>
              <a:buNone/>
            </a:pPr>
            <a:r>
              <a:rPr lang="en" sz="1100">
                <a:solidFill>
                  <a:srgbClr val="333333"/>
                </a:solidFill>
                <a:highlight>
                  <a:srgbClr val="F5F5F5"/>
                </a:highlight>
                <a:latin typeface="Courier New"/>
                <a:ea typeface="Courier New"/>
                <a:cs typeface="Courier New"/>
                <a:sym typeface="Courier New"/>
              </a:rPr>
              <a:t>split -b 40k myfile segment</a:t>
            </a:r>
            <a:endParaRPr sz="11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1100"/>
              </a:spcBef>
              <a:spcAft>
                <a:spcPts val="0"/>
              </a:spcAft>
              <a:buClr>
                <a:schemeClr val="dk1"/>
              </a:buClr>
              <a:buSzPts val="1100"/>
              <a:buFont typeface="Arial"/>
              <a:buNone/>
            </a:pPr>
            <a:r>
              <a:t/>
            </a:r>
            <a:endParaRPr sz="1100">
              <a:solidFill>
                <a:srgbClr val="333333"/>
              </a:solidFill>
              <a:highlight>
                <a:srgbClr val="F5F5F5"/>
              </a:highlight>
              <a:latin typeface="Courier New"/>
              <a:ea typeface="Courier New"/>
              <a:cs typeface="Courier New"/>
              <a:sym typeface="Courier New"/>
            </a:endParaRPr>
          </a:p>
          <a:p>
            <a:pPr indent="0" lvl="0" marL="0" rtl="0" algn="l">
              <a:spcBef>
                <a:spcPts val="110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6"/>
          <p:cNvSpPr txBox="1"/>
          <p:nvPr>
            <p:ph type="title"/>
          </p:nvPr>
        </p:nvSpPr>
        <p:spPr>
          <a:xfrm>
            <a:off x="311700" y="194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Iptables 	</a:t>
            </a:r>
            <a:endParaRPr/>
          </a:p>
        </p:txBody>
      </p:sp>
      <p:sp>
        <p:nvSpPr>
          <p:cNvPr id="280" name="Google Shape;280;p56"/>
          <p:cNvSpPr txBox="1"/>
          <p:nvPr>
            <p:ph idx="1" type="body"/>
          </p:nvPr>
        </p:nvSpPr>
        <p:spPr>
          <a:xfrm>
            <a:off x="274850" y="863550"/>
            <a:ext cx="8520600" cy="38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highlight>
                  <a:srgbClr val="FFFFFF"/>
                </a:highlight>
                <a:latin typeface="Times New Roman"/>
                <a:ea typeface="Times New Roman"/>
                <a:cs typeface="Times New Roman"/>
                <a:sym typeface="Times New Roman"/>
              </a:rPr>
              <a:t>This tutorial guides you how firewall works in Linux Operating system and what is IPTables in Linux? Firewall decides fate of packets incoming and outgoing in system. IPTables is a rule based firewall and it is pre-installed on most of Linux operating system. By default it runs without any rules. IPTables was included in Kernel 2.4, prior it was called ipchains or ipfwadm. IPTables is a front-end tool to talk to the kernel and decides the packets to filter. This guide may help you to rough idea and basic commands of IPTables where we are going to describe practical iptables rules which you may refer and customized as per your need.</a:t>
            </a:r>
            <a:endParaRPr sz="1000">
              <a:solidFill>
                <a:srgbClr val="000000"/>
              </a:solidFill>
              <a:highlight>
                <a:srgbClr val="FFFFFF"/>
              </a:highlight>
              <a:latin typeface="Times New Roman"/>
              <a:ea typeface="Times New Roman"/>
              <a:cs typeface="Times New Roman"/>
              <a:sym typeface="Times New Roman"/>
            </a:endParaRPr>
          </a:p>
          <a:p>
            <a:pPr indent="0" lvl="0" marL="177800" marR="101600" rtl="0" algn="l">
              <a:lnSpc>
                <a:spcPct val="142500"/>
              </a:lnSpc>
              <a:spcBef>
                <a:spcPts val="0"/>
              </a:spcBef>
              <a:spcAft>
                <a:spcPts val="0"/>
              </a:spcAft>
              <a:buClr>
                <a:schemeClr val="dk1"/>
              </a:buClr>
              <a:buSzPts val="1100"/>
              <a:buFont typeface="Arial"/>
              <a:buNone/>
            </a:pPr>
            <a:r>
              <a:rPr lang="en" sz="1000">
                <a:solidFill>
                  <a:srgbClr val="FFFFFF"/>
                </a:solidFill>
                <a:highlight>
                  <a:srgbClr val="051E30"/>
                </a:highlight>
                <a:latin typeface="Times New Roman"/>
                <a:ea typeface="Times New Roman"/>
                <a:cs typeface="Times New Roman"/>
                <a:sym typeface="Times New Roman"/>
              </a:rPr>
              <a:t># /etc/init.d/iptables start </a:t>
            </a:r>
            <a:br>
              <a:rPr lang="en" sz="1000">
                <a:solidFill>
                  <a:srgbClr val="FFFFFF"/>
                </a:solidFill>
                <a:highlight>
                  <a:srgbClr val="051E30"/>
                </a:highlight>
                <a:latin typeface="Times New Roman"/>
                <a:ea typeface="Times New Roman"/>
                <a:cs typeface="Times New Roman"/>
                <a:sym typeface="Times New Roman"/>
              </a:rPr>
            </a:br>
            <a:r>
              <a:rPr lang="en" sz="1000">
                <a:solidFill>
                  <a:srgbClr val="FFFFFF"/>
                </a:solidFill>
                <a:highlight>
                  <a:srgbClr val="051E30"/>
                </a:highlight>
                <a:latin typeface="Times New Roman"/>
                <a:ea typeface="Times New Roman"/>
                <a:cs typeface="Times New Roman"/>
                <a:sym typeface="Times New Roman"/>
              </a:rPr>
              <a:t># /etc/init.d/iptables stop</a:t>
            </a:r>
            <a:br>
              <a:rPr lang="en" sz="1000">
                <a:solidFill>
                  <a:srgbClr val="FFFFFF"/>
                </a:solidFill>
                <a:highlight>
                  <a:srgbClr val="051E30"/>
                </a:highlight>
                <a:latin typeface="Times New Roman"/>
                <a:ea typeface="Times New Roman"/>
                <a:cs typeface="Times New Roman"/>
                <a:sym typeface="Times New Roman"/>
              </a:rPr>
            </a:br>
            <a:r>
              <a:rPr lang="en" sz="1000">
                <a:solidFill>
                  <a:srgbClr val="FFFFFF"/>
                </a:solidFill>
                <a:highlight>
                  <a:srgbClr val="051E30"/>
                </a:highlight>
                <a:latin typeface="Times New Roman"/>
                <a:ea typeface="Times New Roman"/>
                <a:cs typeface="Times New Roman"/>
                <a:sym typeface="Times New Roman"/>
              </a:rPr>
              <a:t># /etc/init.d/iptables restart</a:t>
            </a:r>
            <a:endParaRPr sz="1000">
              <a:solidFill>
                <a:srgbClr val="FFFFFF"/>
              </a:solidFill>
              <a:highlight>
                <a:srgbClr val="051E30"/>
              </a:highlight>
              <a:latin typeface="Times New Roman"/>
              <a:ea typeface="Times New Roman"/>
              <a:cs typeface="Times New Roman"/>
              <a:sym typeface="Times New Roman"/>
            </a:endParaRPr>
          </a:p>
          <a:p>
            <a:pPr indent="0" lvl="0" marL="177800" marR="101600" rtl="0" algn="l">
              <a:lnSpc>
                <a:spcPct val="142500"/>
              </a:lnSpc>
              <a:spcBef>
                <a:spcPts val="0"/>
              </a:spcBef>
              <a:spcAft>
                <a:spcPts val="0"/>
              </a:spcAft>
              <a:buClr>
                <a:schemeClr val="dk1"/>
              </a:buClr>
              <a:buSzPts val="1100"/>
              <a:buFont typeface="Arial"/>
              <a:buNone/>
            </a:pPr>
            <a:r>
              <a:rPr lang="en" sz="1000">
                <a:solidFill>
                  <a:srgbClr val="FFFFFF"/>
                </a:solidFill>
                <a:highlight>
                  <a:srgbClr val="051E30"/>
                </a:highlight>
                <a:latin typeface="Times New Roman"/>
                <a:ea typeface="Times New Roman"/>
                <a:cs typeface="Times New Roman"/>
                <a:sym typeface="Times New Roman"/>
              </a:rPr>
              <a:t>chkconfig --level 345 iptables on → to set   startup of application from runlevels </a:t>
            </a:r>
            <a:endParaRPr sz="1000">
              <a:solidFill>
                <a:srgbClr val="FFFFFF"/>
              </a:solidFill>
              <a:highlight>
                <a:srgbClr val="051E30"/>
              </a:highlight>
              <a:latin typeface="Times New Roman"/>
              <a:ea typeface="Times New Roman"/>
              <a:cs typeface="Times New Roman"/>
              <a:sym typeface="Times New Roman"/>
            </a:endParaRPr>
          </a:p>
          <a:p>
            <a:pPr indent="0" lvl="0" marL="177800" marR="101600" rtl="0" algn="l">
              <a:lnSpc>
                <a:spcPct val="142500"/>
              </a:lnSpc>
              <a:spcBef>
                <a:spcPts val="0"/>
              </a:spcBef>
              <a:spcAft>
                <a:spcPts val="0"/>
              </a:spcAft>
              <a:buClr>
                <a:schemeClr val="dk1"/>
              </a:buClr>
              <a:buSzPts val="1100"/>
              <a:buFont typeface="Arial"/>
              <a:buNone/>
            </a:pPr>
            <a:r>
              <a:rPr lang="en" sz="1000">
                <a:solidFill>
                  <a:srgbClr val="FFFFFF"/>
                </a:solidFill>
                <a:highlight>
                  <a:srgbClr val="051E30"/>
                </a:highlight>
                <a:latin typeface="Times New Roman"/>
                <a:ea typeface="Times New Roman"/>
                <a:cs typeface="Times New Roman"/>
                <a:sym typeface="Times New Roman"/>
              </a:rPr>
              <a:t>#service iptables save</a:t>
            </a:r>
            <a:endParaRPr sz="1000">
              <a:solidFill>
                <a:srgbClr val="FFFFFF"/>
              </a:solidFill>
              <a:highlight>
                <a:srgbClr val="051E30"/>
              </a:highlight>
              <a:latin typeface="Times New Roman"/>
              <a:ea typeface="Times New Roman"/>
              <a:cs typeface="Times New Roman"/>
              <a:sym typeface="Times New Roman"/>
            </a:endParaRPr>
          </a:p>
          <a:p>
            <a:pPr indent="0" lvl="0" marL="177800" marR="101600" rtl="0" algn="l">
              <a:lnSpc>
                <a:spcPct val="142500"/>
              </a:lnSpc>
              <a:spcBef>
                <a:spcPts val="0"/>
              </a:spcBef>
              <a:spcAft>
                <a:spcPts val="0"/>
              </a:spcAft>
              <a:buClr>
                <a:schemeClr val="dk1"/>
              </a:buClr>
              <a:buSzPts val="1100"/>
              <a:buFont typeface="Arial"/>
              <a:buNone/>
            </a:pPr>
            <a:r>
              <a:rPr lang="en" sz="1000">
                <a:solidFill>
                  <a:srgbClr val="FFFFFF"/>
                </a:solidFill>
                <a:highlight>
                  <a:srgbClr val="051E30"/>
                </a:highlight>
                <a:latin typeface="Times New Roman"/>
                <a:ea typeface="Times New Roman"/>
                <a:cs typeface="Times New Roman"/>
                <a:sym typeface="Times New Roman"/>
              </a:rPr>
              <a:t>iptables -L -n -v   →  to list the iptables </a:t>
            </a:r>
            <a:endParaRPr sz="1000">
              <a:solidFill>
                <a:srgbClr val="FFFFFF"/>
              </a:solidFill>
              <a:highlight>
                <a:srgbClr val="051E30"/>
              </a:highlight>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000" u="sng">
                <a:solidFill>
                  <a:schemeClr val="hlink"/>
                </a:solidFill>
                <a:latin typeface="Times New Roman"/>
                <a:ea typeface="Times New Roman"/>
                <a:cs typeface="Times New Roman"/>
                <a:sym typeface="Times New Roman"/>
                <a:hlinkClick r:id="rId3"/>
              </a:rPr>
              <a:t>https://www.cyberciti.biz/faq/how-do-i-block-an-ip-on-my-linux-server/</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rgbClr val="000000"/>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7"/>
          <p:cNvSpPr txBox="1"/>
          <p:nvPr>
            <p:ph idx="1" type="body"/>
          </p:nvPr>
        </p:nvSpPr>
        <p:spPr>
          <a:xfrm>
            <a:off x="311700" y="196625"/>
            <a:ext cx="8520600" cy="437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rgbClr val="242729"/>
                </a:solidFill>
              </a:rPr>
              <a:t>/etc/resolv.conf</a:t>
            </a:r>
            <a:r>
              <a:rPr lang="en" sz="1150">
                <a:solidFill>
                  <a:srgbClr val="242729"/>
                </a:solidFill>
              </a:rPr>
              <a:t> → specifies nameservers in order of search preference.</a:t>
            </a:r>
            <a:endParaRPr sz="1150">
              <a:solidFill>
                <a:srgbClr val="242729"/>
              </a:solidFill>
            </a:endParaRPr>
          </a:p>
          <a:p>
            <a:pPr indent="0" lvl="0" marL="0" rtl="0" algn="l">
              <a:spcBef>
                <a:spcPts val="110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resolv.conf</a:t>
            </a:r>
            <a:r>
              <a:rPr lang="en" sz="1150">
                <a:solidFill>
                  <a:srgbClr val="242729"/>
                </a:solidFill>
                <a:highlight>
                  <a:srgbClr val="FFFFFF"/>
                </a:highlight>
              </a:rPr>
              <a:t> specifies the nameservers for resolver lookups, where it will actual use the DNS protocol for resolving the hostnames.</a:t>
            </a:r>
            <a:endParaRPr sz="1150">
              <a:solidFill>
                <a:srgbClr val="242729"/>
              </a:solidFill>
            </a:endParaRPr>
          </a:p>
          <a:p>
            <a:pPr indent="0" lvl="0" marL="0" rtl="0" algn="l">
              <a:spcBef>
                <a:spcPts val="1100"/>
              </a:spcBef>
              <a:spcAft>
                <a:spcPts val="0"/>
              </a:spcAft>
              <a:buNone/>
            </a:pPr>
            <a:r>
              <a:rPr b="1" lang="en" sz="1150">
                <a:solidFill>
                  <a:srgbClr val="242729"/>
                </a:solidFill>
              </a:rPr>
              <a:t>/etc/hosts </a:t>
            </a:r>
            <a:r>
              <a:rPr lang="en" sz="1150">
                <a:solidFill>
                  <a:srgbClr val="242729"/>
                </a:solidFill>
              </a:rPr>
              <a:t>→ hosts overrides all name servers by mapping urls/short names to IPs.</a:t>
            </a:r>
            <a:endParaRPr sz="1150">
              <a:solidFill>
                <a:srgbClr val="242729"/>
              </a:solidFill>
            </a:endParaRPr>
          </a:p>
          <a:p>
            <a:pPr indent="0" lvl="0" marL="0" rtl="0" algn="l">
              <a:spcBef>
                <a:spcPts val="1100"/>
              </a:spcBef>
              <a:spcAft>
                <a:spcPts val="0"/>
              </a:spcAft>
              <a:buClr>
                <a:schemeClr val="dk1"/>
              </a:buClr>
              <a:buSzPts val="1100"/>
              <a:buFont typeface="Arial"/>
              <a:buNone/>
            </a:pPr>
            <a:r>
              <a:rPr lang="en" sz="1150">
                <a:solidFill>
                  <a:srgbClr val="242729"/>
                </a:solidFill>
                <a:highlight>
                  <a:srgbClr val="FFFFFF"/>
                </a:highlight>
              </a:rPr>
              <a:t>Typically the </a:t>
            </a:r>
            <a:r>
              <a:rPr lang="en" sz="1000">
                <a:solidFill>
                  <a:srgbClr val="242729"/>
                </a:solidFill>
                <a:highlight>
                  <a:srgbClr val="EFF0F1"/>
                </a:highlight>
                <a:latin typeface="Courier New"/>
                <a:ea typeface="Courier New"/>
                <a:cs typeface="Courier New"/>
                <a:sym typeface="Courier New"/>
              </a:rPr>
              <a:t>hosts</a:t>
            </a:r>
            <a:r>
              <a:rPr lang="en" sz="1150">
                <a:solidFill>
                  <a:srgbClr val="242729"/>
                </a:solidFill>
                <a:highlight>
                  <a:srgbClr val="FFFFFF"/>
                </a:highlight>
              </a:rPr>
              <a:t> file is used for administrative purposes such as backend and internal functions, which is substantially more isolated in scope, as only the local server will reference it it.</a:t>
            </a:r>
            <a:endParaRPr sz="1150">
              <a:solidFill>
                <a:srgbClr val="242729"/>
              </a:solidFill>
            </a:endParaRPr>
          </a:p>
          <a:p>
            <a:pPr indent="0" lvl="0" marL="0" rtl="0" algn="l">
              <a:spcBef>
                <a:spcPts val="110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Tailing big log files</a:t>
            </a:r>
            <a:endParaRPr/>
          </a:p>
        </p:txBody>
      </p:sp>
      <p:sp>
        <p:nvSpPr>
          <p:cNvPr id="291" name="Google Shape;291;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tail -c 4k server.log</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When you want to see a log file which is more than 100Gb or more it will take time to open the file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9"/>
          <p:cNvSpPr txBox="1"/>
          <p:nvPr>
            <p:ph type="title"/>
          </p:nvPr>
        </p:nvSpPr>
        <p:spPr>
          <a:xfrm>
            <a:off x="333750" y="128000"/>
            <a:ext cx="8520600" cy="5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SWAP Memory</a:t>
            </a:r>
            <a:endParaRPr/>
          </a:p>
        </p:txBody>
      </p:sp>
      <p:sp>
        <p:nvSpPr>
          <p:cNvPr id="297" name="Google Shape;297;p59"/>
          <p:cNvSpPr txBox="1"/>
          <p:nvPr>
            <p:ph idx="1" type="body"/>
          </p:nvPr>
        </p:nvSpPr>
        <p:spPr>
          <a:xfrm>
            <a:off x="311700" y="1125400"/>
            <a:ext cx="8564700" cy="379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200">
                <a:solidFill>
                  <a:srgbClr val="000000"/>
                </a:solidFill>
                <a:latin typeface="Times New Roman"/>
                <a:ea typeface="Times New Roman"/>
                <a:cs typeface="Times New Roman"/>
                <a:sym typeface="Times New Roman"/>
              </a:rPr>
              <a:t>Swap space</a:t>
            </a:r>
            <a:r>
              <a:rPr lang="en" sz="1200">
                <a:solidFill>
                  <a:srgbClr val="000000"/>
                </a:solidFill>
                <a:latin typeface="Times New Roman"/>
                <a:ea typeface="Times New Roman"/>
                <a:cs typeface="Times New Roman"/>
                <a:sym typeface="Times New Roman"/>
              </a:rPr>
              <a:t> in Linux is used when the amount of physical memory (RAM) is full. If the system needs more memory resources and the RAM is full, inactive pages in memory are moved to the swap space. While swap space can help machines with a small amount of RAM, it should not be considered a replacement for more RAM. Swap space is located on hard drives, which have a slower access time than physical memory.</a:t>
            </a:r>
            <a:endParaRPr sz="1200">
              <a:solidFill>
                <a:srgbClr val="000000"/>
              </a:solidFill>
              <a:latin typeface="Times New Roman"/>
              <a:ea typeface="Times New Roman"/>
              <a:cs typeface="Times New Roman"/>
              <a:sym typeface="Times New Roman"/>
            </a:endParaRPr>
          </a:p>
          <a:p>
            <a:pPr indent="0" lvl="0" marL="0" rtl="0" algn="l">
              <a:spcBef>
                <a:spcPts val="20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Swap space can be a dedicated swap partition (recommended), a swap file, or a combination of swap partitions and swap files.</a:t>
            </a:r>
            <a:endParaRPr sz="1200">
              <a:solidFill>
                <a:srgbClr val="000000"/>
              </a:solidFill>
              <a:latin typeface="Times New Roman"/>
              <a:ea typeface="Times New Roman"/>
              <a:cs typeface="Times New Roman"/>
              <a:sym typeface="Times New Roman"/>
            </a:endParaRPr>
          </a:p>
          <a:p>
            <a:pPr indent="0" lvl="0" marL="0" rtl="0" algn="l">
              <a:spcBef>
                <a:spcPts val="2000"/>
              </a:spcBef>
              <a:spcAft>
                <a:spcPts val="0"/>
              </a:spcAft>
              <a:buNone/>
            </a:pPr>
            <a:r>
              <a:rPr lang="en" sz="1200">
                <a:solidFill>
                  <a:srgbClr val="000000"/>
                </a:solidFill>
                <a:latin typeface="Times New Roman"/>
                <a:ea typeface="Times New Roman"/>
                <a:cs typeface="Times New Roman"/>
                <a:sym typeface="Times New Roman"/>
              </a:rPr>
              <a:t>In years past, the recommended amount of swap space increased linearly with the amount of RAM in the system. But because the amount of memory in modern systems has increased into the hundreds of gigabytes, it is now recognized that the amount of swap space that a system needs is a function of the memory workload running on that system. However, given that swap space is usually designated at install time, and that it can be difficult to determine beforehand the memory workload of a system, we recommend determining system swap using the following table.</a:t>
            </a:r>
            <a:endParaRPr sz="1200">
              <a:solidFill>
                <a:srgbClr val="000000"/>
              </a:solidFill>
              <a:latin typeface="Times New Roman"/>
              <a:ea typeface="Times New Roman"/>
              <a:cs typeface="Times New Roman"/>
              <a:sym typeface="Times New Roman"/>
            </a:endParaRPr>
          </a:p>
          <a:p>
            <a:pPr indent="0" lvl="0" marL="0" rtl="0" algn="l">
              <a:spcBef>
                <a:spcPts val="2000"/>
              </a:spcBef>
              <a:spcAft>
                <a:spcPts val="1600"/>
              </a:spcAft>
              <a:buNone/>
            </a:pPr>
            <a:r>
              <a:rPr lang="en" sz="1200">
                <a:solidFill>
                  <a:srgbClr val="000000"/>
                </a:solidFill>
                <a:latin typeface="Times New Roman"/>
                <a:ea typeface="Times New Roman"/>
                <a:cs typeface="Times New Roman"/>
                <a:sym typeface="Times New Roman"/>
              </a:rPr>
              <a:t>To check swap allocation </a:t>
            </a:r>
            <a:r>
              <a:rPr b="1" lang="en" sz="1200">
                <a:solidFill>
                  <a:srgbClr val="000000"/>
                </a:solidFill>
                <a:highlight>
                  <a:srgbClr val="FFFFFF"/>
                </a:highlight>
                <a:latin typeface="Times New Roman"/>
                <a:ea typeface="Times New Roman"/>
                <a:cs typeface="Times New Roman"/>
                <a:sym typeface="Times New Roman"/>
              </a:rPr>
              <a:t>cat /proc/swaps</a:t>
            </a:r>
            <a:r>
              <a:rPr lang="en" sz="1200">
                <a:solidFill>
                  <a:srgbClr val="000000"/>
                </a:solidFill>
                <a:highlight>
                  <a:srgbClr val="FFFFFF"/>
                </a:highlight>
                <a:latin typeface="Times New Roman"/>
                <a:ea typeface="Times New Roman"/>
                <a:cs typeface="Times New Roman"/>
                <a:sym typeface="Times New Roman"/>
              </a:rPr>
              <a:t> or </a:t>
            </a:r>
            <a:r>
              <a:rPr b="1" lang="en" sz="1200">
                <a:solidFill>
                  <a:srgbClr val="000000"/>
                </a:solidFill>
                <a:highlight>
                  <a:srgbClr val="FFFFFF"/>
                </a:highlight>
                <a:latin typeface="Times New Roman"/>
                <a:ea typeface="Times New Roman"/>
                <a:cs typeface="Times New Roman"/>
                <a:sym typeface="Times New Roman"/>
              </a:rPr>
              <a:t>free </a:t>
            </a:r>
            <a:r>
              <a:rPr lang="en" sz="1200">
                <a:solidFill>
                  <a:srgbClr val="000000"/>
                </a:solidFill>
                <a:highlight>
                  <a:srgbClr val="FFFFFF"/>
                </a:highlight>
                <a:latin typeface="Times New Roman"/>
                <a:ea typeface="Times New Roman"/>
                <a:cs typeface="Times New Roman"/>
                <a:sym typeface="Times New Roman"/>
              </a:rPr>
              <a:t>command</a:t>
            </a:r>
            <a:r>
              <a:rPr lang="en" sz="1200">
                <a:solidFill>
                  <a:srgbClr val="000000"/>
                </a:solidFill>
                <a:highlight>
                  <a:srgbClr val="FFFFFF"/>
                </a:highlight>
                <a:latin typeface="Times New Roman"/>
                <a:ea typeface="Times New Roman"/>
                <a:cs typeface="Times New Roman"/>
                <a:sym typeface="Times New Roman"/>
              </a:rPr>
              <a:t> you can use</a:t>
            </a:r>
            <a:endParaRPr sz="12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60"/>
          <p:cNvSpPr txBox="1"/>
          <p:nvPr>
            <p:ph idx="1" type="body"/>
          </p:nvPr>
        </p:nvSpPr>
        <p:spPr>
          <a:xfrm>
            <a:off x="311700" y="348700"/>
            <a:ext cx="8520600" cy="42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50">
                <a:solidFill>
                  <a:srgbClr val="111111"/>
                </a:solidFill>
              </a:rPr>
              <a:t>To check the swappiness value</a:t>
            </a:r>
            <a:endParaRPr b="1" sz="1150">
              <a:solidFill>
                <a:srgbClr val="111111"/>
              </a:solidFill>
            </a:endParaRPr>
          </a:p>
          <a:p>
            <a:pPr indent="0" lvl="0" marL="0" rtl="0" algn="l">
              <a:spcBef>
                <a:spcPts val="1100"/>
              </a:spcBef>
              <a:spcAft>
                <a:spcPts val="0"/>
              </a:spcAft>
              <a:buClr>
                <a:schemeClr val="dk1"/>
              </a:buClr>
              <a:buSzPts val="1100"/>
              <a:buFont typeface="Arial"/>
              <a:buNone/>
            </a:pPr>
            <a:r>
              <a:rPr lang="en" sz="1000">
                <a:solidFill>
                  <a:srgbClr val="111111"/>
                </a:solidFill>
                <a:highlight>
                  <a:srgbClr val="EFF0F1"/>
                </a:highlight>
                <a:latin typeface="Courier New"/>
                <a:ea typeface="Courier New"/>
                <a:cs typeface="Courier New"/>
                <a:sym typeface="Courier New"/>
              </a:rPr>
              <a:t>cat /proc/sys/vm/swappiness</a:t>
            </a:r>
            <a:endParaRPr sz="1000">
              <a:solidFill>
                <a:srgbClr val="111111"/>
              </a:solidFill>
              <a:highlight>
                <a:srgbClr val="EFF0F1"/>
              </a:highlight>
              <a:latin typeface="Courier New"/>
              <a:ea typeface="Courier New"/>
              <a:cs typeface="Courier New"/>
              <a:sym typeface="Courier New"/>
            </a:endParaRPr>
          </a:p>
          <a:p>
            <a:pPr indent="0" lvl="0" marL="0" rtl="0" algn="l">
              <a:spcBef>
                <a:spcPts val="1100"/>
              </a:spcBef>
              <a:spcAft>
                <a:spcPts val="0"/>
              </a:spcAft>
              <a:buClr>
                <a:schemeClr val="dk1"/>
              </a:buClr>
              <a:buSzPts val="1100"/>
              <a:buFont typeface="Arial"/>
              <a:buNone/>
            </a:pPr>
            <a:r>
              <a:rPr b="1" lang="en" sz="1150">
                <a:solidFill>
                  <a:srgbClr val="111111"/>
                </a:solidFill>
              </a:rPr>
              <a:t>To change the swappiness value</a:t>
            </a:r>
            <a:r>
              <a:rPr lang="en" sz="1150">
                <a:solidFill>
                  <a:srgbClr val="111111"/>
                </a:solidFill>
              </a:rPr>
              <a:t> A temporary change (lost on reboot) with a swappiness value of 10 can be made with</a:t>
            </a:r>
            <a:endParaRPr sz="1150">
              <a:solidFill>
                <a:srgbClr val="111111"/>
              </a:solidFill>
            </a:endParaRPr>
          </a:p>
          <a:p>
            <a:pPr indent="0" lvl="0" marL="0" rtl="0" algn="l">
              <a:spcBef>
                <a:spcPts val="1100"/>
              </a:spcBef>
              <a:spcAft>
                <a:spcPts val="0"/>
              </a:spcAft>
              <a:buClr>
                <a:schemeClr val="dk1"/>
              </a:buClr>
              <a:buSzPts val="1100"/>
              <a:buFont typeface="Arial"/>
              <a:buNone/>
            </a:pPr>
            <a:r>
              <a:rPr lang="en" sz="1000">
                <a:solidFill>
                  <a:srgbClr val="111111"/>
                </a:solidFill>
                <a:highlight>
                  <a:srgbClr val="EFF0F1"/>
                </a:highlight>
                <a:latin typeface="Courier New"/>
                <a:ea typeface="Courier New"/>
                <a:cs typeface="Courier New"/>
                <a:sym typeface="Courier New"/>
              </a:rPr>
              <a:t>sudo sysctl vm.swappiness=10</a:t>
            </a:r>
            <a:endParaRPr sz="1000">
              <a:solidFill>
                <a:srgbClr val="111111"/>
              </a:solidFill>
              <a:highlight>
                <a:srgbClr val="EFF0F1"/>
              </a:highlight>
              <a:latin typeface="Courier New"/>
              <a:ea typeface="Courier New"/>
              <a:cs typeface="Courier New"/>
              <a:sym typeface="Courier New"/>
            </a:endParaRPr>
          </a:p>
          <a:p>
            <a:pPr indent="0" lvl="0" marL="0" rtl="0" algn="l">
              <a:spcBef>
                <a:spcPts val="1100"/>
              </a:spcBef>
              <a:spcAft>
                <a:spcPts val="0"/>
              </a:spcAft>
              <a:buClr>
                <a:schemeClr val="dk1"/>
              </a:buClr>
              <a:buSzPts val="1100"/>
              <a:buFont typeface="Arial"/>
              <a:buNone/>
            </a:pPr>
            <a:r>
              <a:rPr b="1" lang="en" sz="1150">
                <a:solidFill>
                  <a:srgbClr val="111111"/>
                </a:solidFill>
              </a:rPr>
              <a:t>To make a change permanent</a:t>
            </a:r>
            <a:r>
              <a:rPr lang="en" sz="1150">
                <a:solidFill>
                  <a:srgbClr val="111111"/>
                </a:solidFill>
              </a:rPr>
              <a:t>, edit the configuration file with your favorite editor:</a:t>
            </a:r>
            <a:endParaRPr sz="1150">
              <a:solidFill>
                <a:srgbClr val="111111"/>
              </a:solidFill>
            </a:endParaRPr>
          </a:p>
          <a:p>
            <a:pPr indent="0" lvl="0" marL="0" rtl="0" algn="l">
              <a:spcBef>
                <a:spcPts val="1100"/>
              </a:spcBef>
              <a:spcAft>
                <a:spcPts val="0"/>
              </a:spcAft>
              <a:buNone/>
            </a:pPr>
            <a:r>
              <a:rPr lang="en" sz="1000">
                <a:solidFill>
                  <a:srgbClr val="111111"/>
                </a:solidFill>
                <a:highlight>
                  <a:srgbClr val="EFF0F1"/>
                </a:highlight>
                <a:latin typeface="Courier New"/>
                <a:ea typeface="Courier New"/>
                <a:cs typeface="Courier New"/>
                <a:sym typeface="Courier New"/>
              </a:rPr>
              <a:t>gksudo gedit /etc/sysctl.conf</a:t>
            </a:r>
            <a:endParaRPr sz="1000">
              <a:solidFill>
                <a:srgbClr val="111111"/>
              </a:solidFill>
              <a:highlight>
                <a:srgbClr val="EFF0F1"/>
              </a:highlight>
              <a:latin typeface="Courier New"/>
              <a:ea typeface="Courier New"/>
              <a:cs typeface="Courier New"/>
              <a:sym typeface="Courier New"/>
            </a:endParaRPr>
          </a:p>
          <a:p>
            <a:pPr indent="0" lvl="0" marL="0" rtl="0" algn="l">
              <a:spcBef>
                <a:spcPts val="1100"/>
              </a:spcBef>
              <a:spcAft>
                <a:spcPts val="0"/>
              </a:spcAft>
              <a:buClr>
                <a:schemeClr val="dk1"/>
              </a:buClr>
              <a:buSzPts val="1100"/>
              <a:buFont typeface="Arial"/>
              <a:buNone/>
            </a:pPr>
            <a:r>
              <a:t/>
            </a:r>
            <a:endParaRPr sz="1000">
              <a:solidFill>
                <a:srgbClr val="111111"/>
              </a:solidFill>
              <a:highlight>
                <a:srgbClr val="EFF0F1"/>
              </a:highlight>
              <a:latin typeface="Courier New"/>
              <a:ea typeface="Courier New"/>
              <a:cs typeface="Courier New"/>
              <a:sym typeface="Courier New"/>
            </a:endParaRPr>
          </a:p>
          <a:p>
            <a:pPr indent="-301625" lvl="0" marL="749300" rtl="0" algn="l">
              <a:spcBef>
                <a:spcPts val="1100"/>
              </a:spcBef>
              <a:spcAft>
                <a:spcPts val="0"/>
              </a:spcAft>
              <a:buClr>
                <a:srgbClr val="111111"/>
              </a:buClr>
              <a:buSzPts val="1150"/>
              <a:buAutoNum type="arabicPeriod"/>
            </a:pPr>
            <a:r>
              <a:rPr lang="en" sz="1150">
                <a:solidFill>
                  <a:srgbClr val="111111"/>
                </a:solidFill>
              </a:rPr>
              <a:t>swappiness can have a value of between 0 and 100</a:t>
            </a:r>
            <a:endParaRPr sz="1150">
              <a:solidFill>
                <a:srgbClr val="111111"/>
              </a:solidFill>
            </a:endParaRPr>
          </a:p>
          <a:p>
            <a:pPr indent="-301625" lvl="0" marL="749300" rtl="0" algn="l">
              <a:spcBef>
                <a:spcPts val="0"/>
              </a:spcBef>
              <a:spcAft>
                <a:spcPts val="0"/>
              </a:spcAft>
              <a:buClr>
                <a:srgbClr val="111111"/>
              </a:buClr>
              <a:buSzPts val="1150"/>
              <a:buAutoNum type="arabicPeriod"/>
            </a:pPr>
            <a:r>
              <a:rPr lang="en" sz="1150">
                <a:solidFill>
                  <a:srgbClr val="111111"/>
                </a:solidFill>
              </a:rPr>
              <a:t>swappiness=0 tells the kernel to avoid swapping processes out of physical memory for as long as possible</a:t>
            </a:r>
            <a:endParaRPr sz="1150">
              <a:solidFill>
                <a:srgbClr val="111111"/>
              </a:solidFill>
            </a:endParaRPr>
          </a:p>
          <a:p>
            <a:pPr indent="-301625" lvl="0" marL="749300" rtl="0" algn="l">
              <a:spcBef>
                <a:spcPts val="0"/>
              </a:spcBef>
              <a:spcAft>
                <a:spcPts val="0"/>
              </a:spcAft>
              <a:buClr>
                <a:srgbClr val="111111"/>
              </a:buClr>
              <a:buSzPts val="1150"/>
              <a:buAutoNum type="arabicPeriod"/>
            </a:pPr>
            <a:r>
              <a:rPr lang="en" sz="1150">
                <a:solidFill>
                  <a:srgbClr val="111111"/>
                </a:solidFill>
              </a:rPr>
              <a:t>swappiness=100 tells the kernel to aggressively swap processes out of physical memory and move them to swap cache</a:t>
            </a:r>
            <a:endParaRPr sz="1150">
              <a:solidFill>
                <a:srgbClr val="111111"/>
              </a:solidFill>
            </a:endParaRPr>
          </a:p>
          <a:p>
            <a:pPr indent="-301625" lvl="0" marL="749300" rtl="0" algn="l">
              <a:spcBef>
                <a:spcPts val="0"/>
              </a:spcBef>
              <a:spcAft>
                <a:spcPts val="0"/>
              </a:spcAft>
              <a:buClr>
                <a:srgbClr val="111111"/>
              </a:buClr>
              <a:buSzPts val="1150"/>
              <a:buAutoNum type="arabicPeriod"/>
            </a:pPr>
            <a:r>
              <a:rPr lang="en" sz="1050">
                <a:solidFill>
                  <a:srgbClr val="000000"/>
                </a:solidFill>
                <a:highlight>
                  <a:srgbClr val="F8F9FA"/>
                </a:highlight>
                <a:latin typeface="Verdana"/>
                <a:ea typeface="Verdana"/>
                <a:cs typeface="Verdana"/>
                <a:sym typeface="Verdana"/>
              </a:rPr>
              <a:t>vm.swappiness = 1 </a:t>
            </a:r>
            <a:r>
              <a:rPr lang="en" sz="1050">
                <a:solidFill>
                  <a:srgbClr val="222222"/>
                </a:solidFill>
                <a:highlight>
                  <a:srgbClr val="F8F9FA"/>
                </a:highlight>
              </a:rPr>
              <a:t>Kernel version 3.5 and over, as well as Red Hat kernel version 2.6.32-303 and over: Minimum amount of swapping without disabling it entirely.</a:t>
            </a:r>
            <a:endParaRPr sz="1050">
              <a:solidFill>
                <a:srgbClr val="222222"/>
              </a:solidFill>
              <a:highlight>
                <a:srgbClr val="F8F9FA"/>
              </a:highlight>
            </a:endParaRPr>
          </a:p>
          <a:p>
            <a:pPr indent="-301625" lvl="0" marL="749300" rtl="0" algn="l">
              <a:spcBef>
                <a:spcPts val="0"/>
              </a:spcBef>
              <a:spcAft>
                <a:spcPts val="0"/>
              </a:spcAft>
              <a:buClr>
                <a:srgbClr val="111111"/>
              </a:buClr>
              <a:buSzPts val="1150"/>
              <a:buAutoNum type="arabicPeriod"/>
            </a:pPr>
            <a:r>
              <a:rPr lang="en" sz="1050">
                <a:solidFill>
                  <a:srgbClr val="000000"/>
                </a:solidFill>
                <a:highlight>
                  <a:srgbClr val="F8F9FA"/>
                </a:highlight>
                <a:latin typeface="Verdana"/>
                <a:ea typeface="Verdana"/>
                <a:cs typeface="Verdana"/>
                <a:sym typeface="Verdana"/>
              </a:rPr>
              <a:t>vm.swappiness = 60 </a:t>
            </a:r>
            <a:r>
              <a:rPr lang="en" sz="1050">
                <a:solidFill>
                  <a:srgbClr val="222222"/>
                </a:solidFill>
                <a:highlight>
                  <a:srgbClr val="F8F9FA"/>
                </a:highlight>
              </a:rPr>
              <a:t>The default value.</a:t>
            </a:r>
            <a:endParaRPr sz="1050">
              <a:solidFill>
                <a:srgbClr val="222222"/>
              </a:solidFill>
              <a:highlight>
                <a:srgbClr val="F8F9FA"/>
              </a:highlight>
            </a:endParaRPr>
          </a:p>
          <a:p>
            <a:pPr indent="-301625" lvl="0" marL="749300" rtl="0" algn="l">
              <a:spcBef>
                <a:spcPts val="0"/>
              </a:spcBef>
              <a:spcAft>
                <a:spcPts val="0"/>
              </a:spcAft>
              <a:buClr>
                <a:srgbClr val="111111"/>
              </a:buClr>
              <a:buSzPts val="1150"/>
              <a:buAutoNum type="arabicPeriod"/>
            </a:pPr>
            <a:r>
              <a:rPr lang="en" sz="1050">
                <a:solidFill>
                  <a:srgbClr val="000000"/>
                </a:solidFill>
                <a:highlight>
                  <a:srgbClr val="F8F9FA"/>
                </a:highlight>
                <a:latin typeface="Verdana"/>
                <a:ea typeface="Verdana"/>
                <a:cs typeface="Verdana"/>
                <a:sym typeface="Verdana"/>
              </a:rPr>
              <a:t>vm.swappiness = 10 </a:t>
            </a:r>
            <a:r>
              <a:rPr lang="en" sz="1050">
                <a:solidFill>
                  <a:srgbClr val="222222"/>
                </a:solidFill>
                <a:highlight>
                  <a:srgbClr val="F8F9FA"/>
                </a:highlight>
              </a:rPr>
              <a:t>This value is sometimes recommended to improve performance when sufficient memory exists in a system.</a:t>
            </a:r>
            <a:r>
              <a:rPr baseline="30000" lang="en" sz="1400">
                <a:solidFill>
                  <a:srgbClr val="222222"/>
                </a:solidFill>
                <a:highlight>
                  <a:srgbClr val="F8F9FA"/>
                </a:highlight>
              </a:rPr>
              <a:t>[3]</a:t>
            </a:r>
            <a:endParaRPr baseline="30000" sz="1400">
              <a:solidFill>
                <a:srgbClr val="222222"/>
              </a:solidFill>
              <a:highlight>
                <a:srgbClr val="F8F9FA"/>
              </a:highlight>
            </a:endParaRPr>
          </a:p>
          <a:p>
            <a:pPr indent="0" lvl="0" marL="0" rtl="0" algn="l">
              <a:spcBef>
                <a:spcPts val="1100"/>
              </a:spcBef>
              <a:spcAft>
                <a:spcPts val="0"/>
              </a:spcAft>
              <a:buClr>
                <a:schemeClr val="dk1"/>
              </a:buClr>
              <a:buSzPts val="1100"/>
              <a:buFont typeface="Arial"/>
              <a:buNone/>
            </a:pPr>
            <a:r>
              <a:t/>
            </a:r>
            <a:endParaRPr b="1" sz="1200">
              <a:solidFill>
                <a:srgbClr val="252525"/>
              </a:solidFill>
            </a:endParaRPr>
          </a:p>
          <a:p>
            <a:pPr indent="0" lvl="0" marL="0" rtl="0" algn="l">
              <a:spcBef>
                <a:spcPts val="2000"/>
              </a:spcBef>
              <a:spcAft>
                <a:spcPts val="16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61"/>
          <p:cNvSpPr txBox="1"/>
          <p:nvPr>
            <p:ph type="title"/>
          </p:nvPr>
        </p:nvSpPr>
        <p:spPr>
          <a:xfrm>
            <a:off x="311700" y="2548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 sz="1700"/>
              <a:t>Rescue Mode?</a:t>
            </a:r>
            <a:endParaRPr b="1" sz="1700"/>
          </a:p>
          <a:p>
            <a:pPr indent="0" lvl="0" marL="0" rtl="0" algn="l">
              <a:spcBef>
                <a:spcPts val="400"/>
              </a:spcBef>
              <a:spcAft>
                <a:spcPts val="0"/>
              </a:spcAft>
              <a:buNone/>
            </a:pPr>
            <a:r>
              <a:t/>
            </a:r>
            <a:endParaRPr/>
          </a:p>
        </p:txBody>
      </p:sp>
      <p:sp>
        <p:nvSpPr>
          <p:cNvPr id="308" name="Google Shape;308;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ftp://www-uxsup.csx.cam.ac.uk/pub/doc/redhat/redhat6/rhl60gsghtml/gsg/doc013.html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ctrTitle"/>
          </p:nvPr>
        </p:nvSpPr>
        <p:spPr>
          <a:xfrm>
            <a:off x="311700" y="110525"/>
            <a:ext cx="8634000" cy="4966800"/>
          </a:xfrm>
          <a:prstGeom prst="rect">
            <a:avLst/>
          </a:prstGeom>
        </p:spPr>
        <p:txBody>
          <a:bodyPr anchorCtr="0" anchor="t" bIns="91425" lIns="91425" spcFirstLastPara="1" rIns="91425" wrap="square" tIns="91425">
            <a:noAutofit/>
          </a:bodyPr>
          <a:lstStyle/>
          <a:p>
            <a:pPr indent="0" lvl="0" marL="0" rtl="0" algn="l">
              <a:lnSpc>
                <a:spcPct val="122200"/>
              </a:lnSpc>
              <a:spcBef>
                <a:spcPts val="2400"/>
              </a:spcBef>
              <a:spcAft>
                <a:spcPts val="0"/>
              </a:spcAft>
              <a:buClr>
                <a:schemeClr val="dk1"/>
              </a:buClr>
              <a:buSzPts val="1100"/>
              <a:buFont typeface="Arial"/>
              <a:buNone/>
            </a:pPr>
            <a:r>
              <a:rPr lang="en" sz="1100">
                <a:solidFill>
                  <a:srgbClr val="111111"/>
                </a:solidFill>
                <a:highlight>
                  <a:srgbClr val="FFFFFF"/>
                </a:highlight>
                <a:latin typeface="Times New Roman"/>
                <a:ea typeface="Times New Roman"/>
                <a:cs typeface="Times New Roman"/>
                <a:sym typeface="Times New Roman"/>
              </a:rPr>
              <a:t>1. BIOS</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80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BIOS stands for Basic Input/Output System</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Performs some system integrity checks</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Searches, loads, and executes the boot loader program.</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It looks for boot loader in floppy, cd-rom, or hard drive. You can press a key (typically F12 of F2, but it depends on your system) during the BIOS startup to change the boot sequence.</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Once the boot loader program is detected and loaded into the memory, BIOS gives the control to it.</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So, in simple terms BIOS loads and executes the MBR boot loader.</a:t>
            </a:r>
            <a:endParaRPr sz="1100">
              <a:solidFill>
                <a:srgbClr val="111111"/>
              </a:solidFill>
              <a:highlight>
                <a:srgbClr val="FFFFFF"/>
              </a:highlight>
              <a:latin typeface="Times New Roman"/>
              <a:ea typeface="Times New Roman"/>
              <a:cs typeface="Times New Roman"/>
              <a:sym typeface="Times New Roman"/>
            </a:endParaRPr>
          </a:p>
          <a:p>
            <a:pPr indent="0" lvl="0" marL="0" rtl="0" algn="l">
              <a:lnSpc>
                <a:spcPct val="122200"/>
              </a:lnSpc>
              <a:spcBef>
                <a:spcPts val="2400"/>
              </a:spcBef>
              <a:spcAft>
                <a:spcPts val="0"/>
              </a:spcAft>
              <a:buClr>
                <a:schemeClr val="dk1"/>
              </a:buClr>
              <a:buSzPts val="1100"/>
              <a:buFont typeface="Arial"/>
              <a:buNone/>
            </a:pPr>
            <a:r>
              <a:rPr lang="en" sz="1100">
                <a:solidFill>
                  <a:srgbClr val="111111"/>
                </a:solidFill>
                <a:highlight>
                  <a:srgbClr val="FFFFFF"/>
                </a:highlight>
                <a:latin typeface="Times New Roman"/>
                <a:ea typeface="Times New Roman"/>
                <a:cs typeface="Times New Roman"/>
                <a:sym typeface="Times New Roman"/>
              </a:rPr>
              <a:t>2. MBR</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80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MBR stands for Master Boot Record.</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It is located in the 1st sector of the bootable disk. Typically /dev/hda, or /dev/sda</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MBR is less than 512 bytes in size. This has three components 1) primary boot loader info in 1st 446 bytes 2) partition table info in next 64 bytes 3) mbr validation check in last 2 bytes.</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It contains information about GRUB (or LILO(Linux Loader) in old systems).</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So, in simple terms MBR loads and executes the GRUB boot loader.</a:t>
            </a:r>
            <a:endParaRPr sz="1100">
              <a:solidFill>
                <a:srgbClr val="111111"/>
              </a:solidFill>
              <a:highlight>
                <a:srgbClr val="FFFFFF"/>
              </a:highlight>
              <a:latin typeface="Times New Roman"/>
              <a:ea typeface="Times New Roman"/>
              <a:cs typeface="Times New Roman"/>
              <a:sym typeface="Times New Roman"/>
            </a:endParaRPr>
          </a:p>
          <a:p>
            <a:pPr indent="0" lvl="0" marL="0" rtl="0" algn="ctr">
              <a:spcBef>
                <a:spcPts val="2000"/>
              </a:spcBef>
              <a:spcAft>
                <a:spcPts val="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62"/>
          <p:cNvSpPr txBox="1"/>
          <p:nvPr>
            <p:ph type="title"/>
          </p:nvPr>
        </p:nvSpPr>
        <p:spPr>
          <a:xfrm>
            <a:off x="311700" y="487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 sz="1600">
                <a:solidFill>
                  <a:srgbClr val="404040"/>
                </a:solidFill>
              </a:rPr>
              <a:t>What Is Journaling?</a:t>
            </a:r>
            <a:endParaRPr b="1" sz="1600">
              <a:solidFill>
                <a:srgbClr val="404040"/>
              </a:solidFill>
            </a:endParaRPr>
          </a:p>
          <a:p>
            <a:pPr indent="0" lvl="0" marL="0" rtl="0" algn="l">
              <a:spcBef>
                <a:spcPts val="400"/>
              </a:spcBef>
              <a:spcAft>
                <a:spcPts val="0"/>
              </a:spcAft>
              <a:buNone/>
            </a:pPr>
            <a:r>
              <a:t/>
            </a:r>
            <a:endParaRPr/>
          </a:p>
        </p:txBody>
      </p:sp>
      <p:sp>
        <p:nvSpPr>
          <p:cNvPr id="314" name="Google Shape;314;p62"/>
          <p:cNvSpPr txBox="1"/>
          <p:nvPr>
            <p:ph idx="1" type="body"/>
          </p:nvPr>
        </p:nvSpPr>
        <p:spPr>
          <a:xfrm>
            <a:off x="208675" y="8275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404040"/>
                </a:solidFill>
              </a:rPr>
              <a:t>One thing you’ll notice when choosing between file systems is that some of them are marked as a “journaling” file system and some aren’t. This is important.</a:t>
            </a:r>
            <a:endParaRPr sz="1200">
              <a:solidFill>
                <a:srgbClr val="404040"/>
              </a:solidFill>
            </a:endParaRPr>
          </a:p>
          <a:p>
            <a:pPr indent="0" lvl="0" marL="0" rtl="0" algn="l">
              <a:spcBef>
                <a:spcPts val="1700"/>
              </a:spcBef>
              <a:spcAft>
                <a:spcPts val="0"/>
              </a:spcAft>
              <a:buClr>
                <a:schemeClr val="dk1"/>
              </a:buClr>
              <a:buSzPts val="1100"/>
              <a:buFont typeface="Arial"/>
              <a:buNone/>
            </a:pPr>
            <a:r>
              <a:rPr lang="en" sz="1200">
                <a:solidFill>
                  <a:srgbClr val="404040"/>
                </a:solidFill>
              </a:rPr>
              <a:t>Journaling is designed to prevent data corruption from crashes and sudden power loss. Let’s say your system is partway through writing a file to the disk and it suddenly loses power. Without a journal, your computer would have no idea if the file was completely written to disk. The file would remain there on disk, corrupt.</a:t>
            </a:r>
            <a:endParaRPr sz="1200">
              <a:solidFill>
                <a:srgbClr val="404040"/>
              </a:solidFill>
            </a:endParaRPr>
          </a:p>
          <a:p>
            <a:pPr indent="0" lvl="0" marL="0" rtl="0" algn="l">
              <a:spcBef>
                <a:spcPts val="1700"/>
              </a:spcBef>
              <a:spcAft>
                <a:spcPts val="0"/>
              </a:spcAft>
              <a:buClr>
                <a:schemeClr val="dk1"/>
              </a:buClr>
              <a:buSzPts val="1100"/>
              <a:buFont typeface="Arial"/>
              <a:buNone/>
            </a:pPr>
            <a:r>
              <a:rPr lang="en" sz="1200">
                <a:solidFill>
                  <a:srgbClr val="404040"/>
                </a:solidFill>
              </a:rPr>
              <a:t>With a journal, your computer would note that it was going to write a certain file to disk in the journal, write that file to disk, and then remove that job from the journal. If the power went out partway through writing the file, Linux would check the file system’s journal when it boots up and resume any partially completed jobs. This prevents data loss and file corruption.</a:t>
            </a:r>
            <a:endParaRPr sz="1200">
              <a:solidFill>
                <a:srgbClr val="404040"/>
              </a:solidFill>
            </a:endParaRPr>
          </a:p>
          <a:p>
            <a:pPr indent="0" lvl="0" marL="0" rtl="0" algn="l">
              <a:spcBef>
                <a:spcPts val="1700"/>
              </a:spcBef>
              <a:spcAft>
                <a:spcPts val="1600"/>
              </a:spcAft>
              <a:buNone/>
            </a:pPr>
            <a:r>
              <a:t/>
            </a:r>
            <a:endParaRPr/>
          </a:p>
        </p:txBody>
      </p:sp>
      <p:pic>
        <p:nvPicPr>
          <p:cNvPr id="315" name="Google Shape;315;p62"/>
          <p:cNvPicPr preferRelativeResize="0"/>
          <p:nvPr/>
        </p:nvPicPr>
        <p:blipFill>
          <a:blip r:embed="rId3">
            <a:alphaModFix/>
          </a:blip>
          <a:stretch>
            <a:fillRect/>
          </a:stretch>
        </p:blipFill>
        <p:spPr>
          <a:xfrm>
            <a:off x="1474850" y="3313275"/>
            <a:ext cx="6115050" cy="13547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63"/>
          <p:cNvSpPr txBox="1"/>
          <p:nvPr>
            <p:ph type="title"/>
          </p:nvPr>
        </p:nvSpPr>
        <p:spPr>
          <a:xfrm>
            <a:off x="264150" y="72525"/>
            <a:ext cx="8520600" cy="572700"/>
          </a:xfrm>
          <a:prstGeom prst="rect">
            <a:avLst/>
          </a:prstGeom>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chemeClr val="dk1"/>
              </a:buClr>
              <a:buSzPts val="1100"/>
              <a:buFont typeface="Arial"/>
              <a:buNone/>
            </a:pPr>
            <a:r>
              <a:rPr lang="en" sz="2400"/>
              <a:t>File fragmentation</a:t>
            </a:r>
            <a:endParaRPr sz="2400"/>
          </a:p>
          <a:p>
            <a:pPr indent="0" lvl="0" marL="0" rtl="0" algn="l">
              <a:spcBef>
                <a:spcPts val="0"/>
              </a:spcBef>
              <a:spcAft>
                <a:spcPts val="0"/>
              </a:spcAft>
              <a:buNone/>
            </a:pPr>
            <a:r>
              <a:t/>
            </a:r>
            <a:endParaRPr/>
          </a:p>
        </p:txBody>
      </p:sp>
      <p:sp>
        <p:nvSpPr>
          <p:cNvPr id="321" name="Google Shape;321;p63"/>
          <p:cNvSpPr txBox="1"/>
          <p:nvPr>
            <p:ph idx="1" type="body"/>
          </p:nvPr>
        </p:nvSpPr>
        <p:spPr>
          <a:xfrm>
            <a:off x="129400" y="756200"/>
            <a:ext cx="8520600" cy="4244700"/>
          </a:xfrm>
          <a:prstGeom prst="rect">
            <a:avLst/>
          </a:prstGeom>
        </p:spPr>
        <p:txBody>
          <a:bodyPr anchorCtr="0" anchor="t" bIns="91425" lIns="91425" spcFirstLastPara="1" rIns="91425" wrap="square" tIns="91425">
            <a:noAutofit/>
          </a:bodyPr>
          <a:lstStyle/>
          <a:p>
            <a:pPr indent="0" lvl="0" marL="0" marR="977900" rtl="0" algn="l">
              <a:lnSpc>
                <a:spcPct val="170000"/>
              </a:lnSpc>
              <a:spcBef>
                <a:spcPts val="0"/>
              </a:spcBef>
              <a:spcAft>
                <a:spcPts val="0"/>
              </a:spcAft>
              <a:buClr>
                <a:schemeClr val="dk1"/>
              </a:buClr>
              <a:buSzPts val="1100"/>
              <a:buFont typeface="Arial"/>
              <a:buNone/>
            </a:pPr>
            <a:r>
              <a:rPr b="1" lang="en" sz="1200">
                <a:solidFill>
                  <a:srgbClr val="454545"/>
                </a:solidFill>
                <a:latin typeface="Verdana"/>
                <a:ea typeface="Verdana"/>
                <a:cs typeface="Verdana"/>
                <a:sym typeface="Verdana"/>
              </a:rPr>
              <a:t>File fragmentation</a:t>
            </a:r>
            <a:r>
              <a:rPr lang="en" sz="1200">
                <a:solidFill>
                  <a:srgbClr val="454545"/>
                </a:solidFill>
                <a:latin typeface="Verdana"/>
                <a:ea typeface="Verdana"/>
                <a:cs typeface="Verdana"/>
                <a:sym typeface="Verdana"/>
              </a:rPr>
              <a:t> is a term that describes a group of files that are scattered throughout a hard drive </a:t>
            </a:r>
            <a:r>
              <a:rPr lang="en" sz="1200" u="sng">
                <a:solidFill>
                  <a:srgbClr val="663366"/>
                </a:solidFill>
                <a:latin typeface="Verdana"/>
                <a:ea typeface="Verdana"/>
                <a:cs typeface="Verdana"/>
                <a:sym typeface="Verdana"/>
                <a:hlinkClick r:id="rId3">
                  <a:extLst>
                    <a:ext uri="{A12FA001-AC4F-418D-AE19-62706E023703}">
                      <ahyp:hlinkClr val="tx"/>
                    </a:ext>
                  </a:extLst>
                </a:hlinkClick>
              </a:rPr>
              <a:t>platter</a:t>
            </a:r>
            <a:r>
              <a:rPr lang="en" sz="1200">
                <a:solidFill>
                  <a:srgbClr val="454545"/>
                </a:solidFill>
                <a:latin typeface="Verdana"/>
                <a:ea typeface="Verdana"/>
                <a:cs typeface="Verdana"/>
                <a:sym typeface="Verdana"/>
              </a:rPr>
              <a:t> instead of one continuous location. Fragmentation is caused when information is deleted from a </a:t>
            </a:r>
            <a:r>
              <a:rPr lang="en" sz="1200" u="sng">
                <a:solidFill>
                  <a:srgbClr val="663366"/>
                </a:solidFill>
                <a:latin typeface="Verdana"/>
                <a:ea typeface="Verdana"/>
                <a:cs typeface="Verdana"/>
                <a:sym typeface="Verdana"/>
                <a:hlinkClick r:id="rId4">
                  <a:extLst>
                    <a:ext uri="{A12FA001-AC4F-418D-AE19-62706E023703}">
                      <ahyp:hlinkClr val="tx"/>
                    </a:ext>
                  </a:extLst>
                </a:hlinkClick>
              </a:rPr>
              <a:t>hard drive</a:t>
            </a:r>
            <a:r>
              <a:rPr lang="en" sz="1200">
                <a:solidFill>
                  <a:srgbClr val="454545"/>
                </a:solidFill>
                <a:latin typeface="Verdana"/>
                <a:ea typeface="Verdana"/>
                <a:cs typeface="Verdana"/>
                <a:sym typeface="Verdana"/>
              </a:rPr>
              <a:t> and small gaps are left behind to be filled by new data. As new data is saved to the computer it is placed in these gaps, if the gaps are too small the remainder of what needs to be saved is stored in remaining gaps.</a:t>
            </a:r>
            <a:endParaRPr sz="1200">
              <a:solidFill>
                <a:srgbClr val="454545"/>
              </a:solidFill>
              <a:latin typeface="Verdana"/>
              <a:ea typeface="Verdana"/>
              <a:cs typeface="Verdana"/>
              <a:sym typeface="Verdana"/>
            </a:endParaRPr>
          </a:p>
          <a:p>
            <a:pPr indent="0" lvl="0" marL="0" marR="977900" rtl="0" algn="l">
              <a:lnSpc>
                <a:spcPct val="170000"/>
              </a:lnSpc>
              <a:spcBef>
                <a:spcPts val="0"/>
              </a:spcBef>
              <a:spcAft>
                <a:spcPts val="0"/>
              </a:spcAft>
              <a:buNone/>
            </a:pPr>
            <a:r>
              <a:rPr b="1" lang="en" sz="1200">
                <a:solidFill>
                  <a:srgbClr val="454545"/>
                </a:solidFill>
                <a:latin typeface="Verdana"/>
                <a:ea typeface="Verdana"/>
                <a:cs typeface="Verdana"/>
                <a:sym typeface="Verdana"/>
              </a:rPr>
              <a:t>Fragmentation</a:t>
            </a:r>
            <a:r>
              <a:rPr lang="en" sz="1200">
                <a:solidFill>
                  <a:srgbClr val="454545"/>
                </a:solidFill>
                <a:latin typeface="Verdana"/>
                <a:ea typeface="Verdana"/>
                <a:cs typeface="Verdana"/>
                <a:sym typeface="Verdana"/>
              </a:rPr>
              <a:t> causes slow access time because </a:t>
            </a:r>
            <a:r>
              <a:rPr lang="en" sz="1200" u="sng">
                <a:solidFill>
                  <a:srgbClr val="663366"/>
                </a:solidFill>
                <a:latin typeface="Verdana"/>
                <a:ea typeface="Verdana"/>
                <a:cs typeface="Verdana"/>
                <a:sym typeface="Verdana"/>
                <a:hlinkClick r:id="rId5">
                  <a:extLst>
                    <a:ext uri="{A12FA001-AC4F-418D-AE19-62706E023703}">
                      <ahyp:hlinkClr val="tx"/>
                    </a:ext>
                  </a:extLst>
                </a:hlinkClick>
              </a:rPr>
              <a:t>read/write head</a:t>
            </a:r>
            <a:r>
              <a:rPr lang="en" sz="1200">
                <a:solidFill>
                  <a:srgbClr val="454545"/>
                </a:solidFill>
                <a:latin typeface="Verdana"/>
                <a:ea typeface="Verdana"/>
                <a:cs typeface="Verdana"/>
                <a:sym typeface="Verdana"/>
              </a:rPr>
              <a:t> accessing the data must find all fragments of a file before it can be opened or executed. If the hard drive has to do this for dozens or hundreds of different files as a program is opened it can greatly decrease the overall performance of the computer. In the picture below is an example of file fragmentation, as can be seen the second example has other files and gaps in-between the continuous blue section.</a:t>
            </a:r>
            <a:endParaRPr sz="1200">
              <a:solidFill>
                <a:srgbClr val="454545"/>
              </a:solidFill>
              <a:latin typeface="Verdana"/>
              <a:ea typeface="Verdana"/>
              <a:cs typeface="Verdana"/>
              <a:sym typeface="Verdana"/>
            </a:endParaRPr>
          </a:p>
          <a:p>
            <a:pPr indent="0" lvl="0" marL="0" marR="977900" rtl="0" algn="l">
              <a:lnSpc>
                <a:spcPct val="170000"/>
              </a:lnSpc>
              <a:spcBef>
                <a:spcPts val="0"/>
              </a:spcBef>
              <a:spcAft>
                <a:spcPts val="0"/>
              </a:spcAft>
              <a:buClr>
                <a:schemeClr val="dk1"/>
              </a:buClr>
              <a:buSzPts val="1100"/>
              <a:buFont typeface="Arial"/>
              <a:buNone/>
            </a:pPr>
            <a:r>
              <a:t/>
            </a:r>
            <a:endParaRPr sz="1200">
              <a:solidFill>
                <a:srgbClr val="454545"/>
              </a:solidFill>
              <a:latin typeface="Verdana"/>
              <a:ea typeface="Verdana"/>
              <a:cs typeface="Verdana"/>
              <a:sym typeface="Verdana"/>
            </a:endParaRPr>
          </a:p>
          <a:p>
            <a:pPr indent="0" lvl="0" marL="0" rtl="0" algn="l">
              <a:spcBef>
                <a:spcPts val="0"/>
              </a:spcBef>
              <a:spcAft>
                <a:spcPts val="1600"/>
              </a:spcAft>
              <a:buNone/>
            </a:pPr>
            <a:r>
              <a:t/>
            </a:r>
            <a:endParaRPr/>
          </a:p>
        </p:txBody>
      </p:sp>
      <p:pic>
        <p:nvPicPr>
          <p:cNvPr id="322" name="Google Shape;322;p63"/>
          <p:cNvPicPr preferRelativeResize="0"/>
          <p:nvPr/>
        </p:nvPicPr>
        <p:blipFill>
          <a:blip r:embed="rId6">
            <a:alphaModFix/>
          </a:blip>
          <a:stretch>
            <a:fillRect/>
          </a:stretch>
        </p:blipFill>
        <p:spPr>
          <a:xfrm>
            <a:off x="2094675" y="3994325"/>
            <a:ext cx="3971925" cy="11491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Linux File systems</a:t>
            </a:r>
            <a:endParaRPr/>
          </a:p>
        </p:txBody>
      </p:sp>
      <p:sp>
        <p:nvSpPr>
          <p:cNvPr id="328" name="Google Shape;328;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647700" rtl="0" algn="l">
              <a:spcBef>
                <a:spcPts val="0"/>
              </a:spcBef>
              <a:spcAft>
                <a:spcPts val="0"/>
              </a:spcAft>
              <a:buClr>
                <a:srgbClr val="404040"/>
              </a:buClr>
              <a:buSzPts val="1200"/>
              <a:buChar char="●"/>
            </a:pPr>
            <a:r>
              <a:rPr lang="en" sz="1200" u="sng">
                <a:solidFill>
                  <a:srgbClr val="114491"/>
                </a:solidFill>
                <a:hlinkClick r:id="rId3">
                  <a:extLst>
                    <a:ext uri="{A12FA001-AC4F-418D-AE19-62706E023703}">
                      <ahyp:hlinkClr val="tx"/>
                    </a:ext>
                  </a:extLst>
                </a:hlinkClick>
              </a:rPr>
              <a:t>Ext</a:t>
            </a:r>
            <a:r>
              <a:rPr lang="en" sz="1200">
                <a:solidFill>
                  <a:srgbClr val="404040"/>
                </a:solidFill>
              </a:rPr>
              <a:t> stands for “</a:t>
            </a:r>
            <a:r>
              <a:rPr b="1" lang="en" sz="1200">
                <a:solidFill>
                  <a:srgbClr val="404040"/>
                </a:solidFill>
              </a:rPr>
              <a:t>Extended file system</a:t>
            </a:r>
            <a:r>
              <a:rPr lang="en" sz="1200">
                <a:solidFill>
                  <a:srgbClr val="404040"/>
                </a:solidFill>
              </a:rPr>
              <a:t>”, and was the first created specifically for Linux. It’s had four major revisions. “Ext” is the first version of the file system, introduced in 1992. It was a major upgrade from the Minix file system used at the time, but lacks important features. Many Linux distributions no longer support Ext.</a:t>
            </a:r>
            <a:endParaRPr sz="1200">
              <a:solidFill>
                <a:srgbClr val="404040"/>
              </a:solidFill>
            </a:endParaRPr>
          </a:p>
          <a:p>
            <a:pPr indent="-304800" lvl="0" marL="647700" rtl="0" algn="l">
              <a:spcBef>
                <a:spcPts val="0"/>
              </a:spcBef>
              <a:spcAft>
                <a:spcPts val="0"/>
              </a:spcAft>
              <a:buClr>
                <a:srgbClr val="404040"/>
              </a:buClr>
              <a:buSzPts val="1200"/>
              <a:buChar char="●"/>
            </a:pPr>
            <a:r>
              <a:rPr lang="en" sz="1200" u="sng">
                <a:solidFill>
                  <a:srgbClr val="114491"/>
                </a:solidFill>
                <a:hlinkClick r:id="rId4">
                  <a:extLst>
                    <a:ext uri="{A12FA001-AC4F-418D-AE19-62706E023703}">
                      <ahyp:hlinkClr val="tx"/>
                    </a:ext>
                  </a:extLst>
                </a:hlinkClick>
              </a:rPr>
              <a:t>Ext2</a:t>
            </a:r>
            <a:r>
              <a:rPr lang="en" sz="1200">
                <a:solidFill>
                  <a:srgbClr val="404040"/>
                </a:solidFill>
              </a:rPr>
              <a:t> is not a journaling file system. When introduced, it was the first file system to support extended file attributes and 2 terabyte drives. Ext2’s lack of a journal means it writes to disk less, which makes it useful for flash memory like USB drives. However, file systems like exFAT and FAT32 also don’t use journaling and are more compatible with different operating systems, so we recommend you avoid Ext2 unless you know you need it for some reason.</a:t>
            </a:r>
            <a:endParaRPr sz="1200">
              <a:solidFill>
                <a:srgbClr val="404040"/>
              </a:solidFill>
            </a:endParaRPr>
          </a:p>
          <a:p>
            <a:pPr indent="-304800" lvl="0" marL="647700" rtl="0" algn="l">
              <a:spcBef>
                <a:spcPts val="0"/>
              </a:spcBef>
              <a:spcAft>
                <a:spcPts val="0"/>
              </a:spcAft>
              <a:buClr>
                <a:srgbClr val="404040"/>
              </a:buClr>
              <a:buSzPts val="1200"/>
              <a:buChar char="●"/>
            </a:pPr>
            <a:r>
              <a:rPr lang="en" sz="1200" u="sng">
                <a:solidFill>
                  <a:srgbClr val="114491"/>
                </a:solidFill>
                <a:hlinkClick r:id="rId5">
                  <a:extLst>
                    <a:ext uri="{A12FA001-AC4F-418D-AE19-62706E023703}">
                      <ahyp:hlinkClr val="tx"/>
                    </a:ext>
                  </a:extLst>
                </a:hlinkClick>
              </a:rPr>
              <a:t>Ext3</a:t>
            </a:r>
            <a:r>
              <a:rPr lang="en" sz="1200">
                <a:solidFill>
                  <a:srgbClr val="404040"/>
                </a:solidFill>
              </a:rPr>
              <a:t> is basically just Ext2 with </a:t>
            </a:r>
            <a:r>
              <a:rPr b="1" lang="en" sz="1200">
                <a:solidFill>
                  <a:srgbClr val="404040"/>
                </a:solidFill>
              </a:rPr>
              <a:t>journaling</a:t>
            </a:r>
            <a:r>
              <a:rPr lang="en" sz="1200">
                <a:solidFill>
                  <a:srgbClr val="404040"/>
                </a:solidFill>
              </a:rPr>
              <a:t>. Ext3 was designed to be backwards compatible with Ext2, allowing partitions to be converted between Ext2 and Ext3 without any formatting required. It’s been around longer than Ext4, but Ext4 has been around since 2008 and is widely tested. At this point, you’re better off using Ext4.</a:t>
            </a:r>
            <a:endParaRPr sz="1200">
              <a:solidFill>
                <a:srgbClr val="404040"/>
              </a:solidFill>
            </a:endParaRPr>
          </a:p>
          <a:p>
            <a:pPr indent="-304800" lvl="0" marL="647700" rtl="0" algn="l">
              <a:spcBef>
                <a:spcPts val="0"/>
              </a:spcBef>
              <a:spcAft>
                <a:spcPts val="0"/>
              </a:spcAft>
              <a:buClr>
                <a:srgbClr val="404040"/>
              </a:buClr>
              <a:buSzPts val="1200"/>
              <a:buChar char="●"/>
            </a:pPr>
            <a:r>
              <a:rPr lang="en" sz="1200" u="sng">
                <a:solidFill>
                  <a:srgbClr val="114491"/>
                </a:solidFill>
                <a:hlinkClick r:id="rId6">
                  <a:extLst>
                    <a:ext uri="{A12FA001-AC4F-418D-AE19-62706E023703}">
                      <ahyp:hlinkClr val="tx"/>
                    </a:ext>
                  </a:extLst>
                </a:hlinkClick>
              </a:rPr>
              <a:t>Ext4</a:t>
            </a:r>
            <a:r>
              <a:rPr lang="en" sz="1200">
                <a:solidFill>
                  <a:srgbClr val="404040"/>
                </a:solidFill>
              </a:rPr>
              <a:t> was also designed to be backwards compatible. You can mount an Ext4 file system as Ext3, or mount an Ext2 or Ext3 file system as Ext4. It includes newer features that reduce file </a:t>
            </a:r>
            <a:r>
              <a:rPr b="1" lang="en" sz="1200">
                <a:solidFill>
                  <a:srgbClr val="404040"/>
                </a:solidFill>
              </a:rPr>
              <a:t>fragmentation</a:t>
            </a:r>
            <a:r>
              <a:rPr lang="en" sz="1200">
                <a:solidFill>
                  <a:srgbClr val="404040"/>
                </a:solidFill>
              </a:rPr>
              <a:t>, allows for larger volumes and files, and uses delayed allocation to improve flash memory life. This is the most modern version of the Ext file system and is the default on most Linux distributions.</a:t>
            </a:r>
            <a:endParaRPr sz="1200">
              <a:solidFill>
                <a:srgbClr val="404040"/>
              </a:solidFill>
            </a:endParaRPr>
          </a:p>
          <a:p>
            <a:pPr indent="0" lvl="0" marL="0" rtl="0" algn="l">
              <a:spcBef>
                <a:spcPts val="2500"/>
              </a:spcBef>
              <a:spcAft>
                <a:spcPts val="16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5"/>
          <p:cNvSpPr txBox="1"/>
          <p:nvPr>
            <p:ph idx="1" type="body"/>
          </p:nvPr>
        </p:nvSpPr>
        <p:spPr>
          <a:xfrm>
            <a:off x="311700" y="0"/>
            <a:ext cx="8520600" cy="4961100"/>
          </a:xfrm>
          <a:prstGeom prst="rect">
            <a:avLst/>
          </a:prstGeom>
        </p:spPr>
        <p:txBody>
          <a:bodyPr anchorCtr="0" anchor="t" bIns="91425" lIns="91425" spcFirstLastPara="1" rIns="91425" wrap="square" tIns="91425">
            <a:noAutofit/>
          </a:bodyPr>
          <a:lstStyle/>
          <a:p>
            <a:pPr indent="-304800" lvl="0" marL="647700" rtl="0" algn="l">
              <a:spcBef>
                <a:spcPts val="0"/>
              </a:spcBef>
              <a:spcAft>
                <a:spcPts val="0"/>
              </a:spcAft>
              <a:buClr>
                <a:srgbClr val="404040"/>
              </a:buClr>
              <a:buSzPts val="1200"/>
              <a:buChar char="●"/>
            </a:pPr>
            <a:r>
              <a:rPr lang="en" sz="1200" u="sng">
                <a:solidFill>
                  <a:srgbClr val="114491"/>
                </a:solidFill>
                <a:hlinkClick r:id="rId3">
                  <a:extLst>
                    <a:ext uri="{A12FA001-AC4F-418D-AE19-62706E023703}">
                      <ahyp:hlinkClr val="tx"/>
                    </a:ext>
                  </a:extLst>
                </a:hlinkClick>
              </a:rPr>
              <a:t>BtrFS</a:t>
            </a:r>
            <a:r>
              <a:rPr lang="en" sz="1200">
                <a:solidFill>
                  <a:srgbClr val="404040"/>
                </a:solidFill>
              </a:rPr>
              <a:t>, pronounced “Butter” or “Better” FS, was originally designed by Oracle. It stands for “B-Tree File System” and allows for drive pooling, on the fly snapshots, transparent compression, and online defragmentation. It shares a number of the same ideas found in ReiserFS, a file system some Linux distributions used to use by default. BtrFS is designed to be a clean break from the Ext series of file sytstems. Ted Ts’o, the maintainer of the Ext4 file system, considers Ext4 a short-term solution and believes </a:t>
            </a:r>
            <a:r>
              <a:rPr lang="en" sz="1200" u="sng">
                <a:solidFill>
                  <a:srgbClr val="114491"/>
                </a:solidFill>
                <a:hlinkClick r:id="rId4">
                  <a:extLst>
                    <a:ext uri="{A12FA001-AC4F-418D-AE19-62706E023703}">
                      <ahyp:hlinkClr val="tx"/>
                    </a:ext>
                  </a:extLst>
                </a:hlinkClick>
              </a:rPr>
              <a:t>BtrFS is the way forward</a:t>
            </a:r>
            <a:r>
              <a:rPr lang="en" sz="1200">
                <a:solidFill>
                  <a:srgbClr val="404040"/>
                </a:solidFill>
              </a:rPr>
              <a:t>. Expect to see BtrFS become the default in both enterprise server and consumer desktop Linux distributions in the next few years as it’s further tested.</a:t>
            </a:r>
            <a:endParaRPr sz="1200">
              <a:solidFill>
                <a:srgbClr val="404040"/>
              </a:solidFill>
            </a:endParaRPr>
          </a:p>
          <a:p>
            <a:pPr indent="-304800" lvl="0" marL="647700" rtl="0" algn="l">
              <a:spcBef>
                <a:spcPts val="0"/>
              </a:spcBef>
              <a:spcAft>
                <a:spcPts val="0"/>
              </a:spcAft>
              <a:buClr>
                <a:srgbClr val="404040"/>
              </a:buClr>
              <a:buSzPts val="1200"/>
              <a:buChar char="●"/>
            </a:pPr>
            <a:r>
              <a:rPr lang="en" sz="1200" u="sng">
                <a:solidFill>
                  <a:srgbClr val="114491"/>
                </a:solidFill>
                <a:hlinkClick r:id="rId5">
                  <a:extLst>
                    <a:ext uri="{A12FA001-AC4F-418D-AE19-62706E023703}">
                      <ahyp:hlinkClr val="tx"/>
                    </a:ext>
                  </a:extLst>
                </a:hlinkClick>
              </a:rPr>
              <a:t>ReiserFS</a:t>
            </a:r>
            <a:r>
              <a:rPr lang="en" sz="1200">
                <a:solidFill>
                  <a:srgbClr val="404040"/>
                </a:solidFill>
              </a:rPr>
              <a:t> was a big leap forward for Linux file systems when it was introduced in 2001 and it included many new features Ext would never be able to implement. ReiserFS was replaced by </a:t>
            </a:r>
            <a:r>
              <a:rPr lang="en" sz="1200" u="sng">
                <a:solidFill>
                  <a:srgbClr val="114491"/>
                </a:solidFill>
                <a:hlinkClick r:id="rId6">
                  <a:extLst>
                    <a:ext uri="{A12FA001-AC4F-418D-AE19-62706E023703}">
                      <ahyp:hlinkClr val="tx"/>
                    </a:ext>
                  </a:extLst>
                </a:hlinkClick>
              </a:rPr>
              <a:t>Reiser4</a:t>
            </a:r>
            <a:r>
              <a:rPr lang="en" sz="1200">
                <a:solidFill>
                  <a:srgbClr val="404040"/>
                </a:solidFill>
              </a:rPr>
              <a:t>, which improved on many of the features that were incomplete or lacking in the initial release, in 2004. But Reiser4 development stalled after the main developer, Hans Reiser, was </a:t>
            </a:r>
            <a:r>
              <a:rPr lang="en" sz="1200" u="sng">
                <a:solidFill>
                  <a:srgbClr val="114491"/>
                </a:solidFill>
                <a:hlinkClick r:id="rId7">
                  <a:extLst>
                    <a:ext uri="{A12FA001-AC4F-418D-AE19-62706E023703}">
                      <ahyp:hlinkClr val="tx"/>
                    </a:ext>
                  </a:extLst>
                </a:hlinkClick>
              </a:rPr>
              <a:t>sent to prison</a:t>
            </a:r>
            <a:r>
              <a:rPr lang="en" sz="1200">
                <a:solidFill>
                  <a:srgbClr val="404040"/>
                </a:solidFill>
              </a:rPr>
              <a:t> in 2008. Reiser4 still isn’t in the main Linux kernel and is unlikely to get there. BtrFS is the better long-term choice.</a:t>
            </a:r>
            <a:endParaRPr sz="1200">
              <a:solidFill>
                <a:srgbClr val="404040"/>
              </a:solidFill>
            </a:endParaRPr>
          </a:p>
          <a:p>
            <a:pPr indent="-304800" lvl="0" marL="457200" rtl="0" algn="l">
              <a:spcBef>
                <a:spcPts val="0"/>
              </a:spcBef>
              <a:spcAft>
                <a:spcPts val="0"/>
              </a:spcAft>
              <a:buClr>
                <a:srgbClr val="404040"/>
              </a:buClr>
              <a:buSzPts val="1200"/>
              <a:buChar char="●"/>
            </a:pPr>
            <a:r>
              <a:rPr lang="en" sz="1200" u="sng">
                <a:solidFill>
                  <a:srgbClr val="114491"/>
                </a:solidFill>
                <a:hlinkClick r:id="rId8">
                  <a:extLst>
                    <a:ext uri="{A12FA001-AC4F-418D-AE19-62706E023703}">
                      <ahyp:hlinkClr val="tx"/>
                    </a:ext>
                  </a:extLst>
                </a:hlinkClick>
              </a:rPr>
              <a:t>ZFS</a:t>
            </a:r>
            <a:r>
              <a:rPr lang="en" sz="1200">
                <a:solidFill>
                  <a:srgbClr val="404040"/>
                </a:solidFill>
              </a:rPr>
              <a:t> was designed by Sun Microsystems for Solaris and is now owned by Oracle. ZFS supports a lot of advanced features including drive pooling, snapshots, and dynamic disk striping—BtrFS will bring many of these features to Linux by default. Each file has a checksum, so ZFS can tell if a file is corrupted or not. Sun open-sourced ZFS under the Sun CDDL license, which means it can’t be included in the Linux kernel. However, you can </a:t>
            </a:r>
            <a:r>
              <a:rPr lang="en" sz="1200" u="sng">
                <a:solidFill>
                  <a:srgbClr val="114491"/>
                </a:solidFill>
                <a:hlinkClick r:id="rId9">
                  <a:extLst>
                    <a:ext uri="{A12FA001-AC4F-418D-AE19-62706E023703}">
                      <ahyp:hlinkClr val="tx"/>
                    </a:ext>
                  </a:extLst>
                </a:hlinkClick>
              </a:rPr>
              <a:t>install ZFS support</a:t>
            </a:r>
            <a:r>
              <a:rPr lang="en" sz="1200">
                <a:solidFill>
                  <a:srgbClr val="404040"/>
                </a:solidFill>
              </a:rPr>
              <a:t> on any Linux distribution. </a:t>
            </a:r>
            <a:r>
              <a:rPr lang="en" sz="1200" u="sng">
                <a:solidFill>
                  <a:srgbClr val="114491"/>
                </a:solidFill>
                <a:hlinkClick r:id="rId10">
                  <a:extLst>
                    <a:ext uri="{A12FA001-AC4F-418D-AE19-62706E023703}">
                      <ahyp:hlinkClr val="tx"/>
                    </a:ext>
                  </a:extLst>
                </a:hlinkClick>
              </a:rPr>
              <a:t>Ubuntu now offers official ZFS support starting with Ubuntu 16.04</a:t>
            </a:r>
            <a:r>
              <a:rPr lang="en" sz="1200">
                <a:solidFill>
                  <a:srgbClr val="404040"/>
                </a:solidFill>
              </a:rPr>
              <a:t>, too. Ubuntu uses ZFS by default for containers.</a:t>
            </a:r>
            <a:endParaRPr sz="1200">
              <a:solidFill>
                <a:srgbClr val="404040"/>
              </a:solidFill>
            </a:endParaRPr>
          </a:p>
          <a:p>
            <a:pPr indent="-304800" lvl="0" marL="457200" rtl="0" algn="l">
              <a:spcBef>
                <a:spcPts val="0"/>
              </a:spcBef>
              <a:spcAft>
                <a:spcPts val="0"/>
              </a:spcAft>
              <a:buClr>
                <a:srgbClr val="404040"/>
              </a:buClr>
              <a:buSzPts val="1200"/>
              <a:buChar char="●"/>
            </a:pPr>
            <a:r>
              <a:rPr lang="en" sz="1200" u="sng">
                <a:solidFill>
                  <a:srgbClr val="114491"/>
                </a:solidFill>
                <a:hlinkClick r:id="rId11">
                  <a:extLst>
                    <a:ext uri="{A12FA001-AC4F-418D-AE19-62706E023703}">
                      <ahyp:hlinkClr val="tx"/>
                    </a:ext>
                  </a:extLst>
                </a:hlinkClick>
              </a:rPr>
              <a:t>XFS</a:t>
            </a:r>
            <a:r>
              <a:rPr lang="en" sz="1200">
                <a:solidFill>
                  <a:srgbClr val="404040"/>
                </a:solidFill>
              </a:rPr>
              <a:t> was developed by Silicon Graphics in 1994 for the SGI IRX operating system, and was ported to Linux in 2001. It’s similar to Ext4 in some ways, as it also uses delayed allocation to help with file fragmentation and does not allow for mounted snapshots. It can be enlarged, but not shrunk, on the fly. XFS has good performance when dealing with large files, but has worse performance than other file systems when dealing with many small files. It may be useful for certain types of servers that primarily need to deal with large files.</a:t>
            </a:r>
            <a:endParaRPr sz="1200">
              <a:solidFill>
                <a:srgbClr val="404040"/>
              </a:solidFill>
            </a:endParaRPr>
          </a:p>
          <a:p>
            <a:pPr indent="-304800" lvl="0" marL="647700" rtl="0" algn="l">
              <a:spcBef>
                <a:spcPts val="0"/>
              </a:spcBef>
              <a:spcAft>
                <a:spcPts val="0"/>
              </a:spcAft>
              <a:buClr>
                <a:srgbClr val="404040"/>
              </a:buClr>
              <a:buSzPts val="1200"/>
              <a:buChar char="●"/>
            </a:pPr>
            <a:r>
              <a:t/>
            </a:r>
            <a:endParaRPr sz="1200">
              <a:solidFill>
                <a:srgbClr val="40404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6"/>
          <p:cNvSpPr txBox="1"/>
          <p:nvPr>
            <p:ph type="title"/>
          </p:nvPr>
        </p:nvSpPr>
        <p:spPr>
          <a:xfrm>
            <a:off x="248300" y="128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Inode</a:t>
            </a:r>
            <a:endParaRPr/>
          </a:p>
        </p:txBody>
      </p:sp>
      <p:sp>
        <p:nvSpPr>
          <p:cNvPr id="339" name="Google Shape;339;p66"/>
          <p:cNvSpPr txBox="1"/>
          <p:nvPr>
            <p:ph idx="1" type="body"/>
          </p:nvPr>
        </p:nvSpPr>
        <p:spPr>
          <a:xfrm>
            <a:off x="248300" y="819600"/>
            <a:ext cx="8520600" cy="44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highlight>
                  <a:srgbClr val="FFFFFF"/>
                </a:highlight>
                <a:latin typeface="Roboto"/>
                <a:ea typeface="Roboto"/>
                <a:cs typeface="Roboto"/>
                <a:sym typeface="Roboto"/>
              </a:rPr>
              <a:t>An </a:t>
            </a:r>
            <a:r>
              <a:rPr b="1" lang="en" sz="1200">
                <a:solidFill>
                  <a:srgbClr val="222222"/>
                </a:solidFill>
                <a:highlight>
                  <a:srgbClr val="FFFFFF"/>
                </a:highlight>
                <a:latin typeface="Roboto"/>
                <a:ea typeface="Roboto"/>
                <a:cs typeface="Roboto"/>
                <a:sym typeface="Roboto"/>
              </a:rPr>
              <a:t>inode</a:t>
            </a:r>
            <a:r>
              <a:rPr lang="en" sz="1200">
                <a:solidFill>
                  <a:srgbClr val="222222"/>
                </a:solidFill>
                <a:highlight>
                  <a:srgbClr val="FFFFFF"/>
                </a:highlight>
                <a:latin typeface="Roboto"/>
                <a:ea typeface="Roboto"/>
                <a:cs typeface="Roboto"/>
                <a:sym typeface="Roboto"/>
              </a:rPr>
              <a:t> is a data structure used to keep information about a file on your hosting account. The number of </a:t>
            </a:r>
            <a:r>
              <a:rPr b="1" lang="en" sz="1200">
                <a:solidFill>
                  <a:srgbClr val="222222"/>
                </a:solidFill>
                <a:highlight>
                  <a:srgbClr val="FFFFFF"/>
                </a:highlight>
                <a:latin typeface="Roboto"/>
                <a:ea typeface="Roboto"/>
                <a:cs typeface="Roboto"/>
                <a:sym typeface="Roboto"/>
              </a:rPr>
              <a:t>inodes</a:t>
            </a:r>
            <a:r>
              <a:rPr lang="en" sz="1200">
                <a:solidFill>
                  <a:srgbClr val="222222"/>
                </a:solidFill>
                <a:highlight>
                  <a:srgbClr val="FFFFFF"/>
                </a:highlight>
                <a:latin typeface="Roboto"/>
                <a:ea typeface="Roboto"/>
                <a:cs typeface="Roboto"/>
                <a:sym typeface="Roboto"/>
              </a:rPr>
              <a:t> indicates the number of files and folders you have. This includes everything on your account, emails, files, folders, anything you store on the server.</a:t>
            </a:r>
            <a:endParaRPr sz="1200">
              <a:solidFill>
                <a:srgbClr val="222222"/>
              </a:solidFill>
              <a:highlight>
                <a:srgbClr val="FFFFFF"/>
              </a:highlight>
              <a:latin typeface="Roboto"/>
              <a:ea typeface="Roboto"/>
              <a:cs typeface="Roboto"/>
              <a:sym typeface="Roboto"/>
            </a:endParaRPr>
          </a:p>
          <a:p>
            <a:pPr indent="0" lvl="0" marL="0" rtl="0" algn="l">
              <a:spcBef>
                <a:spcPts val="1600"/>
              </a:spcBef>
              <a:spcAft>
                <a:spcPts val="0"/>
              </a:spcAft>
              <a:buNone/>
            </a:pPr>
            <a:r>
              <a:rPr lang="en" sz="1200">
                <a:solidFill>
                  <a:srgbClr val="222222"/>
                </a:solidFill>
                <a:highlight>
                  <a:srgbClr val="FFFFFF"/>
                </a:highlight>
                <a:latin typeface="Roboto"/>
                <a:ea typeface="Roboto"/>
                <a:cs typeface="Roboto"/>
                <a:sym typeface="Roboto"/>
              </a:rPr>
              <a:t>To </a:t>
            </a:r>
            <a:r>
              <a:rPr lang="en" sz="1200">
                <a:solidFill>
                  <a:srgbClr val="222222"/>
                </a:solidFill>
                <a:highlight>
                  <a:srgbClr val="FFFFFF"/>
                </a:highlight>
                <a:latin typeface="Roboto"/>
                <a:ea typeface="Roboto"/>
                <a:cs typeface="Roboto"/>
                <a:sym typeface="Roboto"/>
              </a:rPr>
              <a:t>check</a:t>
            </a:r>
            <a:r>
              <a:rPr lang="en" sz="1200">
                <a:solidFill>
                  <a:srgbClr val="222222"/>
                </a:solidFill>
                <a:highlight>
                  <a:srgbClr val="FFFFFF"/>
                </a:highlight>
                <a:latin typeface="Roboto"/>
                <a:ea typeface="Roboto"/>
                <a:cs typeface="Roboto"/>
                <a:sym typeface="Roboto"/>
              </a:rPr>
              <a:t> the inodes </a:t>
            </a:r>
            <a:endParaRPr sz="1200">
              <a:solidFill>
                <a:srgbClr val="222222"/>
              </a:solidFill>
              <a:highlight>
                <a:srgbClr val="FFFFFF"/>
              </a:highlight>
              <a:latin typeface="Roboto"/>
              <a:ea typeface="Roboto"/>
              <a:cs typeface="Roboto"/>
              <a:sym typeface="Roboto"/>
            </a:endParaRPr>
          </a:p>
          <a:p>
            <a:pPr indent="0" lvl="0" marL="0" rtl="0" algn="l">
              <a:spcBef>
                <a:spcPts val="1600"/>
              </a:spcBef>
              <a:spcAft>
                <a:spcPts val="0"/>
              </a:spcAft>
              <a:buNone/>
            </a:pPr>
            <a:r>
              <a:rPr lang="en" sz="1200">
                <a:solidFill>
                  <a:srgbClr val="222222"/>
                </a:solidFill>
                <a:highlight>
                  <a:srgbClr val="FFFFFF"/>
                </a:highlight>
                <a:latin typeface="Roboto"/>
                <a:ea typeface="Roboto"/>
                <a:cs typeface="Roboto"/>
                <a:sym typeface="Roboto"/>
              </a:rPr>
              <a:t>$df -i ./</a:t>
            </a:r>
            <a:endParaRPr sz="1200">
              <a:solidFill>
                <a:srgbClr val="222222"/>
              </a:solidFill>
              <a:highlight>
                <a:srgbClr val="FFFFFF"/>
              </a:highlight>
              <a:latin typeface="Roboto"/>
              <a:ea typeface="Roboto"/>
              <a:cs typeface="Roboto"/>
              <a:sym typeface="Roboto"/>
            </a:endParaRPr>
          </a:p>
          <a:p>
            <a:pPr indent="0" lvl="0" marL="0" rtl="0" algn="l">
              <a:spcBef>
                <a:spcPts val="1600"/>
              </a:spcBef>
              <a:spcAft>
                <a:spcPts val="0"/>
              </a:spcAft>
              <a:buNone/>
            </a:pPr>
            <a:r>
              <a:rPr lang="en" sz="1200">
                <a:solidFill>
                  <a:srgbClr val="222222"/>
                </a:solidFill>
                <a:highlight>
                  <a:srgbClr val="FFFFFF"/>
                </a:highlight>
                <a:latin typeface="Roboto"/>
                <a:ea typeface="Roboto"/>
                <a:cs typeface="Roboto"/>
                <a:sym typeface="Roboto"/>
              </a:rPr>
              <a:t>ls -ilart</a:t>
            </a:r>
            <a:endParaRPr sz="1200">
              <a:solidFill>
                <a:srgbClr val="222222"/>
              </a:solidFill>
              <a:highlight>
                <a:srgbClr val="FFFFFF"/>
              </a:highlight>
              <a:latin typeface="Roboto"/>
              <a:ea typeface="Roboto"/>
              <a:cs typeface="Roboto"/>
              <a:sym typeface="Roboto"/>
            </a:endParaRPr>
          </a:p>
          <a:p>
            <a:pPr indent="0" lvl="0" marL="0" rtl="0" algn="l">
              <a:spcBef>
                <a:spcPts val="1600"/>
              </a:spcBef>
              <a:spcAft>
                <a:spcPts val="0"/>
              </a:spcAft>
              <a:buNone/>
            </a:pPr>
            <a:r>
              <a:rPr lang="en" sz="1450">
                <a:solidFill>
                  <a:srgbClr val="333333"/>
                </a:solidFill>
                <a:highlight>
                  <a:srgbClr val="EEE8AA"/>
                </a:highlight>
                <a:latin typeface="Verdana"/>
                <a:ea typeface="Verdana"/>
                <a:cs typeface="Verdana"/>
                <a:sym typeface="Verdana"/>
              </a:rPr>
              <a:t>The inode contains the following pieces of information</a:t>
            </a:r>
            <a:endParaRPr sz="1200">
              <a:solidFill>
                <a:srgbClr val="222222"/>
              </a:solidFill>
              <a:highlight>
                <a:srgbClr val="FFFFFF"/>
              </a:highlight>
              <a:latin typeface="Roboto"/>
              <a:ea typeface="Roboto"/>
              <a:cs typeface="Roboto"/>
              <a:sym typeface="Roboto"/>
            </a:endParaRPr>
          </a:p>
          <a:p>
            <a:pPr indent="-228600" lvl="0" marL="457200" rtl="0" algn="l">
              <a:lnSpc>
                <a:spcPct val="150000"/>
              </a:lnSpc>
              <a:spcBef>
                <a:spcPts val="1600"/>
              </a:spcBef>
              <a:spcAft>
                <a:spcPts val="0"/>
              </a:spcAft>
              <a:buClr>
                <a:srgbClr val="333333"/>
              </a:buClr>
              <a:buSzPts val="1200"/>
              <a:buFont typeface="Verdana"/>
              <a:buNone/>
            </a:pPr>
            <a:r>
              <a:rPr lang="en" sz="1200">
                <a:solidFill>
                  <a:srgbClr val="333333"/>
                </a:solidFill>
                <a:latin typeface="Verdana"/>
                <a:ea typeface="Verdana"/>
                <a:cs typeface="Verdana"/>
                <a:sym typeface="Verdana"/>
              </a:rPr>
              <a:t>Mode/permission (protection)</a:t>
            </a:r>
            <a:endParaRPr sz="1200">
              <a:solidFill>
                <a:srgbClr val="333333"/>
              </a:solidFill>
              <a:latin typeface="Verdana"/>
              <a:ea typeface="Verdana"/>
              <a:cs typeface="Verdana"/>
              <a:sym typeface="Verdana"/>
            </a:endParaRPr>
          </a:p>
          <a:p>
            <a:pPr indent="-228600" lvl="0" marL="457200" rtl="0" algn="l">
              <a:lnSpc>
                <a:spcPct val="150000"/>
              </a:lnSpc>
              <a:spcBef>
                <a:spcPts val="0"/>
              </a:spcBef>
              <a:spcAft>
                <a:spcPts val="0"/>
              </a:spcAft>
              <a:buClr>
                <a:srgbClr val="333333"/>
              </a:buClr>
              <a:buSzPts val="1200"/>
              <a:buFont typeface="Verdana"/>
              <a:buNone/>
            </a:pPr>
            <a:r>
              <a:rPr lang="en" sz="1200">
                <a:solidFill>
                  <a:srgbClr val="333333"/>
                </a:solidFill>
                <a:latin typeface="Verdana"/>
                <a:ea typeface="Verdana"/>
                <a:cs typeface="Verdana"/>
                <a:sym typeface="Verdana"/>
              </a:rPr>
              <a:t>Owner ID</a:t>
            </a:r>
            <a:endParaRPr sz="1200">
              <a:solidFill>
                <a:srgbClr val="333333"/>
              </a:solidFill>
              <a:latin typeface="Verdana"/>
              <a:ea typeface="Verdana"/>
              <a:cs typeface="Verdana"/>
              <a:sym typeface="Verdana"/>
            </a:endParaRPr>
          </a:p>
          <a:p>
            <a:pPr indent="-228600" lvl="0" marL="457200" rtl="0" algn="l">
              <a:lnSpc>
                <a:spcPct val="150000"/>
              </a:lnSpc>
              <a:spcBef>
                <a:spcPts val="0"/>
              </a:spcBef>
              <a:spcAft>
                <a:spcPts val="0"/>
              </a:spcAft>
              <a:buClr>
                <a:srgbClr val="333333"/>
              </a:buClr>
              <a:buSzPts val="1200"/>
              <a:buFont typeface="Verdana"/>
              <a:buNone/>
            </a:pPr>
            <a:r>
              <a:rPr lang="en" sz="1200">
                <a:solidFill>
                  <a:srgbClr val="333333"/>
                </a:solidFill>
                <a:latin typeface="Verdana"/>
                <a:ea typeface="Verdana"/>
                <a:cs typeface="Verdana"/>
                <a:sym typeface="Verdana"/>
              </a:rPr>
              <a:t>Group ID</a:t>
            </a:r>
            <a:endParaRPr sz="1200">
              <a:solidFill>
                <a:srgbClr val="333333"/>
              </a:solidFill>
              <a:latin typeface="Verdana"/>
              <a:ea typeface="Verdana"/>
              <a:cs typeface="Verdana"/>
              <a:sym typeface="Verdana"/>
            </a:endParaRPr>
          </a:p>
          <a:p>
            <a:pPr indent="-228600" lvl="0" marL="457200" rtl="0" algn="l">
              <a:lnSpc>
                <a:spcPct val="150000"/>
              </a:lnSpc>
              <a:spcBef>
                <a:spcPts val="0"/>
              </a:spcBef>
              <a:spcAft>
                <a:spcPts val="0"/>
              </a:spcAft>
              <a:buClr>
                <a:srgbClr val="333333"/>
              </a:buClr>
              <a:buSzPts val="1200"/>
              <a:buFont typeface="Verdana"/>
              <a:buNone/>
            </a:pPr>
            <a:r>
              <a:rPr lang="en" sz="1200">
                <a:solidFill>
                  <a:srgbClr val="333333"/>
                </a:solidFill>
                <a:latin typeface="Verdana"/>
                <a:ea typeface="Verdana"/>
                <a:cs typeface="Verdana"/>
                <a:sym typeface="Verdana"/>
              </a:rPr>
              <a:t>Size of file</a:t>
            </a:r>
            <a:endParaRPr sz="1200">
              <a:solidFill>
                <a:srgbClr val="333333"/>
              </a:solidFill>
              <a:latin typeface="Verdana"/>
              <a:ea typeface="Verdana"/>
              <a:cs typeface="Verdana"/>
              <a:sym typeface="Verdana"/>
            </a:endParaRPr>
          </a:p>
          <a:p>
            <a:pPr indent="-228600" lvl="0" marL="457200" rtl="0" algn="l">
              <a:lnSpc>
                <a:spcPct val="150000"/>
              </a:lnSpc>
              <a:spcBef>
                <a:spcPts val="0"/>
              </a:spcBef>
              <a:spcAft>
                <a:spcPts val="0"/>
              </a:spcAft>
              <a:buClr>
                <a:srgbClr val="333333"/>
              </a:buClr>
              <a:buSzPts val="1200"/>
              <a:buFont typeface="Verdana"/>
              <a:buNone/>
            </a:pPr>
            <a:r>
              <a:rPr lang="en" sz="1200">
                <a:solidFill>
                  <a:srgbClr val="333333"/>
                </a:solidFill>
                <a:latin typeface="Verdana"/>
                <a:ea typeface="Verdana"/>
                <a:cs typeface="Verdana"/>
                <a:sym typeface="Verdana"/>
              </a:rPr>
              <a:t>Number of hard links to the file</a:t>
            </a:r>
            <a:endParaRPr sz="1200">
              <a:solidFill>
                <a:srgbClr val="333333"/>
              </a:solidFill>
              <a:latin typeface="Verdana"/>
              <a:ea typeface="Verdana"/>
              <a:cs typeface="Verdana"/>
              <a:sym typeface="Verdana"/>
            </a:endParaRPr>
          </a:p>
          <a:p>
            <a:pPr indent="-228600" lvl="0" marL="457200" rtl="0" algn="l">
              <a:lnSpc>
                <a:spcPct val="150000"/>
              </a:lnSpc>
              <a:spcBef>
                <a:spcPts val="0"/>
              </a:spcBef>
              <a:spcAft>
                <a:spcPts val="0"/>
              </a:spcAft>
              <a:buClr>
                <a:srgbClr val="333333"/>
              </a:buClr>
              <a:buSzPts val="1200"/>
              <a:buFont typeface="Verdana"/>
              <a:buNone/>
            </a:pPr>
            <a:r>
              <a:rPr lang="en" sz="1200">
                <a:solidFill>
                  <a:srgbClr val="333333"/>
                </a:solidFill>
                <a:latin typeface="Verdana"/>
                <a:ea typeface="Verdana"/>
                <a:cs typeface="Verdana"/>
                <a:sym typeface="Verdana"/>
              </a:rPr>
              <a:t>Time last accessed</a:t>
            </a:r>
            <a:endParaRPr sz="1200">
              <a:solidFill>
                <a:srgbClr val="333333"/>
              </a:solidFill>
              <a:latin typeface="Verdana"/>
              <a:ea typeface="Verdana"/>
              <a:cs typeface="Verdana"/>
              <a:sym typeface="Verdana"/>
            </a:endParaRPr>
          </a:p>
          <a:p>
            <a:pPr indent="-228600" lvl="0" marL="457200" rtl="0" algn="l">
              <a:lnSpc>
                <a:spcPct val="150000"/>
              </a:lnSpc>
              <a:spcBef>
                <a:spcPts val="0"/>
              </a:spcBef>
              <a:spcAft>
                <a:spcPts val="0"/>
              </a:spcAft>
              <a:buClr>
                <a:srgbClr val="333333"/>
              </a:buClr>
              <a:buSzPts val="1200"/>
              <a:buFont typeface="Verdana"/>
              <a:buNone/>
            </a:pPr>
            <a:r>
              <a:rPr lang="en" sz="1200">
                <a:solidFill>
                  <a:srgbClr val="333333"/>
                </a:solidFill>
                <a:latin typeface="Verdana"/>
                <a:ea typeface="Verdana"/>
                <a:cs typeface="Verdana"/>
                <a:sym typeface="Verdana"/>
              </a:rPr>
              <a:t>Time last modified</a:t>
            </a:r>
            <a:endParaRPr sz="1200">
              <a:solidFill>
                <a:srgbClr val="333333"/>
              </a:solidFill>
              <a:latin typeface="Verdana"/>
              <a:ea typeface="Verdana"/>
              <a:cs typeface="Verdana"/>
              <a:sym typeface="Verdana"/>
            </a:endParaRPr>
          </a:p>
          <a:p>
            <a:pPr indent="-228600" lvl="0" marL="457200" rtl="0" algn="l">
              <a:lnSpc>
                <a:spcPct val="150000"/>
              </a:lnSpc>
              <a:spcBef>
                <a:spcPts val="0"/>
              </a:spcBef>
              <a:spcAft>
                <a:spcPts val="0"/>
              </a:spcAft>
              <a:buClr>
                <a:srgbClr val="333333"/>
              </a:buClr>
              <a:buSzPts val="1200"/>
              <a:buFont typeface="Verdana"/>
              <a:buNone/>
            </a:pPr>
            <a:r>
              <a:rPr lang="en" sz="1200">
                <a:solidFill>
                  <a:srgbClr val="333333"/>
                </a:solidFill>
                <a:latin typeface="Verdana"/>
                <a:ea typeface="Verdana"/>
                <a:cs typeface="Verdana"/>
                <a:sym typeface="Verdana"/>
              </a:rPr>
              <a:t>Time inode last modified</a:t>
            </a:r>
            <a:endParaRPr sz="1200">
              <a:solidFill>
                <a:srgbClr val="333333"/>
              </a:solidFill>
              <a:latin typeface="Verdana"/>
              <a:ea typeface="Verdana"/>
              <a:cs typeface="Verdana"/>
              <a:sym typeface="Verdana"/>
            </a:endParaRPr>
          </a:p>
          <a:p>
            <a:pPr indent="0" lvl="0" marL="0" rtl="0" algn="l">
              <a:spcBef>
                <a:spcPts val="0"/>
              </a:spcBef>
              <a:spcAft>
                <a:spcPts val="1600"/>
              </a:spcAft>
              <a:buNone/>
            </a:pPr>
            <a:r>
              <a:t/>
            </a:r>
            <a:endParaRPr sz="1200">
              <a:solidFill>
                <a:srgbClr val="222222"/>
              </a:solidFill>
              <a:highlight>
                <a:srgbClr val="FFFFFF"/>
              </a:highlight>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7"/>
          <p:cNvSpPr txBox="1"/>
          <p:nvPr>
            <p:ph idx="1" type="body"/>
          </p:nvPr>
        </p:nvSpPr>
        <p:spPr>
          <a:xfrm>
            <a:off x="311700" y="221900"/>
            <a:ext cx="8520600" cy="43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root@rn2-empsysd-lapp570:/# tune2fs -l /dev/mapper/vg_root-lv_root | grep Inode</a:t>
            </a:r>
            <a:endParaRPr/>
          </a:p>
          <a:p>
            <a:pPr indent="0" lvl="0" marL="0" rtl="0" algn="l">
              <a:spcBef>
                <a:spcPts val="1600"/>
              </a:spcBef>
              <a:spcAft>
                <a:spcPts val="0"/>
              </a:spcAft>
              <a:buClr>
                <a:schemeClr val="dk1"/>
              </a:buClr>
              <a:buSzPts val="1100"/>
              <a:buFont typeface="Arial"/>
              <a:buNone/>
            </a:pPr>
            <a:r>
              <a:rPr lang="en"/>
              <a:t>Inode count:              327680</a:t>
            </a:r>
            <a:endParaRPr/>
          </a:p>
          <a:p>
            <a:pPr indent="0" lvl="0" marL="0" rtl="0" algn="l">
              <a:spcBef>
                <a:spcPts val="1600"/>
              </a:spcBef>
              <a:spcAft>
                <a:spcPts val="0"/>
              </a:spcAft>
              <a:buClr>
                <a:schemeClr val="dk1"/>
              </a:buClr>
              <a:buSzPts val="1100"/>
              <a:buFont typeface="Arial"/>
              <a:buNone/>
            </a:pPr>
            <a:r>
              <a:rPr lang="en"/>
              <a:t>Inodes per group:         8192</a:t>
            </a:r>
            <a:endParaRPr/>
          </a:p>
          <a:p>
            <a:pPr indent="0" lvl="0" marL="0" rtl="0" algn="l">
              <a:spcBef>
                <a:spcPts val="1600"/>
              </a:spcBef>
              <a:spcAft>
                <a:spcPts val="0"/>
              </a:spcAft>
              <a:buClr>
                <a:schemeClr val="dk1"/>
              </a:buClr>
              <a:buSzPts val="1100"/>
              <a:buFont typeface="Arial"/>
              <a:buNone/>
            </a:pPr>
            <a:r>
              <a:rPr lang="en"/>
              <a:t>Inode blocks per group:   512</a:t>
            </a:r>
            <a:endParaRPr/>
          </a:p>
          <a:p>
            <a:pPr indent="0" lvl="0" marL="0" rtl="0" algn="l">
              <a:spcBef>
                <a:spcPts val="1600"/>
              </a:spcBef>
              <a:spcAft>
                <a:spcPts val="0"/>
              </a:spcAft>
              <a:buClr>
                <a:schemeClr val="dk1"/>
              </a:buClr>
              <a:buSzPts val="1100"/>
              <a:buFont typeface="Arial"/>
              <a:buNone/>
            </a:pPr>
            <a:r>
              <a:rPr lang="en"/>
              <a:t>Inode size:	          256</a:t>
            </a:r>
            <a:endParaRPr/>
          </a:p>
          <a:p>
            <a:pPr indent="0" lvl="0" marL="0" rtl="0" algn="l">
              <a:spcBef>
                <a:spcPts val="1600"/>
              </a:spcBef>
              <a:spcAft>
                <a:spcPts val="16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DNS </a:t>
            </a:r>
            <a:r>
              <a:rPr lang="en"/>
              <a:t>resolving to IP address</a:t>
            </a:r>
            <a:r>
              <a:rPr lang="en"/>
              <a:t>	</a:t>
            </a:r>
            <a:endParaRPr/>
          </a:p>
        </p:txBody>
      </p:sp>
      <p:sp>
        <p:nvSpPr>
          <p:cNvPr id="350" name="Google Shape;350;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http://blog.catchpoint.com/2014/07/01/dns-lookup-domain-name-ip-address/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9"/>
          <p:cNvSpPr txBox="1"/>
          <p:nvPr>
            <p:ph idx="1" type="body"/>
          </p:nvPr>
        </p:nvSpPr>
        <p:spPr>
          <a:xfrm>
            <a:off x="311700" y="324925"/>
            <a:ext cx="8520600" cy="45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PING:</a:t>
            </a:r>
            <a:endParaRPr/>
          </a:p>
          <a:p>
            <a:pPr indent="0" lvl="0" marL="0" rtl="0" algn="l">
              <a:spcBef>
                <a:spcPts val="1600"/>
              </a:spcBef>
              <a:spcAft>
                <a:spcPts val="0"/>
              </a:spcAft>
              <a:buNone/>
            </a:pPr>
            <a:r>
              <a:rPr lang="en" u="sng">
                <a:solidFill>
                  <a:schemeClr val="hlink"/>
                </a:solidFill>
                <a:hlinkClick r:id="rId3"/>
              </a:rPr>
              <a:t>https://www.youtube.com/watch?v=XOSs9X98lkU</a:t>
            </a:r>
            <a:endParaRPr/>
          </a:p>
          <a:p>
            <a:pPr indent="0" lvl="0" marL="0" rtl="0" algn="l">
              <a:spcBef>
                <a:spcPts val="1600"/>
              </a:spcBef>
              <a:spcAft>
                <a:spcPts val="0"/>
              </a:spcAft>
              <a:buNone/>
            </a:pPr>
            <a:r>
              <a:rPr lang="en"/>
              <a:t>→ ping stands for </a:t>
            </a:r>
            <a:r>
              <a:rPr b="1" lang="en"/>
              <a:t>P</a:t>
            </a:r>
            <a:r>
              <a:rPr lang="en"/>
              <a:t>acket </a:t>
            </a:r>
            <a:r>
              <a:rPr b="1" lang="en"/>
              <a:t>I</a:t>
            </a:r>
            <a:r>
              <a:rPr lang="en"/>
              <a:t>nter</a:t>
            </a:r>
            <a:r>
              <a:rPr b="1" lang="en"/>
              <a:t>N</a:t>
            </a:r>
            <a:r>
              <a:rPr lang="en"/>
              <a:t>et</a:t>
            </a:r>
            <a:r>
              <a:rPr b="1" lang="en"/>
              <a:t> G</a:t>
            </a:r>
            <a:r>
              <a:rPr lang="en"/>
              <a:t>roper</a:t>
            </a:r>
            <a:endParaRPr/>
          </a:p>
          <a:p>
            <a:pPr indent="0" lvl="0" marL="0" rtl="0" algn="l">
              <a:spcBef>
                <a:spcPts val="1600"/>
              </a:spcBef>
              <a:spcAft>
                <a:spcPts val="0"/>
              </a:spcAft>
              <a:buNone/>
            </a:pPr>
            <a:r>
              <a:rPr lang="en"/>
              <a:t>Ping command generates Internet control message </a:t>
            </a:r>
            <a:r>
              <a:rPr lang="en"/>
              <a:t>protocol</a:t>
            </a:r>
            <a:r>
              <a:rPr lang="en"/>
              <a:t> ECHO request and ECHO reply packet to test the connectivity </a:t>
            </a:r>
            <a:br>
              <a:rPr lang="en"/>
            </a:b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Here ARP(Address Resolution </a:t>
            </a:r>
            <a:r>
              <a:rPr lang="en"/>
              <a:t>Protocol</a:t>
            </a:r>
            <a:r>
              <a:rPr lang="en"/>
              <a:t>) </a:t>
            </a:r>
            <a:r>
              <a:rPr lang="en"/>
              <a:t>resolve</a:t>
            </a:r>
            <a:r>
              <a:rPr lang="en"/>
              <a:t> the MAC </a:t>
            </a:r>
            <a:r>
              <a:rPr lang="en"/>
              <a:t>address</a:t>
            </a:r>
            <a:r>
              <a:rPr lang="en"/>
              <a:t> of HOST-B based on the Destination IP address</a:t>
            </a:r>
            <a:endParaRPr/>
          </a:p>
        </p:txBody>
      </p:sp>
      <p:pic>
        <p:nvPicPr>
          <p:cNvPr id="356" name="Google Shape;356;p69"/>
          <p:cNvPicPr preferRelativeResize="0"/>
          <p:nvPr/>
        </p:nvPicPr>
        <p:blipFill>
          <a:blip r:embed="rId4">
            <a:alphaModFix/>
          </a:blip>
          <a:stretch>
            <a:fillRect/>
          </a:stretch>
        </p:blipFill>
        <p:spPr>
          <a:xfrm>
            <a:off x="752225" y="2853125"/>
            <a:ext cx="5943600" cy="15929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70"/>
          <p:cNvSpPr txBox="1"/>
          <p:nvPr>
            <p:ph type="title"/>
          </p:nvPr>
        </p:nvSpPr>
        <p:spPr>
          <a:xfrm>
            <a:off x="256225" y="71325"/>
            <a:ext cx="8520600" cy="4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NAT(Network Address translation</a:t>
            </a:r>
            <a:r>
              <a:rPr b="1" lang="en" sz="1000"/>
              <a:t> </a:t>
            </a:r>
            <a:r>
              <a:rPr b="1" lang="en" sz="1800" u="sng">
                <a:solidFill>
                  <a:schemeClr val="accent5"/>
                </a:solidFill>
                <a:hlinkClick r:id="rId3">
                  <a:extLst>
                    <a:ext uri="{A12FA001-AC4F-418D-AE19-62706E023703}">
                      <ahyp:hlinkClr val="tx"/>
                    </a:ext>
                  </a:extLst>
                </a:hlinkClick>
              </a:rPr>
              <a:t>https://www.youtube.com/watch?v=qij5qpHcbBk</a:t>
            </a:r>
            <a:r>
              <a:rPr b="1" lang="en"/>
              <a:t>)</a:t>
            </a:r>
            <a:endParaRPr b="1"/>
          </a:p>
        </p:txBody>
      </p:sp>
      <p:sp>
        <p:nvSpPr>
          <p:cNvPr id="362" name="Google Shape;362;p70"/>
          <p:cNvSpPr txBox="1"/>
          <p:nvPr>
            <p:ph idx="1" type="body"/>
          </p:nvPr>
        </p:nvSpPr>
        <p:spPr>
          <a:xfrm>
            <a:off x="155575" y="622275"/>
            <a:ext cx="8520600" cy="448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50">
                <a:solidFill>
                  <a:srgbClr val="111111"/>
                </a:solidFill>
                <a:highlight>
                  <a:srgbClr val="FFFFFF"/>
                </a:highlight>
                <a:latin typeface="Roboto"/>
                <a:ea typeface="Roboto"/>
                <a:cs typeface="Roboto"/>
                <a:sym typeface="Roboto"/>
              </a:rPr>
              <a:t>What is NAT?</a:t>
            </a:r>
            <a:br>
              <a:rPr lang="en" sz="1050">
                <a:solidFill>
                  <a:srgbClr val="111111"/>
                </a:solidFill>
                <a:highlight>
                  <a:srgbClr val="FFFFFF"/>
                </a:highlight>
                <a:latin typeface="Roboto"/>
                <a:ea typeface="Roboto"/>
                <a:cs typeface="Roboto"/>
                <a:sym typeface="Roboto"/>
              </a:rPr>
            </a:br>
            <a:br>
              <a:rPr lang="en" sz="1050">
                <a:solidFill>
                  <a:srgbClr val="111111"/>
                </a:solidFill>
                <a:highlight>
                  <a:srgbClr val="FFFFFF"/>
                </a:highlight>
                <a:latin typeface="Roboto"/>
                <a:ea typeface="Roboto"/>
                <a:cs typeface="Roboto"/>
                <a:sym typeface="Roboto"/>
              </a:rPr>
            </a:br>
            <a:r>
              <a:rPr lang="en" sz="1050">
                <a:solidFill>
                  <a:srgbClr val="111111"/>
                </a:solidFill>
                <a:highlight>
                  <a:srgbClr val="FFFFFF"/>
                </a:highlight>
                <a:latin typeface="Roboto"/>
                <a:ea typeface="Roboto"/>
                <a:cs typeface="Roboto"/>
                <a:sym typeface="Roboto"/>
              </a:rPr>
              <a:t>Network Address Translation (NAT) is used to convert private IP addresses to public IP addresses and vise versa. </a:t>
            </a:r>
            <a:br>
              <a:rPr lang="en" sz="1050">
                <a:solidFill>
                  <a:srgbClr val="111111"/>
                </a:solidFill>
                <a:highlight>
                  <a:srgbClr val="FFFFFF"/>
                </a:highlight>
                <a:latin typeface="Roboto"/>
                <a:ea typeface="Roboto"/>
                <a:cs typeface="Roboto"/>
                <a:sym typeface="Roboto"/>
              </a:rPr>
            </a:br>
            <a:r>
              <a:rPr lang="en" sz="1050">
                <a:solidFill>
                  <a:srgbClr val="111111"/>
                </a:solidFill>
                <a:highlight>
                  <a:srgbClr val="FFFFFF"/>
                </a:highlight>
                <a:latin typeface="Roboto"/>
                <a:ea typeface="Roboto"/>
                <a:cs typeface="Roboto"/>
                <a:sym typeface="Roboto"/>
              </a:rPr>
              <a:t>The feature was introduced to prolong the life of IPv4 addresses. By using NAT you can convert all your private IP addresses to a single (or few) public address. This means a huge number of public addresses can be saved because the private addresses can be used over and over again in private networks across the world.</a:t>
            </a:r>
            <a:br>
              <a:rPr lang="en" sz="1050">
                <a:solidFill>
                  <a:srgbClr val="111111"/>
                </a:solidFill>
                <a:highlight>
                  <a:srgbClr val="FFFFFF"/>
                </a:highlight>
                <a:latin typeface="Roboto"/>
                <a:ea typeface="Roboto"/>
                <a:cs typeface="Roboto"/>
                <a:sym typeface="Roboto"/>
              </a:rPr>
            </a:br>
            <a:br>
              <a:rPr lang="en" sz="1050">
                <a:solidFill>
                  <a:srgbClr val="111111"/>
                </a:solidFill>
                <a:highlight>
                  <a:srgbClr val="FFFFFF"/>
                </a:highlight>
                <a:latin typeface="Roboto"/>
                <a:ea typeface="Roboto"/>
                <a:cs typeface="Roboto"/>
                <a:sym typeface="Roboto"/>
              </a:rPr>
            </a:br>
            <a:r>
              <a:rPr b="1" lang="en" sz="1050">
                <a:solidFill>
                  <a:srgbClr val="111111"/>
                </a:solidFill>
                <a:highlight>
                  <a:srgbClr val="FFFFFF"/>
                </a:highlight>
                <a:latin typeface="Roboto"/>
                <a:ea typeface="Roboto"/>
                <a:cs typeface="Roboto"/>
                <a:sym typeface="Roboto"/>
              </a:rPr>
              <a:t>Types of NAT</a:t>
            </a:r>
            <a:br>
              <a:rPr lang="en" sz="1050">
                <a:solidFill>
                  <a:srgbClr val="111111"/>
                </a:solidFill>
                <a:highlight>
                  <a:srgbClr val="FFFFFF"/>
                </a:highlight>
                <a:latin typeface="Roboto"/>
                <a:ea typeface="Roboto"/>
                <a:cs typeface="Roboto"/>
                <a:sym typeface="Roboto"/>
              </a:rPr>
            </a:br>
            <a:r>
              <a:rPr lang="en" sz="1050">
                <a:solidFill>
                  <a:srgbClr val="111111"/>
                </a:solidFill>
                <a:highlight>
                  <a:srgbClr val="FFFFFF"/>
                </a:highlight>
                <a:latin typeface="Roboto"/>
                <a:ea typeface="Roboto"/>
                <a:cs typeface="Roboto"/>
                <a:sym typeface="Roboto"/>
              </a:rPr>
              <a:t>There are three types of NAT, some more common than others but it’s a good idea to know exactly how each one works and how they can be used.</a:t>
            </a:r>
            <a:br>
              <a:rPr lang="en" sz="1050">
                <a:solidFill>
                  <a:srgbClr val="111111"/>
                </a:solidFill>
                <a:highlight>
                  <a:srgbClr val="FFFFFF"/>
                </a:highlight>
                <a:latin typeface="Roboto"/>
                <a:ea typeface="Roboto"/>
                <a:cs typeface="Roboto"/>
                <a:sym typeface="Roboto"/>
              </a:rPr>
            </a:br>
            <a:br>
              <a:rPr lang="en" sz="1050">
                <a:solidFill>
                  <a:srgbClr val="111111"/>
                </a:solidFill>
                <a:highlight>
                  <a:srgbClr val="FFFFFF"/>
                </a:highlight>
                <a:latin typeface="Roboto"/>
                <a:ea typeface="Roboto"/>
                <a:cs typeface="Roboto"/>
                <a:sym typeface="Roboto"/>
              </a:rPr>
            </a:br>
            <a:r>
              <a:rPr b="1" lang="en" sz="1050">
                <a:solidFill>
                  <a:srgbClr val="111111"/>
                </a:solidFill>
                <a:highlight>
                  <a:srgbClr val="FFFFFF"/>
                </a:highlight>
                <a:latin typeface="Roboto"/>
                <a:ea typeface="Roboto"/>
                <a:cs typeface="Roboto"/>
                <a:sym typeface="Roboto"/>
              </a:rPr>
              <a:t>Static</a:t>
            </a:r>
            <a:br>
              <a:rPr lang="en" sz="1050">
                <a:solidFill>
                  <a:srgbClr val="111111"/>
                </a:solidFill>
                <a:highlight>
                  <a:srgbClr val="FFFFFF"/>
                </a:highlight>
                <a:latin typeface="Roboto"/>
                <a:ea typeface="Roboto"/>
                <a:cs typeface="Roboto"/>
                <a:sym typeface="Roboto"/>
              </a:rPr>
            </a:br>
            <a:r>
              <a:rPr lang="en" sz="1050">
                <a:solidFill>
                  <a:srgbClr val="111111"/>
                </a:solidFill>
                <a:highlight>
                  <a:srgbClr val="FFFFFF"/>
                </a:highlight>
                <a:latin typeface="Roboto"/>
                <a:ea typeface="Roboto"/>
                <a:cs typeface="Roboto"/>
                <a:sym typeface="Roboto"/>
              </a:rPr>
              <a:t>Static NAT is when you manually assign each private IP address + port number a public IP address + port number. This could be used when running web server or mail serve.</a:t>
            </a:r>
            <a:br>
              <a:rPr lang="en" sz="1050">
                <a:solidFill>
                  <a:srgbClr val="111111"/>
                </a:solidFill>
                <a:highlight>
                  <a:srgbClr val="FFFFFF"/>
                </a:highlight>
                <a:latin typeface="Roboto"/>
                <a:ea typeface="Roboto"/>
                <a:cs typeface="Roboto"/>
                <a:sym typeface="Roboto"/>
              </a:rPr>
            </a:br>
            <a:br>
              <a:rPr lang="en" sz="1050">
                <a:solidFill>
                  <a:srgbClr val="111111"/>
                </a:solidFill>
                <a:highlight>
                  <a:srgbClr val="FFFFFF"/>
                </a:highlight>
                <a:latin typeface="Roboto"/>
                <a:ea typeface="Roboto"/>
                <a:cs typeface="Roboto"/>
                <a:sym typeface="Roboto"/>
              </a:rPr>
            </a:br>
            <a:r>
              <a:rPr b="1" lang="en" sz="1050">
                <a:solidFill>
                  <a:srgbClr val="111111"/>
                </a:solidFill>
                <a:highlight>
                  <a:srgbClr val="FFFFFF"/>
                </a:highlight>
                <a:latin typeface="Roboto"/>
                <a:ea typeface="Roboto"/>
                <a:cs typeface="Roboto"/>
                <a:sym typeface="Roboto"/>
              </a:rPr>
              <a:t>Dynamic</a:t>
            </a:r>
            <a:br>
              <a:rPr lang="en" sz="1050">
                <a:solidFill>
                  <a:srgbClr val="111111"/>
                </a:solidFill>
                <a:highlight>
                  <a:srgbClr val="FFFFFF"/>
                </a:highlight>
                <a:latin typeface="Roboto"/>
                <a:ea typeface="Roboto"/>
                <a:cs typeface="Roboto"/>
                <a:sym typeface="Roboto"/>
              </a:rPr>
            </a:br>
            <a:r>
              <a:rPr lang="en" sz="1050">
                <a:solidFill>
                  <a:srgbClr val="111111"/>
                </a:solidFill>
                <a:highlight>
                  <a:srgbClr val="FFFFFF"/>
                </a:highlight>
                <a:latin typeface="Roboto"/>
                <a:ea typeface="Roboto"/>
                <a:cs typeface="Roboto"/>
                <a:sym typeface="Roboto"/>
              </a:rPr>
              <a:t>The way Dynamic NAT works is by assigning each private IP to a public IP from a manually created pool of available public addresses.</a:t>
            </a:r>
            <a:br>
              <a:rPr lang="en" sz="1050">
                <a:solidFill>
                  <a:srgbClr val="111111"/>
                </a:solidFill>
                <a:highlight>
                  <a:srgbClr val="FFFFFF"/>
                </a:highlight>
                <a:latin typeface="Roboto"/>
                <a:ea typeface="Roboto"/>
                <a:cs typeface="Roboto"/>
                <a:sym typeface="Roboto"/>
              </a:rPr>
            </a:br>
            <a:r>
              <a:rPr lang="en" sz="1050">
                <a:solidFill>
                  <a:srgbClr val="111111"/>
                </a:solidFill>
                <a:highlight>
                  <a:srgbClr val="FFFFFF"/>
                </a:highlight>
                <a:latin typeface="Roboto"/>
                <a:ea typeface="Roboto"/>
                <a:cs typeface="Roboto"/>
                <a:sym typeface="Roboto"/>
              </a:rPr>
              <a:t>You can use this to merge two networks with the same subnet together. You would configure the connecting routers to make the subnets appear to be different to what they actually are.</a:t>
            </a:r>
            <a:br>
              <a:rPr lang="en" sz="1050">
                <a:solidFill>
                  <a:srgbClr val="111111"/>
                </a:solidFill>
                <a:highlight>
                  <a:srgbClr val="FFFFFF"/>
                </a:highlight>
                <a:latin typeface="Roboto"/>
                <a:ea typeface="Roboto"/>
                <a:cs typeface="Roboto"/>
                <a:sym typeface="Roboto"/>
              </a:rPr>
            </a:br>
            <a:br>
              <a:rPr lang="en" sz="1050">
                <a:solidFill>
                  <a:srgbClr val="111111"/>
                </a:solidFill>
                <a:highlight>
                  <a:srgbClr val="FFFFFF"/>
                </a:highlight>
                <a:latin typeface="Roboto"/>
                <a:ea typeface="Roboto"/>
                <a:cs typeface="Roboto"/>
                <a:sym typeface="Roboto"/>
              </a:rPr>
            </a:br>
            <a:r>
              <a:rPr b="1" lang="en" sz="1050">
                <a:solidFill>
                  <a:srgbClr val="111111"/>
                </a:solidFill>
                <a:highlight>
                  <a:srgbClr val="FFFFFF"/>
                </a:highlight>
                <a:latin typeface="Roboto"/>
                <a:ea typeface="Roboto"/>
                <a:cs typeface="Roboto"/>
                <a:sym typeface="Roboto"/>
              </a:rPr>
              <a:t>PAT (Overload)</a:t>
            </a:r>
            <a:br>
              <a:rPr lang="en" sz="1050">
                <a:solidFill>
                  <a:srgbClr val="111111"/>
                </a:solidFill>
                <a:highlight>
                  <a:srgbClr val="FFFFFF"/>
                </a:highlight>
                <a:latin typeface="Roboto"/>
                <a:ea typeface="Roboto"/>
                <a:cs typeface="Roboto"/>
                <a:sym typeface="Roboto"/>
              </a:rPr>
            </a:br>
            <a:r>
              <a:rPr lang="en" sz="1050">
                <a:solidFill>
                  <a:srgbClr val="111111"/>
                </a:solidFill>
                <a:highlight>
                  <a:srgbClr val="FFFFFF"/>
                </a:highlight>
                <a:latin typeface="Roboto"/>
                <a:ea typeface="Roboto"/>
                <a:cs typeface="Roboto"/>
                <a:sym typeface="Roboto"/>
              </a:rPr>
              <a:t>Port Address Transaction (PAT) or Overload as it is often called is the most popular version used today.</a:t>
            </a:r>
            <a:br>
              <a:rPr lang="en" sz="1050">
                <a:solidFill>
                  <a:srgbClr val="111111"/>
                </a:solidFill>
                <a:highlight>
                  <a:srgbClr val="FFFFFF"/>
                </a:highlight>
                <a:latin typeface="Roboto"/>
                <a:ea typeface="Roboto"/>
                <a:cs typeface="Roboto"/>
                <a:sym typeface="Roboto"/>
              </a:rPr>
            </a:br>
            <a:r>
              <a:rPr lang="en" sz="1050">
                <a:solidFill>
                  <a:srgbClr val="111111"/>
                </a:solidFill>
                <a:highlight>
                  <a:srgbClr val="FFFFFF"/>
                </a:highlight>
                <a:latin typeface="Roboto"/>
                <a:ea typeface="Roboto"/>
                <a:cs typeface="Roboto"/>
                <a:sym typeface="Roboto"/>
              </a:rPr>
              <a:t>The way PAT works is it converts the private address + port number to the public address + port number.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Setting Global ENVIRONMENT VARIABLES</a:t>
            </a:r>
            <a:endParaRPr sz="1800">
              <a:latin typeface="Times New Roman"/>
              <a:ea typeface="Times New Roman"/>
              <a:cs typeface="Times New Roman"/>
              <a:sym typeface="Times New Roman"/>
            </a:endParaRPr>
          </a:p>
        </p:txBody>
      </p:sp>
      <p:sp>
        <p:nvSpPr>
          <p:cNvPr id="368" name="Google Shape;368;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If you set </a:t>
            </a:r>
            <a:r>
              <a:rPr b="1" lang="en" sz="1200">
                <a:solidFill>
                  <a:srgbClr val="000000"/>
                </a:solidFill>
                <a:latin typeface="Times New Roman"/>
                <a:ea typeface="Times New Roman"/>
                <a:cs typeface="Times New Roman"/>
                <a:sym typeface="Times New Roman"/>
              </a:rPr>
              <a:t>.bash_profile</a:t>
            </a:r>
            <a:r>
              <a:rPr lang="en" sz="1200">
                <a:solidFill>
                  <a:srgbClr val="000000"/>
                </a:solidFill>
                <a:latin typeface="Times New Roman"/>
                <a:ea typeface="Times New Roman"/>
                <a:cs typeface="Times New Roman"/>
                <a:sym typeface="Times New Roman"/>
              </a:rPr>
              <a:t> into user account, the Variables </a:t>
            </a:r>
            <a:r>
              <a:rPr lang="en" sz="1200">
                <a:solidFill>
                  <a:srgbClr val="000000"/>
                </a:solidFill>
                <a:latin typeface="Times New Roman"/>
                <a:ea typeface="Times New Roman"/>
                <a:cs typeface="Times New Roman"/>
                <a:sym typeface="Times New Roman"/>
              </a:rPr>
              <a:t>whatever</a:t>
            </a:r>
            <a:r>
              <a:rPr lang="en" sz="1200">
                <a:solidFill>
                  <a:srgbClr val="000000"/>
                </a:solidFill>
                <a:latin typeface="Times New Roman"/>
                <a:ea typeface="Times New Roman"/>
                <a:cs typeface="Times New Roman"/>
                <a:sym typeface="Times New Roman"/>
              </a:rPr>
              <a:t> you exported will be limited user </a:t>
            </a:r>
            <a:r>
              <a:rPr lang="en" sz="1200">
                <a:solidFill>
                  <a:srgbClr val="000000"/>
                </a:solidFill>
                <a:latin typeface="Times New Roman"/>
                <a:ea typeface="Times New Roman"/>
                <a:cs typeface="Times New Roman"/>
                <a:sym typeface="Times New Roman"/>
              </a:rPr>
              <a:t>account</a:t>
            </a:r>
            <a:r>
              <a:rPr lang="en" sz="1200">
                <a:solidFill>
                  <a:srgbClr val="000000"/>
                </a:solidFill>
                <a:latin typeface="Times New Roman"/>
                <a:ea typeface="Times New Roman"/>
                <a:cs typeface="Times New Roman"/>
                <a:sym typeface="Times New Roman"/>
              </a:rPr>
              <a:t> only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 When you set the same </a:t>
            </a:r>
            <a:r>
              <a:rPr lang="en" sz="1200">
                <a:solidFill>
                  <a:srgbClr val="000000"/>
                </a:solidFill>
                <a:latin typeface="Times New Roman"/>
                <a:ea typeface="Times New Roman"/>
                <a:cs typeface="Times New Roman"/>
                <a:sym typeface="Times New Roman"/>
              </a:rPr>
              <a:t>variables</a:t>
            </a:r>
            <a:r>
              <a:rPr lang="en" sz="1200">
                <a:solidFill>
                  <a:srgbClr val="000000"/>
                </a:solidFill>
                <a:latin typeface="Times New Roman"/>
                <a:ea typeface="Times New Roman"/>
                <a:cs typeface="Times New Roman"/>
                <a:sym typeface="Times New Roman"/>
              </a:rPr>
              <a:t> in etc/environment the same </a:t>
            </a:r>
            <a:r>
              <a:rPr lang="en" sz="1200">
                <a:solidFill>
                  <a:srgbClr val="000000"/>
                </a:solidFill>
                <a:latin typeface="Times New Roman"/>
                <a:ea typeface="Times New Roman"/>
                <a:cs typeface="Times New Roman"/>
                <a:sym typeface="Times New Roman"/>
              </a:rPr>
              <a:t>variables</a:t>
            </a:r>
            <a:r>
              <a:rPr lang="en" sz="1200">
                <a:solidFill>
                  <a:srgbClr val="000000"/>
                </a:solidFill>
                <a:latin typeface="Times New Roman"/>
                <a:ea typeface="Times New Roman"/>
                <a:cs typeface="Times New Roman"/>
                <a:sym typeface="Times New Roman"/>
              </a:rPr>
              <a:t> can use in  all the user accounts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[root@ip-11-0-2-179 ~]# cat /etc/environment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PATH=$PATH:$HOME/.local/bin:$HOME/bin</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export JAVA_HOME=/home/ec2-user/jdk1.8.0_131/bin</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export PATH=$JAVA_HOME:$PATH</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export PATH</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type="ctrTitle"/>
          </p:nvPr>
        </p:nvSpPr>
        <p:spPr>
          <a:xfrm>
            <a:off x="311700" y="213700"/>
            <a:ext cx="8560500" cy="4686900"/>
          </a:xfrm>
          <a:prstGeom prst="rect">
            <a:avLst/>
          </a:prstGeom>
        </p:spPr>
        <p:txBody>
          <a:bodyPr anchorCtr="0" anchor="t" bIns="91425" lIns="91425" spcFirstLastPara="1" rIns="91425" wrap="square" tIns="91425">
            <a:noAutofit/>
          </a:bodyPr>
          <a:lstStyle/>
          <a:p>
            <a:pPr indent="0" lvl="0" marL="0" rtl="0" algn="l">
              <a:lnSpc>
                <a:spcPct val="122200"/>
              </a:lnSpc>
              <a:spcBef>
                <a:spcPts val="2400"/>
              </a:spcBef>
              <a:spcAft>
                <a:spcPts val="0"/>
              </a:spcAft>
              <a:buClr>
                <a:schemeClr val="dk1"/>
              </a:buClr>
              <a:buSzPts val="1100"/>
              <a:buFont typeface="Arial"/>
              <a:buNone/>
            </a:pPr>
            <a:r>
              <a:rPr lang="en" sz="1100">
                <a:solidFill>
                  <a:srgbClr val="111111"/>
                </a:solidFill>
                <a:highlight>
                  <a:srgbClr val="FFFFFF"/>
                </a:highlight>
                <a:latin typeface="Times New Roman"/>
                <a:ea typeface="Times New Roman"/>
                <a:cs typeface="Times New Roman"/>
                <a:sym typeface="Times New Roman"/>
              </a:rPr>
              <a:t>3. GRUB</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80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GRUB stands for Grand Unified Bootloader.</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If you have multiple kernel images installed on your system, you can choose which one to be executed.</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GRUB displays a splash screen, waits for few seconds, if you don’t enter anything, it loads the default kernel image as specified in the grub configuration file.</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GRUB has the knowledge of the filesystem (the older Linux loader LILO didn’t understand filesystem).</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Grub configuration file is /boot/grub/grub.conf (/etc/grub.conf is a link to this). The following is sample grub.conf of CentOS.</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EEEEEE"/>
                </a:highlight>
                <a:latin typeface="Times New Roman"/>
                <a:ea typeface="Times New Roman"/>
                <a:cs typeface="Times New Roman"/>
                <a:sym typeface="Times New Roman"/>
              </a:rPr>
              <a:t>#boot=/dev/sda</a:t>
            </a:r>
            <a:br>
              <a:rPr lang="en" sz="1100">
                <a:solidFill>
                  <a:srgbClr val="111111"/>
                </a:solidFill>
                <a:highlight>
                  <a:srgbClr val="EEEEEE"/>
                </a:highlight>
                <a:latin typeface="Times New Roman"/>
                <a:ea typeface="Times New Roman"/>
                <a:cs typeface="Times New Roman"/>
                <a:sym typeface="Times New Roman"/>
              </a:rPr>
            </a:br>
            <a:r>
              <a:rPr lang="en" sz="1100">
                <a:solidFill>
                  <a:srgbClr val="111111"/>
                </a:solidFill>
                <a:highlight>
                  <a:srgbClr val="EEEEEE"/>
                </a:highlight>
                <a:latin typeface="Times New Roman"/>
                <a:ea typeface="Times New Roman"/>
                <a:cs typeface="Times New Roman"/>
                <a:sym typeface="Times New Roman"/>
              </a:rPr>
              <a:t>default=0</a:t>
            </a:r>
            <a:br>
              <a:rPr lang="en" sz="1100">
                <a:solidFill>
                  <a:srgbClr val="111111"/>
                </a:solidFill>
                <a:highlight>
                  <a:srgbClr val="EEEEEE"/>
                </a:highlight>
                <a:latin typeface="Times New Roman"/>
                <a:ea typeface="Times New Roman"/>
                <a:cs typeface="Times New Roman"/>
                <a:sym typeface="Times New Roman"/>
              </a:rPr>
            </a:br>
            <a:r>
              <a:rPr lang="en" sz="1100">
                <a:solidFill>
                  <a:srgbClr val="111111"/>
                </a:solidFill>
                <a:highlight>
                  <a:srgbClr val="EEEEEE"/>
                </a:highlight>
                <a:latin typeface="Times New Roman"/>
                <a:ea typeface="Times New Roman"/>
                <a:cs typeface="Times New Roman"/>
                <a:sym typeface="Times New Roman"/>
              </a:rPr>
              <a:t>timeout=5</a:t>
            </a:r>
            <a:br>
              <a:rPr lang="en" sz="1100">
                <a:solidFill>
                  <a:srgbClr val="111111"/>
                </a:solidFill>
                <a:highlight>
                  <a:srgbClr val="EEEEEE"/>
                </a:highlight>
                <a:latin typeface="Times New Roman"/>
                <a:ea typeface="Times New Roman"/>
                <a:cs typeface="Times New Roman"/>
                <a:sym typeface="Times New Roman"/>
              </a:rPr>
            </a:br>
            <a:r>
              <a:rPr lang="en" sz="1100">
                <a:solidFill>
                  <a:srgbClr val="111111"/>
                </a:solidFill>
                <a:highlight>
                  <a:srgbClr val="EEEEEE"/>
                </a:highlight>
                <a:latin typeface="Times New Roman"/>
                <a:ea typeface="Times New Roman"/>
                <a:cs typeface="Times New Roman"/>
                <a:sym typeface="Times New Roman"/>
              </a:rPr>
              <a:t>splashimage=(hd0,0)/boot/grub/splash.xpm.gz</a:t>
            </a:r>
            <a:br>
              <a:rPr lang="en" sz="1100">
                <a:solidFill>
                  <a:srgbClr val="111111"/>
                </a:solidFill>
                <a:highlight>
                  <a:srgbClr val="EEEEEE"/>
                </a:highlight>
                <a:latin typeface="Times New Roman"/>
                <a:ea typeface="Times New Roman"/>
                <a:cs typeface="Times New Roman"/>
                <a:sym typeface="Times New Roman"/>
              </a:rPr>
            </a:br>
            <a:r>
              <a:rPr lang="en" sz="1100">
                <a:solidFill>
                  <a:srgbClr val="111111"/>
                </a:solidFill>
                <a:highlight>
                  <a:srgbClr val="EEEEEE"/>
                </a:highlight>
                <a:latin typeface="Times New Roman"/>
                <a:ea typeface="Times New Roman"/>
                <a:cs typeface="Times New Roman"/>
                <a:sym typeface="Times New Roman"/>
              </a:rPr>
              <a:t>hiddenmenu</a:t>
            </a:r>
            <a:br>
              <a:rPr lang="en" sz="1100">
                <a:solidFill>
                  <a:srgbClr val="111111"/>
                </a:solidFill>
                <a:highlight>
                  <a:srgbClr val="EEEEEE"/>
                </a:highlight>
                <a:latin typeface="Times New Roman"/>
                <a:ea typeface="Times New Roman"/>
                <a:cs typeface="Times New Roman"/>
                <a:sym typeface="Times New Roman"/>
              </a:rPr>
            </a:br>
            <a:r>
              <a:rPr lang="en" sz="1100">
                <a:solidFill>
                  <a:srgbClr val="111111"/>
                </a:solidFill>
                <a:highlight>
                  <a:srgbClr val="EEEEEE"/>
                </a:highlight>
                <a:latin typeface="Times New Roman"/>
                <a:ea typeface="Times New Roman"/>
                <a:cs typeface="Times New Roman"/>
                <a:sym typeface="Times New Roman"/>
              </a:rPr>
              <a:t>title CentOS (2.6.18-194.el5PAE)</a:t>
            </a:r>
            <a:br>
              <a:rPr lang="en" sz="1100">
                <a:solidFill>
                  <a:srgbClr val="111111"/>
                </a:solidFill>
                <a:highlight>
                  <a:srgbClr val="EEEEEE"/>
                </a:highlight>
                <a:latin typeface="Times New Roman"/>
                <a:ea typeface="Times New Roman"/>
                <a:cs typeface="Times New Roman"/>
                <a:sym typeface="Times New Roman"/>
              </a:rPr>
            </a:br>
            <a:r>
              <a:rPr lang="en" sz="1100">
                <a:solidFill>
                  <a:srgbClr val="111111"/>
                </a:solidFill>
                <a:highlight>
                  <a:srgbClr val="EEEEEE"/>
                </a:highlight>
                <a:latin typeface="Times New Roman"/>
                <a:ea typeface="Times New Roman"/>
                <a:cs typeface="Times New Roman"/>
                <a:sym typeface="Times New Roman"/>
              </a:rPr>
              <a:t>          root (hd0,0)</a:t>
            </a:r>
            <a:br>
              <a:rPr lang="en" sz="1100">
                <a:solidFill>
                  <a:srgbClr val="111111"/>
                </a:solidFill>
                <a:highlight>
                  <a:srgbClr val="EEEEEE"/>
                </a:highlight>
                <a:latin typeface="Times New Roman"/>
                <a:ea typeface="Times New Roman"/>
                <a:cs typeface="Times New Roman"/>
                <a:sym typeface="Times New Roman"/>
              </a:rPr>
            </a:br>
            <a:r>
              <a:rPr lang="en" sz="1100">
                <a:solidFill>
                  <a:srgbClr val="111111"/>
                </a:solidFill>
                <a:highlight>
                  <a:srgbClr val="EEEEEE"/>
                </a:highlight>
                <a:latin typeface="Times New Roman"/>
                <a:ea typeface="Times New Roman"/>
                <a:cs typeface="Times New Roman"/>
                <a:sym typeface="Times New Roman"/>
              </a:rPr>
              <a:t>          kernel /boot/vmlinuz-2.6.18-194.el5PAE ro root=LABEL=/</a:t>
            </a:r>
            <a:br>
              <a:rPr lang="en" sz="1100">
                <a:solidFill>
                  <a:srgbClr val="111111"/>
                </a:solidFill>
                <a:highlight>
                  <a:srgbClr val="EEEEEE"/>
                </a:highlight>
                <a:latin typeface="Times New Roman"/>
                <a:ea typeface="Times New Roman"/>
                <a:cs typeface="Times New Roman"/>
                <a:sym typeface="Times New Roman"/>
              </a:rPr>
            </a:br>
            <a:r>
              <a:rPr lang="en" sz="1100">
                <a:solidFill>
                  <a:srgbClr val="111111"/>
                </a:solidFill>
                <a:highlight>
                  <a:srgbClr val="EEEEEE"/>
                </a:highlight>
                <a:latin typeface="Times New Roman"/>
                <a:ea typeface="Times New Roman"/>
                <a:cs typeface="Times New Roman"/>
                <a:sym typeface="Times New Roman"/>
              </a:rPr>
              <a:t>          initrd /boot/initrd-2.6.18-194.el5PAE.img</a:t>
            </a:r>
            <a:endParaRPr sz="1100">
              <a:solidFill>
                <a:srgbClr val="111111"/>
              </a:solidFill>
              <a:highlight>
                <a:srgbClr val="EEEEEE"/>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As you notice from the above info, it contains kernel and initrd image.</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So, in simple terms GRUB just loads and executes Kernel and initrd images.</a:t>
            </a:r>
            <a:endParaRPr sz="1100">
              <a:solidFill>
                <a:srgbClr val="111111"/>
              </a:solidFill>
              <a:highlight>
                <a:srgbClr val="FFFFFF"/>
              </a:highlight>
              <a:latin typeface="Times New Roman"/>
              <a:ea typeface="Times New Roman"/>
              <a:cs typeface="Times New Roman"/>
              <a:sym typeface="Times New Roman"/>
            </a:endParaRPr>
          </a:p>
          <a:p>
            <a:pPr indent="0" lvl="0" marL="0" rtl="0" algn="l">
              <a:spcBef>
                <a:spcPts val="2000"/>
              </a:spcBef>
              <a:spcAft>
                <a:spcPts val="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Passwordless</a:t>
            </a:r>
            <a:r>
              <a:rPr lang="en"/>
              <a:t> </a:t>
            </a:r>
            <a:r>
              <a:rPr lang="en"/>
              <a:t>authentication</a:t>
            </a:r>
            <a:r>
              <a:rPr lang="en"/>
              <a:t> </a:t>
            </a:r>
            <a:endParaRPr/>
          </a:p>
        </p:txBody>
      </p:sp>
      <p:sp>
        <p:nvSpPr>
          <p:cNvPr id="374" name="Google Shape;374;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$ssh-keygen -t rsa</a:t>
            </a:r>
            <a:endParaRPr/>
          </a:p>
          <a:p>
            <a:pPr indent="0" lvl="0" marL="0" rtl="0" algn="l">
              <a:spcBef>
                <a:spcPts val="1600"/>
              </a:spcBef>
              <a:spcAft>
                <a:spcPts val="0"/>
              </a:spcAft>
              <a:buClr>
                <a:schemeClr val="dk1"/>
              </a:buClr>
              <a:buSzPts val="1100"/>
              <a:buFont typeface="Arial"/>
              <a:buNone/>
            </a:pPr>
            <a:r>
              <a:rPr lang="en"/>
              <a:t>This command will allow you to see the public key of your private key</a:t>
            </a:r>
            <a:endParaRPr/>
          </a:p>
          <a:p>
            <a:pPr indent="0" lvl="0" marL="0" rtl="0" algn="l">
              <a:spcBef>
                <a:spcPts val="1600"/>
              </a:spcBef>
              <a:spcAft>
                <a:spcPts val="0"/>
              </a:spcAft>
              <a:buClr>
                <a:schemeClr val="dk1"/>
              </a:buClr>
              <a:buSzPts val="1100"/>
              <a:buFont typeface="Arial"/>
              <a:buNone/>
            </a:pPr>
            <a:r>
              <a:rPr lang="en"/>
              <a:t>$ ssh-keygen -y </a:t>
            </a:r>
            <a:endParaRPr/>
          </a:p>
          <a:p>
            <a:pPr indent="0" lvl="0" marL="0" rtl="0" algn="l">
              <a:spcBef>
                <a:spcPts val="1600"/>
              </a:spcBef>
              <a:spcAft>
                <a:spcPts val="0"/>
              </a:spcAft>
              <a:buClr>
                <a:schemeClr val="dk1"/>
              </a:buClr>
              <a:buSzPts val="1100"/>
              <a:buFont typeface="Arial"/>
              <a:buNone/>
            </a:pPr>
            <a:r>
              <a:rPr lang="en"/>
              <a:t>You need to pass the location of your private key where it got stored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Free up memory usage(Clearing cache)</a:t>
            </a:r>
            <a:endParaRPr/>
          </a:p>
        </p:txBody>
      </p:sp>
      <p:sp>
        <p:nvSpPr>
          <p:cNvPr id="380" name="Google Shape;380;p73"/>
          <p:cNvSpPr txBox="1"/>
          <p:nvPr>
            <p:ph idx="1" type="body"/>
          </p:nvPr>
        </p:nvSpPr>
        <p:spPr>
          <a:xfrm>
            <a:off x="311700" y="1152475"/>
            <a:ext cx="8520600" cy="387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Times New Roman"/>
                <a:ea typeface="Times New Roman"/>
                <a:cs typeface="Times New Roman"/>
                <a:sym typeface="Times New Roman"/>
                <a:hlinkClick r:id="rId3"/>
              </a:rPr>
              <a:t>https://www.tecmint.com/clear-ram-memory-cache-buffer-and-swap-space-on-linux/</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333333"/>
                </a:solidFill>
                <a:latin typeface="Times New Roman"/>
                <a:ea typeface="Times New Roman"/>
                <a:cs typeface="Times New Roman"/>
                <a:sym typeface="Times New Roman"/>
              </a:rPr>
              <a:t>1.</a:t>
            </a:r>
            <a:r>
              <a:rPr lang="en" sz="1100">
                <a:solidFill>
                  <a:srgbClr val="272727"/>
                </a:solidFill>
                <a:latin typeface="Times New Roman"/>
                <a:ea typeface="Times New Roman"/>
                <a:cs typeface="Times New Roman"/>
                <a:sym typeface="Times New Roman"/>
              </a:rPr>
              <a:t> Clear PageCache only.</a:t>
            </a:r>
            <a:endParaRPr sz="1100">
              <a:solidFill>
                <a:srgbClr val="272727"/>
              </a:solidFill>
              <a:latin typeface="Times New Roman"/>
              <a:ea typeface="Times New Roman"/>
              <a:cs typeface="Times New Roman"/>
              <a:sym typeface="Times New Roman"/>
            </a:endParaRPr>
          </a:p>
          <a:p>
            <a:pPr indent="0" lvl="0" marL="177800" marR="101600" rtl="0" algn="l">
              <a:lnSpc>
                <a:spcPct val="142500"/>
              </a:lnSpc>
              <a:spcBef>
                <a:spcPts val="2300"/>
              </a:spcBef>
              <a:spcAft>
                <a:spcPts val="0"/>
              </a:spcAft>
              <a:buClr>
                <a:schemeClr val="dk1"/>
              </a:buClr>
              <a:buSzPts val="1100"/>
              <a:buFont typeface="Arial"/>
              <a:buNone/>
            </a:pPr>
            <a:r>
              <a:rPr lang="en" sz="1100">
                <a:solidFill>
                  <a:srgbClr val="FFFFFF"/>
                </a:solidFill>
                <a:highlight>
                  <a:srgbClr val="051E30"/>
                </a:highlight>
                <a:latin typeface="Times New Roman"/>
                <a:ea typeface="Times New Roman"/>
                <a:cs typeface="Times New Roman"/>
                <a:sym typeface="Times New Roman"/>
              </a:rPr>
              <a:t># sync; echo 1 &gt; /proc/sys/vm/drop_caches</a:t>
            </a:r>
            <a:endParaRPr sz="1100">
              <a:solidFill>
                <a:srgbClr val="FFFFFF"/>
              </a:solidFill>
              <a:highlight>
                <a:srgbClr val="051E3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333333"/>
                </a:solidFill>
                <a:latin typeface="Times New Roman"/>
                <a:ea typeface="Times New Roman"/>
                <a:cs typeface="Times New Roman"/>
                <a:sym typeface="Times New Roman"/>
              </a:rPr>
              <a:t>2.</a:t>
            </a:r>
            <a:r>
              <a:rPr lang="en" sz="1100">
                <a:solidFill>
                  <a:srgbClr val="272727"/>
                </a:solidFill>
                <a:latin typeface="Times New Roman"/>
                <a:ea typeface="Times New Roman"/>
                <a:cs typeface="Times New Roman"/>
                <a:sym typeface="Times New Roman"/>
              </a:rPr>
              <a:t> Clear dentries and inodes.</a:t>
            </a:r>
            <a:endParaRPr sz="1100">
              <a:solidFill>
                <a:srgbClr val="272727"/>
              </a:solidFill>
              <a:latin typeface="Times New Roman"/>
              <a:ea typeface="Times New Roman"/>
              <a:cs typeface="Times New Roman"/>
              <a:sym typeface="Times New Roman"/>
            </a:endParaRPr>
          </a:p>
          <a:p>
            <a:pPr indent="0" lvl="0" marL="177800" marR="101600" rtl="0" algn="l">
              <a:lnSpc>
                <a:spcPct val="142500"/>
              </a:lnSpc>
              <a:spcBef>
                <a:spcPts val="2300"/>
              </a:spcBef>
              <a:spcAft>
                <a:spcPts val="0"/>
              </a:spcAft>
              <a:buClr>
                <a:schemeClr val="dk1"/>
              </a:buClr>
              <a:buSzPts val="1100"/>
              <a:buFont typeface="Arial"/>
              <a:buNone/>
            </a:pPr>
            <a:r>
              <a:rPr lang="en" sz="1100">
                <a:solidFill>
                  <a:srgbClr val="FFFFFF"/>
                </a:solidFill>
                <a:highlight>
                  <a:srgbClr val="051E30"/>
                </a:highlight>
                <a:latin typeface="Times New Roman"/>
                <a:ea typeface="Times New Roman"/>
                <a:cs typeface="Times New Roman"/>
                <a:sym typeface="Times New Roman"/>
              </a:rPr>
              <a:t># sync; echo 2 &gt; /proc/sys/vm/drop_caches</a:t>
            </a:r>
            <a:br>
              <a:rPr lang="en" sz="1100">
                <a:solidFill>
                  <a:srgbClr val="FFFFFF"/>
                </a:solidFill>
                <a:highlight>
                  <a:srgbClr val="051E30"/>
                </a:highlight>
                <a:latin typeface="Times New Roman"/>
                <a:ea typeface="Times New Roman"/>
                <a:cs typeface="Times New Roman"/>
                <a:sym typeface="Times New Roman"/>
              </a:rPr>
            </a:br>
            <a:r>
              <a:rPr lang="en" sz="1100">
                <a:solidFill>
                  <a:srgbClr val="333333"/>
                </a:solidFill>
                <a:latin typeface="Times New Roman"/>
                <a:ea typeface="Times New Roman"/>
                <a:cs typeface="Times New Roman"/>
                <a:sym typeface="Times New Roman"/>
              </a:rPr>
              <a:t>3.</a:t>
            </a:r>
            <a:r>
              <a:rPr lang="en" sz="1100">
                <a:solidFill>
                  <a:srgbClr val="272727"/>
                </a:solidFill>
                <a:latin typeface="Times New Roman"/>
                <a:ea typeface="Times New Roman"/>
                <a:cs typeface="Times New Roman"/>
                <a:sym typeface="Times New Roman"/>
              </a:rPr>
              <a:t> Clear PageCache, dentries and inodes.</a:t>
            </a:r>
            <a:endParaRPr sz="1100">
              <a:solidFill>
                <a:srgbClr val="272727"/>
              </a:solidFill>
              <a:latin typeface="Times New Roman"/>
              <a:ea typeface="Times New Roman"/>
              <a:cs typeface="Times New Roman"/>
              <a:sym typeface="Times New Roman"/>
            </a:endParaRPr>
          </a:p>
          <a:p>
            <a:pPr indent="0" lvl="0" marL="177800" marR="101600" rtl="0" algn="l">
              <a:lnSpc>
                <a:spcPct val="142500"/>
              </a:lnSpc>
              <a:spcBef>
                <a:spcPts val="2300"/>
              </a:spcBef>
              <a:spcAft>
                <a:spcPts val="0"/>
              </a:spcAft>
              <a:buNone/>
            </a:pPr>
            <a:r>
              <a:rPr lang="en" sz="1100">
                <a:solidFill>
                  <a:srgbClr val="FFFFFF"/>
                </a:solidFill>
                <a:highlight>
                  <a:srgbClr val="051E30"/>
                </a:highlight>
                <a:latin typeface="Times New Roman"/>
                <a:ea typeface="Times New Roman"/>
                <a:cs typeface="Times New Roman"/>
                <a:sym typeface="Times New Roman"/>
              </a:rPr>
              <a:t># sync; echo 3 &gt; /proc/sys/vm/drop_caches</a:t>
            </a:r>
            <a:endParaRPr sz="1100">
              <a:solidFill>
                <a:srgbClr val="FFFFFF"/>
              </a:solidFill>
              <a:highlight>
                <a:srgbClr val="051E30"/>
              </a:highlight>
              <a:latin typeface="Times New Roman"/>
              <a:ea typeface="Times New Roman"/>
              <a:cs typeface="Times New Roman"/>
              <a:sym typeface="Times New Roman"/>
            </a:endParaRPr>
          </a:p>
          <a:p>
            <a:pPr indent="0" lvl="0" marL="0" rtl="0" algn="l">
              <a:lnSpc>
                <a:spcPct val="130000"/>
              </a:lnSpc>
              <a:spcBef>
                <a:spcPts val="0"/>
              </a:spcBef>
              <a:spcAft>
                <a:spcPts val="0"/>
              </a:spcAft>
              <a:buNone/>
            </a:pPr>
            <a:r>
              <a:rPr lang="en" sz="1950">
                <a:solidFill>
                  <a:srgbClr val="AA4B80"/>
                </a:solidFill>
              </a:rPr>
              <a:t>How to Clear Swap Space in Linux?</a:t>
            </a:r>
            <a:endParaRPr sz="1950">
              <a:solidFill>
                <a:srgbClr val="AA4B80"/>
              </a:solidFill>
            </a:endParaRPr>
          </a:p>
          <a:p>
            <a:pPr indent="0" lvl="0" marL="0" rtl="0" algn="l">
              <a:spcBef>
                <a:spcPts val="1100"/>
              </a:spcBef>
              <a:spcAft>
                <a:spcPts val="0"/>
              </a:spcAft>
              <a:buNone/>
            </a:pPr>
            <a:r>
              <a:rPr lang="en" sz="1350">
                <a:solidFill>
                  <a:srgbClr val="272727"/>
                </a:solidFill>
              </a:rPr>
              <a:t>If you want to clear Swap space, you may like to run the below command.</a:t>
            </a:r>
            <a:endParaRPr sz="1350">
              <a:solidFill>
                <a:srgbClr val="272727"/>
              </a:solidFill>
            </a:endParaRPr>
          </a:p>
          <a:p>
            <a:pPr indent="0" lvl="0" marL="177800" marR="101600" rtl="0" algn="l">
              <a:lnSpc>
                <a:spcPct val="142500"/>
              </a:lnSpc>
              <a:spcBef>
                <a:spcPts val="2300"/>
              </a:spcBef>
              <a:spcAft>
                <a:spcPts val="0"/>
              </a:spcAft>
              <a:buNone/>
            </a:pPr>
            <a:r>
              <a:rPr lang="en" sz="1000">
                <a:solidFill>
                  <a:srgbClr val="FFFFFF"/>
                </a:solidFill>
                <a:highlight>
                  <a:srgbClr val="051E30"/>
                </a:highlight>
                <a:latin typeface="Verdana"/>
                <a:ea typeface="Verdana"/>
                <a:cs typeface="Verdana"/>
                <a:sym typeface="Verdana"/>
              </a:rPr>
              <a:t># swapoff -a &amp;&amp; swapon -a</a:t>
            </a:r>
            <a:endParaRPr sz="1000">
              <a:solidFill>
                <a:srgbClr val="FFFFFF"/>
              </a:solidFill>
              <a:highlight>
                <a:srgbClr val="051E30"/>
              </a:highlight>
              <a:latin typeface="Verdana"/>
              <a:ea typeface="Verdana"/>
              <a:cs typeface="Verdana"/>
              <a:sym typeface="Verdana"/>
            </a:endParaRPr>
          </a:p>
          <a:p>
            <a:pPr indent="0" lvl="0" marL="177800" marR="101600" rtl="0" algn="l">
              <a:lnSpc>
                <a:spcPct val="142500"/>
              </a:lnSpc>
              <a:spcBef>
                <a:spcPts val="2300"/>
              </a:spcBef>
              <a:spcAft>
                <a:spcPts val="0"/>
              </a:spcAft>
              <a:buClr>
                <a:schemeClr val="dk1"/>
              </a:buClr>
              <a:buSzPts val="1100"/>
              <a:buFont typeface="Arial"/>
              <a:buNone/>
            </a:pPr>
            <a:r>
              <a:t/>
            </a:r>
            <a:endParaRPr sz="1100">
              <a:solidFill>
                <a:srgbClr val="FFFFFF"/>
              </a:solidFill>
              <a:highlight>
                <a:srgbClr val="051E30"/>
              </a:highlight>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Killing Zombie process</a:t>
            </a:r>
            <a:endParaRPr/>
          </a:p>
        </p:txBody>
      </p:sp>
      <p:sp>
        <p:nvSpPr>
          <p:cNvPr id="386" name="Google Shape;386;p7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rgbClr val="242729"/>
                </a:solidFill>
              </a:rPr>
              <a:t>To kill a zombie (process) you have to kill its parent process (just like real zombies!), but the question was how to find it.</a:t>
            </a:r>
            <a:endParaRPr sz="1150">
              <a:solidFill>
                <a:srgbClr val="242729"/>
              </a:solidFill>
            </a:endParaRPr>
          </a:p>
          <a:p>
            <a:pPr indent="0" lvl="0" marL="0" rtl="0" algn="l">
              <a:spcBef>
                <a:spcPts val="1100"/>
              </a:spcBef>
              <a:spcAft>
                <a:spcPts val="0"/>
              </a:spcAft>
              <a:buClr>
                <a:schemeClr val="dk1"/>
              </a:buClr>
              <a:buSzPts val="1100"/>
              <a:buFont typeface="Arial"/>
              <a:buNone/>
            </a:pPr>
            <a:r>
              <a:rPr b="1" lang="en" sz="1150">
                <a:solidFill>
                  <a:srgbClr val="242729"/>
                </a:solidFill>
              </a:rPr>
              <a:t>Find the zombie</a:t>
            </a:r>
            <a:r>
              <a:rPr lang="en" sz="1150">
                <a:solidFill>
                  <a:srgbClr val="242729"/>
                </a:solidFill>
              </a:rPr>
              <a:t> (The question answered this part):</a:t>
            </a:r>
            <a:endParaRPr sz="1150">
              <a:solidFill>
                <a:srgbClr val="242729"/>
              </a:solidFill>
            </a:endParaRPr>
          </a:p>
          <a:p>
            <a:pPr indent="0" lvl="0" marL="50800" marR="50800" rtl="0" algn="l">
              <a:spcBef>
                <a:spcPts val="110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a@SERVER:~$ ps aux | grep 'Z'</a:t>
            </a:r>
            <a:endParaRPr sz="1000">
              <a:solidFill>
                <a:srgbClr val="242729"/>
              </a:solidFill>
              <a:highlight>
                <a:srgbClr val="EFF0F1"/>
              </a:highlight>
              <a:latin typeface="Courier New"/>
              <a:ea typeface="Courier New"/>
              <a:cs typeface="Courier New"/>
              <a:sym typeface="Courier New"/>
            </a:endParaRPr>
          </a:p>
          <a:p>
            <a:pPr indent="0" lvl="0" marL="0" rtl="0" algn="l">
              <a:spcBef>
                <a:spcPts val="1100"/>
              </a:spcBef>
              <a:spcAft>
                <a:spcPts val="0"/>
              </a:spcAft>
              <a:buClr>
                <a:schemeClr val="dk1"/>
              </a:buClr>
              <a:buSzPts val="1100"/>
              <a:buFont typeface="Arial"/>
              <a:buNone/>
            </a:pPr>
            <a:r>
              <a:rPr lang="en" sz="1150">
                <a:solidFill>
                  <a:srgbClr val="242729"/>
                </a:solidFill>
              </a:rPr>
              <a:t>What you get is Zombies and anything else with a Z in it, so you will also get the grep:</a:t>
            </a:r>
            <a:endParaRPr sz="1150">
              <a:solidFill>
                <a:srgbClr val="242729"/>
              </a:solidFill>
            </a:endParaRPr>
          </a:p>
          <a:p>
            <a:pPr indent="0" lvl="0" marL="50800" marR="50800" rtl="0" algn="l">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USER PID %CPU %MEM VSZ RSS TTY STAT START TIME COMMAND </a:t>
            </a:r>
            <a:endParaRPr sz="1000">
              <a:solidFill>
                <a:srgbClr val="242729"/>
              </a:solidFill>
              <a:highlight>
                <a:srgbClr val="EFF0F1"/>
              </a:highlight>
              <a:latin typeface="Courier New"/>
              <a:ea typeface="Courier New"/>
              <a:cs typeface="Courier New"/>
              <a:sym typeface="Courier New"/>
            </a:endParaRPr>
          </a:p>
          <a:p>
            <a:pPr indent="0" lvl="0" marL="50800" marR="50800" rtl="0" algn="l">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usera 13572 0.0 0.0 7628 992 pts/2 S+ 19:40 0:00 grep --color=auto Z </a:t>
            </a:r>
            <a:endParaRPr sz="1000">
              <a:solidFill>
                <a:srgbClr val="242729"/>
              </a:solidFill>
              <a:highlight>
                <a:srgbClr val="EFF0F1"/>
              </a:highlight>
              <a:latin typeface="Courier New"/>
              <a:ea typeface="Courier New"/>
              <a:cs typeface="Courier New"/>
              <a:sym typeface="Courier New"/>
            </a:endParaRPr>
          </a:p>
          <a:p>
            <a:pPr indent="0" lvl="0" marL="50800" marR="50800" rtl="0" algn="l">
              <a:spcBef>
                <a:spcPts val="110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usera 93572 0.0 0.0 0 0 ?? Z 19:40 0:00 something</a:t>
            </a:r>
            <a:endParaRPr sz="1000">
              <a:solidFill>
                <a:srgbClr val="242729"/>
              </a:solidFill>
              <a:highlight>
                <a:srgbClr val="EFF0F1"/>
              </a:highlight>
              <a:latin typeface="Courier New"/>
              <a:ea typeface="Courier New"/>
              <a:cs typeface="Courier New"/>
              <a:sym typeface="Courier New"/>
            </a:endParaRPr>
          </a:p>
          <a:p>
            <a:pPr indent="0" lvl="0" marL="0" rtl="0" algn="l">
              <a:spcBef>
                <a:spcPts val="1100"/>
              </a:spcBef>
              <a:spcAft>
                <a:spcPts val="0"/>
              </a:spcAft>
              <a:buClr>
                <a:schemeClr val="dk1"/>
              </a:buClr>
              <a:buSzPts val="1100"/>
              <a:buFont typeface="Arial"/>
              <a:buNone/>
            </a:pPr>
            <a:r>
              <a:rPr b="1" lang="en" sz="1150">
                <a:solidFill>
                  <a:srgbClr val="242729"/>
                </a:solidFill>
              </a:rPr>
              <a:t>Find the zombie's parent:</a:t>
            </a:r>
            <a:endParaRPr b="1" sz="1150">
              <a:solidFill>
                <a:srgbClr val="242729"/>
              </a:solidFill>
            </a:endParaRPr>
          </a:p>
          <a:p>
            <a:pPr indent="0" lvl="0" marL="50800" marR="50800" rtl="0" algn="l">
              <a:spcBef>
                <a:spcPts val="110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a@SERVER:~$ pstree -p -s 93572</a:t>
            </a:r>
            <a:endParaRPr sz="1000">
              <a:solidFill>
                <a:srgbClr val="242729"/>
              </a:solidFill>
              <a:highlight>
                <a:srgbClr val="EFF0F1"/>
              </a:highlight>
              <a:latin typeface="Courier New"/>
              <a:ea typeface="Courier New"/>
              <a:cs typeface="Courier New"/>
              <a:sym typeface="Courier New"/>
            </a:endParaRPr>
          </a:p>
          <a:p>
            <a:pPr indent="0" lvl="0" marL="0" rtl="0" algn="l">
              <a:spcBef>
                <a:spcPts val="1100"/>
              </a:spcBef>
              <a:spcAft>
                <a:spcPts val="0"/>
              </a:spcAft>
              <a:buClr>
                <a:schemeClr val="dk1"/>
              </a:buClr>
              <a:buSzPts val="1100"/>
              <a:buFont typeface="Arial"/>
              <a:buNone/>
            </a:pPr>
            <a:r>
              <a:rPr lang="en" sz="1150">
                <a:solidFill>
                  <a:srgbClr val="242729"/>
                </a:solidFill>
              </a:rPr>
              <a:t>Will give you:</a:t>
            </a:r>
            <a:endParaRPr sz="1150">
              <a:solidFill>
                <a:srgbClr val="242729"/>
              </a:solidFill>
            </a:endParaRPr>
          </a:p>
          <a:p>
            <a:pPr indent="0" lvl="0" marL="50800" marR="50800" rtl="0" algn="l">
              <a:spcBef>
                <a:spcPts val="110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init(1)---cnid_metad(1311)---cnid_dbd(5145)</a:t>
            </a:r>
            <a:endParaRPr sz="1000">
              <a:solidFill>
                <a:srgbClr val="242729"/>
              </a:solidFill>
              <a:highlight>
                <a:srgbClr val="EFF0F1"/>
              </a:highlight>
              <a:latin typeface="Courier New"/>
              <a:ea typeface="Courier New"/>
              <a:cs typeface="Courier New"/>
              <a:sym typeface="Courier New"/>
            </a:endParaRPr>
          </a:p>
          <a:p>
            <a:pPr indent="0" lvl="0" marL="0" rtl="0" algn="l">
              <a:spcBef>
                <a:spcPts val="1100"/>
              </a:spcBef>
              <a:spcAft>
                <a:spcPts val="0"/>
              </a:spcAft>
              <a:buClr>
                <a:schemeClr val="dk1"/>
              </a:buClr>
              <a:buSzPts val="1100"/>
              <a:buFont typeface="Arial"/>
              <a:buNone/>
            </a:pPr>
            <a:r>
              <a:rPr lang="en" sz="1150">
                <a:solidFill>
                  <a:srgbClr val="242729"/>
                </a:solidFill>
              </a:rPr>
              <a:t>In this case you do not want to kill that parent process and you should be quite happy with one zombie, but killing the immediate parent process 5145 should get rid of it.</a:t>
            </a:r>
            <a:endParaRPr sz="1150">
              <a:solidFill>
                <a:srgbClr val="242729"/>
              </a:solidFill>
            </a:endParaRPr>
          </a:p>
          <a:p>
            <a:pPr indent="0" lvl="0" marL="0" rtl="0" algn="l">
              <a:spcBef>
                <a:spcPts val="1100"/>
              </a:spcBef>
              <a:spcAft>
                <a:spcPts val="16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Bring back a running  background process to foreground</a:t>
            </a:r>
            <a:endParaRPr sz="1800"/>
          </a:p>
        </p:txBody>
      </p:sp>
      <p:sp>
        <p:nvSpPr>
          <p:cNvPr id="392" name="Google Shape;392;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Sleep 30 &amp;&amp; echo “Hello world” &amp;</a:t>
            </a:r>
            <a:endParaRPr/>
          </a:p>
          <a:p>
            <a:pPr indent="0" lvl="0" marL="0" rtl="0" algn="l">
              <a:spcBef>
                <a:spcPts val="1600"/>
              </a:spcBef>
              <a:spcAft>
                <a:spcPts val="0"/>
              </a:spcAft>
              <a:buNone/>
            </a:pPr>
            <a:r>
              <a:rPr lang="en"/>
              <a:t>Above command will run in background if you want to bring into foreground</a:t>
            </a:r>
            <a:endParaRPr/>
          </a:p>
          <a:p>
            <a:pPr indent="0" lvl="0" marL="0" rtl="0" algn="l">
              <a:spcBef>
                <a:spcPts val="1600"/>
              </a:spcBef>
              <a:spcAft>
                <a:spcPts val="0"/>
              </a:spcAft>
              <a:buNone/>
            </a:pPr>
            <a:r>
              <a:rPr lang="en"/>
              <a:t>Enter “fg” in your same terminal that will bring automatically to foreground</a:t>
            </a:r>
            <a:endParaRPr/>
          </a:p>
          <a:p>
            <a:pPr indent="0" lvl="0" marL="0" rtl="0" algn="l">
              <a:spcBef>
                <a:spcPts val="1600"/>
              </a:spcBef>
              <a:spcAft>
                <a:spcPts val="1600"/>
              </a:spcAft>
              <a:buNone/>
            </a:pPr>
            <a:r>
              <a:rPr lang="en"/>
              <a:t>To push to </a:t>
            </a:r>
            <a:r>
              <a:rPr lang="en"/>
              <a:t>background bg</a:t>
            </a:r>
            <a:r>
              <a:rPr lang="en"/>
              <a:t>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 verification</a:t>
            </a:r>
            <a:endParaRPr/>
          </a:p>
        </p:txBody>
      </p:sp>
      <p:sp>
        <p:nvSpPr>
          <p:cNvPr id="398" name="Google Shape;398;p76"/>
          <p:cNvSpPr txBox="1"/>
          <p:nvPr>
            <p:ph idx="1" type="body"/>
          </p:nvPr>
        </p:nvSpPr>
        <p:spPr>
          <a:xfrm>
            <a:off x="311700" y="1152475"/>
            <a:ext cx="8520600" cy="3895800"/>
          </a:xfrm>
          <a:prstGeom prst="rect">
            <a:avLst/>
          </a:prstGeom>
        </p:spPr>
        <p:txBody>
          <a:bodyPr anchorCtr="0" anchor="t" bIns="91425" lIns="91425" spcFirstLastPara="1" rIns="91425" wrap="square" tIns="91425">
            <a:noAutofit/>
          </a:bodyPr>
          <a:lstStyle/>
          <a:p>
            <a:pPr indent="0" lvl="0" marL="0" rtl="0" algn="l">
              <a:lnSpc>
                <a:spcPct val="163636"/>
              </a:lnSpc>
              <a:spcBef>
                <a:spcPts val="0"/>
              </a:spcBef>
              <a:spcAft>
                <a:spcPts val="0"/>
              </a:spcAft>
              <a:buClr>
                <a:schemeClr val="dk1"/>
              </a:buClr>
              <a:buSzPts val="1100"/>
              <a:buFont typeface="Arial"/>
              <a:buNone/>
            </a:pPr>
            <a:r>
              <a:rPr lang="en" sz="1100">
                <a:solidFill>
                  <a:srgbClr val="F2F2F2"/>
                </a:solidFill>
                <a:highlight>
                  <a:srgbClr val="3C3C3E"/>
                </a:highlight>
              </a:rPr>
              <a:t>iostat is a tool for monitoring and reporting statistics about the I/O operations happening on the system. It generates a device utilization report in real-time, which includes throughput and latency information split by Reads and Writes, as well as accounting of request sizes. The reports generated by iostat are a fast way to verify if the device is behaving as expected performance-wise, or if a specific kind of operation is misbehaving.</a:t>
            </a:r>
            <a:endParaRPr sz="1100">
              <a:solidFill>
                <a:srgbClr val="F2F2F2"/>
              </a:solidFill>
              <a:highlight>
                <a:srgbClr val="3C3C3E"/>
              </a:highlight>
            </a:endParaRPr>
          </a:p>
          <a:p>
            <a:pPr indent="0" lvl="0" marL="0" rtl="0" algn="l">
              <a:lnSpc>
                <a:spcPct val="163636"/>
              </a:lnSpc>
              <a:spcBef>
                <a:spcPts val="1100"/>
              </a:spcBef>
              <a:spcAft>
                <a:spcPts val="0"/>
              </a:spcAft>
              <a:buClr>
                <a:schemeClr val="dk1"/>
              </a:buClr>
              <a:buSzPts val="1100"/>
              <a:buFont typeface="Arial"/>
              <a:buNone/>
            </a:pPr>
            <a:r>
              <a:rPr lang="en" sz="1100">
                <a:solidFill>
                  <a:srgbClr val="F2F2F2"/>
                </a:solidFill>
                <a:highlight>
                  <a:srgbClr val="3C3C3E"/>
                </a:highlight>
              </a:rPr>
              <a:t>iostat can be configured to run periodically, printing reports at a specific frequency. The first report generated provides the accumulated I/O statistics since the system booted, while each of the subsequent reports will print the operations that occured since the last report.</a:t>
            </a:r>
            <a:endParaRPr sz="1100">
              <a:solidFill>
                <a:srgbClr val="F2F2F2"/>
              </a:solidFill>
              <a:highlight>
                <a:srgbClr val="3C3C3E"/>
              </a:highlight>
            </a:endParaRPr>
          </a:p>
          <a:p>
            <a:pPr indent="0" lvl="0" marL="0" rtl="0" algn="l">
              <a:lnSpc>
                <a:spcPct val="163636"/>
              </a:lnSpc>
              <a:spcBef>
                <a:spcPts val="1100"/>
              </a:spcBef>
              <a:spcAft>
                <a:spcPts val="0"/>
              </a:spcAft>
              <a:buClr>
                <a:schemeClr val="dk1"/>
              </a:buClr>
              <a:buSzPts val="1100"/>
              <a:buFont typeface="Arial"/>
              <a:buNone/>
            </a:pPr>
            <a:r>
              <a:rPr lang="en" sz="1100">
                <a:solidFill>
                  <a:srgbClr val="F2F2F2"/>
                </a:solidFill>
                <a:highlight>
                  <a:srgbClr val="3C3C3E"/>
                </a:highlight>
              </a:rPr>
              <a:t>The tool is packaged in all major distros. In Debian, you can install the sysstat package, which includes iostat and many other tools for I/O monitoring.</a:t>
            </a:r>
            <a:endParaRPr sz="1100">
              <a:solidFill>
                <a:srgbClr val="F2F2F2"/>
              </a:solidFill>
              <a:highlight>
                <a:srgbClr val="3C3C3E"/>
              </a:highlight>
            </a:endParaRPr>
          </a:p>
          <a:p>
            <a:pPr indent="0" lvl="0" marL="76200" marR="76200" rtl="0" algn="l">
              <a:lnSpc>
                <a:spcPct val="147272"/>
              </a:lnSpc>
              <a:spcBef>
                <a:spcPts val="150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sudo apt install sysstat</a:t>
            </a:r>
            <a:endParaRPr sz="1100">
              <a:solidFill>
                <a:schemeClr val="dk1"/>
              </a:solidFill>
              <a:highlight>
                <a:srgbClr val="FFFFFF"/>
              </a:highlight>
              <a:latin typeface="Courier New"/>
              <a:ea typeface="Courier New"/>
              <a:cs typeface="Courier New"/>
              <a:sym typeface="Courier New"/>
            </a:endParaRPr>
          </a:p>
          <a:p>
            <a:pPr indent="0" lvl="0" marL="76200" marR="76200" rtl="0" algn="l">
              <a:lnSpc>
                <a:spcPct val="147272"/>
              </a:lnSpc>
              <a:spcBef>
                <a:spcPts val="1500"/>
              </a:spcBef>
              <a:spcAft>
                <a:spcPts val="0"/>
              </a:spcAft>
              <a:buNone/>
            </a:pPr>
            <a:r>
              <a:rPr lang="en" sz="1100">
                <a:solidFill>
                  <a:schemeClr val="dk1"/>
                </a:solidFill>
                <a:highlight>
                  <a:srgbClr val="FFFFFF"/>
                </a:highlight>
                <a:latin typeface="Courier New"/>
                <a:ea typeface="Courier New"/>
                <a:cs typeface="Courier New"/>
                <a:sym typeface="Courier New"/>
              </a:rPr>
              <a:t>$ iostat 2</a:t>
            </a:r>
            <a:endParaRPr sz="1100">
              <a:solidFill>
                <a:schemeClr val="dk1"/>
              </a:solidFill>
              <a:highlight>
                <a:srgbClr val="FFFFFF"/>
              </a:highlight>
              <a:latin typeface="Courier New"/>
              <a:ea typeface="Courier New"/>
              <a:cs typeface="Courier New"/>
              <a:sym typeface="Courier New"/>
            </a:endParaRPr>
          </a:p>
          <a:p>
            <a:pPr indent="0" lvl="0" marL="76200" marR="76200" rtl="0" algn="l">
              <a:lnSpc>
                <a:spcPct val="147272"/>
              </a:lnSpc>
              <a:spcBef>
                <a:spcPts val="150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iostat &lt;time frequency&gt;</a:t>
            </a:r>
            <a:endParaRPr sz="1100">
              <a:solidFill>
                <a:schemeClr val="dk1"/>
              </a:solidFill>
              <a:highlight>
                <a:srgbClr val="FFFFFF"/>
              </a:highlight>
              <a:latin typeface="Courier New"/>
              <a:ea typeface="Courier New"/>
              <a:cs typeface="Courier New"/>
              <a:sym typeface="Courier New"/>
            </a:endParaRPr>
          </a:p>
          <a:p>
            <a:pPr indent="0" lvl="0" marL="0" rtl="0" algn="l">
              <a:spcBef>
                <a:spcPts val="1500"/>
              </a:spcBef>
              <a:spcAft>
                <a:spcPts val="16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Difference</a:t>
            </a:r>
            <a:r>
              <a:rPr lang="en"/>
              <a:t> between base64 and ASCII</a:t>
            </a:r>
            <a:endParaRPr/>
          </a:p>
        </p:txBody>
      </p:sp>
      <p:sp>
        <p:nvSpPr>
          <p:cNvPr id="404" name="Google Shape;404;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hlinkClick r:id="rId3"/>
              </a:rPr>
              <a:t>https://www.tutorialspoint.com/cryptography_with_python/cryptography_with_python_base64_encoding_and_decoding.htm</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 </a:t>
            </a:r>
            <a:r>
              <a:rPr lang="en"/>
              <a:t>descriptors</a:t>
            </a:r>
            <a:r>
              <a:rPr lang="en"/>
              <a:t> in linux</a:t>
            </a:r>
            <a:endParaRPr/>
          </a:p>
        </p:txBody>
      </p:sp>
      <p:sp>
        <p:nvSpPr>
          <p:cNvPr id="410" name="Google Shape;410;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150">
                <a:solidFill>
                  <a:srgbClr val="242729"/>
                </a:solidFill>
                <a:highlight>
                  <a:srgbClr val="FFFFFF"/>
                </a:highlight>
              </a:rPr>
              <a:t>In simple words, when you open a file, the operating system creates an entry to represent that file and store the information about that opened file. So if there are 100 files opened in your OS then there will be 100 entries in OS (somewhere in kernel). These entries are represented by integers like (...100, 101, 102....). This entry number is the file descriptor. So it is just an integer number that uniquely represents an opened file in operating system. If your process opens 10 files then your Process table will have 10 entries for file descriptors.</a:t>
            </a:r>
            <a:endParaRPr sz="1150">
              <a:solidFill>
                <a:srgbClr val="242729"/>
              </a:solidFill>
              <a:highlight>
                <a:srgbClr val="FFFFFF"/>
              </a:highlight>
            </a:endParaRPr>
          </a:p>
          <a:p>
            <a:pPr indent="0" lvl="0" marL="0" rtl="0" algn="l">
              <a:spcBef>
                <a:spcPts val="1100"/>
              </a:spcBef>
              <a:spcAft>
                <a:spcPts val="0"/>
              </a:spcAft>
              <a:buClr>
                <a:schemeClr val="dk1"/>
              </a:buClr>
              <a:buSzPts val="1100"/>
              <a:buFont typeface="Arial"/>
              <a:buNone/>
            </a:pPr>
            <a:r>
              <a:rPr lang="en" sz="1150">
                <a:solidFill>
                  <a:srgbClr val="242729"/>
                </a:solidFill>
                <a:highlight>
                  <a:srgbClr val="FFFFFF"/>
                </a:highlight>
              </a:rPr>
              <a:t>Similarly when you open a network socket, it is also represented by an integer and it is called Socket Descriptor</a:t>
            </a:r>
            <a:endParaRPr sz="1150">
              <a:solidFill>
                <a:srgbClr val="242729"/>
              </a:solidFill>
              <a:highlight>
                <a:srgbClr val="FFFFFF"/>
              </a:highlight>
            </a:endParaRPr>
          </a:p>
          <a:p>
            <a:pPr indent="0" lvl="0" marL="0" rtl="0" algn="l">
              <a:spcBef>
                <a:spcPts val="1100"/>
              </a:spcBef>
              <a:spcAft>
                <a:spcPts val="0"/>
              </a:spcAft>
              <a:buClr>
                <a:schemeClr val="dk1"/>
              </a:buClr>
              <a:buSzPts val="1100"/>
              <a:buFont typeface="Arial"/>
              <a:buNone/>
            </a:pPr>
            <a:r>
              <a:rPr b="1" lang="en" sz="1150">
                <a:solidFill>
                  <a:srgbClr val="242729"/>
                </a:solidFill>
                <a:highlight>
                  <a:srgbClr val="FFFFFF"/>
                </a:highlight>
              </a:rPr>
              <a:t>File descriptors are bound to a process ID.</a:t>
            </a:r>
            <a:endParaRPr b="1" sz="1150">
              <a:solidFill>
                <a:srgbClr val="242729"/>
              </a:solidFill>
              <a:highlight>
                <a:srgbClr val="FFFFFF"/>
              </a:highlight>
            </a:endParaRPr>
          </a:p>
          <a:p>
            <a:pPr indent="0" lvl="0" marL="0" rtl="0" algn="l">
              <a:spcBef>
                <a:spcPts val="1100"/>
              </a:spcBef>
              <a:spcAft>
                <a:spcPts val="0"/>
              </a:spcAft>
              <a:buClr>
                <a:schemeClr val="dk1"/>
              </a:buClr>
              <a:buSzPts val="1100"/>
              <a:buFont typeface="Arial"/>
              <a:buNone/>
            </a:pPr>
            <a:r>
              <a:rPr lang="en" sz="1150">
                <a:solidFill>
                  <a:srgbClr val="242729"/>
                </a:solidFill>
                <a:highlight>
                  <a:srgbClr val="FFFFFF"/>
                </a:highlight>
              </a:rPr>
              <a:t>We know most famous file descriptors are 0, 1 and 2. 0 corresponds to </a:t>
            </a:r>
            <a:r>
              <a:rPr lang="en" sz="1000">
                <a:solidFill>
                  <a:srgbClr val="242729"/>
                </a:solidFill>
                <a:highlight>
                  <a:srgbClr val="FFFFFF"/>
                </a:highlight>
                <a:latin typeface="Courier New"/>
                <a:ea typeface="Courier New"/>
                <a:cs typeface="Courier New"/>
                <a:sym typeface="Courier New"/>
              </a:rPr>
              <a:t>STDIN</a:t>
            </a:r>
            <a:r>
              <a:rPr lang="en" sz="1150">
                <a:solidFill>
                  <a:srgbClr val="242729"/>
                </a:solidFill>
                <a:highlight>
                  <a:srgbClr val="FFFFFF"/>
                </a:highlight>
              </a:rPr>
              <a:t>, 1 to </a:t>
            </a:r>
            <a:r>
              <a:rPr lang="en" sz="1000">
                <a:solidFill>
                  <a:srgbClr val="242729"/>
                </a:solidFill>
                <a:highlight>
                  <a:srgbClr val="FFFFFF"/>
                </a:highlight>
                <a:latin typeface="Courier New"/>
                <a:ea typeface="Courier New"/>
                <a:cs typeface="Courier New"/>
                <a:sym typeface="Courier New"/>
              </a:rPr>
              <a:t>STDOUT</a:t>
            </a:r>
            <a:r>
              <a:rPr lang="en" sz="1150">
                <a:solidFill>
                  <a:srgbClr val="242729"/>
                </a:solidFill>
                <a:highlight>
                  <a:srgbClr val="FFFFFF"/>
                </a:highlight>
              </a:rPr>
              <a:t>, and 2 to </a:t>
            </a:r>
            <a:r>
              <a:rPr lang="en" sz="1000">
                <a:solidFill>
                  <a:srgbClr val="242729"/>
                </a:solidFill>
                <a:highlight>
                  <a:srgbClr val="FFFFFF"/>
                </a:highlight>
                <a:latin typeface="Courier New"/>
                <a:ea typeface="Courier New"/>
                <a:cs typeface="Courier New"/>
                <a:sym typeface="Courier New"/>
              </a:rPr>
              <a:t>STDERR</a:t>
            </a:r>
            <a:r>
              <a:rPr lang="en" sz="1150">
                <a:solidFill>
                  <a:srgbClr val="242729"/>
                </a:solidFill>
                <a:highlight>
                  <a:srgbClr val="FFFFFF"/>
                </a:highlight>
              </a:rPr>
              <a:t>.</a:t>
            </a:r>
            <a:endParaRPr sz="1150">
              <a:solidFill>
                <a:srgbClr val="242729"/>
              </a:solidFill>
              <a:highlight>
                <a:srgbClr val="FFFFFF"/>
              </a:highlight>
            </a:endParaRPr>
          </a:p>
          <a:p>
            <a:pPr indent="0" lvl="0" marL="0" rtl="0" algn="l">
              <a:spcBef>
                <a:spcPts val="1100"/>
              </a:spcBef>
              <a:spcAft>
                <a:spcPts val="16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9"/>
          <p:cNvSpPr txBox="1"/>
          <p:nvPr>
            <p:ph idx="1" type="body"/>
          </p:nvPr>
        </p:nvSpPr>
        <p:spPr>
          <a:xfrm>
            <a:off x="311700" y="116025"/>
            <a:ext cx="8520600" cy="487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242729"/>
                </a:solidFill>
                <a:highlight>
                  <a:srgbClr val="FFFFFF"/>
                </a:highlight>
              </a:rPr>
              <a:t>I</a:t>
            </a:r>
            <a:r>
              <a:rPr lang="en" sz="1100">
                <a:solidFill>
                  <a:srgbClr val="242729"/>
                </a:solidFill>
                <a:highlight>
                  <a:srgbClr val="FFFFFF"/>
                </a:highlight>
                <a:latin typeface="Times New Roman"/>
                <a:ea typeface="Times New Roman"/>
                <a:cs typeface="Times New Roman"/>
                <a:sym typeface="Times New Roman"/>
              </a:rPr>
              <a:t>n </a:t>
            </a:r>
            <a:r>
              <a:rPr b="1" lang="en" sz="1100">
                <a:solidFill>
                  <a:srgbClr val="242729"/>
                </a:solidFill>
                <a:highlight>
                  <a:srgbClr val="FFFFFF"/>
                </a:highlight>
                <a:latin typeface="Times New Roman"/>
                <a:ea typeface="Times New Roman"/>
                <a:cs typeface="Times New Roman"/>
                <a:sym typeface="Times New Roman"/>
              </a:rPr>
              <a:t>Linux/Unix</a:t>
            </a:r>
            <a:r>
              <a:rPr lang="en" sz="1100">
                <a:solidFill>
                  <a:srgbClr val="242729"/>
                </a:solidFill>
                <a:highlight>
                  <a:srgbClr val="FFFFFF"/>
                </a:highlight>
                <a:latin typeface="Times New Roman"/>
                <a:ea typeface="Times New Roman"/>
                <a:cs typeface="Times New Roman"/>
                <a:sym typeface="Times New Roman"/>
              </a:rPr>
              <a:t>, everything is a file. Regular file, Directories, and even Devices are files. Every File has an associated number called File Descriptor (FD).</a:t>
            </a:r>
            <a:endParaRPr sz="1100">
              <a:solidFill>
                <a:srgbClr val="2427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242729"/>
                </a:solidFill>
                <a:highlight>
                  <a:srgbClr val="FFFFFF"/>
                </a:highlight>
                <a:latin typeface="Times New Roman"/>
                <a:ea typeface="Times New Roman"/>
                <a:cs typeface="Times New Roman"/>
                <a:sym typeface="Times New Roman"/>
              </a:rPr>
              <a:t>Your screen also has a File Descriptor. When a program is executed the output is sent to File Descriptor of the screen, and you see program output on your monitor. If the output is sent to File Descriptor of the printer, the program output would have been printed.</a:t>
            </a:r>
            <a:br>
              <a:rPr lang="en" sz="1100">
                <a:solidFill>
                  <a:srgbClr val="242729"/>
                </a:solidFill>
                <a:highlight>
                  <a:srgbClr val="FFFFFF"/>
                </a:highlight>
                <a:latin typeface="Times New Roman"/>
                <a:ea typeface="Times New Roman"/>
                <a:cs typeface="Times New Roman"/>
                <a:sym typeface="Times New Roman"/>
              </a:rPr>
            </a:br>
            <a:br>
              <a:rPr lang="en" sz="1100">
                <a:solidFill>
                  <a:srgbClr val="242729"/>
                </a:solidFill>
                <a:highlight>
                  <a:srgbClr val="FFFFFF"/>
                </a:highlight>
                <a:latin typeface="Times New Roman"/>
                <a:ea typeface="Times New Roman"/>
                <a:cs typeface="Times New Roman"/>
                <a:sym typeface="Times New Roman"/>
              </a:rPr>
            </a:br>
            <a:r>
              <a:rPr b="1" lang="en" sz="1100">
                <a:solidFill>
                  <a:srgbClr val="242729"/>
                </a:solidFill>
                <a:highlight>
                  <a:srgbClr val="FFFFFF"/>
                </a:highlight>
                <a:latin typeface="Times New Roman"/>
                <a:ea typeface="Times New Roman"/>
                <a:cs typeface="Times New Roman"/>
                <a:sym typeface="Times New Roman"/>
              </a:rPr>
              <a:t>Error Redirection :</a:t>
            </a:r>
            <a:br>
              <a:rPr b="1" lang="en" sz="1100">
                <a:solidFill>
                  <a:srgbClr val="242729"/>
                </a:solidFill>
                <a:highlight>
                  <a:srgbClr val="FFFFFF"/>
                </a:highlight>
                <a:latin typeface="Times New Roman"/>
                <a:ea typeface="Times New Roman"/>
                <a:cs typeface="Times New Roman"/>
                <a:sym typeface="Times New Roman"/>
              </a:rPr>
            </a:br>
            <a:r>
              <a:rPr lang="en" sz="1100">
                <a:solidFill>
                  <a:srgbClr val="242729"/>
                </a:solidFill>
                <a:highlight>
                  <a:srgbClr val="FFFFFF"/>
                </a:highlight>
                <a:latin typeface="Times New Roman"/>
                <a:ea typeface="Times New Roman"/>
                <a:cs typeface="Times New Roman"/>
                <a:sym typeface="Times New Roman"/>
              </a:rPr>
              <a:t>Whenever you execute a program/command at the terminal, 3 files are always open</a:t>
            </a:r>
            <a:endParaRPr sz="1100">
              <a:solidFill>
                <a:srgbClr val="242729"/>
              </a:solidFill>
              <a:highlight>
                <a:srgbClr val="FFFFFF"/>
              </a:highlight>
              <a:latin typeface="Times New Roman"/>
              <a:ea typeface="Times New Roman"/>
              <a:cs typeface="Times New Roman"/>
              <a:sym typeface="Times New Roman"/>
            </a:endParaRPr>
          </a:p>
          <a:p>
            <a:pPr indent="-298450" lvl="1" marL="1498600" rtl="0" algn="l">
              <a:spcBef>
                <a:spcPts val="0"/>
              </a:spcBef>
              <a:spcAft>
                <a:spcPts val="0"/>
              </a:spcAft>
              <a:buClr>
                <a:srgbClr val="242729"/>
              </a:buClr>
              <a:buSzPts val="1100"/>
              <a:buFont typeface="Times New Roman"/>
              <a:buAutoNum type="arabicPeriod"/>
            </a:pPr>
            <a:r>
              <a:rPr lang="en" sz="1100">
                <a:solidFill>
                  <a:srgbClr val="242729"/>
                </a:solidFill>
                <a:highlight>
                  <a:srgbClr val="FFFFFF"/>
                </a:highlight>
                <a:latin typeface="Times New Roman"/>
                <a:ea typeface="Times New Roman"/>
                <a:cs typeface="Times New Roman"/>
                <a:sym typeface="Times New Roman"/>
              </a:rPr>
              <a:t>standard input</a:t>
            </a:r>
            <a:endParaRPr sz="1100">
              <a:solidFill>
                <a:srgbClr val="242729"/>
              </a:solidFill>
              <a:highlight>
                <a:srgbClr val="FFFFFF"/>
              </a:highlight>
              <a:latin typeface="Times New Roman"/>
              <a:ea typeface="Times New Roman"/>
              <a:cs typeface="Times New Roman"/>
              <a:sym typeface="Times New Roman"/>
            </a:endParaRPr>
          </a:p>
          <a:p>
            <a:pPr indent="-298450" lvl="1" marL="1498600" rtl="0" algn="l">
              <a:spcBef>
                <a:spcPts val="0"/>
              </a:spcBef>
              <a:spcAft>
                <a:spcPts val="0"/>
              </a:spcAft>
              <a:buClr>
                <a:srgbClr val="242729"/>
              </a:buClr>
              <a:buSzPts val="1100"/>
              <a:buFont typeface="Times New Roman"/>
              <a:buAutoNum type="arabicPeriod"/>
            </a:pPr>
            <a:r>
              <a:rPr lang="en" sz="1100">
                <a:solidFill>
                  <a:srgbClr val="242729"/>
                </a:solidFill>
                <a:highlight>
                  <a:srgbClr val="FFFFFF"/>
                </a:highlight>
                <a:latin typeface="Times New Roman"/>
                <a:ea typeface="Times New Roman"/>
                <a:cs typeface="Times New Roman"/>
                <a:sym typeface="Times New Roman"/>
              </a:rPr>
              <a:t>standard output</a:t>
            </a:r>
            <a:endParaRPr sz="1100">
              <a:solidFill>
                <a:srgbClr val="242729"/>
              </a:solidFill>
              <a:highlight>
                <a:srgbClr val="FFFFFF"/>
              </a:highlight>
              <a:latin typeface="Times New Roman"/>
              <a:ea typeface="Times New Roman"/>
              <a:cs typeface="Times New Roman"/>
              <a:sym typeface="Times New Roman"/>
            </a:endParaRPr>
          </a:p>
          <a:p>
            <a:pPr indent="-298450" lvl="1" marL="1498600" rtl="0" algn="l">
              <a:spcBef>
                <a:spcPts val="0"/>
              </a:spcBef>
              <a:spcAft>
                <a:spcPts val="0"/>
              </a:spcAft>
              <a:buClr>
                <a:srgbClr val="242729"/>
              </a:buClr>
              <a:buSzPts val="1100"/>
              <a:buFont typeface="Times New Roman"/>
              <a:buAutoNum type="arabicPeriod"/>
            </a:pPr>
            <a:r>
              <a:rPr lang="en" sz="1100">
                <a:solidFill>
                  <a:srgbClr val="242729"/>
                </a:solidFill>
                <a:highlight>
                  <a:srgbClr val="FFFFFF"/>
                </a:highlight>
                <a:latin typeface="Times New Roman"/>
                <a:ea typeface="Times New Roman"/>
                <a:cs typeface="Times New Roman"/>
                <a:sym typeface="Times New Roman"/>
              </a:rPr>
              <a:t>standard error.</a:t>
            </a:r>
            <a:endParaRPr sz="1100">
              <a:solidFill>
                <a:srgbClr val="2427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br>
              <a:rPr lang="en" sz="1100">
                <a:solidFill>
                  <a:srgbClr val="242729"/>
                </a:solidFill>
                <a:highlight>
                  <a:srgbClr val="FFFFFF"/>
                </a:highlight>
                <a:latin typeface="Times New Roman"/>
                <a:ea typeface="Times New Roman"/>
                <a:cs typeface="Times New Roman"/>
                <a:sym typeface="Times New Roman"/>
              </a:rPr>
            </a:br>
            <a:r>
              <a:rPr lang="en" sz="1100">
                <a:solidFill>
                  <a:srgbClr val="242729"/>
                </a:solidFill>
                <a:highlight>
                  <a:srgbClr val="FFFFFF"/>
                </a:highlight>
                <a:latin typeface="Times New Roman"/>
                <a:ea typeface="Times New Roman"/>
                <a:cs typeface="Times New Roman"/>
                <a:sym typeface="Times New Roman"/>
              </a:rPr>
              <a:t>These files are always present whenever a program is run. As explained before a file descriptor, is associated with each of these files.</a:t>
            </a:r>
            <a:br>
              <a:rPr lang="en" sz="1100">
                <a:solidFill>
                  <a:srgbClr val="242729"/>
                </a:solidFill>
                <a:highlight>
                  <a:srgbClr val="FFFFFF"/>
                </a:highlight>
                <a:latin typeface="Times New Roman"/>
                <a:ea typeface="Times New Roman"/>
                <a:cs typeface="Times New Roman"/>
                <a:sym typeface="Times New Roman"/>
              </a:rPr>
            </a:br>
            <a:r>
              <a:rPr b="1" lang="en" sz="1100">
                <a:solidFill>
                  <a:srgbClr val="242729"/>
                </a:solidFill>
                <a:highlight>
                  <a:srgbClr val="FFFFFF"/>
                </a:highlight>
                <a:latin typeface="Times New Roman"/>
                <a:ea typeface="Times New Roman"/>
                <a:cs typeface="Times New Roman"/>
                <a:sym typeface="Times New Roman"/>
              </a:rPr>
              <a:t>File                                       </a:t>
            </a:r>
            <a:r>
              <a:rPr lang="en" sz="1100">
                <a:solidFill>
                  <a:srgbClr val="242729"/>
                </a:solidFill>
                <a:highlight>
                  <a:srgbClr val="FFFFFF"/>
                </a:highlight>
                <a:latin typeface="Times New Roman"/>
                <a:ea typeface="Times New Roman"/>
                <a:cs typeface="Times New Roman"/>
                <a:sym typeface="Times New Roman"/>
              </a:rPr>
              <a:t> </a:t>
            </a:r>
            <a:r>
              <a:rPr b="1" lang="en" sz="1100">
                <a:solidFill>
                  <a:srgbClr val="242729"/>
                </a:solidFill>
                <a:highlight>
                  <a:srgbClr val="FFFFFF"/>
                </a:highlight>
                <a:latin typeface="Times New Roman"/>
                <a:ea typeface="Times New Roman"/>
                <a:cs typeface="Times New Roman"/>
                <a:sym typeface="Times New Roman"/>
              </a:rPr>
              <a:t>File Descriptor</a:t>
            </a:r>
            <a:br>
              <a:rPr b="1" lang="en" sz="1100">
                <a:solidFill>
                  <a:srgbClr val="242729"/>
                </a:solidFill>
                <a:highlight>
                  <a:srgbClr val="FFFFFF"/>
                </a:highlight>
                <a:latin typeface="Times New Roman"/>
                <a:ea typeface="Times New Roman"/>
                <a:cs typeface="Times New Roman"/>
                <a:sym typeface="Times New Roman"/>
              </a:rPr>
            </a:br>
            <a:r>
              <a:rPr lang="en" sz="1100">
                <a:solidFill>
                  <a:srgbClr val="242729"/>
                </a:solidFill>
                <a:highlight>
                  <a:srgbClr val="FFFFFF"/>
                </a:highlight>
                <a:latin typeface="Times New Roman"/>
                <a:ea typeface="Times New Roman"/>
                <a:cs typeface="Times New Roman"/>
                <a:sym typeface="Times New Roman"/>
              </a:rPr>
              <a:t>Standard Input STDIN              0</a:t>
            </a:r>
            <a:br>
              <a:rPr lang="en" sz="1100">
                <a:solidFill>
                  <a:srgbClr val="242729"/>
                </a:solidFill>
                <a:highlight>
                  <a:srgbClr val="FFFFFF"/>
                </a:highlight>
                <a:latin typeface="Times New Roman"/>
                <a:ea typeface="Times New Roman"/>
                <a:cs typeface="Times New Roman"/>
                <a:sym typeface="Times New Roman"/>
              </a:rPr>
            </a:br>
            <a:r>
              <a:rPr lang="en" sz="1100">
                <a:solidFill>
                  <a:srgbClr val="242729"/>
                </a:solidFill>
                <a:highlight>
                  <a:srgbClr val="FFFFFF"/>
                </a:highlight>
                <a:latin typeface="Times New Roman"/>
                <a:ea typeface="Times New Roman"/>
                <a:cs typeface="Times New Roman"/>
                <a:sym typeface="Times New Roman"/>
              </a:rPr>
              <a:t>Standard Output STDOUT       1</a:t>
            </a:r>
            <a:br>
              <a:rPr lang="en" sz="1100">
                <a:solidFill>
                  <a:srgbClr val="242729"/>
                </a:solidFill>
                <a:highlight>
                  <a:srgbClr val="FFFFFF"/>
                </a:highlight>
                <a:latin typeface="Times New Roman"/>
                <a:ea typeface="Times New Roman"/>
                <a:cs typeface="Times New Roman"/>
                <a:sym typeface="Times New Roman"/>
              </a:rPr>
            </a:br>
            <a:r>
              <a:rPr lang="en" sz="1100">
                <a:solidFill>
                  <a:srgbClr val="242729"/>
                </a:solidFill>
                <a:highlight>
                  <a:srgbClr val="FFFFFF"/>
                </a:highlight>
                <a:latin typeface="Times New Roman"/>
                <a:ea typeface="Times New Roman"/>
                <a:cs typeface="Times New Roman"/>
                <a:sym typeface="Times New Roman"/>
              </a:rPr>
              <a:t>Standard Error STDERR          2</a:t>
            </a:r>
            <a:br>
              <a:rPr lang="en" sz="1100">
                <a:solidFill>
                  <a:srgbClr val="242729"/>
                </a:solidFill>
                <a:highlight>
                  <a:srgbClr val="FFFFFF"/>
                </a:highlight>
                <a:latin typeface="Times New Roman"/>
                <a:ea typeface="Times New Roman"/>
                <a:cs typeface="Times New Roman"/>
                <a:sym typeface="Times New Roman"/>
              </a:rPr>
            </a:br>
            <a:endParaRPr sz="1100">
              <a:solidFill>
                <a:srgbClr val="242729"/>
              </a:solidFill>
              <a:highlight>
                <a:srgbClr val="FFFFFF"/>
              </a:highlight>
              <a:latin typeface="Times New Roman"/>
              <a:ea typeface="Times New Roman"/>
              <a:cs typeface="Times New Roman"/>
              <a:sym typeface="Times New Roman"/>
            </a:endParaRPr>
          </a:p>
          <a:p>
            <a:pPr indent="-298450" lvl="0" marL="749300" rtl="0" algn="l">
              <a:spcBef>
                <a:spcPts val="0"/>
              </a:spcBef>
              <a:spcAft>
                <a:spcPts val="0"/>
              </a:spcAft>
              <a:buClr>
                <a:srgbClr val="242729"/>
              </a:buClr>
              <a:buSzPts val="1100"/>
              <a:buChar char="●"/>
            </a:pPr>
            <a:r>
              <a:rPr lang="en" sz="1100">
                <a:solidFill>
                  <a:srgbClr val="242729"/>
                </a:solidFill>
                <a:highlight>
                  <a:srgbClr val="FFFFFF"/>
                </a:highlight>
                <a:latin typeface="Times New Roman"/>
                <a:ea typeface="Times New Roman"/>
                <a:cs typeface="Times New Roman"/>
                <a:sym typeface="Times New Roman"/>
              </a:rPr>
              <a:t>For instance, while searching for files, one typically gets permission denied errors or some other kind of errors. These errors can be saved to a particular file.</a:t>
            </a:r>
            <a:br>
              <a:rPr lang="en" sz="1100">
                <a:solidFill>
                  <a:srgbClr val="242729"/>
                </a:solidFill>
                <a:highlight>
                  <a:srgbClr val="FFFFFF"/>
                </a:highlight>
                <a:latin typeface="Times New Roman"/>
                <a:ea typeface="Times New Roman"/>
                <a:cs typeface="Times New Roman"/>
                <a:sym typeface="Times New Roman"/>
              </a:rPr>
            </a:br>
            <a:r>
              <a:rPr b="1" lang="en" sz="1100">
                <a:solidFill>
                  <a:srgbClr val="242729"/>
                </a:solidFill>
                <a:highlight>
                  <a:srgbClr val="FFFFFF"/>
                </a:highlight>
                <a:latin typeface="Times New Roman"/>
                <a:ea typeface="Times New Roman"/>
                <a:cs typeface="Times New Roman"/>
                <a:sym typeface="Times New Roman"/>
              </a:rPr>
              <a:t>Example 1</a:t>
            </a:r>
            <a:endParaRPr b="1" sz="1100">
              <a:solidFill>
                <a:srgbClr val="242729"/>
              </a:solidFill>
              <a:highlight>
                <a:srgbClr val="FFFFFF"/>
              </a:highlight>
              <a:latin typeface="Times New Roman"/>
              <a:ea typeface="Times New Roman"/>
              <a:cs typeface="Times New Roman"/>
              <a:sym typeface="Times New Roman"/>
            </a:endParaRPr>
          </a:p>
          <a:p>
            <a:pPr indent="0" lvl="0" marL="152400" marR="114300" rtl="0" algn="l">
              <a:spcBef>
                <a:spcPts val="0"/>
              </a:spcBef>
              <a:spcAft>
                <a:spcPts val="0"/>
              </a:spcAft>
              <a:buClr>
                <a:schemeClr val="dk1"/>
              </a:buClr>
              <a:buSzPts val="1100"/>
              <a:buFont typeface="Arial"/>
              <a:buNone/>
            </a:pPr>
            <a:r>
              <a:rPr lang="en" sz="1100">
                <a:solidFill>
                  <a:srgbClr val="242729"/>
                </a:solidFill>
                <a:highlight>
                  <a:srgbClr val="FFFFFF"/>
                </a:highlight>
                <a:latin typeface="Times New Roman"/>
                <a:ea typeface="Times New Roman"/>
                <a:cs typeface="Times New Roman"/>
                <a:sym typeface="Times New Roman"/>
              </a:rPr>
              <a:t>$ ls mydir 2&gt;errorsfile.txt</a:t>
            </a:r>
            <a:endParaRPr sz="1100">
              <a:solidFill>
                <a:srgbClr val="2427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242729"/>
                </a:solidFill>
                <a:highlight>
                  <a:srgbClr val="FFFFFF"/>
                </a:highlight>
                <a:latin typeface="Times New Roman"/>
                <a:ea typeface="Times New Roman"/>
                <a:cs typeface="Times New Roman"/>
                <a:sym typeface="Times New Roman"/>
              </a:rPr>
              <a:t>The file descriptor for standard error is 2.</a:t>
            </a:r>
            <a:endParaRPr sz="1100">
              <a:solidFill>
                <a:srgbClr val="2427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242729"/>
                </a:solidFill>
                <a:highlight>
                  <a:srgbClr val="FFFFFF"/>
                </a:highlight>
                <a:latin typeface="Times New Roman"/>
                <a:ea typeface="Times New Roman"/>
                <a:cs typeface="Times New Roman"/>
                <a:sym typeface="Times New Roman"/>
              </a:rPr>
              <a:t>If there is no any directory named as mydir then the output of command will be save to file errorfile.txt</a:t>
            </a:r>
            <a:endParaRPr sz="1100">
              <a:solidFill>
                <a:srgbClr val="2427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242729"/>
                </a:solidFill>
                <a:highlight>
                  <a:srgbClr val="FFFFFF"/>
                </a:highlight>
                <a:latin typeface="Times New Roman"/>
                <a:ea typeface="Times New Roman"/>
                <a:cs typeface="Times New Roman"/>
                <a:sym typeface="Times New Roman"/>
              </a:rPr>
              <a:t>Using "2&gt;" we re-direct the error output to a file named "errorfile.txt"</a:t>
            </a:r>
            <a:endParaRPr sz="1100">
              <a:solidFill>
                <a:srgbClr val="2427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242729"/>
                </a:solidFill>
                <a:highlight>
                  <a:srgbClr val="FFFFFF"/>
                </a:highlight>
                <a:latin typeface="Times New Roman"/>
                <a:ea typeface="Times New Roman"/>
                <a:cs typeface="Times New Roman"/>
                <a:sym typeface="Times New Roman"/>
              </a:rPr>
              <a:t>Thus, program output is not cluttered with errors.</a:t>
            </a:r>
            <a:endParaRPr sz="1100">
              <a:solidFill>
                <a:srgbClr val="2427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DNS resolution</a:t>
            </a:r>
            <a:endParaRPr/>
          </a:p>
        </p:txBody>
      </p:sp>
      <p:sp>
        <p:nvSpPr>
          <p:cNvPr id="421" name="Google Shape;421;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/etc/hosts</a:t>
            </a:r>
            <a:endParaRPr/>
          </a:p>
          <a:p>
            <a:pPr indent="0" lvl="0" marL="0" rtl="0" algn="l">
              <a:spcBef>
                <a:spcPts val="1600"/>
              </a:spcBef>
              <a:spcAft>
                <a:spcPts val="0"/>
              </a:spcAft>
              <a:buNone/>
            </a:pPr>
            <a:r>
              <a:rPr lang="en"/>
              <a:t>/etc/resolve.conf</a:t>
            </a:r>
            <a:endParaRPr/>
          </a:p>
          <a:p>
            <a:pPr indent="0" lvl="0" marL="0" rtl="0" algn="l">
              <a:spcBef>
                <a:spcPts val="1600"/>
              </a:spcBef>
              <a:spcAft>
                <a:spcPts val="0"/>
              </a:spcAft>
              <a:buNone/>
            </a:pPr>
            <a:r>
              <a:rPr lang="en"/>
              <a:t>/etc/nsswitch.conf</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Get a public key from a private key </a:t>
            </a:r>
            <a:endParaRPr/>
          </a:p>
          <a:p>
            <a:pPr indent="0" lvl="0" marL="0" rtl="0" algn="l">
              <a:spcBef>
                <a:spcPts val="1600"/>
              </a:spcBef>
              <a:spcAft>
                <a:spcPts val="0"/>
              </a:spcAft>
              <a:buNone/>
            </a:pPr>
            <a:r>
              <a:rPr b="1" lang="en" sz="1100">
                <a:solidFill>
                  <a:srgbClr val="1D8102"/>
                </a:solidFill>
                <a:highlight>
                  <a:srgbClr val="F9F9F9"/>
                </a:highlight>
                <a:latin typeface="Courier New"/>
                <a:ea typeface="Courier New"/>
                <a:cs typeface="Courier New"/>
                <a:sym typeface="Courier New"/>
              </a:rPr>
              <a:t>ssh-keygen -y -f /</a:t>
            </a:r>
            <a:r>
              <a:rPr i="1" lang="en" sz="1100">
                <a:solidFill>
                  <a:srgbClr val="F5001D"/>
                </a:solidFill>
                <a:highlight>
                  <a:srgbClr val="F9F9F9"/>
                </a:highlight>
                <a:latin typeface="Courier New"/>
                <a:ea typeface="Courier New"/>
                <a:cs typeface="Courier New"/>
                <a:sym typeface="Courier New"/>
              </a:rPr>
              <a:t>path_to_key_pair</a:t>
            </a:r>
            <a:r>
              <a:rPr b="1" lang="en" sz="1100">
                <a:solidFill>
                  <a:srgbClr val="1D8102"/>
                </a:solidFill>
                <a:highlight>
                  <a:srgbClr val="F9F9F9"/>
                </a:highlight>
                <a:latin typeface="Courier New"/>
                <a:ea typeface="Courier New"/>
                <a:cs typeface="Courier New"/>
                <a:sym typeface="Courier New"/>
              </a:rPr>
              <a:t>/</a:t>
            </a:r>
            <a:r>
              <a:rPr i="1" lang="en" sz="1100">
                <a:solidFill>
                  <a:srgbClr val="F5001D"/>
                </a:solidFill>
                <a:highlight>
                  <a:srgbClr val="F9F9F9"/>
                </a:highlight>
                <a:latin typeface="Courier New"/>
                <a:ea typeface="Courier New"/>
                <a:cs typeface="Courier New"/>
                <a:sym typeface="Courier New"/>
              </a:rPr>
              <a:t>my-key-pair.pem</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type="ctrTitle"/>
          </p:nvPr>
        </p:nvSpPr>
        <p:spPr>
          <a:xfrm>
            <a:off x="311700" y="-103325"/>
            <a:ext cx="8531100" cy="47823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1100">
                <a:solidFill>
                  <a:srgbClr val="111111"/>
                </a:solidFill>
                <a:highlight>
                  <a:srgbClr val="FFFFFF"/>
                </a:highlight>
                <a:latin typeface="Times New Roman"/>
                <a:ea typeface="Times New Roman"/>
                <a:cs typeface="Times New Roman"/>
                <a:sym typeface="Times New Roman"/>
              </a:rPr>
              <a:t>4. Kernel</a:t>
            </a:r>
            <a:endParaRPr sz="1100">
              <a:solidFill>
                <a:srgbClr val="111111"/>
              </a:solidFill>
              <a:highlight>
                <a:srgbClr val="FFFFFF"/>
              </a:highlight>
              <a:latin typeface="Times New Roman"/>
              <a:ea typeface="Times New Roman"/>
              <a:cs typeface="Times New Roman"/>
              <a:sym typeface="Times New Roman"/>
            </a:endParaRPr>
          </a:p>
          <a:p>
            <a:pPr indent="-298450" lvl="1" marL="914400" rtl="0" algn="l">
              <a:lnSpc>
                <a:spcPct val="100000"/>
              </a:lnSpc>
              <a:spcBef>
                <a:spcPts val="1000"/>
              </a:spcBef>
              <a:spcAft>
                <a:spcPts val="0"/>
              </a:spcAft>
              <a:buClr>
                <a:srgbClr val="111111"/>
              </a:buClr>
              <a:buSzPts val="1100"/>
              <a:buFont typeface="Times New Roman"/>
              <a:buAutoNum type="alphaLcPeriod"/>
            </a:pPr>
            <a:r>
              <a:rPr lang="en" sz="1100">
                <a:solidFill>
                  <a:srgbClr val="111111"/>
                </a:solidFill>
                <a:highlight>
                  <a:srgbClr val="FFFFFF"/>
                </a:highlight>
                <a:latin typeface="Times New Roman"/>
                <a:ea typeface="Times New Roman"/>
                <a:cs typeface="Times New Roman"/>
                <a:sym typeface="Times New Roman"/>
              </a:rPr>
              <a:t>Mounts the root file system as specified in the “root=” in grub.conf</a:t>
            </a:r>
            <a:endParaRPr sz="1100">
              <a:solidFill>
                <a:srgbClr val="111111"/>
              </a:solidFill>
              <a:highlight>
                <a:srgbClr val="FFFFFF"/>
              </a:highlight>
              <a:latin typeface="Times New Roman"/>
              <a:ea typeface="Times New Roman"/>
              <a:cs typeface="Times New Roman"/>
              <a:sym typeface="Times New Roman"/>
            </a:endParaRPr>
          </a:p>
          <a:p>
            <a:pPr indent="-298450" lvl="1" marL="914400" rtl="0" algn="l">
              <a:lnSpc>
                <a:spcPct val="100000"/>
              </a:lnSpc>
              <a:spcBef>
                <a:spcPts val="0"/>
              </a:spcBef>
              <a:spcAft>
                <a:spcPts val="0"/>
              </a:spcAft>
              <a:buClr>
                <a:srgbClr val="111111"/>
              </a:buClr>
              <a:buSzPts val="1100"/>
              <a:buFont typeface="Times New Roman"/>
              <a:buAutoNum type="alphaLcPeriod"/>
            </a:pPr>
            <a:r>
              <a:rPr lang="en" sz="1100">
                <a:solidFill>
                  <a:srgbClr val="111111"/>
                </a:solidFill>
                <a:highlight>
                  <a:srgbClr val="FFFFFF"/>
                </a:highlight>
                <a:latin typeface="Times New Roman"/>
                <a:ea typeface="Times New Roman"/>
                <a:cs typeface="Times New Roman"/>
                <a:sym typeface="Times New Roman"/>
              </a:rPr>
              <a:t>kernel executes the /sbin/init program</a:t>
            </a:r>
            <a:endParaRPr sz="1100">
              <a:solidFill>
                <a:srgbClr val="111111"/>
              </a:solidFill>
              <a:highlight>
                <a:srgbClr val="FFFFFF"/>
              </a:highlight>
              <a:latin typeface="Times New Roman"/>
              <a:ea typeface="Times New Roman"/>
              <a:cs typeface="Times New Roman"/>
              <a:sym typeface="Times New Roman"/>
            </a:endParaRPr>
          </a:p>
          <a:p>
            <a:pPr indent="-298450" lvl="1" marL="914400" rtl="0" algn="l">
              <a:lnSpc>
                <a:spcPct val="100000"/>
              </a:lnSpc>
              <a:spcBef>
                <a:spcPts val="0"/>
              </a:spcBef>
              <a:spcAft>
                <a:spcPts val="0"/>
              </a:spcAft>
              <a:buClr>
                <a:srgbClr val="111111"/>
              </a:buClr>
              <a:buSzPts val="1100"/>
              <a:buFont typeface="Times New Roman"/>
              <a:buAutoNum type="alphaLcPeriod"/>
            </a:pPr>
            <a:r>
              <a:rPr lang="en" sz="1100">
                <a:solidFill>
                  <a:srgbClr val="111111"/>
                </a:solidFill>
                <a:highlight>
                  <a:srgbClr val="FFFFFF"/>
                </a:highlight>
                <a:latin typeface="Times New Roman"/>
                <a:ea typeface="Times New Roman"/>
                <a:cs typeface="Times New Roman"/>
                <a:sym typeface="Times New Roman"/>
              </a:rPr>
              <a:t>Since init was the 1st program to be executed by Linux Kernel, it has the process id (PID) of 1. Do a ‘ps -ef | grep init’ and check the pid.</a:t>
            </a:r>
            <a:endParaRPr sz="1100">
              <a:solidFill>
                <a:srgbClr val="111111"/>
              </a:solidFill>
              <a:highlight>
                <a:srgbClr val="FFFFFF"/>
              </a:highlight>
              <a:latin typeface="Times New Roman"/>
              <a:ea typeface="Times New Roman"/>
              <a:cs typeface="Times New Roman"/>
              <a:sym typeface="Times New Roman"/>
            </a:endParaRPr>
          </a:p>
          <a:p>
            <a:pPr indent="-298450" lvl="1" marL="914400" rtl="0" algn="l">
              <a:lnSpc>
                <a:spcPct val="100000"/>
              </a:lnSpc>
              <a:spcBef>
                <a:spcPts val="0"/>
              </a:spcBef>
              <a:spcAft>
                <a:spcPts val="0"/>
              </a:spcAft>
              <a:buClr>
                <a:srgbClr val="111111"/>
              </a:buClr>
              <a:buSzPts val="1100"/>
              <a:buFont typeface="Times New Roman"/>
              <a:buAutoNum type="alphaLcPeriod"/>
            </a:pPr>
            <a:r>
              <a:rPr lang="en" sz="1100">
                <a:solidFill>
                  <a:srgbClr val="111111"/>
                </a:solidFill>
                <a:highlight>
                  <a:srgbClr val="FFFFFF"/>
                </a:highlight>
                <a:latin typeface="Times New Roman"/>
                <a:ea typeface="Times New Roman"/>
                <a:cs typeface="Times New Roman"/>
                <a:sym typeface="Times New Roman"/>
              </a:rPr>
              <a:t>initrd stands for Initial RAM Disk.</a:t>
            </a:r>
            <a:endParaRPr sz="1100">
              <a:solidFill>
                <a:srgbClr val="111111"/>
              </a:solidFill>
              <a:highlight>
                <a:srgbClr val="FFFFFF"/>
              </a:highlight>
              <a:latin typeface="Times New Roman"/>
              <a:ea typeface="Times New Roman"/>
              <a:cs typeface="Times New Roman"/>
              <a:sym typeface="Times New Roman"/>
            </a:endParaRPr>
          </a:p>
          <a:p>
            <a:pPr indent="-298450" lvl="1" marL="914400" rtl="0" algn="l">
              <a:lnSpc>
                <a:spcPct val="100000"/>
              </a:lnSpc>
              <a:spcBef>
                <a:spcPts val="0"/>
              </a:spcBef>
              <a:spcAft>
                <a:spcPts val="0"/>
              </a:spcAft>
              <a:buClr>
                <a:srgbClr val="111111"/>
              </a:buClr>
              <a:buSzPts val="1100"/>
              <a:buFont typeface="Times New Roman"/>
              <a:buAutoNum type="alphaLcPeriod"/>
            </a:pPr>
            <a:r>
              <a:rPr lang="en" sz="1100">
                <a:solidFill>
                  <a:srgbClr val="111111"/>
                </a:solidFill>
                <a:highlight>
                  <a:srgbClr val="FFFFFF"/>
                </a:highlight>
                <a:latin typeface="Times New Roman"/>
                <a:ea typeface="Times New Roman"/>
                <a:cs typeface="Times New Roman"/>
                <a:sym typeface="Times New Roman"/>
              </a:rPr>
              <a:t>initrd is used by kernel as temporary root file system until kernel is booted and the real root file system is mounted. It also contains necessary drivers compiled inside, which helps it to access the hard drive partitions, and other hardware.</a:t>
            </a:r>
            <a:endParaRPr sz="1100">
              <a:solidFill>
                <a:srgbClr val="111111"/>
              </a:solidFill>
              <a:highlight>
                <a:srgbClr val="FFFFFF"/>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100">
                <a:solidFill>
                  <a:srgbClr val="111111"/>
                </a:solidFill>
                <a:highlight>
                  <a:srgbClr val="FFFFFF"/>
                </a:highlight>
                <a:latin typeface="Times New Roman"/>
                <a:ea typeface="Times New Roman"/>
                <a:cs typeface="Times New Roman"/>
                <a:sym typeface="Times New Roman"/>
              </a:rPr>
              <a:t>5. Init</a:t>
            </a:r>
            <a:endParaRPr sz="1100">
              <a:solidFill>
                <a:srgbClr val="111111"/>
              </a:solidFill>
              <a:highlight>
                <a:srgbClr val="FFFFFF"/>
              </a:highlight>
              <a:latin typeface="Times New Roman"/>
              <a:ea typeface="Times New Roman"/>
              <a:cs typeface="Times New Roman"/>
              <a:sym typeface="Times New Roman"/>
            </a:endParaRPr>
          </a:p>
          <a:p>
            <a:pPr indent="-298450" lvl="1" marL="914400" rtl="0" algn="l">
              <a:lnSpc>
                <a:spcPct val="100000"/>
              </a:lnSpc>
              <a:spcBef>
                <a:spcPts val="1000"/>
              </a:spcBef>
              <a:spcAft>
                <a:spcPts val="0"/>
              </a:spcAft>
              <a:buClr>
                <a:srgbClr val="111111"/>
              </a:buClr>
              <a:buSzPts val="1100"/>
              <a:buFont typeface="Times New Roman"/>
              <a:buAutoNum type="alphaLcPeriod"/>
            </a:pPr>
            <a:r>
              <a:rPr lang="en" sz="1100">
                <a:solidFill>
                  <a:srgbClr val="111111"/>
                </a:solidFill>
                <a:highlight>
                  <a:srgbClr val="FFFFFF"/>
                </a:highlight>
                <a:latin typeface="Times New Roman"/>
                <a:ea typeface="Times New Roman"/>
                <a:cs typeface="Times New Roman"/>
                <a:sym typeface="Times New Roman"/>
              </a:rPr>
              <a:t>Looks at the /etc/inittab file to decide the Linux run level.</a:t>
            </a:r>
            <a:endParaRPr sz="1100">
              <a:solidFill>
                <a:srgbClr val="111111"/>
              </a:solidFill>
              <a:highlight>
                <a:srgbClr val="FFFFFF"/>
              </a:highlight>
              <a:latin typeface="Times New Roman"/>
              <a:ea typeface="Times New Roman"/>
              <a:cs typeface="Times New Roman"/>
              <a:sym typeface="Times New Roman"/>
            </a:endParaRPr>
          </a:p>
          <a:p>
            <a:pPr indent="-298450" lvl="1" marL="914400" rtl="0" algn="l">
              <a:lnSpc>
                <a:spcPct val="100000"/>
              </a:lnSpc>
              <a:spcBef>
                <a:spcPts val="0"/>
              </a:spcBef>
              <a:spcAft>
                <a:spcPts val="0"/>
              </a:spcAft>
              <a:buClr>
                <a:srgbClr val="111111"/>
              </a:buClr>
              <a:buSzPts val="1100"/>
              <a:buFont typeface="Times New Roman"/>
              <a:buAutoNum type="alphaLcPeriod"/>
            </a:pPr>
            <a:r>
              <a:rPr lang="en" sz="1100">
                <a:solidFill>
                  <a:srgbClr val="111111"/>
                </a:solidFill>
                <a:highlight>
                  <a:srgbClr val="FFFFFF"/>
                </a:highlight>
                <a:latin typeface="Times New Roman"/>
                <a:ea typeface="Times New Roman"/>
                <a:cs typeface="Times New Roman"/>
                <a:sym typeface="Times New Roman"/>
              </a:rPr>
              <a:t>Following are the available run levels</a:t>
            </a:r>
            <a:endParaRPr sz="1100">
              <a:solidFill>
                <a:srgbClr val="111111"/>
              </a:solidFill>
              <a:highlight>
                <a:srgbClr val="FFFFFF"/>
              </a:highlight>
              <a:latin typeface="Times New Roman"/>
              <a:ea typeface="Times New Roman"/>
              <a:cs typeface="Times New Roman"/>
              <a:sym typeface="Times New Roman"/>
            </a:endParaRPr>
          </a:p>
          <a:p>
            <a:pPr indent="-298450" lvl="2" marL="1371600" rtl="0" algn="l">
              <a:lnSpc>
                <a:spcPct val="100000"/>
              </a:lnSpc>
              <a:spcBef>
                <a:spcPts val="0"/>
              </a:spcBef>
              <a:spcAft>
                <a:spcPts val="0"/>
              </a:spcAft>
              <a:buClr>
                <a:srgbClr val="111111"/>
              </a:buClr>
              <a:buSzPts val="1100"/>
              <a:buFont typeface="Times New Roman"/>
              <a:buAutoNum type="romanLcPeriod"/>
            </a:pPr>
            <a:r>
              <a:rPr lang="en" sz="1100">
                <a:solidFill>
                  <a:srgbClr val="111111"/>
                </a:solidFill>
                <a:highlight>
                  <a:srgbClr val="FFFFFF"/>
                </a:highlight>
                <a:latin typeface="Times New Roman"/>
                <a:ea typeface="Times New Roman"/>
                <a:cs typeface="Times New Roman"/>
                <a:sym typeface="Times New Roman"/>
              </a:rPr>
              <a:t>0 – halt</a:t>
            </a:r>
            <a:endParaRPr sz="1100">
              <a:solidFill>
                <a:srgbClr val="111111"/>
              </a:solidFill>
              <a:highlight>
                <a:srgbClr val="FFFFFF"/>
              </a:highlight>
              <a:latin typeface="Times New Roman"/>
              <a:ea typeface="Times New Roman"/>
              <a:cs typeface="Times New Roman"/>
              <a:sym typeface="Times New Roman"/>
            </a:endParaRPr>
          </a:p>
          <a:p>
            <a:pPr indent="-298450" lvl="2" marL="1371600" rtl="0" algn="l">
              <a:lnSpc>
                <a:spcPct val="100000"/>
              </a:lnSpc>
              <a:spcBef>
                <a:spcPts val="0"/>
              </a:spcBef>
              <a:spcAft>
                <a:spcPts val="0"/>
              </a:spcAft>
              <a:buClr>
                <a:srgbClr val="111111"/>
              </a:buClr>
              <a:buSzPts val="1100"/>
              <a:buFont typeface="Times New Roman"/>
              <a:buAutoNum type="romanLcPeriod"/>
            </a:pPr>
            <a:r>
              <a:rPr lang="en" sz="1100">
                <a:solidFill>
                  <a:srgbClr val="111111"/>
                </a:solidFill>
                <a:highlight>
                  <a:srgbClr val="FFFFFF"/>
                </a:highlight>
                <a:latin typeface="Times New Roman"/>
                <a:ea typeface="Times New Roman"/>
                <a:cs typeface="Times New Roman"/>
                <a:sym typeface="Times New Roman"/>
              </a:rPr>
              <a:t>1 – Single user mode</a:t>
            </a:r>
            <a:endParaRPr sz="1100">
              <a:solidFill>
                <a:srgbClr val="111111"/>
              </a:solidFill>
              <a:highlight>
                <a:srgbClr val="FFFFFF"/>
              </a:highlight>
              <a:latin typeface="Times New Roman"/>
              <a:ea typeface="Times New Roman"/>
              <a:cs typeface="Times New Roman"/>
              <a:sym typeface="Times New Roman"/>
            </a:endParaRPr>
          </a:p>
          <a:p>
            <a:pPr indent="-298450" lvl="2" marL="1371600" rtl="0" algn="l">
              <a:lnSpc>
                <a:spcPct val="100000"/>
              </a:lnSpc>
              <a:spcBef>
                <a:spcPts val="0"/>
              </a:spcBef>
              <a:spcAft>
                <a:spcPts val="0"/>
              </a:spcAft>
              <a:buClr>
                <a:srgbClr val="111111"/>
              </a:buClr>
              <a:buSzPts val="1100"/>
              <a:buFont typeface="Times New Roman"/>
              <a:buAutoNum type="romanLcPeriod"/>
            </a:pPr>
            <a:r>
              <a:rPr lang="en" sz="1100">
                <a:solidFill>
                  <a:srgbClr val="111111"/>
                </a:solidFill>
                <a:highlight>
                  <a:srgbClr val="FFFFFF"/>
                </a:highlight>
                <a:latin typeface="Times New Roman"/>
                <a:ea typeface="Times New Roman"/>
                <a:cs typeface="Times New Roman"/>
                <a:sym typeface="Times New Roman"/>
              </a:rPr>
              <a:t>2 – Multiuser, without NFS</a:t>
            </a:r>
            <a:endParaRPr sz="1100">
              <a:solidFill>
                <a:srgbClr val="111111"/>
              </a:solidFill>
              <a:highlight>
                <a:srgbClr val="FFFFFF"/>
              </a:highlight>
              <a:latin typeface="Times New Roman"/>
              <a:ea typeface="Times New Roman"/>
              <a:cs typeface="Times New Roman"/>
              <a:sym typeface="Times New Roman"/>
            </a:endParaRPr>
          </a:p>
          <a:p>
            <a:pPr indent="-298450" lvl="2" marL="1371600" rtl="0" algn="l">
              <a:lnSpc>
                <a:spcPct val="100000"/>
              </a:lnSpc>
              <a:spcBef>
                <a:spcPts val="0"/>
              </a:spcBef>
              <a:spcAft>
                <a:spcPts val="0"/>
              </a:spcAft>
              <a:buClr>
                <a:srgbClr val="111111"/>
              </a:buClr>
              <a:buSzPts val="1100"/>
              <a:buFont typeface="Times New Roman"/>
              <a:buAutoNum type="romanLcPeriod"/>
            </a:pPr>
            <a:r>
              <a:rPr lang="en" sz="1100">
                <a:solidFill>
                  <a:srgbClr val="111111"/>
                </a:solidFill>
                <a:highlight>
                  <a:srgbClr val="FFFFFF"/>
                </a:highlight>
                <a:latin typeface="Times New Roman"/>
                <a:ea typeface="Times New Roman"/>
                <a:cs typeface="Times New Roman"/>
                <a:sym typeface="Times New Roman"/>
              </a:rPr>
              <a:t>3 – Full multiuser mode</a:t>
            </a:r>
            <a:endParaRPr sz="1100">
              <a:solidFill>
                <a:srgbClr val="111111"/>
              </a:solidFill>
              <a:highlight>
                <a:srgbClr val="FFFFFF"/>
              </a:highlight>
              <a:latin typeface="Times New Roman"/>
              <a:ea typeface="Times New Roman"/>
              <a:cs typeface="Times New Roman"/>
              <a:sym typeface="Times New Roman"/>
            </a:endParaRPr>
          </a:p>
          <a:p>
            <a:pPr indent="-298450" lvl="2" marL="1371600" rtl="0" algn="l">
              <a:lnSpc>
                <a:spcPct val="100000"/>
              </a:lnSpc>
              <a:spcBef>
                <a:spcPts val="0"/>
              </a:spcBef>
              <a:spcAft>
                <a:spcPts val="0"/>
              </a:spcAft>
              <a:buClr>
                <a:srgbClr val="111111"/>
              </a:buClr>
              <a:buSzPts val="1100"/>
              <a:buFont typeface="Times New Roman"/>
              <a:buAutoNum type="romanLcPeriod"/>
            </a:pPr>
            <a:r>
              <a:rPr lang="en" sz="1100">
                <a:solidFill>
                  <a:srgbClr val="111111"/>
                </a:solidFill>
                <a:highlight>
                  <a:srgbClr val="FFFFFF"/>
                </a:highlight>
                <a:latin typeface="Times New Roman"/>
                <a:ea typeface="Times New Roman"/>
                <a:cs typeface="Times New Roman"/>
                <a:sym typeface="Times New Roman"/>
              </a:rPr>
              <a:t>4 – unused</a:t>
            </a:r>
            <a:endParaRPr sz="1100">
              <a:solidFill>
                <a:srgbClr val="111111"/>
              </a:solidFill>
              <a:highlight>
                <a:srgbClr val="FFFFFF"/>
              </a:highlight>
              <a:latin typeface="Times New Roman"/>
              <a:ea typeface="Times New Roman"/>
              <a:cs typeface="Times New Roman"/>
              <a:sym typeface="Times New Roman"/>
            </a:endParaRPr>
          </a:p>
          <a:p>
            <a:pPr indent="-298450" lvl="2" marL="1371600" rtl="0" algn="l">
              <a:lnSpc>
                <a:spcPct val="100000"/>
              </a:lnSpc>
              <a:spcBef>
                <a:spcPts val="0"/>
              </a:spcBef>
              <a:spcAft>
                <a:spcPts val="0"/>
              </a:spcAft>
              <a:buClr>
                <a:srgbClr val="111111"/>
              </a:buClr>
              <a:buSzPts val="1100"/>
              <a:buFont typeface="Times New Roman"/>
              <a:buAutoNum type="romanLcPeriod"/>
            </a:pPr>
            <a:r>
              <a:rPr lang="en" sz="1100">
                <a:solidFill>
                  <a:srgbClr val="111111"/>
                </a:solidFill>
                <a:highlight>
                  <a:srgbClr val="FFFFFF"/>
                </a:highlight>
                <a:latin typeface="Times New Roman"/>
                <a:ea typeface="Times New Roman"/>
                <a:cs typeface="Times New Roman"/>
                <a:sym typeface="Times New Roman"/>
              </a:rPr>
              <a:t>5 – X11</a:t>
            </a:r>
            <a:endParaRPr sz="1100">
              <a:solidFill>
                <a:srgbClr val="111111"/>
              </a:solidFill>
              <a:highlight>
                <a:srgbClr val="FFFFFF"/>
              </a:highlight>
              <a:latin typeface="Times New Roman"/>
              <a:ea typeface="Times New Roman"/>
              <a:cs typeface="Times New Roman"/>
              <a:sym typeface="Times New Roman"/>
            </a:endParaRPr>
          </a:p>
          <a:p>
            <a:pPr indent="-298450" lvl="2" marL="1371600" rtl="0" algn="l">
              <a:lnSpc>
                <a:spcPct val="100000"/>
              </a:lnSpc>
              <a:spcBef>
                <a:spcPts val="0"/>
              </a:spcBef>
              <a:spcAft>
                <a:spcPts val="0"/>
              </a:spcAft>
              <a:buClr>
                <a:srgbClr val="111111"/>
              </a:buClr>
              <a:buSzPts val="1100"/>
              <a:buFont typeface="Times New Roman"/>
              <a:buAutoNum type="romanLcPeriod"/>
            </a:pPr>
            <a:r>
              <a:rPr lang="en" sz="1100">
                <a:solidFill>
                  <a:srgbClr val="111111"/>
                </a:solidFill>
                <a:highlight>
                  <a:srgbClr val="FFFFFF"/>
                </a:highlight>
                <a:latin typeface="Times New Roman"/>
                <a:ea typeface="Times New Roman"/>
                <a:cs typeface="Times New Roman"/>
                <a:sym typeface="Times New Roman"/>
              </a:rPr>
              <a:t>6 – reboot</a:t>
            </a:r>
            <a:endParaRPr sz="1100">
              <a:solidFill>
                <a:srgbClr val="111111"/>
              </a:solidFill>
              <a:highlight>
                <a:srgbClr val="FFFFFF"/>
              </a:highlight>
              <a:latin typeface="Times New Roman"/>
              <a:ea typeface="Times New Roman"/>
              <a:cs typeface="Times New Roman"/>
              <a:sym typeface="Times New Roman"/>
            </a:endParaRPr>
          </a:p>
          <a:p>
            <a:pPr indent="-298450" lvl="1" marL="914400" rtl="0" algn="l">
              <a:lnSpc>
                <a:spcPct val="100000"/>
              </a:lnSpc>
              <a:spcBef>
                <a:spcPts val="0"/>
              </a:spcBef>
              <a:spcAft>
                <a:spcPts val="0"/>
              </a:spcAft>
              <a:buClr>
                <a:srgbClr val="111111"/>
              </a:buClr>
              <a:buSzPts val="1100"/>
              <a:buFont typeface="Times New Roman"/>
              <a:buAutoNum type="alphaLcPeriod"/>
            </a:pPr>
            <a:r>
              <a:rPr lang="en" sz="1100">
                <a:solidFill>
                  <a:srgbClr val="111111"/>
                </a:solidFill>
                <a:highlight>
                  <a:srgbClr val="FFFFFF"/>
                </a:highlight>
                <a:latin typeface="Times New Roman"/>
                <a:ea typeface="Times New Roman"/>
                <a:cs typeface="Times New Roman"/>
                <a:sym typeface="Times New Roman"/>
              </a:rPr>
              <a:t>Init identifies the default </a:t>
            </a:r>
            <a:r>
              <a:rPr lang="en" sz="1100">
                <a:solidFill>
                  <a:srgbClr val="111111"/>
                </a:solidFill>
                <a:highlight>
                  <a:srgbClr val="FFFFFF"/>
                </a:highlight>
                <a:latin typeface="Times New Roman"/>
                <a:ea typeface="Times New Roman"/>
                <a:cs typeface="Times New Roman"/>
                <a:sym typeface="Times New Roman"/>
              </a:rPr>
              <a:t>init level</a:t>
            </a:r>
            <a:r>
              <a:rPr lang="en" sz="1100">
                <a:solidFill>
                  <a:srgbClr val="111111"/>
                </a:solidFill>
                <a:highlight>
                  <a:srgbClr val="FFFFFF"/>
                </a:highlight>
                <a:latin typeface="Times New Roman"/>
                <a:ea typeface="Times New Roman"/>
                <a:cs typeface="Times New Roman"/>
                <a:sym typeface="Times New Roman"/>
              </a:rPr>
              <a:t> from /etc/inittab and uses that to load all appropriate program.</a:t>
            </a:r>
            <a:endParaRPr sz="1100">
              <a:solidFill>
                <a:srgbClr val="111111"/>
              </a:solidFill>
              <a:highlight>
                <a:srgbClr val="FFFFFF"/>
              </a:highlight>
              <a:latin typeface="Times New Roman"/>
              <a:ea typeface="Times New Roman"/>
              <a:cs typeface="Times New Roman"/>
              <a:sym typeface="Times New Roman"/>
            </a:endParaRPr>
          </a:p>
          <a:p>
            <a:pPr indent="-298450" lvl="1" marL="914400" rtl="0" algn="l">
              <a:lnSpc>
                <a:spcPct val="100000"/>
              </a:lnSpc>
              <a:spcBef>
                <a:spcPts val="0"/>
              </a:spcBef>
              <a:spcAft>
                <a:spcPts val="0"/>
              </a:spcAft>
              <a:buClr>
                <a:srgbClr val="111111"/>
              </a:buClr>
              <a:buSzPts val="1100"/>
              <a:buFont typeface="Times New Roman"/>
              <a:buAutoNum type="alphaLcPeriod"/>
            </a:pPr>
            <a:r>
              <a:rPr lang="en" sz="1100">
                <a:solidFill>
                  <a:srgbClr val="111111"/>
                </a:solidFill>
                <a:highlight>
                  <a:srgbClr val="FFFFFF"/>
                </a:highlight>
                <a:latin typeface="Times New Roman"/>
                <a:ea typeface="Times New Roman"/>
                <a:cs typeface="Times New Roman"/>
                <a:sym typeface="Times New Roman"/>
              </a:rPr>
              <a:t>Execute ‘grep initdefault /etc/inittab’ on your system to identify the default run level</a:t>
            </a:r>
            <a:endParaRPr sz="1100">
              <a:solidFill>
                <a:srgbClr val="111111"/>
              </a:solidFill>
              <a:highlight>
                <a:srgbClr val="FFFFFF"/>
              </a:highlight>
              <a:latin typeface="Times New Roman"/>
              <a:ea typeface="Times New Roman"/>
              <a:cs typeface="Times New Roman"/>
              <a:sym typeface="Times New Roman"/>
            </a:endParaRPr>
          </a:p>
          <a:p>
            <a:pPr indent="-298450" lvl="1" marL="914400" rtl="0" algn="l">
              <a:lnSpc>
                <a:spcPct val="100000"/>
              </a:lnSpc>
              <a:spcBef>
                <a:spcPts val="0"/>
              </a:spcBef>
              <a:spcAft>
                <a:spcPts val="0"/>
              </a:spcAft>
              <a:buClr>
                <a:srgbClr val="111111"/>
              </a:buClr>
              <a:buSzPts val="1100"/>
              <a:buFont typeface="Times New Roman"/>
              <a:buAutoNum type="alphaLcPeriod"/>
            </a:pPr>
            <a:r>
              <a:rPr lang="en" sz="1100">
                <a:solidFill>
                  <a:srgbClr val="111111"/>
                </a:solidFill>
                <a:highlight>
                  <a:srgbClr val="FFFFFF"/>
                </a:highlight>
                <a:latin typeface="Times New Roman"/>
                <a:ea typeface="Times New Roman"/>
                <a:cs typeface="Times New Roman"/>
                <a:sym typeface="Times New Roman"/>
              </a:rPr>
              <a:t>If you want to get into trouble, you can set the default run level to 0 or 6. Since you know what 0 and 6 means, probably you might not do that.</a:t>
            </a:r>
            <a:endParaRPr sz="1100">
              <a:solidFill>
                <a:srgbClr val="111111"/>
              </a:solidFill>
              <a:highlight>
                <a:srgbClr val="FFFFFF"/>
              </a:highlight>
              <a:latin typeface="Times New Roman"/>
              <a:ea typeface="Times New Roman"/>
              <a:cs typeface="Times New Roman"/>
              <a:sym typeface="Times New Roman"/>
            </a:endParaRPr>
          </a:p>
          <a:p>
            <a:pPr indent="-298450" lvl="1" marL="914400" rtl="0" algn="l">
              <a:lnSpc>
                <a:spcPct val="100000"/>
              </a:lnSpc>
              <a:spcBef>
                <a:spcPts val="0"/>
              </a:spcBef>
              <a:spcAft>
                <a:spcPts val="0"/>
              </a:spcAft>
              <a:buClr>
                <a:srgbClr val="111111"/>
              </a:buClr>
              <a:buSzPts val="1100"/>
              <a:buFont typeface="Times New Roman"/>
              <a:buAutoNum type="alphaLcPeriod"/>
            </a:pPr>
            <a:r>
              <a:rPr lang="en" sz="1100">
                <a:solidFill>
                  <a:srgbClr val="111111"/>
                </a:solidFill>
                <a:highlight>
                  <a:srgbClr val="FFFFFF"/>
                </a:highlight>
                <a:latin typeface="Times New Roman"/>
                <a:ea typeface="Times New Roman"/>
                <a:cs typeface="Times New Roman"/>
                <a:sym typeface="Times New Roman"/>
              </a:rPr>
              <a:t>Typically you would set the default run level to either 3 or 5.</a:t>
            </a:r>
            <a:endParaRPr sz="1100">
              <a:solidFill>
                <a:srgbClr val="111111"/>
              </a:solidFill>
              <a:highlight>
                <a:srgbClr val="FFFFFF"/>
              </a:highlight>
              <a:latin typeface="Times New Roman"/>
              <a:ea typeface="Times New Roman"/>
              <a:cs typeface="Times New Roman"/>
              <a:sym typeface="Times New Roman"/>
            </a:endParaRPr>
          </a:p>
          <a:p>
            <a:pPr indent="0" lvl="0" marL="0" rtl="0" algn="l">
              <a:lnSpc>
                <a:spcPct val="100000"/>
              </a:lnSpc>
              <a:spcBef>
                <a:spcPts val="1000"/>
              </a:spcBef>
              <a:spcAft>
                <a:spcPts val="100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0"/>
          <p:cNvSpPr txBox="1"/>
          <p:nvPr>
            <p:ph type="ctrTitle"/>
          </p:nvPr>
        </p:nvSpPr>
        <p:spPr>
          <a:xfrm>
            <a:off x="311700" y="184225"/>
            <a:ext cx="8597400" cy="4767600"/>
          </a:xfrm>
          <a:prstGeom prst="rect">
            <a:avLst/>
          </a:prstGeom>
        </p:spPr>
        <p:txBody>
          <a:bodyPr anchorCtr="0" anchor="t" bIns="91425" lIns="91425" spcFirstLastPara="1" rIns="91425" wrap="square" tIns="91425">
            <a:noAutofit/>
          </a:bodyPr>
          <a:lstStyle/>
          <a:p>
            <a:pPr indent="0" lvl="0" marL="0" rtl="0" algn="l">
              <a:lnSpc>
                <a:spcPct val="122200"/>
              </a:lnSpc>
              <a:spcBef>
                <a:spcPts val="2400"/>
              </a:spcBef>
              <a:spcAft>
                <a:spcPts val="0"/>
              </a:spcAft>
              <a:buClr>
                <a:schemeClr val="dk1"/>
              </a:buClr>
              <a:buSzPts val="1100"/>
              <a:buFont typeface="Arial"/>
              <a:buNone/>
            </a:pPr>
            <a:r>
              <a:rPr lang="en" sz="1100">
                <a:solidFill>
                  <a:srgbClr val="111111"/>
                </a:solidFill>
                <a:highlight>
                  <a:srgbClr val="FFFFFF"/>
                </a:highlight>
                <a:latin typeface="Times New Roman"/>
                <a:ea typeface="Times New Roman"/>
                <a:cs typeface="Times New Roman"/>
                <a:sym typeface="Times New Roman"/>
              </a:rPr>
              <a:t>6. Runlevel programs                            </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80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When the Linux system is booting up, you might see various services getting started. For example, it might say “starting sendmail …. OK”. Those are the runlevel programs, executed from the run level directory as defined by your run level.</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Depending on your default init level setting, the system will execute the programs from one of the following directories.</a:t>
            </a:r>
            <a:endParaRPr sz="1100">
              <a:solidFill>
                <a:srgbClr val="111111"/>
              </a:solidFill>
              <a:highlight>
                <a:srgbClr val="FFFFFF"/>
              </a:highlight>
              <a:latin typeface="Times New Roman"/>
              <a:ea typeface="Times New Roman"/>
              <a:cs typeface="Times New Roman"/>
              <a:sym typeface="Times New Roman"/>
            </a:endParaRPr>
          </a:p>
          <a:p>
            <a:pPr indent="-298450" lvl="1" marL="14224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Run level 0 – /etc/rc.d/rc0.d/</a:t>
            </a:r>
            <a:endParaRPr sz="1100">
              <a:solidFill>
                <a:srgbClr val="111111"/>
              </a:solidFill>
              <a:highlight>
                <a:srgbClr val="FFFFFF"/>
              </a:highlight>
              <a:latin typeface="Times New Roman"/>
              <a:ea typeface="Times New Roman"/>
              <a:cs typeface="Times New Roman"/>
              <a:sym typeface="Times New Roman"/>
            </a:endParaRPr>
          </a:p>
          <a:p>
            <a:pPr indent="-298450" lvl="1" marL="14224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Run level 1 – /etc/rc.d/rc1.d/</a:t>
            </a:r>
            <a:endParaRPr sz="1100">
              <a:solidFill>
                <a:srgbClr val="111111"/>
              </a:solidFill>
              <a:highlight>
                <a:srgbClr val="FFFFFF"/>
              </a:highlight>
              <a:latin typeface="Times New Roman"/>
              <a:ea typeface="Times New Roman"/>
              <a:cs typeface="Times New Roman"/>
              <a:sym typeface="Times New Roman"/>
            </a:endParaRPr>
          </a:p>
          <a:p>
            <a:pPr indent="-298450" lvl="1" marL="14224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Run level 2 – /etc/rc.d/rc2.d/</a:t>
            </a:r>
            <a:endParaRPr sz="1100">
              <a:solidFill>
                <a:srgbClr val="111111"/>
              </a:solidFill>
              <a:highlight>
                <a:srgbClr val="FFFFFF"/>
              </a:highlight>
              <a:latin typeface="Times New Roman"/>
              <a:ea typeface="Times New Roman"/>
              <a:cs typeface="Times New Roman"/>
              <a:sym typeface="Times New Roman"/>
            </a:endParaRPr>
          </a:p>
          <a:p>
            <a:pPr indent="-298450" lvl="1" marL="14224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Run level 3 – /etc/rc.d/rc3.d/</a:t>
            </a:r>
            <a:endParaRPr sz="1100">
              <a:solidFill>
                <a:srgbClr val="111111"/>
              </a:solidFill>
              <a:highlight>
                <a:srgbClr val="FFFFFF"/>
              </a:highlight>
              <a:latin typeface="Times New Roman"/>
              <a:ea typeface="Times New Roman"/>
              <a:cs typeface="Times New Roman"/>
              <a:sym typeface="Times New Roman"/>
            </a:endParaRPr>
          </a:p>
          <a:p>
            <a:pPr indent="-298450" lvl="1" marL="14224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Run level 4 – /etc/rc.d/rc4.d/</a:t>
            </a:r>
            <a:endParaRPr sz="1100">
              <a:solidFill>
                <a:srgbClr val="111111"/>
              </a:solidFill>
              <a:highlight>
                <a:srgbClr val="FFFFFF"/>
              </a:highlight>
              <a:latin typeface="Times New Roman"/>
              <a:ea typeface="Times New Roman"/>
              <a:cs typeface="Times New Roman"/>
              <a:sym typeface="Times New Roman"/>
            </a:endParaRPr>
          </a:p>
          <a:p>
            <a:pPr indent="-298450" lvl="1" marL="14224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Run level 5 – /etc/rc.d/rc5.d/</a:t>
            </a:r>
            <a:endParaRPr sz="1100">
              <a:solidFill>
                <a:srgbClr val="111111"/>
              </a:solidFill>
              <a:highlight>
                <a:srgbClr val="FFFFFF"/>
              </a:highlight>
              <a:latin typeface="Times New Roman"/>
              <a:ea typeface="Times New Roman"/>
              <a:cs typeface="Times New Roman"/>
              <a:sym typeface="Times New Roman"/>
            </a:endParaRPr>
          </a:p>
          <a:p>
            <a:pPr indent="-298450" lvl="1" marL="14224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Run level 6 – /etc/rc.d/rc6.d/</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Please note that there are also symbolic links available for these directory under /etc directly. So, /etc/rc0.d is linked to /etc/rc.d/rc0.d.</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Under the /etc/rc.d/rc*.d/ directories, you would see programs that start with S and K.</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Programs starts with S are used during startup. S for startup.</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Programs starts with K are used during shutdown. K for kill.</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There are numbers right next to S and K in the program names. Those are the sequence number in which the programs should be started or killed.</a:t>
            </a:r>
            <a:endParaRPr sz="1100">
              <a:solidFill>
                <a:srgbClr val="111111"/>
              </a:solidFill>
              <a:highlight>
                <a:srgbClr val="FFFFFF"/>
              </a:highlight>
              <a:latin typeface="Times New Roman"/>
              <a:ea typeface="Times New Roman"/>
              <a:cs typeface="Times New Roman"/>
              <a:sym typeface="Times New Roman"/>
            </a:endParaRPr>
          </a:p>
          <a:p>
            <a:pPr indent="-298450" lvl="0" marL="711200" rtl="0" algn="l">
              <a:lnSpc>
                <a:spcPct val="115000"/>
              </a:lnSpc>
              <a:spcBef>
                <a:spcPts val="0"/>
              </a:spcBef>
              <a:spcAft>
                <a:spcPts val="0"/>
              </a:spcAft>
              <a:buClr>
                <a:srgbClr val="111111"/>
              </a:buClr>
              <a:buSzPts val="1100"/>
              <a:buFont typeface="Times New Roman"/>
              <a:buChar char="■"/>
            </a:pPr>
            <a:r>
              <a:rPr lang="en" sz="1100">
                <a:solidFill>
                  <a:srgbClr val="111111"/>
                </a:solidFill>
                <a:highlight>
                  <a:srgbClr val="FFFFFF"/>
                </a:highlight>
                <a:latin typeface="Times New Roman"/>
                <a:ea typeface="Times New Roman"/>
                <a:cs typeface="Times New Roman"/>
                <a:sym typeface="Times New Roman"/>
              </a:rPr>
              <a:t>For example, S12syslog is to start the syslog deamon, which has the sequence number of 12. S80sendmail is to start the sendmail daemon, which has the sequence number of 80. So, syslog program will be started before sendmail.</a:t>
            </a:r>
            <a:endParaRPr sz="1100">
              <a:solidFill>
                <a:srgbClr val="111111"/>
              </a:solidFill>
              <a:highlight>
                <a:srgbClr val="FFFFFF"/>
              </a:highlight>
              <a:latin typeface="Times New Roman"/>
              <a:ea typeface="Times New Roman"/>
              <a:cs typeface="Times New Roman"/>
              <a:sym typeface="Times New Roman"/>
            </a:endParaRPr>
          </a:p>
          <a:p>
            <a:pPr indent="0" lvl="0" marL="0" rtl="0" algn="l">
              <a:spcBef>
                <a:spcPts val="2000"/>
              </a:spcBef>
              <a:spcAft>
                <a:spcPts val="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txBox="1"/>
          <p:nvPr>
            <p:ph type="ctrTitle"/>
          </p:nvPr>
        </p:nvSpPr>
        <p:spPr>
          <a:xfrm>
            <a:off x="311700" y="358000"/>
            <a:ext cx="8589900" cy="507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highlight>
                  <a:schemeClr val="lt1"/>
                </a:highlight>
                <a:latin typeface="Times New Roman"/>
                <a:ea typeface="Times New Roman"/>
                <a:cs typeface="Times New Roman"/>
                <a:sym typeface="Times New Roman"/>
              </a:rPr>
              <a:t>Linux Directory Structure:</a:t>
            </a:r>
            <a:endParaRPr sz="2400">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p>
        </p:txBody>
      </p:sp>
      <p:pic>
        <p:nvPicPr>
          <p:cNvPr id="96" name="Google Shape;96;p21"/>
          <p:cNvPicPr preferRelativeResize="0"/>
          <p:nvPr/>
        </p:nvPicPr>
        <p:blipFill>
          <a:blip r:embed="rId3">
            <a:alphaModFix/>
          </a:blip>
          <a:stretch>
            <a:fillRect/>
          </a:stretch>
        </p:blipFill>
        <p:spPr>
          <a:xfrm>
            <a:off x="311700" y="1004800"/>
            <a:ext cx="8150201" cy="4191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