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c7b0ceb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c7b0ceb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698f79c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698f79c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698f79c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698f79c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698f79c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698f79c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6b8bda8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6b8bda8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698f79c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698f79c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6b8bda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6b8bda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979bc00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979bc0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d0d5a80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d0d5a80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79bc00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979bc00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79bc00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79bc00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79bc00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79bc00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8225390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8225390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98225390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9822539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7c70ee7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7c70ee7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7c70ee7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7c70ee7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7c70ee7c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7c70ee7c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7c70ee7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7c70ee7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7c70ee7c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c70ee7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843bf1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843bf1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843bf1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843bf1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698f79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698f79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c843bf18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c843bf18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843bf1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843bf1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c843bf18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c843bf18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c843bf18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c843bf1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843bf18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843bf18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843bf18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843bf18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822539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822539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9698f79c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9698f79c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698f79c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9698f79c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698f79c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698f79c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698f79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698f79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2130a60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2130a60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698f79c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698f79c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698f79c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698f79c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698f79c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698f79c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e461f41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e461f41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ffdff5d0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ffdff5d0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maven.apache.org/guides/introduction/introduction-to-the-lifecycle.html#Lifecycle_Reference" TargetMode="External"/><Relationship Id="rId4" Type="http://schemas.openxmlformats.org/officeDocument/2006/relationships/hyperlink" Target="http://maven.apache.org/guides/introduction/introduction-to-the-lifecycle.html#Built-in_Lifecycle_Bindings" TargetMode="External"/><Relationship Id="rId5" Type="http://schemas.openxmlformats.org/officeDocument/2006/relationships/hyperlink" Target="https://maven.apache.org/pom.html#Plugin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epo1.maven.org/maven2/" TargetMode="External"/><Relationship Id="rId4" Type="http://schemas.openxmlformats.org/officeDocument/2006/relationships/hyperlink" Target="https://repo1.maven.org/maven2/" TargetMode="External"/><Relationship Id="rId5" Type="http://schemas.openxmlformats.org/officeDocument/2006/relationships/hyperlink" Target="https://search.maven.org/#brows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tutorialspoint.com/maven/maven_repositories.htm" TargetMode="External"/><Relationship Id="rId4" Type="http://schemas.openxmlformats.org/officeDocument/2006/relationships/hyperlink" Target="https://www.tutorialspoint.com/maven/maven_creating_project.htm" TargetMode="External"/><Relationship Id="rId5"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ownload.oracle.com/otn-pub/java/jdk/8u131-b11/d54c1d3a095b4ff2b6607d096fa80163/jdk-8u131-linux-x64.tar.gz" TargetMode="External"/><Relationship Id="rId4" Type="http://schemas.openxmlformats.org/officeDocument/2006/relationships/hyperlink" Target="https://download.oracle.com/otn-pub/java/jdk/11.0.7%2B8/8c7daf89330c48f0b9e32f57169f7bac/jdk-11.0.7_linux-x64_bin.tar.gz" TargetMode="External"/><Relationship Id="rId5" Type="http://schemas.openxmlformats.org/officeDocument/2006/relationships/hyperlink" Target="https://jdk.java.net/archiv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maven.apache.org/download.cg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1250" y="1074900"/>
            <a:ext cx="8520600" cy="2415300"/>
          </a:xfrm>
          <a:prstGeom prst="rect">
            <a:avLst/>
          </a:prstGeom>
        </p:spPr>
        <p:txBody>
          <a:bodyPr anchorCtr="0" anchor="b" bIns="91425" lIns="91425" spcFirstLastPara="1" rIns="91425" wrap="square" tIns="91425">
            <a:noAutofit/>
          </a:bodyPr>
          <a:lstStyle/>
          <a:p>
            <a:pPr indent="457200" lvl="0" marL="914400" rtl="0" algn="ctr">
              <a:spcBef>
                <a:spcPts val="0"/>
              </a:spcBef>
              <a:spcAft>
                <a:spcPts val="0"/>
              </a:spcAft>
              <a:buNone/>
            </a:pPr>
            <a:r>
              <a:t/>
            </a:r>
            <a:endParaRPr>
              <a:solidFill>
                <a:srgbClr val="B45F06"/>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B45F06"/>
                </a:solidFill>
                <a:latin typeface="Times New Roman"/>
                <a:ea typeface="Times New Roman"/>
                <a:cs typeface="Times New Roman"/>
                <a:sym typeface="Times New Roman"/>
              </a:rPr>
              <a:t>	</a:t>
            </a:r>
            <a:endParaRPr>
              <a:solidFill>
                <a:srgbClr val="B45F0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body"/>
          </p:nvPr>
        </p:nvSpPr>
        <p:spPr>
          <a:xfrm>
            <a:off x="118100" y="0"/>
            <a:ext cx="9025800" cy="5143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POM stands for </a:t>
            </a:r>
            <a:r>
              <a:rPr i="1" lang="en" sz="1100">
                <a:solidFill>
                  <a:schemeClr val="dk1"/>
                </a:solidFill>
                <a:latin typeface="Verdana"/>
                <a:ea typeface="Verdana"/>
                <a:cs typeface="Verdana"/>
                <a:sym typeface="Verdana"/>
              </a:rPr>
              <a:t>Project Object Model</a:t>
            </a:r>
            <a:r>
              <a:rPr lang="en" sz="1100">
                <a:solidFill>
                  <a:schemeClr val="dk1"/>
                </a:solidFill>
                <a:latin typeface="Verdana"/>
                <a:ea typeface="Verdana"/>
                <a:cs typeface="Verdana"/>
                <a:sym typeface="Verdana"/>
              </a:rPr>
              <a:t>. It is fundamental Unit of Work in Maven. It is an XML file. It always resides in the base directory of the project as pom.xml.</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The POM contains information about the project and various configuration detail used by Maven to build the project(s).</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POM also contains the goals and plugins. While executing a task or goal, Maven looks for the POM in the current directory. It reads the POM, gets the needed configuration information, then executes the goal. Some of the configuration that can be specified in the POM are following:</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project dependencies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plugins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goals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build profiles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project version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developers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mailing list</a:t>
            </a:r>
            <a:endParaRPr sz="1050">
              <a:solidFill>
                <a:schemeClr val="dk1"/>
              </a:solidFill>
              <a:latin typeface="Verdana"/>
              <a:ea typeface="Verdana"/>
              <a:cs typeface="Verdana"/>
              <a:sym typeface="Verdana"/>
            </a:endParaRPr>
          </a:p>
          <a:p>
            <a:pPr indent="0" lvl="0" marL="25400" marR="25400" rtl="0" algn="just">
              <a:lnSpc>
                <a:spcPct val="163636"/>
              </a:lnSpc>
              <a:spcBef>
                <a:spcPts val="1500"/>
              </a:spcBef>
              <a:spcAft>
                <a:spcPts val="0"/>
              </a:spcAft>
              <a:buClr>
                <a:schemeClr val="dk1"/>
              </a:buClr>
              <a:buSzPts val="1100"/>
              <a:buFont typeface="Arial"/>
              <a:buNone/>
            </a:pPr>
            <a:r>
              <a:rPr lang="en" sz="1100">
                <a:solidFill>
                  <a:schemeClr val="dk1"/>
                </a:solidFill>
                <a:latin typeface="Verdana"/>
                <a:ea typeface="Verdana"/>
                <a:cs typeface="Verdana"/>
                <a:sym typeface="Verdana"/>
              </a:rPr>
              <a:t>Before creating a POM, we should first decide the project </a:t>
            </a:r>
            <a:r>
              <a:rPr b="1" lang="en" sz="1100">
                <a:solidFill>
                  <a:schemeClr val="dk1"/>
                </a:solidFill>
                <a:latin typeface="Verdana"/>
                <a:ea typeface="Verdana"/>
                <a:cs typeface="Verdana"/>
                <a:sym typeface="Verdana"/>
              </a:rPr>
              <a:t>group</a:t>
            </a:r>
            <a:r>
              <a:rPr lang="en" sz="1100">
                <a:solidFill>
                  <a:schemeClr val="dk1"/>
                </a:solidFill>
                <a:latin typeface="Verdana"/>
                <a:ea typeface="Verdana"/>
                <a:cs typeface="Verdana"/>
                <a:sym typeface="Verdana"/>
              </a:rPr>
              <a:t> (groupId), its </a:t>
            </a:r>
            <a:r>
              <a:rPr b="1" lang="en" sz="1100">
                <a:solidFill>
                  <a:schemeClr val="dk1"/>
                </a:solidFill>
                <a:latin typeface="Verdana"/>
                <a:ea typeface="Verdana"/>
                <a:cs typeface="Verdana"/>
                <a:sym typeface="Verdana"/>
              </a:rPr>
              <a:t>name</a:t>
            </a:r>
            <a:r>
              <a:rPr lang="en" sz="1100">
                <a:solidFill>
                  <a:schemeClr val="dk1"/>
                </a:solidFill>
                <a:latin typeface="Verdana"/>
                <a:ea typeface="Verdana"/>
                <a:cs typeface="Verdana"/>
                <a:sym typeface="Verdana"/>
              </a:rPr>
              <a:t>(artifactId) and its version as these attributes help in uniquely identifying the project in repository.</a:t>
            </a:r>
            <a:endParaRPr sz="1100">
              <a:solidFill>
                <a:schemeClr val="dk1"/>
              </a:solidFill>
              <a:latin typeface="Verdana"/>
              <a:ea typeface="Verdana"/>
              <a:cs typeface="Verdana"/>
              <a:sym typeface="Verdana"/>
            </a:endParaRPr>
          </a:p>
          <a:p>
            <a:pPr indent="0" lvl="0" marL="0" rtl="0" algn="l">
              <a:spcBef>
                <a:spcPts val="11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311700" y="262425"/>
            <a:ext cx="8832300" cy="4789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82600" marR="25400" rtl="0" algn="just">
              <a:lnSpc>
                <a:spcPct val="171428"/>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All POM files require the </a:t>
            </a:r>
            <a:r>
              <a:rPr b="1" lang="en" sz="1400">
                <a:solidFill>
                  <a:schemeClr val="dk1"/>
                </a:solidFill>
                <a:latin typeface="Verdana"/>
                <a:ea typeface="Verdana"/>
                <a:cs typeface="Verdana"/>
                <a:sym typeface="Verdana"/>
              </a:rPr>
              <a:t>project</a:t>
            </a:r>
            <a:r>
              <a:rPr lang="en" sz="1400">
                <a:solidFill>
                  <a:schemeClr val="dk1"/>
                </a:solidFill>
                <a:latin typeface="Verdana"/>
                <a:ea typeface="Verdana"/>
                <a:cs typeface="Verdana"/>
                <a:sym typeface="Verdana"/>
              </a:rPr>
              <a:t> element and three mandatory fields: </a:t>
            </a:r>
            <a:r>
              <a:rPr b="1" lang="en" sz="1400">
                <a:solidFill>
                  <a:schemeClr val="dk1"/>
                </a:solidFill>
                <a:latin typeface="Verdana"/>
                <a:ea typeface="Verdana"/>
                <a:cs typeface="Verdana"/>
                <a:sym typeface="Verdana"/>
              </a:rPr>
              <a:t>groupId, artifactId,version.</a:t>
            </a:r>
            <a:endParaRPr b="1" sz="1400">
              <a:solidFill>
                <a:schemeClr val="dk1"/>
              </a:solidFill>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Projects notation in repository is </a:t>
            </a:r>
            <a:r>
              <a:rPr b="1" lang="en" sz="1400">
                <a:solidFill>
                  <a:schemeClr val="dk1"/>
                </a:solidFill>
                <a:latin typeface="Verdana"/>
                <a:ea typeface="Verdana"/>
                <a:cs typeface="Verdana"/>
                <a:sym typeface="Verdana"/>
              </a:rPr>
              <a:t>groupId:artifactId:version.</a:t>
            </a:r>
            <a:endParaRPr b="1" sz="1400">
              <a:solidFill>
                <a:schemeClr val="dk1"/>
              </a:solidFill>
              <a:latin typeface="Verdana"/>
              <a:ea typeface="Verdana"/>
              <a:cs typeface="Verdana"/>
              <a:sym typeface="Verdana"/>
            </a:endParaRPr>
          </a:p>
          <a:p>
            <a:pPr indent="-317500" lvl="0" marL="482600" marR="25400" rtl="0" algn="just">
              <a:lnSpc>
                <a:spcPct val="171428"/>
              </a:lnSpc>
              <a:spcBef>
                <a:spcPts val="0"/>
              </a:spcBef>
              <a:spcAft>
                <a:spcPts val="0"/>
              </a:spcAft>
              <a:buClr>
                <a:schemeClr val="dk1"/>
              </a:buClr>
              <a:buSzPts val="1400"/>
              <a:buFont typeface="Verdana"/>
              <a:buChar char="●"/>
            </a:pPr>
            <a:r>
              <a:rPr lang="en" sz="1400">
                <a:solidFill>
                  <a:schemeClr val="dk1"/>
                </a:solidFill>
                <a:latin typeface="Verdana"/>
                <a:ea typeface="Verdana"/>
                <a:cs typeface="Verdana"/>
                <a:sym typeface="Verdana"/>
              </a:rPr>
              <a:t>Root element of POM.xml is </a:t>
            </a:r>
            <a:r>
              <a:rPr b="1" lang="en" sz="1400">
                <a:solidFill>
                  <a:schemeClr val="dk1"/>
                </a:solidFill>
                <a:latin typeface="Verdana"/>
                <a:ea typeface="Verdana"/>
                <a:cs typeface="Verdana"/>
                <a:sym typeface="Verdana"/>
              </a:rPr>
              <a:t>project</a:t>
            </a:r>
            <a:r>
              <a:rPr lang="en" sz="1400">
                <a:solidFill>
                  <a:schemeClr val="dk1"/>
                </a:solidFill>
                <a:latin typeface="Verdana"/>
                <a:ea typeface="Verdana"/>
                <a:cs typeface="Verdana"/>
                <a:sym typeface="Verdana"/>
              </a:rPr>
              <a:t> and it has three major sub-nodes :</a:t>
            </a:r>
            <a:endParaRPr sz="1400">
              <a:solidFill>
                <a:schemeClr val="dk1"/>
              </a:solidFill>
              <a:latin typeface="Verdana"/>
              <a:ea typeface="Verdana"/>
              <a:cs typeface="Verdana"/>
              <a:sym typeface="Verdana"/>
            </a:endParaRPr>
          </a:p>
          <a:p>
            <a:pPr indent="0" lvl="0" marL="0" rtl="0" algn="l">
              <a:lnSpc>
                <a:spcPct val="142857"/>
              </a:lnSpc>
              <a:spcBef>
                <a:spcPts val="1500"/>
              </a:spcBef>
              <a:spcAft>
                <a:spcPts val="0"/>
              </a:spcAft>
              <a:buNone/>
            </a:pPr>
            <a:r>
              <a:rPr b="1" lang="en" sz="1400">
                <a:solidFill>
                  <a:srgbClr val="313131"/>
                </a:solidFill>
                <a:latin typeface="Verdana"/>
                <a:ea typeface="Verdana"/>
                <a:cs typeface="Verdana"/>
                <a:sym typeface="Verdana"/>
              </a:rPr>
              <a:t>groupId</a:t>
            </a:r>
            <a:endParaRPr b="1" sz="1400">
              <a:solidFill>
                <a:srgbClr val="313131"/>
              </a:solidFill>
              <a:latin typeface="Verdana"/>
              <a:ea typeface="Verdana"/>
              <a:cs typeface="Verdana"/>
              <a:sym typeface="Verdana"/>
            </a:endParaRPr>
          </a:p>
          <a:p>
            <a:pPr indent="0" lvl="0" marL="0" rtl="0" algn="l">
              <a:lnSpc>
                <a:spcPct val="142857"/>
              </a:lnSpc>
              <a:spcBef>
                <a:spcPts val="1500"/>
              </a:spcBef>
              <a:spcAft>
                <a:spcPts val="0"/>
              </a:spcAft>
              <a:buNone/>
            </a:pPr>
            <a:r>
              <a:rPr lang="en" sz="1400">
                <a:solidFill>
                  <a:srgbClr val="313131"/>
                </a:solidFill>
                <a:latin typeface="Verdana"/>
                <a:ea typeface="Verdana"/>
                <a:cs typeface="Verdana"/>
                <a:sym typeface="Verdana"/>
              </a:rPr>
              <a:t>This is an Id of project's group. This is generally unique amongst an organization or a project. For example, a banking group com.company.bank has all bank related projects.</a:t>
            </a:r>
            <a:endParaRPr sz="1400">
              <a:solidFill>
                <a:srgbClr val="313131"/>
              </a:solidFill>
              <a:latin typeface="Verdana"/>
              <a:ea typeface="Verdana"/>
              <a:cs typeface="Verdana"/>
              <a:sym typeface="Verdana"/>
            </a:endParaRPr>
          </a:p>
          <a:p>
            <a:pPr indent="0" lvl="0" marL="0" rtl="0" algn="l">
              <a:lnSpc>
                <a:spcPct val="142857"/>
              </a:lnSpc>
              <a:spcBef>
                <a:spcPts val="1500"/>
              </a:spcBef>
              <a:spcAft>
                <a:spcPts val="0"/>
              </a:spcAft>
              <a:buNone/>
            </a:pPr>
            <a:r>
              <a:rPr b="1" lang="en" sz="1400">
                <a:solidFill>
                  <a:srgbClr val="313131"/>
                </a:solidFill>
                <a:latin typeface="Verdana"/>
                <a:ea typeface="Verdana"/>
                <a:cs typeface="Verdana"/>
                <a:sym typeface="Verdana"/>
              </a:rPr>
              <a:t>a</a:t>
            </a:r>
            <a:r>
              <a:rPr b="1" lang="en" sz="1400">
                <a:solidFill>
                  <a:srgbClr val="313131"/>
                </a:solidFill>
                <a:latin typeface="Verdana"/>
                <a:ea typeface="Verdana"/>
                <a:cs typeface="Verdana"/>
                <a:sym typeface="Verdana"/>
              </a:rPr>
              <a:t>rtifact	Id</a:t>
            </a:r>
            <a:endParaRPr b="1" sz="1400">
              <a:solidFill>
                <a:srgbClr val="313131"/>
              </a:solidFill>
              <a:latin typeface="Verdana"/>
              <a:ea typeface="Verdana"/>
              <a:cs typeface="Verdana"/>
              <a:sym typeface="Verdana"/>
            </a:endParaRPr>
          </a:p>
          <a:p>
            <a:pPr indent="0" lvl="0" marL="0" rtl="0" algn="l">
              <a:lnSpc>
                <a:spcPct val="142857"/>
              </a:lnSpc>
              <a:spcBef>
                <a:spcPts val="1500"/>
              </a:spcBef>
              <a:spcAft>
                <a:spcPts val="0"/>
              </a:spcAft>
              <a:buNone/>
            </a:pPr>
            <a:r>
              <a:rPr lang="en" sz="1400">
                <a:solidFill>
                  <a:srgbClr val="313131"/>
                </a:solidFill>
                <a:latin typeface="Verdana"/>
                <a:ea typeface="Verdana"/>
                <a:cs typeface="Verdana"/>
                <a:sym typeface="Verdana"/>
              </a:rPr>
              <a:t>This is an Id of the project.This is generally name of the project. For example, consumer-banking. Along with the groupId, the artifactId defines the artifact's location within the repository.</a:t>
            </a:r>
            <a:endParaRPr sz="1400">
              <a:solidFill>
                <a:srgbClr val="313131"/>
              </a:solidFill>
              <a:latin typeface="Verdana"/>
              <a:ea typeface="Verdana"/>
              <a:cs typeface="Verdana"/>
              <a:sym typeface="Verdana"/>
            </a:endParaRPr>
          </a:p>
          <a:p>
            <a:pPr indent="0" lvl="0" marL="0" rtl="0" algn="l">
              <a:spcBef>
                <a:spcPts val="15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104975"/>
            <a:ext cx="8610600" cy="4881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b="1" lang="en" sz="1400">
                <a:solidFill>
                  <a:srgbClr val="313131"/>
                </a:solidFill>
                <a:latin typeface="Verdana"/>
                <a:ea typeface="Verdana"/>
                <a:cs typeface="Verdana"/>
                <a:sym typeface="Verdana"/>
              </a:rPr>
              <a:t>version</a:t>
            </a:r>
            <a:endParaRPr b="1" sz="1400">
              <a:solidFill>
                <a:srgbClr val="313131"/>
              </a:solidFill>
              <a:latin typeface="Verdana"/>
              <a:ea typeface="Verdana"/>
              <a:cs typeface="Verdana"/>
              <a:sym typeface="Verdana"/>
            </a:endParaRPr>
          </a:p>
          <a:p>
            <a:pPr indent="0" lvl="0" marL="0" rtl="0" algn="l">
              <a:lnSpc>
                <a:spcPct val="142857"/>
              </a:lnSpc>
              <a:spcBef>
                <a:spcPts val="1500"/>
              </a:spcBef>
              <a:spcAft>
                <a:spcPts val="0"/>
              </a:spcAft>
              <a:buClr>
                <a:schemeClr val="dk1"/>
              </a:buClr>
              <a:buSzPts val="1100"/>
              <a:buFont typeface="Arial"/>
              <a:buNone/>
            </a:pPr>
            <a:r>
              <a:rPr lang="en" sz="1400">
                <a:solidFill>
                  <a:srgbClr val="313131"/>
                </a:solidFill>
                <a:latin typeface="Verdana"/>
                <a:ea typeface="Verdana"/>
                <a:cs typeface="Verdana"/>
                <a:sym typeface="Verdana"/>
              </a:rPr>
              <a:t>This is the version of the project.Along with the groupId, It is used within an artifact's repository to separate versions from each other. For example: </a:t>
            </a:r>
            <a:endParaRPr sz="1400">
              <a:solidFill>
                <a:srgbClr val="313131"/>
              </a:solidFill>
              <a:latin typeface="Verdana"/>
              <a:ea typeface="Verdana"/>
              <a:cs typeface="Verdana"/>
              <a:sym typeface="Verdana"/>
            </a:endParaRPr>
          </a:p>
          <a:p>
            <a:pPr indent="0" lvl="0" marL="25400" marR="25400" rtl="0" algn="just">
              <a:lnSpc>
                <a:spcPct val="171428"/>
              </a:lnSpc>
              <a:spcBef>
                <a:spcPts val="1500"/>
              </a:spcBef>
              <a:spcAft>
                <a:spcPts val="0"/>
              </a:spcAft>
              <a:buClr>
                <a:schemeClr val="dk1"/>
              </a:buClr>
              <a:buSzPts val="1100"/>
              <a:buFont typeface="Arial"/>
              <a:buNone/>
            </a:pPr>
            <a:r>
              <a:rPr i="1" lang="en" sz="1400">
                <a:solidFill>
                  <a:schemeClr val="dk1"/>
                </a:solidFill>
                <a:latin typeface="Verdana"/>
                <a:ea typeface="Verdana"/>
                <a:cs typeface="Verdana"/>
                <a:sym typeface="Verdana"/>
              </a:rPr>
              <a:t>com.company.bank:consumer-banking:1.0</a:t>
            </a:r>
            <a:endParaRPr i="1" sz="1400">
              <a:solidFill>
                <a:schemeClr val="dk1"/>
              </a:solidFill>
              <a:latin typeface="Verdana"/>
              <a:ea typeface="Verdana"/>
              <a:cs typeface="Verdana"/>
              <a:sym typeface="Verdana"/>
            </a:endParaRPr>
          </a:p>
          <a:p>
            <a:pPr indent="0" lvl="0" marL="25400" marR="25400" rtl="0" algn="just">
              <a:lnSpc>
                <a:spcPct val="171428"/>
              </a:lnSpc>
              <a:spcBef>
                <a:spcPts val="1100"/>
              </a:spcBef>
              <a:spcAft>
                <a:spcPts val="0"/>
              </a:spcAft>
              <a:buClr>
                <a:schemeClr val="dk1"/>
              </a:buClr>
              <a:buSzPts val="1100"/>
              <a:buFont typeface="Arial"/>
              <a:buNone/>
            </a:pPr>
            <a:r>
              <a:rPr i="1" lang="en" sz="1400">
                <a:solidFill>
                  <a:schemeClr val="dk1"/>
                </a:solidFill>
                <a:latin typeface="Verdana"/>
                <a:ea typeface="Verdana"/>
                <a:cs typeface="Verdana"/>
                <a:sym typeface="Verdana"/>
              </a:rPr>
              <a:t>com.company.bank:consumer-banking:1.1.</a:t>
            </a:r>
            <a:endParaRPr i="1" sz="1400">
              <a:solidFill>
                <a:schemeClr val="dk1"/>
              </a:solidFill>
              <a:latin typeface="Verdana"/>
              <a:ea typeface="Verdana"/>
              <a:cs typeface="Verdana"/>
              <a:sym typeface="Verdana"/>
            </a:endParaRPr>
          </a:p>
          <a:p>
            <a:pPr indent="0" lvl="0" marL="0" rtl="0" algn="l">
              <a:spcBef>
                <a:spcPts val="11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idx="1" type="body"/>
          </p:nvPr>
        </p:nvSpPr>
        <p:spPr>
          <a:xfrm>
            <a:off x="202500" y="81600"/>
            <a:ext cx="8739000" cy="498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500">
                <a:solidFill>
                  <a:srgbClr val="242729"/>
                </a:solidFill>
                <a:latin typeface="Calibri"/>
                <a:ea typeface="Calibri"/>
                <a:cs typeface="Calibri"/>
                <a:sym typeface="Calibri"/>
              </a:rPr>
              <a:t>MAVEN Build Lifecycle:</a:t>
            </a:r>
            <a:endParaRPr b="1" sz="1500">
              <a:solidFill>
                <a:srgbClr val="242729"/>
              </a:solidFill>
              <a:latin typeface="Calibri"/>
              <a:ea typeface="Calibri"/>
              <a:cs typeface="Calibri"/>
              <a:sym typeface="Calibri"/>
            </a:endParaRPr>
          </a:p>
          <a:p>
            <a:pPr indent="0" lvl="0" marL="0" rtl="0" algn="l">
              <a:lnSpc>
                <a:spcPct val="100000"/>
              </a:lnSpc>
              <a:spcBef>
                <a:spcPts val="1100"/>
              </a:spcBef>
              <a:spcAft>
                <a:spcPts val="0"/>
              </a:spcAft>
              <a:buClr>
                <a:schemeClr val="dk1"/>
              </a:buClr>
              <a:buSzPts val="1100"/>
              <a:buFont typeface="Arial"/>
              <a:buNone/>
            </a:pPr>
            <a:r>
              <a:rPr b="1" lang="en" sz="1200">
                <a:solidFill>
                  <a:srgbClr val="242729"/>
                </a:solidFill>
                <a:latin typeface="Calibri"/>
                <a:ea typeface="Calibri"/>
                <a:cs typeface="Calibri"/>
                <a:sym typeface="Calibri"/>
              </a:rPr>
              <a:t>Maven</a:t>
            </a:r>
            <a:r>
              <a:rPr lang="en" sz="1200">
                <a:solidFill>
                  <a:srgbClr val="242729"/>
                </a:solidFill>
                <a:latin typeface="Calibri"/>
                <a:ea typeface="Calibri"/>
                <a:cs typeface="Calibri"/>
                <a:sym typeface="Calibri"/>
              </a:rPr>
              <a:t> is based around the central concept of a build lifecycle.</a:t>
            </a:r>
            <a:endParaRPr sz="1200">
              <a:solidFill>
                <a:srgbClr val="242729"/>
              </a:solidFill>
              <a:latin typeface="Calibri"/>
              <a:ea typeface="Calibri"/>
              <a:cs typeface="Calibri"/>
              <a:sym typeface="Calibri"/>
            </a:endParaRPr>
          </a:p>
          <a:p>
            <a:pPr indent="0" lvl="0" marL="0" rtl="0" algn="l">
              <a:lnSpc>
                <a:spcPct val="100000"/>
              </a:lnSpc>
              <a:spcBef>
                <a:spcPts val="1100"/>
              </a:spcBef>
              <a:spcAft>
                <a:spcPts val="0"/>
              </a:spcAft>
              <a:buClr>
                <a:schemeClr val="dk1"/>
              </a:buClr>
              <a:buSzPts val="1100"/>
              <a:buFont typeface="Arial"/>
              <a:buNone/>
            </a:pPr>
            <a:r>
              <a:rPr lang="en" sz="1200">
                <a:solidFill>
                  <a:srgbClr val="242729"/>
                </a:solidFill>
                <a:latin typeface="Calibri"/>
                <a:ea typeface="Calibri"/>
                <a:cs typeface="Calibri"/>
                <a:sym typeface="Calibri"/>
              </a:rPr>
              <a:t>There are three built-in build lifecycles:</a:t>
            </a:r>
            <a:endParaRPr sz="1200">
              <a:solidFill>
                <a:srgbClr val="242729"/>
              </a:solidFill>
              <a:latin typeface="Calibri"/>
              <a:ea typeface="Calibri"/>
              <a:cs typeface="Calibri"/>
              <a:sym typeface="Calibri"/>
            </a:endParaRPr>
          </a:p>
          <a:p>
            <a:pPr indent="-304800" lvl="0" marL="749300" rtl="0" algn="l">
              <a:lnSpc>
                <a:spcPct val="100000"/>
              </a:lnSpc>
              <a:spcBef>
                <a:spcPts val="1100"/>
              </a:spcBef>
              <a:spcAft>
                <a:spcPts val="0"/>
              </a:spcAft>
              <a:buClr>
                <a:srgbClr val="242729"/>
              </a:buClr>
              <a:buSzPts val="1200"/>
              <a:buFont typeface="Calibri"/>
              <a:buAutoNum type="arabicPeriod"/>
            </a:pPr>
            <a:r>
              <a:rPr lang="en" sz="1200">
                <a:solidFill>
                  <a:srgbClr val="242729"/>
                </a:solidFill>
                <a:latin typeface="Calibri"/>
                <a:ea typeface="Calibri"/>
                <a:cs typeface="Calibri"/>
                <a:sym typeface="Calibri"/>
              </a:rPr>
              <a:t>clean (</a:t>
            </a:r>
            <a:r>
              <a:rPr lang="en" sz="1050">
                <a:solidFill>
                  <a:srgbClr val="333333"/>
                </a:solidFill>
                <a:highlight>
                  <a:srgbClr val="FFFFFF"/>
                </a:highlight>
              </a:rPr>
              <a:t> lifecycle handles project cleaning</a:t>
            </a:r>
            <a:r>
              <a:rPr lang="en" sz="1200">
                <a:solidFill>
                  <a:srgbClr val="242729"/>
                </a:solidFill>
                <a:latin typeface="Calibri"/>
                <a:ea typeface="Calibri"/>
                <a:cs typeface="Calibri"/>
                <a:sym typeface="Calibri"/>
              </a:rPr>
              <a:t>)</a:t>
            </a:r>
            <a:endParaRPr sz="1200">
              <a:solidFill>
                <a:srgbClr val="242729"/>
              </a:solidFill>
              <a:latin typeface="Calibri"/>
              <a:ea typeface="Calibri"/>
              <a:cs typeface="Calibri"/>
              <a:sym typeface="Calibri"/>
            </a:endParaRPr>
          </a:p>
          <a:p>
            <a:pPr indent="-304800" lvl="0" marL="749300" rtl="0" algn="l">
              <a:lnSpc>
                <a:spcPct val="100000"/>
              </a:lnSpc>
              <a:spcBef>
                <a:spcPts val="0"/>
              </a:spcBef>
              <a:spcAft>
                <a:spcPts val="0"/>
              </a:spcAft>
              <a:buClr>
                <a:srgbClr val="242729"/>
              </a:buClr>
              <a:buSzPts val="1200"/>
              <a:buFont typeface="Calibri"/>
              <a:buAutoNum type="arabicPeriod"/>
            </a:pPr>
            <a:r>
              <a:rPr lang="en" sz="1200">
                <a:solidFill>
                  <a:srgbClr val="242729"/>
                </a:solidFill>
                <a:latin typeface="Calibri"/>
                <a:ea typeface="Calibri"/>
                <a:cs typeface="Calibri"/>
                <a:sym typeface="Calibri"/>
              </a:rPr>
              <a:t>d</a:t>
            </a:r>
            <a:r>
              <a:rPr lang="en" sz="1200">
                <a:solidFill>
                  <a:srgbClr val="242729"/>
                </a:solidFill>
                <a:latin typeface="Calibri"/>
                <a:ea typeface="Calibri"/>
                <a:cs typeface="Calibri"/>
                <a:sym typeface="Calibri"/>
              </a:rPr>
              <a:t>efault (</a:t>
            </a:r>
            <a:r>
              <a:rPr lang="en" sz="1050">
                <a:solidFill>
                  <a:srgbClr val="333333"/>
                </a:solidFill>
                <a:highlight>
                  <a:srgbClr val="FFFFFF"/>
                </a:highlight>
              </a:rPr>
              <a:t>lifecycle handles your project deployment</a:t>
            </a:r>
            <a:r>
              <a:rPr lang="en" sz="1200">
                <a:solidFill>
                  <a:srgbClr val="242729"/>
                </a:solidFill>
                <a:latin typeface="Calibri"/>
                <a:ea typeface="Calibri"/>
                <a:cs typeface="Calibri"/>
                <a:sym typeface="Calibri"/>
              </a:rPr>
              <a:t>)</a:t>
            </a:r>
            <a:endParaRPr sz="1200">
              <a:solidFill>
                <a:srgbClr val="242729"/>
              </a:solidFill>
              <a:latin typeface="Calibri"/>
              <a:ea typeface="Calibri"/>
              <a:cs typeface="Calibri"/>
              <a:sym typeface="Calibri"/>
            </a:endParaRPr>
          </a:p>
          <a:p>
            <a:pPr indent="-304800" lvl="0" marL="749300" rtl="0" algn="l">
              <a:lnSpc>
                <a:spcPct val="100000"/>
              </a:lnSpc>
              <a:spcBef>
                <a:spcPts val="0"/>
              </a:spcBef>
              <a:spcAft>
                <a:spcPts val="0"/>
              </a:spcAft>
              <a:buClr>
                <a:srgbClr val="242729"/>
              </a:buClr>
              <a:buSzPts val="1200"/>
              <a:buFont typeface="Calibri"/>
              <a:buAutoNum type="arabicPeriod"/>
            </a:pPr>
            <a:r>
              <a:rPr lang="en" sz="1200">
                <a:solidFill>
                  <a:srgbClr val="242729"/>
                </a:solidFill>
                <a:latin typeface="Calibri"/>
                <a:ea typeface="Calibri"/>
                <a:cs typeface="Calibri"/>
                <a:sym typeface="Calibri"/>
              </a:rPr>
              <a:t>site (</a:t>
            </a:r>
            <a:r>
              <a:rPr lang="en" sz="1050">
                <a:solidFill>
                  <a:srgbClr val="333333"/>
                </a:solidFill>
                <a:highlight>
                  <a:srgbClr val="FFFFFF"/>
                </a:highlight>
              </a:rPr>
              <a:t>lifecycle handles the creation of your project's site documentation.</a:t>
            </a:r>
            <a:r>
              <a:rPr lang="en" sz="1200">
                <a:solidFill>
                  <a:srgbClr val="242729"/>
                </a:solidFill>
                <a:latin typeface="Calibri"/>
                <a:ea typeface="Calibri"/>
                <a:cs typeface="Calibri"/>
                <a:sym typeface="Calibri"/>
              </a:rPr>
              <a:t>)</a:t>
            </a:r>
            <a:endParaRPr sz="1200">
              <a:solidFill>
                <a:srgbClr val="242729"/>
              </a:solidFill>
              <a:latin typeface="Calibri"/>
              <a:ea typeface="Calibri"/>
              <a:cs typeface="Calibri"/>
              <a:sym typeface="Calibri"/>
            </a:endParaRPr>
          </a:p>
          <a:p>
            <a:pPr indent="0" lvl="0" marL="0" rtl="0" algn="l">
              <a:lnSpc>
                <a:spcPct val="100000"/>
              </a:lnSpc>
              <a:spcBef>
                <a:spcPts val="1100"/>
              </a:spcBef>
              <a:spcAft>
                <a:spcPts val="0"/>
              </a:spcAft>
              <a:buNone/>
            </a:pPr>
            <a:r>
              <a:rPr b="1" lang="en" sz="1200">
                <a:solidFill>
                  <a:srgbClr val="242729"/>
                </a:solidFill>
                <a:latin typeface="Calibri"/>
                <a:ea typeface="Calibri"/>
                <a:cs typeface="Calibri"/>
                <a:sym typeface="Calibri"/>
              </a:rPr>
              <a:t>Each Build Lifecycle is Made Up of Phases</a:t>
            </a:r>
            <a:endParaRPr b="1" sz="1200">
              <a:solidFill>
                <a:srgbClr val="242729"/>
              </a:solidFill>
              <a:latin typeface="Calibri"/>
              <a:ea typeface="Calibri"/>
              <a:cs typeface="Calibri"/>
              <a:sym typeface="Calibri"/>
            </a:endParaRPr>
          </a:p>
          <a:p>
            <a:pPr indent="0" lvl="0" marL="0" rtl="0" algn="l">
              <a:lnSpc>
                <a:spcPct val="100000"/>
              </a:lnSpc>
              <a:spcBef>
                <a:spcPts val="1100"/>
              </a:spcBef>
              <a:spcAft>
                <a:spcPts val="0"/>
              </a:spcAft>
              <a:buNone/>
            </a:pPr>
            <a:r>
              <a:rPr b="1" lang="en">
                <a:solidFill>
                  <a:srgbClr val="242729"/>
                </a:solidFill>
                <a:latin typeface="Calibri"/>
                <a:ea typeface="Calibri"/>
                <a:cs typeface="Calibri"/>
                <a:sym typeface="Calibri"/>
              </a:rPr>
              <a:t>Default life cycle Phases:</a:t>
            </a:r>
            <a:endParaRPr b="1">
              <a:solidFill>
                <a:srgbClr val="242729"/>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a:t>
            </a:r>
            <a:r>
              <a:rPr b="1" lang="en" sz="1200">
                <a:solidFill>
                  <a:srgbClr val="303336"/>
                </a:solidFill>
                <a:latin typeface="Calibri"/>
                <a:ea typeface="Calibri"/>
                <a:cs typeface="Calibri"/>
                <a:sym typeface="Calibri"/>
              </a:rPr>
              <a:t>validate</a:t>
            </a:r>
            <a:r>
              <a:rPr lang="en" sz="1200">
                <a:solidFill>
                  <a:srgbClr val="303336"/>
                </a:solidFill>
                <a:latin typeface="Calibri"/>
                <a:ea typeface="Calibri"/>
                <a:cs typeface="Calibri"/>
                <a:sym typeface="Calibri"/>
              </a:rPr>
              <a:t> - validate the project is correct and all necessary information is available</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 ◾</a:t>
            </a:r>
            <a:r>
              <a:rPr b="1" lang="en" sz="1200">
                <a:solidFill>
                  <a:srgbClr val="303336"/>
                </a:solidFill>
                <a:latin typeface="Calibri"/>
                <a:ea typeface="Calibri"/>
                <a:cs typeface="Calibri"/>
                <a:sym typeface="Calibri"/>
              </a:rPr>
              <a:t>compile</a:t>
            </a:r>
            <a:r>
              <a:rPr lang="en" sz="1200">
                <a:solidFill>
                  <a:srgbClr val="303336"/>
                </a:solidFill>
                <a:latin typeface="Calibri"/>
                <a:ea typeface="Calibri"/>
                <a:cs typeface="Calibri"/>
                <a:sym typeface="Calibri"/>
              </a:rPr>
              <a:t> - compile the source code of the project </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a:t>
            </a:r>
            <a:r>
              <a:rPr b="1" lang="en" sz="1200">
                <a:solidFill>
                  <a:srgbClr val="303336"/>
                </a:solidFill>
                <a:latin typeface="Calibri"/>
                <a:ea typeface="Calibri"/>
                <a:cs typeface="Calibri"/>
                <a:sym typeface="Calibri"/>
              </a:rPr>
              <a:t>test </a:t>
            </a:r>
            <a:r>
              <a:rPr lang="en" sz="1200">
                <a:solidFill>
                  <a:srgbClr val="303336"/>
                </a:solidFill>
                <a:latin typeface="Calibri"/>
                <a:ea typeface="Calibri"/>
                <a:cs typeface="Calibri"/>
                <a:sym typeface="Calibri"/>
              </a:rPr>
              <a:t>- test the compiled source code using a suitable unit testing framework. These tests should not require the code be packaged or deployed </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a:t>
            </a:r>
            <a:r>
              <a:rPr b="1" lang="en" sz="1200">
                <a:solidFill>
                  <a:srgbClr val="303336"/>
                </a:solidFill>
                <a:latin typeface="Calibri"/>
                <a:ea typeface="Calibri"/>
                <a:cs typeface="Calibri"/>
                <a:sym typeface="Calibri"/>
              </a:rPr>
              <a:t>package</a:t>
            </a:r>
            <a:r>
              <a:rPr lang="en" sz="1200">
                <a:solidFill>
                  <a:srgbClr val="303336"/>
                </a:solidFill>
                <a:latin typeface="Calibri"/>
                <a:ea typeface="Calibri"/>
                <a:cs typeface="Calibri"/>
                <a:sym typeface="Calibri"/>
              </a:rPr>
              <a:t> - take the compiled code and package it in its distributable format, such as a JAR. </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a:t>
            </a:r>
            <a:r>
              <a:rPr b="1" lang="en" sz="1200">
                <a:solidFill>
                  <a:srgbClr val="303336"/>
                </a:solidFill>
                <a:latin typeface="Calibri"/>
                <a:ea typeface="Calibri"/>
                <a:cs typeface="Calibri"/>
                <a:sym typeface="Calibri"/>
              </a:rPr>
              <a:t>integration-test</a:t>
            </a:r>
            <a:r>
              <a:rPr lang="en" sz="1200">
                <a:solidFill>
                  <a:srgbClr val="303336"/>
                </a:solidFill>
                <a:latin typeface="Calibri"/>
                <a:ea typeface="Calibri"/>
                <a:cs typeface="Calibri"/>
                <a:sym typeface="Calibri"/>
              </a:rPr>
              <a:t> - process and deploy the package if necessary into an environment where integration tests can be run</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a:t>
            </a:r>
            <a:r>
              <a:rPr b="1" lang="en" sz="1200">
                <a:solidFill>
                  <a:srgbClr val="303336"/>
                </a:solidFill>
                <a:latin typeface="Calibri"/>
                <a:ea typeface="Calibri"/>
                <a:cs typeface="Calibri"/>
                <a:sym typeface="Calibri"/>
              </a:rPr>
              <a:t>verify</a:t>
            </a:r>
            <a:r>
              <a:rPr lang="en" sz="1200">
                <a:solidFill>
                  <a:srgbClr val="303336"/>
                </a:solidFill>
                <a:latin typeface="Calibri"/>
                <a:ea typeface="Calibri"/>
                <a:cs typeface="Calibri"/>
                <a:sym typeface="Calibri"/>
              </a:rPr>
              <a:t> - run any checks to verify the package is valid and meets quality criteria</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None/>
            </a:pPr>
            <a:r>
              <a:rPr lang="en" sz="1200">
                <a:solidFill>
                  <a:srgbClr val="303336"/>
                </a:solidFill>
                <a:latin typeface="Calibri"/>
                <a:ea typeface="Calibri"/>
                <a:cs typeface="Calibri"/>
                <a:sym typeface="Calibri"/>
              </a:rPr>
              <a:t>◾i</a:t>
            </a:r>
            <a:r>
              <a:rPr b="1" lang="en" sz="1200">
                <a:solidFill>
                  <a:srgbClr val="303336"/>
                </a:solidFill>
                <a:latin typeface="Calibri"/>
                <a:ea typeface="Calibri"/>
                <a:cs typeface="Calibri"/>
                <a:sym typeface="Calibri"/>
              </a:rPr>
              <a:t>nstall </a:t>
            </a:r>
            <a:r>
              <a:rPr lang="en" sz="1200">
                <a:solidFill>
                  <a:srgbClr val="303336"/>
                </a:solidFill>
                <a:latin typeface="Calibri"/>
                <a:ea typeface="Calibri"/>
                <a:cs typeface="Calibri"/>
                <a:sym typeface="Calibri"/>
              </a:rPr>
              <a:t>- install the package into the local repository, for use as a dependency in other projects locally</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Clr>
                <a:schemeClr val="dk1"/>
              </a:buClr>
              <a:buSzPts val="1100"/>
              <a:buFont typeface="Arial"/>
              <a:buNone/>
            </a:pPr>
            <a:r>
              <a:rPr lang="en" sz="1200">
                <a:solidFill>
                  <a:srgbClr val="303336"/>
                </a:solidFill>
                <a:latin typeface="Calibri"/>
                <a:ea typeface="Calibri"/>
                <a:cs typeface="Calibri"/>
                <a:sym typeface="Calibri"/>
              </a:rPr>
              <a:t> ◾</a:t>
            </a:r>
            <a:r>
              <a:rPr b="1" lang="en" sz="1200">
                <a:solidFill>
                  <a:srgbClr val="303336"/>
                </a:solidFill>
                <a:latin typeface="Calibri"/>
                <a:ea typeface="Calibri"/>
                <a:cs typeface="Calibri"/>
                <a:sym typeface="Calibri"/>
              </a:rPr>
              <a:t>D</a:t>
            </a:r>
            <a:r>
              <a:rPr b="1" lang="en" sz="1200">
                <a:solidFill>
                  <a:srgbClr val="303336"/>
                </a:solidFill>
                <a:latin typeface="Calibri"/>
                <a:ea typeface="Calibri"/>
                <a:cs typeface="Calibri"/>
                <a:sym typeface="Calibri"/>
              </a:rPr>
              <a:t>eploy</a:t>
            </a:r>
            <a:r>
              <a:rPr lang="en" sz="1200">
                <a:solidFill>
                  <a:srgbClr val="303336"/>
                </a:solidFill>
                <a:latin typeface="Calibri"/>
                <a:ea typeface="Calibri"/>
                <a:cs typeface="Calibri"/>
                <a:sym typeface="Calibri"/>
              </a:rPr>
              <a:t> - done in an integration or release environment, copies the final package to the remote repository for sharing with other developers and projects.</a:t>
            </a:r>
            <a:endParaRPr sz="1200">
              <a:solidFill>
                <a:srgbClr val="303336"/>
              </a:solidFill>
              <a:latin typeface="Calibri"/>
              <a:ea typeface="Calibri"/>
              <a:cs typeface="Calibri"/>
              <a:sym typeface="Calibri"/>
            </a:endParaRPr>
          </a:p>
          <a:p>
            <a:pPr indent="0" lvl="0" marL="0" rtl="0" algn="l">
              <a:lnSpc>
                <a:spcPct val="100000"/>
              </a:lnSpc>
              <a:spcBef>
                <a:spcPts val="1100"/>
              </a:spcBef>
              <a:spcAft>
                <a:spcPts val="0"/>
              </a:spcAft>
              <a:buClr>
                <a:schemeClr val="dk1"/>
              </a:buClr>
              <a:buSzPts val="1100"/>
              <a:buFont typeface="Arial"/>
              <a:buNone/>
            </a:pPr>
            <a:r>
              <a:t/>
            </a:r>
            <a:endParaRPr sz="1200">
              <a:solidFill>
                <a:srgbClr val="303336"/>
              </a:solidFill>
              <a:latin typeface="Calibri"/>
              <a:ea typeface="Calibri"/>
              <a:cs typeface="Calibri"/>
              <a:sym typeface="Calibri"/>
            </a:endParaRPr>
          </a:p>
          <a:p>
            <a:pPr indent="0" lvl="0" marL="0" rtl="0" algn="l">
              <a:lnSpc>
                <a:spcPct val="100000"/>
              </a:lnSpc>
              <a:spcBef>
                <a:spcPts val="0"/>
              </a:spcBef>
              <a:spcAft>
                <a:spcPts val="1600"/>
              </a:spcAft>
              <a:buNone/>
            </a:pPr>
            <a:r>
              <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idx="1" type="body"/>
          </p:nvPr>
        </p:nvSpPr>
        <p:spPr>
          <a:xfrm>
            <a:off x="311700" y="288675"/>
            <a:ext cx="8505600" cy="42801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Clean Lifecycle</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When we execute </a:t>
            </a:r>
            <a:r>
              <a:rPr i="1" lang="en" sz="1100">
                <a:solidFill>
                  <a:schemeClr val="dk1"/>
                </a:solidFill>
                <a:latin typeface="Verdana"/>
                <a:ea typeface="Verdana"/>
                <a:cs typeface="Verdana"/>
                <a:sym typeface="Verdana"/>
              </a:rPr>
              <a:t>mvn post-clean</a:t>
            </a:r>
            <a:r>
              <a:rPr lang="en" sz="1100">
                <a:solidFill>
                  <a:schemeClr val="dk1"/>
                </a:solidFill>
                <a:latin typeface="Verdana"/>
                <a:ea typeface="Verdana"/>
                <a:cs typeface="Verdana"/>
                <a:sym typeface="Verdana"/>
              </a:rPr>
              <a:t> command, Maven invokes the clean lifecycle consisting of the following phases.</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pre-clean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clean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post-clean</a:t>
            </a:r>
            <a:endParaRPr sz="1050">
              <a:solidFill>
                <a:schemeClr val="dk1"/>
              </a:solidFill>
              <a:latin typeface="Verdana"/>
              <a:ea typeface="Verdana"/>
              <a:cs typeface="Verdana"/>
              <a:sym typeface="Verdana"/>
            </a:endParaRPr>
          </a:p>
          <a:p>
            <a:pPr indent="0" lvl="0" marL="25400" marR="25400" rtl="0" algn="just">
              <a:lnSpc>
                <a:spcPct val="163636"/>
              </a:lnSpc>
              <a:spcBef>
                <a:spcPts val="15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clean goal (clean:clean) is bound to the </a:t>
            </a:r>
            <a:r>
              <a:rPr i="1" lang="en" sz="1100">
                <a:solidFill>
                  <a:schemeClr val="dk1"/>
                </a:solidFill>
                <a:latin typeface="Verdana"/>
                <a:ea typeface="Verdana"/>
                <a:cs typeface="Verdana"/>
                <a:sym typeface="Verdana"/>
              </a:rPr>
              <a:t>clean</a:t>
            </a:r>
            <a:r>
              <a:rPr lang="en" sz="1100">
                <a:solidFill>
                  <a:schemeClr val="dk1"/>
                </a:solidFill>
                <a:latin typeface="Verdana"/>
                <a:ea typeface="Verdana"/>
                <a:cs typeface="Verdana"/>
                <a:sym typeface="Verdana"/>
              </a:rPr>
              <a:t> phase in the clean lifecycle. Its </a:t>
            </a:r>
            <a:r>
              <a:rPr i="1" lang="en" sz="1100">
                <a:solidFill>
                  <a:schemeClr val="dk1"/>
                </a:solidFill>
                <a:latin typeface="Verdana"/>
                <a:ea typeface="Verdana"/>
                <a:cs typeface="Verdana"/>
                <a:sym typeface="Verdana"/>
              </a:rPr>
              <a:t>clean:clean</a:t>
            </a:r>
            <a:r>
              <a:rPr lang="en" sz="1100">
                <a:solidFill>
                  <a:schemeClr val="dk1"/>
                </a:solidFill>
                <a:latin typeface="Verdana"/>
                <a:ea typeface="Verdana"/>
                <a:cs typeface="Verdana"/>
                <a:sym typeface="Verdana"/>
              </a:rPr>
              <a:t> goal deletes the output of a build by deleting the build directory. Thus when </a:t>
            </a:r>
            <a:r>
              <a:rPr i="1" lang="en" sz="1100">
                <a:solidFill>
                  <a:schemeClr val="dk1"/>
                </a:solidFill>
                <a:latin typeface="Verdana"/>
                <a:ea typeface="Verdana"/>
                <a:cs typeface="Verdana"/>
                <a:sym typeface="Verdana"/>
              </a:rPr>
              <a:t>mvn clean</a:t>
            </a:r>
            <a:r>
              <a:rPr lang="en" sz="1100">
                <a:solidFill>
                  <a:schemeClr val="dk1"/>
                </a:solidFill>
                <a:latin typeface="Verdana"/>
                <a:ea typeface="Verdana"/>
                <a:cs typeface="Verdana"/>
                <a:sym typeface="Verdana"/>
              </a:rPr>
              <a:t> command executes, Maven deletes the build directory.</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We can customize this behavior by mentioning goals in any of the above phases of clean life cycle.</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In the following example, We'll attach maven-antrun-plugin:run goal to the pre-clean, clean, and post-clean phases. This will allow us to echo text messages displaying the phases of the clean lifecycle.</a:t>
            </a:r>
            <a:endParaRPr sz="1100">
              <a:solidFill>
                <a:schemeClr val="dk1"/>
              </a:solidFill>
              <a:latin typeface="Verdana"/>
              <a:ea typeface="Verdana"/>
              <a:cs typeface="Verdana"/>
              <a:sym typeface="Verdana"/>
            </a:endParaRPr>
          </a:p>
          <a:p>
            <a:pPr indent="0" lvl="0" marL="0" rtl="0" algn="l">
              <a:spcBef>
                <a:spcPts val="11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idx="1" type="body"/>
          </p:nvPr>
        </p:nvSpPr>
        <p:spPr>
          <a:xfrm>
            <a:off x="311700" y="198275"/>
            <a:ext cx="8494200" cy="4370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Site Lifecycle</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Site plugin is generally used to create fresh documentation to create reports, deploy site etc.</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Phases</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pre-site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site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post-site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a:t>
            </a:r>
            <a:r>
              <a:rPr lang="en" sz="1050">
                <a:solidFill>
                  <a:schemeClr val="dk1"/>
                </a:solidFill>
                <a:latin typeface="Verdana"/>
                <a:ea typeface="Verdana"/>
                <a:cs typeface="Verdana"/>
                <a:sym typeface="Verdana"/>
              </a:rPr>
              <a:t>ite-deploy</a:t>
            </a:r>
            <a:endParaRPr sz="1050">
              <a:solidFill>
                <a:schemeClr val="dk1"/>
              </a:solidFill>
              <a:latin typeface="Verdana"/>
              <a:ea typeface="Verdana"/>
              <a:cs typeface="Verdana"/>
              <a:sym typeface="Verdana"/>
            </a:endParaRPr>
          </a:p>
          <a:p>
            <a:pPr indent="0" lvl="0" marL="0" marR="25400" rtl="0" algn="just">
              <a:lnSpc>
                <a:spcPct val="171428"/>
              </a:lnSpc>
              <a:spcBef>
                <a:spcPts val="1500"/>
              </a:spcBef>
              <a:spcAft>
                <a:spcPts val="1500"/>
              </a:spcAft>
              <a:buNone/>
            </a:pPr>
            <a:r>
              <a:t/>
            </a:r>
            <a:endParaRPr sz="1050">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idx="1" type="body"/>
          </p:nvPr>
        </p:nvSpPr>
        <p:spPr>
          <a:xfrm>
            <a:off x="311700" y="267400"/>
            <a:ext cx="8591100" cy="43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What is Build Profile?</a:t>
            </a:r>
            <a:endParaRPr b="1" sz="1400">
              <a:solidFill>
                <a:srgbClr val="000000"/>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lang="en" sz="1400">
                <a:solidFill>
                  <a:srgbClr val="000000"/>
                </a:solidFill>
                <a:latin typeface="Calibri"/>
                <a:ea typeface="Calibri"/>
                <a:cs typeface="Calibri"/>
                <a:sym typeface="Calibri"/>
              </a:rPr>
              <a:t>A </a:t>
            </a:r>
            <a:r>
              <a:rPr i="1" lang="en" sz="1400">
                <a:solidFill>
                  <a:srgbClr val="000000"/>
                </a:solidFill>
                <a:latin typeface="Calibri"/>
                <a:ea typeface="Calibri"/>
                <a:cs typeface="Calibri"/>
                <a:sym typeface="Calibri"/>
              </a:rPr>
              <a:t>Build profile</a:t>
            </a:r>
            <a:r>
              <a:rPr lang="en" sz="1400">
                <a:solidFill>
                  <a:srgbClr val="000000"/>
                </a:solidFill>
                <a:latin typeface="Calibri"/>
                <a:ea typeface="Calibri"/>
                <a:cs typeface="Calibri"/>
                <a:sym typeface="Calibri"/>
              </a:rPr>
              <a:t> is a set of configuration values which can be used to set or override default values of Maven build. Using a build profile, you can customize build for different environments such as </a:t>
            </a:r>
            <a:r>
              <a:rPr i="1" lang="en" sz="1400">
                <a:solidFill>
                  <a:srgbClr val="000000"/>
                </a:solidFill>
                <a:latin typeface="Calibri"/>
                <a:ea typeface="Calibri"/>
                <a:cs typeface="Calibri"/>
                <a:sym typeface="Calibri"/>
              </a:rPr>
              <a:t>Production</a:t>
            </a:r>
            <a:r>
              <a:rPr lang="en" sz="1400">
                <a:solidFill>
                  <a:srgbClr val="000000"/>
                </a:solidFill>
                <a:latin typeface="Calibri"/>
                <a:ea typeface="Calibri"/>
                <a:cs typeface="Calibri"/>
                <a:sym typeface="Calibri"/>
              </a:rPr>
              <a:t> v/s </a:t>
            </a:r>
            <a:r>
              <a:rPr i="1" lang="en" sz="1400">
                <a:solidFill>
                  <a:srgbClr val="000000"/>
                </a:solidFill>
                <a:latin typeface="Calibri"/>
                <a:ea typeface="Calibri"/>
                <a:cs typeface="Calibri"/>
                <a:sym typeface="Calibri"/>
              </a:rPr>
              <a:t>Development</a:t>
            </a:r>
            <a:r>
              <a:rPr lang="en" sz="1400">
                <a:solidFill>
                  <a:srgbClr val="000000"/>
                </a:solidFill>
                <a:latin typeface="Calibri"/>
                <a:ea typeface="Calibri"/>
                <a:cs typeface="Calibri"/>
                <a:sym typeface="Calibri"/>
              </a:rPr>
              <a:t> environments.</a:t>
            </a:r>
            <a:endParaRPr sz="1400">
              <a:solidFill>
                <a:srgbClr val="000000"/>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lang="en" sz="1400">
                <a:solidFill>
                  <a:srgbClr val="000000"/>
                </a:solidFill>
                <a:latin typeface="Calibri"/>
                <a:ea typeface="Calibri"/>
                <a:cs typeface="Calibri"/>
                <a:sym typeface="Calibri"/>
              </a:rPr>
              <a:t>Profiles are specified in pom.xml file using its activeProfiles / profiles elements and are triggered in variety of ways. Profiles modify the POM at build time, and are used to give parameters different target environments (for example, the path of the database server in the development, testing, and production environments).</a:t>
            </a:r>
            <a:endParaRPr sz="1400">
              <a:solidFill>
                <a:srgbClr val="000000"/>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rPr b="1" lang="en" sz="1400">
                <a:solidFill>
                  <a:srgbClr val="000000"/>
                </a:solidFill>
                <a:latin typeface="Calibri"/>
                <a:ea typeface="Calibri"/>
                <a:cs typeface="Calibri"/>
                <a:sym typeface="Calibri"/>
              </a:rPr>
              <a:t>Types of Build Profile:</a:t>
            </a:r>
            <a:endParaRPr b="1" sz="1400">
              <a:solidFill>
                <a:srgbClr val="000000"/>
              </a:solidFill>
              <a:latin typeface="Calibri"/>
              <a:ea typeface="Calibri"/>
              <a:cs typeface="Calibri"/>
              <a:sym typeface="Calibri"/>
            </a:endParaRPr>
          </a:p>
          <a:p>
            <a:pPr indent="0" lvl="0" marL="0" rtl="0" algn="l">
              <a:spcBef>
                <a:spcPts val="1600"/>
              </a:spcBef>
              <a:spcAft>
                <a:spcPts val="0"/>
              </a:spcAft>
              <a:buNone/>
            </a:pPr>
            <a:r>
              <a:rPr lang="en" sz="1400">
                <a:solidFill>
                  <a:srgbClr val="000000"/>
                </a:solidFill>
                <a:latin typeface="Calibri"/>
                <a:ea typeface="Calibri"/>
                <a:cs typeface="Calibri"/>
                <a:sym typeface="Calibri"/>
              </a:rPr>
              <a:t>Build profiles are majorly of three types</a:t>
            </a:r>
            <a:endParaRPr sz="14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lang="en" sz="1400">
                <a:solidFill>
                  <a:srgbClr val="000000"/>
                </a:solidFill>
                <a:latin typeface="Calibri"/>
                <a:ea typeface="Calibri"/>
                <a:cs typeface="Calibri"/>
                <a:sym typeface="Calibri"/>
              </a:rPr>
              <a:t>Per Project :Defined in the project POM file, pom.xml</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a:solidFill>
                  <a:srgbClr val="000000"/>
                </a:solidFill>
                <a:latin typeface="Calibri"/>
                <a:ea typeface="Calibri"/>
                <a:cs typeface="Calibri"/>
                <a:sym typeface="Calibri"/>
              </a:rPr>
              <a:t>Per User : Defined in Maven settings xml file (%USER_HOME%/.m2/settings.xml)</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lang="en" sz="1400">
                <a:solidFill>
                  <a:srgbClr val="000000"/>
                </a:solidFill>
                <a:latin typeface="Calibri"/>
                <a:ea typeface="Calibri"/>
                <a:cs typeface="Calibri"/>
                <a:sym typeface="Calibri"/>
              </a:rPr>
              <a:t>Global : Defined in Maven global settings xml file (%M2_HOME%/conf/settings.xml)</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sz="1400">
              <a:solidFill>
                <a:srgbClr val="000000"/>
              </a:solidFill>
              <a:latin typeface="Calibri"/>
              <a:ea typeface="Calibri"/>
              <a:cs typeface="Calibri"/>
              <a:sym typeface="Calibri"/>
            </a:endParaRPr>
          </a:p>
          <a:p>
            <a:pPr indent="0" lvl="0" marL="0" rtl="0" algn="l">
              <a:spcBef>
                <a:spcPts val="0"/>
              </a:spcBef>
              <a:spcAft>
                <a:spcPts val="0"/>
              </a:spcAft>
              <a:buNone/>
            </a:pPr>
            <a:r>
              <a:t/>
            </a:r>
            <a:endParaRPr sz="1400">
              <a:solidFill>
                <a:srgbClr val="000000"/>
              </a:solidFill>
              <a:latin typeface="Calibri"/>
              <a:ea typeface="Calibri"/>
              <a:cs typeface="Calibri"/>
              <a:sym typeface="Calibri"/>
            </a:endParaRPr>
          </a:p>
          <a:p>
            <a:pPr indent="0" lvl="0" marL="0" rtl="0" algn="l">
              <a:spcBef>
                <a:spcPts val="1600"/>
              </a:spcBef>
              <a:spcAft>
                <a:spcPts val="0"/>
              </a:spcAft>
              <a:buClr>
                <a:schemeClr val="dk1"/>
              </a:buClr>
              <a:buSzPts val="1100"/>
              <a:buFont typeface="Arial"/>
              <a:buNone/>
            </a:pPr>
            <a:r>
              <a:t/>
            </a:r>
            <a:endParaRPr sz="14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idx="1" type="body"/>
          </p:nvPr>
        </p:nvSpPr>
        <p:spPr>
          <a:xfrm>
            <a:off x="311700" y="582650"/>
            <a:ext cx="8520600" cy="46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42729"/>
                </a:solidFill>
              </a:rPr>
              <a:t>Lifecycle</a:t>
            </a:r>
            <a:endParaRPr b="1" sz="1150">
              <a:solidFill>
                <a:srgbClr val="242729"/>
              </a:solidFill>
            </a:endParaRPr>
          </a:p>
          <a:p>
            <a:pPr indent="0" lvl="0" marL="0" rtl="0" algn="l">
              <a:spcBef>
                <a:spcPts val="1000"/>
              </a:spcBef>
              <a:spcAft>
                <a:spcPts val="0"/>
              </a:spcAft>
              <a:buNone/>
            </a:pPr>
            <a:r>
              <a:rPr lang="en" sz="1150">
                <a:solidFill>
                  <a:srgbClr val="242729"/>
                </a:solidFill>
              </a:rPr>
              <a:t>Three built-in lifecycles (aka </a:t>
            </a:r>
            <a:r>
              <a:rPr i="1" lang="en" sz="1150">
                <a:solidFill>
                  <a:srgbClr val="242729"/>
                </a:solidFill>
              </a:rPr>
              <a:t>build lifecycles</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default</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clean</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site</a:t>
            </a:r>
            <a:r>
              <a:rPr lang="en" sz="1150">
                <a:solidFill>
                  <a:srgbClr val="242729"/>
                </a:solidFill>
              </a:rPr>
              <a:t>. (</a:t>
            </a:r>
            <a:r>
              <a:rPr lang="en" sz="1150" u="sng">
                <a:solidFill>
                  <a:srgbClr val="005999"/>
                </a:solidFill>
                <a:hlinkClick r:id="rId3">
                  <a:extLst>
                    <a:ext uri="{A12FA001-AC4F-418D-AE19-62706E023703}">
                      <ahyp:hlinkClr val="tx"/>
                    </a:ext>
                  </a:extLst>
                </a:hlinkClick>
              </a:rPr>
              <a:t>Lifecycle Reference</a:t>
            </a:r>
            <a:r>
              <a:rPr lang="en" sz="1150">
                <a:solidFill>
                  <a:srgbClr val="242729"/>
                </a:solidFill>
              </a:rPr>
              <a:t>)</a:t>
            </a:r>
            <a:endParaRPr sz="1150">
              <a:solidFill>
                <a:srgbClr val="242729"/>
              </a:solidFill>
            </a:endParaRPr>
          </a:p>
          <a:p>
            <a:pPr indent="0" lvl="0" marL="0" rtl="0" algn="l">
              <a:spcBef>
                <a:spcPts val="1000"/>
              </a:spcBef>
              <a:spcAft>
                <a:spcPts val="0"/>
              </a:spcAft>
              <a:buNone/>
            </a:pPr>
            <a:r>
              <a:rPr b="1" lang="en" sz="1150">
                <a:solidFill>
                  <a:srgbClr val="242729"/>
                </a:solidFill>
              </a:rPr>
              <a:t>Phase</a:t>
            </a:r>
            <a:endParaRPr b="1" sz="1150">
              <a:solidFill>
                <a:srgbClr val="242729"/>
              </a:solidFill>
            </a:endParaRPr>
          </a:p>
          <a:p>
            <a:pPr indent="0" lvl="0" marL="0" rtl="0" algn="l">
              <a:spcBef>
                <a:spcPts val="1000"/>
              </a:spcBef>
              <a:spcAft>
                <a:spcPts val="0"/>
              </a:spcAft>
              <a:buNone/>
            </a:pPr>
            <a:r>
              <a:rPr lang="en" sz="1150">
                <a:solidFill>
                  <a:srgbClr val="242729"/>
                </a:solidFill>
              </a:rPr>
              <a:t>Each lifecycle is made up of </a:t>
            </a:r>
            <a:r>
              <a:rPr i="1" lang="en" sz="1150">
                <a:solidFill>
                  <a:srgbClr val="242729"/>
                </a:solidFill>
              </a:rPr>
              <a:t>phases</a:t>
            </a:r>
            <a:r>
              <a:rPr lang="en" sz="1150">
                <a:solidFill>
                  <a:srgbClr val="242729"/>
                </a:solidFill>
              </a:rPr>
              <a:t>, e.g. for the </a:t>
            </a:r>
            <a:r>
              <a:rPr lang="en" sz="1000">
                <a:solidFill>
                  <a:srgbClr val="242729"/>
                </a:solidFill>
                <a:highlight>
                  <a:srgbClr val="EFF0F1"/>
                </a:highlight>
                <a:latin typeface="Courier New"/>
                <a:ea typeface="Courier New"/>
                <a:cs typeface="Courier New"/>
                <a:sym typeface="Courier New"/>
              </a:rPr>
              <a:t>default</a:t>
            </a:r>
            <a:r>
              <a:rPr lang="en" sz="1150">
                <a:solidFill>
                  <a:srgbClr val="242729"/>
                </a:solidFill>
              </a:rPr>
              <a:t> lifecycle: </a:t>
            </a:r>
            <a:r>
              <a:rPr lang="en" sz="1000">
                <a:solidFill>
                  <a:srgbClr val="242729"/>
                </a:solidFill>
                <a:highlight>
                  <a:srgbClr val="EFF0F1"/>
                </a:highlight>
                <a:latin typeface="Courier New"/>
                <a:ea typeface="Courier New"/>
                <a:cs typeface="Courier New"/>
                <a:sym typeface="Courier New"/>
              </a:rPr>
              <a:t>compile</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test</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package</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install</a:t>
            </a:r>
            <a:r>
              <a:rPr lang="en" sz="1150">
                <a:solidFill>
                  <a:srgbClr val="242729"/>
                </a:solidFill>
              </a:rPr>
              <a:t>, etc.</a:t>
            </a:r>
            <a:endParaRPr sz="1150">
              <a:solidFill>
                <a:srgbClr val="242729"/>
              </a:solidFill>
            </a:endParaRPr>
          </a:p>
          <a:p>
            <a:pPr indent="0" lvl="0" marL="0" rtl="0" algn="l">
              <a:spcBef>
                <a:spcPts val="1000"/>
              </a:spcBef>
              <a:spcAft>
                <a:spcPts val="0"/>
              </a:spcAft>
              <a:buNone/>
            </a:pPr>
            <a:r>
              <a:rPr b="1" lang="en" sz="1150">
                <a:solidFill>
                  <a:srgbClr val="242729"/>
                </a:solidFill>
              </a:rPr>
              <a:t>Plugin</a:t>
            </a:r>
            <a:endParaRPr b="1" sz="1150">
              <a:solidFill>
                <a:srgbClr val="242729"/>
              </a:solidFill>
            </a:endParaRPr>
          </a:p>
          <a:p>
            <a:pPr indent="0" lvl="0" marL="0" rtl="0" algn="l">
              <a:spcBef>
                <a:spcPts val="1000"/>
              </a:spcBef>
              <a:spcAft>
                <a:spcPts val="0"/>
              </a:spcAft>
              <a:buNone/>
            </a:pPr>
            <a:r>
              <a:rPr lang="en" sz="1150">
                <a:solidFill>
                  <a:srgbClr val="242729"/>
                </a:solidFill>
              </a:rPr>
              <a:t>An artifact that provides one or more goals.</a:t>
            </a:r>
            <a:endParaRPr sz="1150">
              <a:solidFill>
                <a:srgbClr val="242729"/>
              </a:solidFill>
            </a:endParaRPr>
          </a:p>
          <a:p>
            <a:pPr indent="0" lvl="0" marL="0" rtl="0" algn="l">
              <a:spcBef>
                <a:spcPts val="1000"/>
              </a:spcBef>
              <a:spcAft>
                <a:spcPts val="0"/>
              </a:spcAft>
              <a:buNone/>
            </a:pPr>
            <a:r>
              <a:rPr lang="en" sz="1150">
                <a:solidFill>
                  <a:srgbClr val="242729"/>
                </a:solidFill>
              </a:rPr>
              <a:t>Based on packaging type (</a:t>
            </a:r>
            <a:r>
              <a:rPr lang="en" sz="1000">
                <a:solidFill>
                  <a:srgbClr val="242729"/>
                </a:solidFill>
                <a:highlight>
                  <a:srgbClr val="EFF0F1"/>
                </a:highlight>
                <a:latin typeface="Courier New"/>
                <a:ea typeface="Courier New"/>
                <a:cs typeface="Courier New"/>
                <a:sym typeface="Courier New"/>
              </a:rPr>
              <a:t>jar</a:t>
            </a:r>
            <a:r>
              <a:rPr lang="en" sz="1150">
                <a:solidFill>
                  <a:srgbClr val="242729"/>
                </a:solidFill>
              </a:rPr>
              <a:t>, </a:t>
            </a:r>
            <a:r>
              <a:rPr lang="en" sz="1000">
                <a:solidFill>
                  <a:srgbClr val="242729"/>
                </a:solidFill>
                <a:highlight>
                  <a:srgbClr val="EFF0F1"/>
                </a:highlight>
                <a:latin typeface="Courier New"/>
                <a:ea typeface="Courier New"/>
                <a:cs typeface="Courier New"/>
                <a:sym typeface="Courier New"/>
              </a:rPr>
              <a:t>war</a:t>
            </a:r>
            <a:r>
              <a:rPr lang="en" sz="1150">
                <a:solidFill>
                  <a:srgbClr val="242729"/>
                </a:solidFill>
              </a:rPr>
              <a:t>, etc.) plugins' goals are bound to phases by default. (</a:t>
            </a:r>
            <a:r>
              <a:rPr lang="en" sz="1150" u="sng">
                <a:solidFill>
                  <a:srgbClr val="005999"/>
                </a:solidFill>
                <a:hlinkClick r:id="rId4">
                  <a:extLst>
                    <a:ext uri="{A12FA001-AC4F-418D-AE19-62706E023703}">
                      <ahyp:hlinkClr val="tx"/>
                    </a:ext>
                  </a:extLst>
                </a:hlinkClick>
              </a:rPr>
              <a:t>Built-in Lifecycle Bindings</a:t>
            </a:r>
            <a:r>
              <a:rPr lang="en" sz="1150">
                <a:solidFill>
                  <a:srgbClr val="242729"/>
                </a:solidFill>
              </a:rPr>
              <a:t>)</a:t>
            </a:r>
            <a:endParaRPr sz="1150">
              <a:solidFill>
                <a:srgbClr val="242729"/>
              </a:solidFill>
            </a:endParaRPr>
          </a:p>
          <a:p>
            <a:pPr indent="0" lvl="0" marL="0" rtl="0" algn="l">
              <a:spcBef>
                <a:spcPts val="1000"/>
              </a:spcBef>
              <a:spcAft>
                <a:spcPts val="0"/>
              </a:spcAft>
              <a:buNone/>
            </a:pPr>
            <a:r>
              <a:rPr b="1" lang="en" sz="1150">
                <a:solidFill>
                  <a:srgbClr val="242729"/>
                </a:solidFill>
              </a:rPr>
              <a:t>Goal</a:t>
            </a:r>
            <a:endParaRPr b="1" sz="1150">
              <a:solidFill>
                <a:srgbClr val="242729"/>
              </a:solidFill>
            </a:endParaRPr>
          </a:p>
          <a:p>
            <a:pPr indent="0" lvl="0" marL="0" rtl="0" algn="l">
              <a:spcBef>
                <a:spcPts val="1000"/>
              </a:spcBef>
              <a:spcAft>
                <a:spcPts val="0"/>
              </a:spcAft>
              <a:buNone/>
            </a:pPr>
            <a:r>
              <a:rPr lang="en" sz="1150">
                <a:solidFill>
                  <a:srgbClr val="242729"/>
                </a:solidFill>
              </a:rPr>
              <a:t>The task (action) that is executed. A plugin can have one or more goals.</a:t>
            </a:r>
            <a:endParaRPr sz="1150">
              <a:solidFill>
                <a:srgbClr val="242729"/>
              </a:solidFill>
            </a:endParaRPr>
          </a:p>
          <a:p>
            <a:pPr indent="0" lvl="0" marL="0" rtl="0" algn="l">
              <a:spcBef>
                <a:spcPts val="1000"/>
              </a:spcBef>
              <a:spcAft>
                <a:spcPts val="0"/>
              </a:spcAft>
              <a:buNone/>
            </a:pPr>
            <a:r>
              <a:rPr lang="en" sz="1150">
                <a:solidFill>
                  <a:srgbClr val="242729"/>
                </a:solidFill>
              </a:rPr>
              <a:t>One or more goals need to be specified when </a:t>
            </a:r>
            <a:r>
              <a:rPr lang="en" sz="1150" u="sng">
                <a:solidFill>
                  <a:srgbClr val="005999"/>
                </a:solidFill>
                <a:hlinkClick r:id="rId5">
                  <a:extLst>
                    <a:ext uri="{A12FA001-AC4F-418D-AE19-62706E023703}">
                      <ahyp:hlinkClr val="tx"/>
                    </a:ext>
                  </a:extLst>
                </a:hlinkClick>
              </a:rPr>
              <a:t>configuring a plugin in a POM</a:t>
            </a:r>
            <a:r>
              <a:rPr lang="en" sz="1150">
                <a:solidFill>
                  <a:srgbClr val="242729"/>
                </a:solidFill>
              </a:rPr>
              <a:t>. Additionally, in case a plugin does not have a default phase defined, the specified goal(s) can be bound to a phase.</a:t>
            </a:r>
            <a:endParaRPr sz="1150">
              <a:solidFill>
                <a:srgbClr val="242729"/>
              </a:solidFill>
            </a:endParaRPr>
          </a:p>
          <a:p>
            <a:pPr indent="0" lvl="0" marL="0" rtl="0" algn="l">
              <a:spcBef>
                <a:spcPts val="1000"/>
              </a:spcBef>
              <a:spcAft>
                <a:spcPts val="0"/>
              </a:spcAft>
              <a:buNone/>
            </a:pPr>
            <a:r>
              <a:t/>
            </a:r>
            <a:endParaRPr sz="1150">
              <a:solidFill>
                <a:srgbClr val="242729"/>
              </a:solidFill>
            </a:endParaRPr>
          </a:p>
          <a:p>
            <a:pPr indent="0" lvl="0" marL="0" rtl="0" algn="l">
              <a:spcBef>
                <a:spcPts val="1000"/>
              </a:spcBef>
              <a:spcAft>
                <a:spcPts val="0"/>
              </a:spcAft>
              <a:buNone/>
            </a:pPr>
            <a:r>
              <a:rPr lang="en" sz="1150">
                <a:solidFill>
                  <a:srgbClr val="242729"/>
                </a:solidFill>
              </a:rPr>
              <a:t>Ref url: </a:t>
            </a:r>
            <a:r>
              <a:rPr lang="en" sz="1150" u="sng">
                <a:solidFill>
                  <a:srgbClr val="242729"/>
                </a:solidFill>
              </a:rPr>
              <a:t>http://maven.apache.org/guides/introduction/introduction-to-the-lifecycle.html</a:t>
            </a:r>
            <a:endParaRPr sz="1150" u="sng">
              <a:solidFill>
                <a:srgbClr val="242729"/>
              </a:solidFill>
            </a:endParaRPr>
          </a:p>
          <a:p>
            <a:pPr indent="0" lvl="0" marL="0" rtl="0" algn="l">
              <a:spcBef>
                <a:spcPts val="1000"/>
              </a:spcBef>
              <a:spcAft>
                <a:spcPts val="0"/>
              </a:spcAft>
              <a:buNone/>
            </a:pPr>
            <a:r>
              <a:t/>
            </a:r>
            <a:endParaRPr sz="1150">
              <a:solidFill>
                <a:srgbClr val="242729"/>
              </a:solidFill>
            </a:endParaRPr>
          </a:p>
          <a:p>
            <a:pPr indent="0" lvl="0" marL="0" rtl="0" algn="l">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idx="1" type="body"/>
          </p:nvPr>
        </p:nvSpPr>
        <p:spPr>
          <a:xfrm>
            <a:off x="311700" y="165150"/>
            <a:ext cx="8693400" cy="48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Profile Activation Examples</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Let us assume following directory structure of your project:</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Now, under </a:t>
            </a:r>
            <a:r>
              <a:rPr i="1" lang="en" sz="1100">
                <a:solidFill>
                  <a:schemeClr val="dk1"/>
                </a:solidFill>
              </a:rPr>
              <a:t>src/main/resources</a:t>
            </a:r>
            <a:r>
              <a:rPr lang="en" sz="1100">
                <a:solidFill>
                  <a:schemeClr val="dk1"/>
                </a:solidFill>
              </a:rPr>
              <a:t> there are three environment specific files:</a:t>
            </a:r>
            <a:endParaRPr sz="1100">
              <a:solidFill>
                <a:schemeClr val="dk1"/>
              </a:solidFill>
            </a:endParaRPr>
          </a:p>
          <a:p>
            <a:pPr indent="0" lvl="0" marL="0" rtl="0" algn="l">
              <a:spcBef>
                <a:spcPts val="1600"/>
              </a:spcBef>
              <a:spcAft>
                <a:spcPts val="1600"/>
              </a:spcAft>
              <a:buNone/>
            </a:pPr>
            <a:r>
              <a:t/>
            </a:r>
            <a:endParaRPr/>
          </a:p>
        </p:txBody>
      </p:sp>
      <p:pic>
        <p:nvPicPr>
          <p:cNvPr descr="structure.png" id="142" name="Google Shape;142;p30"/>
          <p:cNvPicPr preferRelativeResize="0"/>
          <p:nvPr/>
        </p:nvPicPr>
        <p:blipFill>
          <a:blip r:embed="rId3">
            <a:alphaModFix/>
          </a:blip>
          <a:stretch>
            <a:fillRect/>
          </a:stretch>
        </p:blipFill>
        <p:spPr>
          <a:xfrm>
            <a:off x="1117788" y="914400"/>
            <a:ext cx="2409825" cy="331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idx="1" type="body"/>
          </p:nvPr>
        </p:nvSpPr>
        <p:spPr>
          <a:xfrm>
            <a:off x="311700" y="165150"/>
            <a:ext cx="8677500" cy="488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&lt;project xmlns="http://maven.apache.org/POM/4.0.0"</a:t>
            </a:r>
            <a:endParaRPr sz="1000"/>
          </a:p>
          <a:p>
            <a:pPr indent="0" lvl="0" marL="0" rtl="0" algn="l">
              <a:lnSpc>
                <a:spcPct val="100000"/>
              </a:lnSpc>
              <a:spcBef>
                <a:spcPts val="0"/>
              </a:spcBef>
              <a:spcAft>
                <a:spcPts val="0"/>
              </a:spcAft>
              <a:buNone/>
            </a:pPr>
            <a:r>
              <a:rPr lang="en" sz="1000"/>
              <a:t>   xmlns:xsi="http://www.w3.org/2001/XMLSchema-instance"</a:t>
            </a:r>
            <a:endParaRPr sz="1000"/>
          </a:p>
          <a:p>
            <a:pPr indent="0" lvl="0" marL="0" rtl="0" algn="l">
              <a:lnSpc>
                <a:spcPct val="100000"/>
              </a:lnSpc>
              <a:spcBef>
                <a:spcPts val="0"/>
              </a:spcBef>
              <a:spcAft>
                <a:spcPts val="0"/>
              </a:spcAft>
              <a:buNone/>
            </a:pPr>
            <a:r>
              <a:rPr lang="en" sz="1000"/>
              <a:t>   xsi:schemaLocation="http://maven.apache.org/POM/4.0.0</a:t>
            </a:r>
            <a:endParaRPr sz="1000"/>
          </a:p>
          <a:p>
            <a:pPr indent="0" lvl="0" marL="0" rtl="0" algn="l">
              <a:lnSpc>
                <a:spcPct val="100000"/>
              </a:lnSpc>
              <a:spcBef>
                <a:spcPts val="0"/>
              </a:spcBef>
              <a:spcAft>
                <a:spcPts val="0"/>
              </a:spcAft>
              <a:buNone/>
            </a:pPr>
            <a:r>
              <a:rPr lang="en" sz="1000"/>
              <a:t>   http://maven.apache.org/xsd/maven-4.0.0.xsd"&gt;</a:t>
            </a:r>
            <a:endParaRPr sz="1000"/>
          </a:p>
          <a:p>
            <a:pPr indent="0" lvl="0" marL="0" rtl="0" algn="l">
              <a:lnSpc>
                <a:spcPct val="100000"/>
              </a:lnSpc>
              <a:spcBef>
                <a:spcPts val="0"/>
              </a:spcBef>
              <a:spcAft>
                <a:spcPts val="0"/>
              </a:spcAft>
              <a:buNone/>
            </a:pPr>
            <a:r>
              <a:rPr lang="en" sz="1000"/>
              <a:t>   &lt;modelVersion&gt;4.0.0&lt;/modelVersion&gt;</a:t>
            </a:r>
            <a:endParaRPr sz="1000"/>
          </a:p>
          <a:p>
            <a:pPr indent="0" lvl="0" marL="0" rtl="0" algn="l">
              <a:lnSpc>
                <a:spcPct val="100000"/>
              </a:lnSpc>
              <a:spcBef>
                <a:spcPts val="0"/>
              </a:spcBef>
              <a:spcAft>
                <a:spcPts val="0"/>
              </a:spcAft>
              <a:buNone/>
            </a:pPr>
            <a:r>
              <a:rPr lang="en" sz="1000"/>
              <a:t>   &lt;groupId&gt;com.companyname.projectgroup&lt;/groupId&gt;</a:t>
            </a:r>
            <a:endParaRPr sz="1000"/>
          </a:p>
          <a:p>
            <a:pPr indent="0" lvl="0" marL="0" rtl="0" algn="l">
              <a:lnSpc>
                <a:spcPct val="100000"/>
              </a:lnSpc>
              <a:spcBef>
                <a:spcPts val="0"/>
              </a:spcBef>
              <a:spcAft>
                <a:spcPts val="0"/>
              </a:spcAft>
              <a:buNone/>
            </a:pPr>
            <a:r>
              <a:rPr lang="en" sz="1000"/>
              <a:t>   &lt;artifactId&gt;project&lt;/artifactId&gt;</a:t>
            </a:r>
            <a:endParaRPr sz="1000"/>
          </a:p>
          <a:p>
            <a:pPr indent="0" lvl="0" marL="0" rtl="0" algn="l">
              <a:lnSpc>
                <a:spcPct val="100000"/>
              </a:lnSpc>
              <a:spcBef>
                <a:spcPts val="0"/>
              </a:spcBef>
              <a:spcAft>
                <a:spcPts val="0"/>
              </a:spcAft>
              <a:buNone/>
            </a:pPr>
            <a:r>
              <a:rPr lang="en" sz="1000"/>
              <a:t>   &lt;version&gt;1.0&lt;/version&gt;</a:t>
            </a:r>
            <a:endParaRPr sz="1000"/>
          </a:p>
          <a:p>
            <a:pPr indent="0" lvl="0" marL="0" rtl="0" algn="l">
              <a:lnSpc>
                <a:spcPct val="100000"/>
              </a:lnSpc>
              <a:spcBef>
                <a:spcPts val="0"/>
              </a:spcBef>
              <a:spcAft>
                <a:spcPts val="0"/>
              </a:spcAft>
              <a:buNone/>
            </a:pPr>
            <a:r>
              <a:rPr lang="en" sz="1000"/>
              <a:t>   &lt;profiles&gt;</a:t>
            </a:r>
            <a:endParaRPr sz="1000"/>
          </a:p>
          <a:p>
            <a:pPr indent="0" lvl="0" marL="0" rtl="0" algn="l">
              <a:lnSpc>
                <a:spcPct val="100000"/>
              </a:lnSpc>
              <a:spcBef>
                <a:spcPts val="0"/>
              </a:spcBef>
              <a:spcAft>
                <a:spcPts val="0"/>
              </a:spcAft>
              <a:buNone/>
            </a:pPr>
            <a:r>
              <a:rPr lang="en" sz="1000"/>
              <a:t>      &lt;profile&gt;</a:t>
            </a:r>
            <a:endParaRPr sz="1000"/>
          </a:p>
          <a:p>
            <a:pPr indent="0" lvl="0" marL="0" rtl="0" algn="l">
              <a:lnSpc>
                <a:spcPct val="100000"/>
              </a:lnSpc>
              <a:spcBef>
                <a:spcPts val="0"/>
              </a:spcBef>
              <a:spcAft>
                <a:spcPts val="0"/>
              </a:spcAft>
              <a:buNone/>
            </a:pPr>
            <a:r>
              <a:rPr lang="en" sz="1000"/>
              <a:t>      &lt;id&gt;test&lt;/id&gt;</a:t>
            </a:r>
            <a:endParaRPr sz="1000"/>
          </a:p>
          <a:p>
            <a:pPr indent="0" lvl="0" marL="0" rtl="0" algn="l">
              <a:lnSpc>
                <a:spcPct val="100000"/>
              </a:lnSpc>
              <a:spcBef>
                <a:spcPts val="0"/>
              </a:spcBef>
              <a:spcAft>
                <a:spcPts val="0"/>
              </a:spcAft>
              <a:buNone/>
            </a:pPr>
            <a:r>
              <a:rPr lang="en" sz="1000"/>
              <a:t>      &lt;build&gt;</a:t>
            </a:r>
            <a:endParaRPr sz="1000"/>
          </a:p>
          <a:p>
            <a:pPr indent="0" lvl="0" marL="0" rtl="0" algn="l">
              <a:lnSpc>
                <a:spcPct val="100000"/>
              </a:lnSpc>
              <a:spcBef>
                <a:spcPts val="0"/>
              </a:spcBef>
              <a:spcAft>
                <a:spcPts val="0"/>
              </a:spcAft>
              <a:buNone/>
            </a:pPr>
            <a:r>
              <a:rPr lang="en" sz="1000"/>
              <a:t>      &lt;plugins&gt;</a:t>
            </a:r>
            <a:endParaRPr sz="1000"/>
          </a:p>
          <a:p>
            <a:pPr indent="0" lvl="0" marL="0" rtl="0" algn="l">
              <a:lnSpc>
                <a:spcPct val="100000"/>
              </a:lnSpc>
              <a:spcBef>
                <a:spcPts val="0"/>
              </a:spcBef>
              <a:spcAft>
                <a:spcPts val="0"/>
              </a:spcAft>
              <a:buNone/>
            </a:pPr>
            <a:r>
              <a:rPr lang="en" sz="1000"/>
              <a:t>         &lt;plugin&gt;</a:t>
            </a:r>
            <a:endParaRPr sz="1000"/>
          </a:p>
          <a:p>
            <a:pPr indent="0" lvl="0" marL="0" rtl="0" algn="l">
              <a:lnSpc>
                <a:spcPct val="100000"/>
              </a:lnSpc>
              <a:spcBef>
                <a:spcPts val="0"/>
              </a:spcBef>
              <a:spcAft>
                <a:spcPts val="0"/>
              </a:spcAft>
              <a:buNone/>
            </a:pPr>
            <a:r>
              <a:rPr lang="en" sz="1000"/>
              <a:t>            &lt;groupId&gt;org.apache.maven.plugins&lt;/groupId&gt;</a:t>
            </a:r>
            <a:endParaRPr sz="1000"/>
          </a:p>
          <a:p>
            <a:pPr indent="0" lvl="0" marL="0" rtl="0" algn="l">
              <a:lnSpc>
                <a:spcPct val="100000"/>
              </a:lnSpc>
              <a:spcBef>
                <a:spcPts val="0"/>
              </a:spcBef>
              <a:spcAft>
                <a:spcPts val="0"/>
              </a:spcAft>
              <a:buNone/>
            </a:pPr>
            <a:r>
              <a:rPr lang="en" sz="1000"/>
              <a:t>            &lt;artifactId&gt;maven-antrun-plugin&lt;/artifactId&gt;</a:t>
            </a:r>
            <a:endParaRPr sz="1000"/>
          </a:p>
          <a:p>
            <a:pPr indent="0" lvl="0" marL="0" rtl="0" algn="l">
              <a:lnSpc>
                <a:spcPct val="100000"/>
              </a:lnSpc>
              <a:spcBef>
                <a:spcPts val="0"/>
              </a:spcBef>
              <a:spcAft>
                <a:spcPts val="0"/>
              </a:spcAft>
              <a:buNone/>
            </a:pPr>
            <a:r>
              <a:rPr lang="en" sz="1000"/>
              <a:t>            &lt;version&gt;1.1&lt;/version&gt;</a:t>
            </a:r>
            <a:endParaRPr sz="1000"/>
          </a:p>
          <a:p>
            <a:pPr indent="0" lvl="0" marL="0" rtl="0" algn="l">
              <a:lnSpc>
                <a:spcPct val="100000"/>
              </a:lnSpc>
              <a:spcBef>
                <a:spcPts val="0"/>
              </a:spcBef>
              <a:spcAft>
                <a:spcPts val="0"/>
              </a:spcAft>
              <a:buNone/>
            </a:pPr>
            <a:r>
              <a:rPr lang="en" sz="1000"/>
              <a:t>            &lt;executions&gt;</a:t>
            </a:r>
            <a:endParaRPr sz="1000"/>
          </a:p>
          <a:p>
            <a:pPr indent="0" lvl="0" marL="0" rtl="0" algn="l">
              <a:lnSpc>
                <a:spcPct val="100000"/>
              </a:lnSpc>
              <a:spcBef>
                <a:spcPts val="0"/>
              </a:spcBef>
              <a:spcAft>
                <a:spcPts val="0"/>
              </a:spcAft>
              <a:buNone/>
            </a:pPr>
            <a:r>
              <a:rPr lang="en" sz="1000"/>
              <a:t>               &lt;execution&gt;</a:t>
            </a:r>
            <a:endParaRPr sz="1000"/>
          </a:p>
          <a:p>
            <a:pPr indent="0" lvl="0" marL="0" rtl="0" algn="l">
              <a:lnSpc>
                <a:spcPct val="100000"/>
              </a:lnSpc>
              <a:spcBef>
                <a:spcPts val="0"/>
              </a:spcBef>
              <a:spcAft>
                <a:spcPts val="0"/>
              </a:spcAft>
              <a:buNone/>
            </a:pPr>
            <a:r>
              <a:rPr lang="en" sz="1000"/>
              <a:t>                  &lt;phase&gt;test&lt;/phase&gt;</a:t>
            </a:r>
            <a:endParaRPr sz="1000"/>
          </a:p>
          <a:p>
            <a:pPr indent="0" lvl="0" marL="0" rtl="0" algn="l">
              <a:lnSpc>
                <a:spcPct val="100000"/>
              </a:lnSpc>
              <a:spcBef>
                <a:spcPts val="0"/>
              </a:spcBef>
              <a:spcAft>
                <a:spcPts val="0"/>
              </a:spcAft>
              <a:buNone/>
            </a:pPr>
            <a:r>
              <a:rPr lang="en" sz="1000"/>
              <a:t>                  &lt;goals&gt;</a:t>
            </a:r>
            <a:endParaRPr sz="1000"/>
          </a:p>
          <a:p>
            <a:pPr indent="0" lvl="0" marL="0" rtl="0" algn="l">
              <a:lnSpc>
                <a:spcPct val="100000"/>
              </a:lnSpc>
              <a:spcBef>
                <a:spcPts val="0"/>
              </a:spcBef>
              <a:spcAft>
                <a:spcPts val="0"/>
              </a:spcAft>
              <a:buNone/>
            </a:pPr>
            <a:r>
              <a:rPr lang="en" sz="1000"/>
              <a:t>                     &lt;goal&gt;run&lt;/goal&gt;</a:t>
            </a:r>
            <a:endParaRPr sz="1000"/>
          </a:p>
          <a:p>
            <a:pPr indent="0" lvl="0" marL="0" rtl="0" algn="l">
              <a:lnSpc>
                <a:spcPct val="100000"/>
              </a:lnSpc>
              <a:spcBef>
                <a:spcPts val="0"/>
              </a:spcBef>
              <a:spcAft>
                <a:spcPts val="0"/>
              </a:spcAft>
              <a:buNone/>
            </a:pPr>
            <a:r>
              <a:rPr lang="en" sz="1000"/>
              <a:t>                  &lt;/goals&gt;</a:t>
            </a:r>
            <a:endParaRPr sz="1000"/>
          </a:p>
          <a:p>
            <a:pPr indent="0" lvl="0" marL="0" rtl="0" algn="l">
              <a:lnSpc>
                <a:spcPct val="100000"/>
              </a:lnSpc>
              <a:spcBef>
                <a:spcPts val="0"/>
              </a:spcBef>
              <a:spcAft>
                <a:spcPts val="0"/>
              </a:spcAft>
              <a:buNone/>
            </a:pPr>
            <a:r>
              <a:rPr lang="en" sz="1000"/>
              <a:t>                  &lt;configuration&gt;</a:t>
            </a:r>
            <a:endParaRPr sz="1000"/>
          </a:p>
          <a:p>
            <a:pPr indent="0" lvl="0" marL="0" rtl="0" algn="l">
              <a:lnSpc>
                <a:spcPct val="100000"/>
              </a:lnSpc>
              <a:spcBef>
                <a:spcPts val="0"/>
              </a:spcBef>
              <a:spcAft>
                <a:spcPts val="0"/>
              </a:spcAft>
              <a:buNone/>
            </a:pPr>
            <a:r>
              <a:rPr lang="en" sz="1000"/>
              <a:t>                  &lt;tasks&gt;</a:t>
            </a:r>
            <a:endParaRPr sz="1000"/>
          </a:p>
          <a:p>
            <a:pPr indent="0" lvl="0" marL="0" rtl="0" algn="l">
              <a:lnSpc>
                <a:spcPct val="100000"/>
              </a:lnSpc>
              <a:spcBef>
                <a:spcPts val="0"/>
              </a:spcBef>
              <a:spcAft>
                <a:spcPts val="0"/>
              </a:spcAft>
              <a:buNone/>
            </a:pPr>
            <a:r>
              <a:rPr lang="en" sz="1000"/>
              <a:t>                     &lt;echo&gt;Using env.test.properties&lt;/echo&gt;</a:t>
            </a:r>
            <a:endParaRPr sz="1000"/>
          </a:p>
          <a:p>
            <a:pPr indent="0" lvl="0" marL="0" rtl="0" algn="l">
              <a:lnSpc>
                <a:spcPct val="100000"/>
              </a:lnSpc>
              <a:spcBef>
                <a:spcPts val="0"/>
              </a:spcBef>
              <a:spcAft>
                <a:spcPts val="0"/>
              </a:spcAft>
              <a:buNone/>
            </a:pPr>
            <a:r>
              <a:rPr lang="en" sz="1000"/>
              <a:t>            &lt;copy file="src/main/resources/env.test.properties" tofile</a:t>
            </a:r>
            <a:endParaRPr sz="1000"/>
          </a:p>
          <a:p>
            <a:pPr indent="0" lvl="0" marL="914400" rtl="0" algn="l">
              <a:lnSpc>
                <a:spcPct val="100000"/>
              </a:lnSpc>
              <a:spcBef>
                <a:spcPts val="0"/>
              </a:spcBef>
              <a:spcAft>
                <a:spcPts val="0"/>
              </a:spcAft>
              <a:buNone/>
            </a:pPr>
            <a:r>
              <a:rPr lang="en" sz="1000"/>
              <a:t>    ="${project.build.outputDirectory}/env.properties"/&gt;</a:t>
            </a:r>
            <a:endParaRPr sz="1000"/>
          </a:p>
          <a:p>
            <a:pPr indent="0" lvl="0" marL="0" rtl="0" algn="l">
              <a:lnSpc>
                <a:spcPct val="100000"/>
              </a:lnSpc>
              <a:spcBef>
                <a:spcPts val="0"/>
              </a:spcBef>
              <a:spcAft>
                <a:spcPts val="0"/>
              </a:spcAft>
              <a:buNone/>
            </a:pPr>
            <a:r>
              <a:rPr lang="en" sz="1000"/>
              <a:t>                  &lt;/tasks&gt;</a:t>
            </a:r>
            <a:endParaRPr sz="1000"/>
          </a:p>
          <a:p>
            <a:pPr indent="0" lvl="0" marL="0" rtl="0" algn="l">
              <a:lnSpc>
                <a:spcPct val="100000"/>
              </a:lnSpc>
              <a:spcBef>
                <a:spcPts val="0"/>
              </a:spcBef>
              <a:spcAft>
                <a:spcPts val="0"/>
              </a:spcAft>
              <a:buNone/>
            </a:pPr>
            <a:r>
              <a:rPr lang="en" sz="1000"/>
              <a:t>                  &lt;/configuration&gt;</a:t>
            </a:r>
            <a:endParaRPr sz="1000"/>
          </a:p>
          <a:p>
            <a:pPr indent="0" lvl="0" marL="0" rtl="0" algn="l">
              <a:lnSpc>
                <a:spcPct val="100000"/>
              </a:lnSpc>
              <a:spcBef>
                <a:spcPts val="0"/>
              </a:spcBef>
              <a:spcAft>
                <a:spcPts val="0"/>
              </a:spcAft>
              <a:buNone/>
            </a:pPr>
            <a:r>
              <a:rPr lang="en" sz="1000"/>
              <a:t>               &lt;/execution&gt;</a:t>
            </a:r>
            <a:endParaRPr sz="1000"/>
          </a:p>
          <a:p>
            <a:pPr indent="0" lvl="0" marL="0" rtl="0" algn="l">
              <a:lnSpc>
                <a:spcPct val="100000"/>
              </a:lnSpc>
              <a:spcBef>
                <a:spcPts val="0"/>
              </a:spcBef>
              <a:spcAft>
                <a:spcPts val="0"/>
              </a:spcAft>
              <a:buNone/>
            </a:pPr>
            <a:r>
              <a:rPr lang="en" sz="1000"/>
              <a:t>            &lt;/executions&gt;</a:t>
            </a:r>
            <a:endParaRPr sz="1000"/>
          </a:p>
          <a:p>
            <a:pPr indent="0" lvl="0" marL="0" rtl="0" algn="l">
              <a:lnSpc>
                <a:spcPct val="100000"/>
              </a:lnSpc>
              <a:spcBef>
                <a:spcPts val="0"/>
              </a:spcBef>
              <a:spcAft>
                <a:spcPts val="0"/>
              </a:spcAft>
              <a:buNone/>
            </a:pPr>
            <a:r>
              <a:rPr lang="en" sz="1000"/>
              <a:t>         &lt;/plugin&gt;</a:t>
            </a:r>
            <a:endParaRPr sz="1000"/>
          </a:p>
          <a:p>
            <a:pPr indent="0" lvl="0" marL="0" rtl="0" algn="l">
              <a:lnSpc>
                <a:spcPct val="100000"/>
              </a:lnSpc>
              <a:spcBef>
                <a:spcPts val="0"/>
              </a:spcBef>
              <a:spcAft>
                <a:spcPts val="0"/>
              </a:spcAft>
              <a:buNone/>
            </a:pPr>
            <a:r>
              <a:rPr lang="en" sz="1000"/>
              <a:t>      &lt;/plugins&gt;</a:t>
            </a:r>
            <a:endParaRPr sz="1000"/>
          </a:p>
          <a:p>
            <a:pPr indent="0" lvl="0" marL="0" rtl="0" algn="l">
              <a:lnSpc>
                <a:spcPct val="100000"/>
              </a:lnSpc>
              <a:spcBef>
                <a:spcPts val="0"/>
              </a:spcBef>
              <a:spcAft>
                <a:spcPts val="0"/>
              </a:spcAft>
              <a:buNone/>
            </a:pPr>
            <a:r>
              <a:rPr lang="en" sz="1000"/>
              <a:t>      &lt;/build&gt;</a:t>
            </a:r>
            <a:endParaRPr sz="1000"/>
          </a:p>
          <a:p>
            <a:pPr indent="0" lvl="0" marL="0" rtl="0" algn="l">
              <a:lnSpc>
                <a:spcPct val="100000"/>
              </a:lnSpc>
              <a:spcBef>
                <a:spcPts val="0"/>
              </a:spcBef>
              <a:spcAft>
                <a:spcPts val="0"/>
              </a:spcAft>
              <a:buNone/>
            </a:pPr>
            <a:r>
              <a:rPr lang="en" sz="1000"/>
              <a:t>      &lt;/profile&gt;</a:t>
            </a:r>
            <a:endParaRPr sz="1000"/>
          </a:p>
          <a:p>
            <a:pPr indent="0" lvl="0" marL="0" rtl="0" algn="l">
              <a:lnSpc>
                <a:spcPct val="100000"/>
              </a:lnSpc>
              <a:spcBef>
                <a:spcPts val="0"/>
              </a:spcBef>
              <a:spcAft>
                <a:spcPts val="0"/>
              </a:spcAft>
              <a:buNone/>
            </a:pPr>
            <a:r>
              <a:rPr lang="en" sz="1000"/>
              <a:t>   &lt;/profiles&gt;</a:t>
            </a:r>
            <a:endParaRPr sz="1000"/>
          </a:p>
          <a:p>
            <a:pPr indent="0" lvl="0" marL="0" rtl="0" algn="l">
              <a:lnSpc>
                <a:spcPct val="100000"/>
              </a:lnSpc>
              <a:spcBef>
                <a:spcPts val="0"/>
              </a:spcBef>
              <a:spcAft>
                <a:spcPts val="0"/>
              </a:spcAft>
              <a:buNone/>
            </a:pPr>
            <a:r>
              <a:rPr lang="en" sz="1000"/>
              <a:t>   &lt;dependencies&gt;</a:t>
            </a:r>
            <a:endParaRPr sz="1000"/>
          </a:p>
          <a:p>
            <a:pPr indent="0" lvl="0" marL="0" rtl="0" algn="l">
              <a:lnSpc>
                <a:spcPct val="100000"/>
              </a:lnSpc>
              <a:spcBef>
                <a:spcPts val="0"/>
              </a:spcBef>
              <a:spcAft>
                <a:spcPts val="0"/>
              </a:spcAft>
              <a:buNone/>
            </a:pPr>
            <a:r>
              <a:rPr lang="en" sz="1000"/>
              <a:t>      &lt;dependency&gt;</a:t>
            </a:r>
            <a:endParaRPr sz="1000"/>
          </a:p>
          <a:p>
            <a:pPr indent="0" lvl="0" marL="0" rtl="0" algn="l">
              <a:lnSpc>
                <a:spcPct val="100000"/>
              </a:lnSpc>
              <a:spcBef>
                <a:spcPts val="0"/>
              </a:spcBef>
              <a:spcAft>
                <a:spcPts val="0"/>
              </a:spcAft>
              <a:buNone/>
            </a:pPr>
            <a:r>
              <a:rPr lang="en" sz="1000"/>
              <a:t>         &lt;groupId&gt;junit&lt;/groupId&gt;</a:t>
            </a:r>
            <a:endParaRPr sz="1000"/>
          </a:p>
          <a:p>
            <a:pPr indent="0" lvl="0" marL="0" rtl="0" algn="l">
              <a:lnSpc>
                <a:spcPct val="100000"/>
              </a:lnSpc>
              <a:spcBef>
                <a:spcPts val="0"/>
              </a:spcBef>
              <a:spcAft>
                <a:spcPts val="0"/>
              </a:spcAft>
              <a:buNone/>
            </a:pPr>
            <a:r>
              <a:rPr lang="en" sz="1000"/>
              <a:t>         &lt;artifactId&gt;junit&lt;/artifactId&gt;</a:t>
            </a:r>
            <a:endParaRPr sz="1000"/>
          </a:p>
          <a:p>
            <a:pPr indent="0" lvl="0" marL="0" rtl="0" algn="l">
              <a:lnSpc>
                <a:spcPct val="100000"/>
              </a:lnSpc>
              <a:spcBef>
                <a:spcPts val="0"/>
              </a:spcBef>
              <a:spcAft>
                <a:spcPts val="0"/>
              </a:spcAft>
              <a:buNone/>
            </a:pPr>
            <a:r>
              <a:rPr lang="en" sz="1000"/>
              <a:t>         &lt;version&gt;3.8.1&lt;/version&gt;</a:t>
            </a:r>
            <a:endParaRPr sz="1000"/>
          </a:p>
          <a:p>
            <a:pPr indent="0" lvl="0" marL="0" rtl="0" algn="l">
              <a:lnSpc>
                <a:spcPct val="100000"/>
              </a:lnSpc>
              <a:spcBef>
                <a:spcPts val="0"/>
              </a:spcBef>
              <a:spcAft>
                <a:spcPts val="0"/>
              </a:spcAft>
              <a:buNone/>
            </a:pPr>
            <a:r>
              <a:rPr lang="en" sz="1000"/>
              <a:t>         &lt;scope&gt;test&lt;/scope&gt;</a:t>
            </a:r>
            <a:endParaRPr sz="1000"/>
          </a:p>
          <a:p>
            <a:pPr indent="0" lvl="0" marL="0" rtl="0" algn="l">
              <a:lnSpc>
                <a:spcPct val="100000"/>
              </a:lnSpc>
              <a:spcBef>
                <a:spcPts val="0"/>
              </a:spcBef>
              <a:spcAft>
                <a:spcPts val="0"/>
              </a:spcAft>
              <a:buNone/>
            </a:pPr>
            <a:r>
              <a:rPr lang="en" sz="1000"/>
              <a:t>      &lt;/dependency&gt;</a:t>
            </a:r>
            <a:endParaRPr sz="1000"/>
          </a:p>
          <a:p>
            <a:pPr indent="0" lvl="0" marL="0" rtl="0" algn="l">
              <a:lnSpc>
                <a:spcPct val="100000"/>
              </a:lnSpc>
              <a:spcBef>
                <a:spcPts val="0"/>
              </a:spcBef>
              <a:spcAft>
                <a:spcPts val="0"/>
              </a:spcAft>
              <a:buNone/>
            </a:pPr>
            <a:r>
              <a:rPr lang="en" sz="1000"/>
              <a:t>   &lt;/dependencies&gt;</a:t>
            </a:r>
            <a:endParaRPr sz="1000"/>
          </a:p>
          <a:p>
            <a:pPr indent="0" lvl="0" marL="0" rtl="0" algn="l">
              <a:lnSpc>
                <a:spcPct val="100000"/>
              </a:lnSpc>
              <a:spcBef>
                <a:spcPts val="0"/>
              </a:spcBef>
              <a:spcAft>
                <a:spcPts val="0"/>
              </a:spcAft>
              <a:buNone/>
            </a:pPr>
            <a:r>
              <a:rPr lang="en" sz="1000"/>
              <a:t>&lt;/project&gt;</a:t>
            </a:r>
            <a:endParaRPr sz="1000"/>
          </a:p>
          <a:p>
            <a:pPr indent="0" lvl="0" marL="0" rtl="0" algn="l">
              <a:lnSpc>
                <a:spcPct val="100000"/>
              </a:lnSpc>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744575"/>
            <a:ext cx="8520600" cy="103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Maven</a:t>
            </a:r>
            <a:endParaRPr/>
          </a:p>
        </p:txBody>
      </p:sp>
      <p:sp>
        <p:nvSpPr>
          <p:cNvPr id="60" name="Google Shape;60;p14"/>
          <p:cNvSpPr txBox="1"/>
          <p:nvPr>
            <p:ph idx="1" type="subTitle"/>
          </p:nvPr>
        </p:nvSpPr>
        <p:spPr>
          <a:xfrm>
            <a:off x="311700" y="1955050"/>
            <a:ext cx="8520600" cy="30180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What is Maven?</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is a project management and comprehension tool. Maven provides developers a complete build lifecycle framework. Development team can automate the project's build infrastructure in almost no time as Maven uses a standard directory layout and a default build lifecycle.</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1100"/>
              </a:spcAft>
              <a:buClr>
                <a:schemeClr val="dk1"/>
              </a:buClr>
              <a:buSzPts val="1100"/>
              <a:buFont typeface="Arial"/>
              <a:buNone/>
            </a:pPr>
            <a:r>
              <a:rPr lang="en" sz="1100">
                <a:solidFill>
                  <a:schemeClr val="dk1"/>
                </a:solidFill>
                <a:latin typeface="Verdana"/>
                <a:ea typeface="Verdana"/>
                <a:cs typeface="Verdana"/>
                <a:sym typeface="Verdana"/>
              </a:rPr>
              <a:t>In case of multiple development teams environment, Maven can set-up the way to work as per standards in a very short time. As most of the project setups are simple and reusable, Maven makes life of developer easy while creating reports, checks, build and testing automation setups.</a:t>
            </a:r>
            <a:endParaRPr sz="1100">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311700" y="212350"/>
            <a:ext cx="8669700" cy="47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000000"/>
                </a:solidFill>
              </a:rPr>
              <a:t>What is SNAPSHOT?</a:t>
            </a:r>
            <a:endParaRPr b="1"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SNAPSHOT is a special version that indicates a current development copy. Unlike regular versions, Maven checks for a new SNAPSHOT version in a remote repository for every build.</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Now data-service team will release SNAPSHOT of its updated code every time to repository say data-service:1.0-SNAPSHOT replacing a older SNAPSHOT jar.</a:t>
            </a:r>
            <a:endParaRPr sz="1400">
              <a:solidFill>
                <a:srgbClr val="000000"/>
              </a:solidFill>
            </a:endParaRPr>
          </a:p>
          <a:p>
            <a:pPr indent="0" lvl="0" marL="0" rtl="0" algn="l">
              <a:spcBef>
                <a:spcPts val="1600"/>
              </a:spcBef>
              <a:spcAft>
                <a:spcPts val="0"/>
              </a:spcAft>
              <a:buClr>
                <a:schemeClr val="dk1"/>
              </a:buClr>
              <a:buSzPts val="1100"/>
              <a:buFont typeface="Arial"/>
              <a:buNone/>
            </a:pPr>
            <a:r>
              <a:rPr b="1" lang="en" sz="1400">
                <a:solidFill>
                  <a:srgbClr val="000000"/>
                </a:solidFill>
              </a:rPr>
              <a:t>Snapshot vs Version</a:t>
            </a:r>
            <a:endParaRPr b="1"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In case of Version, if Maven once downloaded the mentioned version say data-service:1.0, it will never try to download a newer 1.0 available in repository. To download the updated code, data-service version is be upgraded to 1.1.</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rgbClr val="000000"/>
                </a:solidFill>
              </a:rPr>
              <a:t>In case of SNAPSHOT, Maven will automatically fetch the latest SNAPSHOT (data-service:1.0-SNAPSHOT) every time app-ui team build their project.</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idx="1" type="body"/>
          </p:nvPr>
        </p:nvSpPr>
        <p:spPr>
          <a:xfrm>
            <a:off x="311700" y="257900"/>
            <a:ext cx="8589900" cy="469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100">
                <a:solidFill>
                  <a:srgbClr val="000000"/>
                </a:solidFill>
              </a:rPr>
              <a:t>UI-Project pom.xml:</a:t>
            </a:r>
            <a:endParaRPr b="1"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app-ui project is using 1.0-SNAPSHOT of data-service</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&lt;project xmlns="http://maven.apache.org/POM/4.0.0" </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xmlns:xsi="http://www.w3.org/2001/XMLSchema-instance"</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xsi:schemaLocation="http://maven.apache.org/POM/4.0.0 </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http://maven.apache.org/xsd/maven-4.0.0.xsd"&gt;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&lt;modelVersion&gt;4.0.0&lt;/modelVersion&gt;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&lt;groupId&gt;app-ui&lt;/groupId&gt;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&lt;artifactId&gt;app-ui&lt;/artifactId&gt;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&lt;version&gt;1.0&lt;/version&gt;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&lt;packaging&gt;jar&lt;/packaging&gt;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&lt;name&gt;health&lt;/name&gt;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&lt;url&gt;http://maven.apache.org&lt;/url&gt;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&lt;properties&gt;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&lt;project.build.sourceEncoding&gt;UTF-8&lt;/project.build.sourceEncoding&gt;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&lt;/properties&gt;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&lt;dependencies&gt;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&lt;dependency&gt;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&lt;groupId&gt;data-service&lt;/groupId&gt;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&lt;artifactId&gt;data-service&lt;/artifactId&gt;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&lt;version&gt;1.0-SNAPSHOT&lt;/version&gt;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&lt;scope&gt;test&lt;/scope&gt;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&lt;/dependency&gt;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   &lt;/dependencies&gt;</a:t>
            </a:r>
            <a:endParaRPr sz="11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100">
                <a:solidFill>
                  <a:srgbClr val="000000"/>
                </a:solidFill>
              </a:rPr>
              <a:t>&lt;/project&gt;</a:t>
            </a:r>
            <a:endParaRPr sz="1100">
              <a:solidFill>
                <a:srgbClr val="000000"/>
              </a:solidFill>
            </a:endParaRPr>
          </a:p>
          <a:p>
            <a:pPr indent="0" lvl="0" marL="0" rtl="0" algn="l">
              <a:lnSpc>
                <a:spcPct val="100000"/>
              </a:lnSpc>
              <a:spcBef>
                <a:spcPts val="0"/>
              </a:spcBef>
              <a:spcAft>
                <a:spcPts val="0"/>
              </a:spcAft>
              <a:buNone/>
            </a:pPr>
            <a:r>
              <a:t/>
            </a:r>
            <a:endParaRPr sz="11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idx="1" type="body"/>
          </p:nvPr>
        </p:nvSpPr>
        <p:spPr>
          <a:xfrm>
            <a:off x="311700" y="206325"/>
            <a:ext cx="8560500" cy="436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Dynamic Content pom.xml:</a:t>
            </a:r>
            <a:endParaRPr b="1" sz="1100"/>
          </a:p>
          <a:p>
            <a:pPr indent="0" lvl="0" marL="0" rtl="0" algn="l">
              <a:lnSpc>
                <a:spcPct val="100000"/>
              </a:lnSpc>
              <a:spcBef>
                <a:spcPts val="0"/>
              </a:spcBef>
              <a:spcAft>
                <a:spcPts val="0"/>
              </a:spcAft>
              <a:buClr>
                <a:schemeClr val="dk1"/>
              </a:buClr>
              <a:buSzPts val="1100"/>
              <a:buFont typeface="Arial"/>
              <a:buNone/>
            </a:pPr>
            <a:r>
              <a:t/>
            </a:r>
            <a:endParaRPr b="1" sz="1100"/>
          </a:p>
          <a:p>
            <a:pPr indent="0" lvl="0" marL="0" rtl="0" algn="l">
              <a:lnSpc>
                <a:spcPct val="100000"/>
              </a:lnSpc>
              <a:spcBef>
                <a:spcPts val="0"/>
              </a:spcBef>
              <a:spcAft>
                <a:spcPts val="0"/>
              </a:spcAft>
              <a:buNone/>
            </a:pPr>
            <a:r>
              <a:rPr lang="en" sz="1100"/>
              <a:t>data-service project is releasing 1.0-SNAPSHOT for every minor change</a:t>
            </a:r>
            <a:endParaRPr sz="1100"/>
          </a:p>
          <a:p>
            <a:pPr indent="0" lvl="0" marL="0" rtl="0" algn="l">
              <a:lnSpc>
                <a:spcPct val="100000"/>
              </a:lnSpc>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Clr>
                <a:schemeClr val="dk1"/>
              </a:buClr>
              <a:buSzPts val="1100"/>
              <a:buFont typeface="Arial"/>
              <a:buNone/>
            </a:pPr>
            <a:r>
              <a:rPr lang="en" sz="1100"/>
              <a:t>&lt;project xmlns="http://maven.apache.org/POM/4.0.0" </a:t>
            </a:r>
            <a:endParaRPr sz="1100"/>
          </a:p>
          <a:p>
            <a:pPr indent="0" lvl="0" marL="0" rtl="0" algn="l">
              <a:lnSpc>
                <a:spcPct val="100000"/>
              </a:lnSpc>
              <a:spcBef>
                <a:spcPts val="0"/>
              </a:spcBef>
              <a:spcAft>
                <a:spcPts val="0"/>
              </a:spcAft>
              <a:buClr>
                <a:schemeClr val="dk1"/>
              </a:buClr>
              <a:buSzPts val="1100"/>
              <a:buFont typeface="Arial"/>
              <a:buNone/>
            </a:pPr>
            <a:r>
              <a:rPr lang="en" sz="1100"/>
              <a:t>   xmlns:xsi="http://www.w3.org/2001/XMLSchema-instance"</a:t>
            </a:r>
            <a:endParaRPr sz="1100"/>
          </a:p>
          <a:p>
            <a:pPr indent="0" lvl="0" marL="0" rtl="0" algn="l">
              <a:lnSpc>
                <a:spcPct val="100000"/>
              </a:lnSpc>
              <a:spcBef>
                <a:spcPts val="0"/>
              </a:spcBef>
              <a:spcAft>
                <a:spcPts val="0"/>
              </a:spcAft>
              <a:buClr>
                <a:schemeClr val="dk1"/>
              </a:buClr>
              <a:buSzPts val="1100"/>
              <a:buFont typeface="Arial"/>
              <a:buNone/>
            </a:pPr>
            <a:r>
              <a:rPr lang="en" sz="1100"/>
              <a:t>   xsi:schemaLocation="http://maven.apache.org/POM/4.0.0 </a:t>
            </a:r>
            <a:endParaRPr sz="1100"/>
          </a:p>
          <a:p>
            <a:pPr indent="0" lvl="0" marL="0" rtl="0" algn="l">
              <a:lnSpc>
                <a:spcPct val="100000"/>
              </a:lnSpc>
              <a:spcBef>
                <a:spcPts val="0"/>
              </a:spcBef>
              <a:spcAft>
                <a:spcPts val="0"/>
              </a:spcAft>
              <a:buClr>
                <a:schemeClr val="dk1"/>
              </a:buClr>
              <a:buSzPts val="1100"/>
              <a:buFont typeface="Arial"/>
              <a:buNone/>
            </a:pPr>
            <a:r>
              <a:rPr lang="en" sz="1100"/>
              <a:t>   http://maven.apache.org/xsd/maven-4.0.0.xsd"&gt;</a:t>
            </a:r>
            <a:endParaRPr sz="1100"/>
          </a:p>
          <a:p>
            <a:pPr indent="0" lvl="0" marL="0" rtl="0" algn="l">
              <a:lnSpc>
                <a:spcPct val="100000"/>
              </a:lnSpc>
              <a:spcBef>
                <a:spcPts val="0"/>
              </a:spcBef>
              <a:spcAft>
                <a:spcPts val="0"/>
              </a:spcAft>
              <a:buClr>
                <a:schemeClr val="dk1"/>
              </a:buClr>
              <a:buSzPts val="1100"/>
              <a:buFont typeface="Arial"/>
              <a:buNone/>
            </a:pPr>
            <a:r>
              <a:rPr lang="en" sz="1100"/>
              <a:t>   t.build.sourceEncoding&gt;UTF-8&lt;/project.build.sourceEncoding&gt;</a:t>
            </a:r>
            <a:endParaRPr sz="1100"/>
          </a:p>
          <a:p>
            <a:pPr indent="0" lvl="0" marL="0" rtl="0" algn="l">
              <a:lnSpc>
                <a:spcPct val="100000"/>
              </a:lnSpc>
              <a:spcBef>
                <a:spcPts val="0"/>
              </a:spcBef>
              <a:spcAft>
                <a:spcPts val="0"/>
              </a:spcAft>
              <a:buClr>
                <a:schemeClr val="dk1"/>
              </a:buClr>
              <a:buSzPts val="1100"/>
              <a:buFont typeface="Arial"/>
              <a:buNone/>
            </a:pPr>
            <a:r>
              <a:rPr lang="en" sz="1100"/>
              <a:t>   &lt;/properties&gt;</a:t>
            </a:r>
            <a:endParaRPr sz="1100"/>
          </a:p>
          <a:p>
            <a:pPr indent="0" lvl="0" marL="0" rtl="0" algn="l">
              <a:lnSpc>
                <a:spcPct val="100000"/>
              </a:lnSpc>
              <a:spcBef>
                <a:spcPts val="0"/>
              </a:spcBef>
              <a:spcAft>
                <a:spcPts val="0"/>
              </a:spcAft>
              <a:buClr>
                <a:schemeClr val="dk1"/>
              </a:buClr>
              <a:buSzPts val="1100"/>
              <a:buFont typeface="Arial"/>
              <a:buNone/>
            </a:pPr>
            <a:r>
              <a:rPr lang="en" sz="1100"/>
              <a:t>   &lt;/project&gt;</a:t>
            </a:r>
            <a:endParaRPr sz="1100"/>
          </a:p>
          <a:p>
            <a:pPr indent="0" lvl="0" marL="0" rtl="0" algn="l">
              <a:lnSpc>
                <a:spcPct val="100000"/>
              </a:lnSpc>
              <a:spcBef>
                <a:spcPts val="0"/>
              </a:spcBef>
              <a:spcAft>
                <a:spcPts val="0"/>
              </a:spcAft>
              <a:buClr>
                <a:schemeClr val="dk1"/>
              </a:buClr>
              <a:buSzPts val="1100"/>
              <a:buFont typeface="Arial"/>
              <a:buNone/>
            </a:pPr>
            <a:r>
              <a:rPr lang="en" sz="1100"/>
              <a:t>&lt;modelVersion&gt;4.0.0&lt;/modelVersion&gt;</a:t>
            </a:r>
            <a:endParaRPr sz="1100"/>
          </a:p>
          <a:p>
            <a:pPr indent="0" lvl="0" marL="0" rtl="0" algn="l">
              <a:lnSpc>
                <a:spcPct val="100000"/>
              </a:lnSpc>
              <a:spcBef>
                <a:spcPts val="0"/>
              </a:spcBef>
              <a:spcAft>
                <a:spcPts val="0"/>
              </a:spcAft>
              <a:buClr>
                <a:schemeClr val="dk1"/>
              </a:buClr>
              <a:buSzPts val="1100"/>
              <a:buFont typeface="Arial"/>
              <a:buNone/>
            </a:pPr>
            <a:r>
              <a:rPr lang="en" sz="1100"/>
              <a:t>   &lt;groupId&gt;data-service&lt;/groupId&gt;</a:t>
            </a:r>
            <a:endParaRPr sz="1100"/>
          </a:p>
          <a:p>
            <a:pPr indent="0" lvl="0" marL="0" rtl="0" algn="l">
              <a:lnSpc>
                <a:spcPct val="100000"/>
              </a:lnSpc>
              <a:spcBef>
                <a:spcPts val="0"/>
              </a:spcBef>
              <a:spcAft>
                <a:spcPts val="0"/>
              </a:spcAft>
              <a:buClr>
                <a:schemeClr val="dk1"/>
              </a:buClr>
              <a:buSzPts val="1100"/>
              <a:buFont typeface="Arial"/>
              <a:buNone/>
            </a:pPr>
            <a:r>
              <a:rPr lang="en" sz="1100"/>
              <a:t>   &lt;artifactId&gt;data-service&lt;/artifactId&gt;</a:t>
            </a:r>
            <a:endParaRPr sz="1100"/>
          </a:p>
          <a:p>
            <a:pPr indent="0" lvl="0" marL="0" rtl="0" algn="l">
              <a:lnSpc>
                <a:spcPct val="100000"/>
              </a:lnSpc>
              <a:spcBef>
                <a:spcPts val="0"/>
              </a:spcBef>
              <a:spcAft>
                <a:spcPts val="0"/>
              </a:spcAft>
              <a:buClr>
                <a:schemeClr val="dk1"/>
              </a:buClr>
              <a:buSzPts val="1100"/>
              <a:buFont typeface="Arial"/>
              <a:buNone/>
            </a:pPr>
            <a:r>
              <a:rPr lang="en" sz="1100"/>
              <a:t>   &lt;version&gt;1.0-SNAPSHOT&lt;/version&gt;</a:t>
            </a:r>
            <a:endParaRPr sz="1100"/>
          </a:p>
          <a:p>
            <a:pPr indent="0" lvl="0" marL="0" rtl="0" algn="l">
              <a:lnSpc>
                <a:spcPct val="100000"/>
              </a:lnSpc>
              <a:spcBef>
                <a:spcPts val="0"/>
              </a:spcBef>
              <a:spcAft>
                <a:spcPts val="0"/>
              </a:spcAft>
              <a:buClr>
                <a:schemeClr val="dk1"/>
              </a:buClr>
              <a:buSzPts val="1100"/>
              <a:buFont typeface="Arial"/>
              <a:buNone/>
            </a:pPr>
            <a:r>
              <a:rPr lang="en" sz="1100"/>
              <a:t>   &lt;packaging&gt;jar&lt;/packaging&gt;</a:t>
            </a:r>
            <a:endParaRPr sz="1100"/>
          </a:p>
          <a:p>
            <a:pPr indent="0" lvl="0" marL="0" rtl="0" algn="l">
              <a:lnSpc>
                <a:spcPct val="100000"/>
              </a:lnSpc>
              <a:spcBef>
                <a:spcPts val="0"/>
              </a:spcBef>
              <a:spcAft>
                <a:spcPts val="0"/>
              </a:spcAft>
              <a:buClr>
                <a:schemeClr val="dk1"/>
              </a:buClr>
              <a:buSzPts val="1100"/>
              <a:buFont typeface="Arial"/>
              <a:buNone/>
            </a:pPr>
            <a:r>
              <a:rPr lang="en" sz="1100"/>
              <a:t>   &lt;name&gt;health&lt;/name&gt;</a:t>
            </a:r>
            <a:endParaRPr sz="1100"/>
          </a:p>
          <a:p>
            <a:pPr indent="0" lvl="0" marL="0" rtl="0" algn="l">
              <a:lnSpc>
                <a:spcPct val="100000"/>
              </a:lnSpc>
              <a:spcBef>
                <a:spcPts val="0"/>
              </a:spcBef>
              <a:spcAft>
                <a:spcPts val="0"/>
              </a:spcAft>
              <a:buClr>
                <a:schemeClr val="dk1"/>
              </a:buClr>
              <a:buSzPts val="1100"/>
              <a:buFont typeface="Arial"/>
              <a:buNone/>
            </a:pPr>
            <a:r>
              <a:rPr lang="en" sz="1100"/>
              <a:t>   &lt;url&gt;http://maven.apache.org&lt;/url&gt;</a:t>
            </a:r>
            <a:endParaRPr sz="1100"/>
          </a:p>
          <a:p>
            <a:pPr indent="0" lvl="0" marL="0" rtl="0" algn="l">
              <a:lnSpc>
                <a:spcPct val="100000"/>
              </a:lnSpc>
              <a:spcBef>
                <a:spcPts val="0"/>
              </a:spcBef>
              <a:spcAft>
                <a:spcPts val="0"/>
              </a:spcAft>
              <a:buClr>
                <a:schemeClr val="dk1"/>
              </a:buClr>
              <a:buSzPts val="1100"/>
              <a:buFont typeface="Arial"/>
              <a:buNone/>
            </a:pPr>
            <a:r>
              <a:rPr lang="en" sz="1100"/>
              <a:t>   &lt;properties&gt;</a:t>
            </a:r>
            <a:endParaRPr sz="1100"/>
          </a:p>
          <a:p>
            <a:pPr indent="0" lvl="0" marL="0" rtl="0" algn="l">
              <a:lnSpc>
                <a:spcPct val="100000"/>
              </a:lnSpc>
              <a:spcBef>
                <a:spcPts val="0"/>
              </a:spcBef>
              <a:spcAft>
                <a:spcPts val="0"/>
              </a:spcAft>
              <a:buClr>
                <a:schemeClr val="dk1"/>
              </a:buClr>
              <a:buSzPts val="1100"/>
              <a:buFont typeface="Arial"/>
              <a:buNone/>
            </a:pPr>
            <a:r>
              <a:rPr lang="en" sz="1100"/>
              <a:t>      &lt;projec</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Maven Repositories</a:t>
            </a:r>
            <a:endParaRPr/>
          </a:p>
        </p:txBody>
      </p:sp>
      <p:sp>
        <p:nvSpPr>
          <p:cNvPr id="168" name="Google Shape;16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In Maven terminology, a repository is a directory where all the project jars, library jar, plugins or any other project specific artifacts are stored and can be used by Maven easily.</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repository are of three types. The following illustration will give an idea regarding these three types.</a:t>
            </a:r>
            <a:endParaRPr sz="1100">
              <a:solidFill>
                <a:schemeClr val="dk1"/>
              </a:solidFill>
              <a:latin typeface="Verdana"/>
              <a:ea typeface="Verdana"/>
              <a:cs typeface="Verdana"/>
              <a:sym typeface="Verdana"/>
            </a:endParaRPr>
          </a:p>
          <a:p>
            <a:pPr indent="-295275" lvl="0" marL="457200" rtl="0" algn="l">
              <a:lnSpc>
                <a:spcPct val="171428"/>
              </a:lnSpc>
              <a:spcBef>
                <a:spcPts val="7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local</a:t>
            </a:r>
            <a:endParaRPr sz="1050">
              <a:solidFill>
                <a:schemeClr val="dk1"/>
              </a:solidFill>
              <a:latin typeface="Verdana"/>
              <a:ea typeface="Verdana"/>
              <a:cs typeface="Verdana"/>
              <a:sym typeface="Verdana"/>
            </a:endParaRPr>
          </a:p>
          <a:p>
            <a:pPr indent="-295275" lvl="0" marL="4572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central</a:t>
            </a:r>
            <a:endParaRPr sz="1050">
              <a:solidFill>
                <a:schemeClr val="dk1"/>
              </a:solidFill>
              <a:latin typeface="Verdana"/>
              <a:ea typeface="Verdana"/>
              <a:cs typeface="Verdana"/>
              <a:sym typeface="Verdana"/>
            </a:endParaRPr>
          </a:p>
          <a:p>
            <a:pPr indent="-295275" lvl="0" marL="4572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remote</a:t>
            </a:r>
            <a:endParaRPr sz="1050">
              <a:solidFill>
                <a:schemeClr val="dk1"/>
              </a:solidFill>
              <a:latin typeface="Verdana"/>
              <a:ea typeface="Verdana"/>
              <a:cs typeface="Verdana"/>
              <a:sym typeface="Verdana"/>
            </a:endParaRPr>
          </a:p>
          <a:p>
            <a:pPr indent="0" lvl="0" marL="457200" rtl="0" algn="l">
              <a:lnSpc>
                <a:spcPct val="171428"/>
              </a:lnSpc>
              <a:spcBef>
                <a:spcPts val="400"/>
              </a:spcBef>
              <a:spcAft>
                <a:spcPts val="0"/>
              </a:spcAft>
              <a:buNone/>
            </a:pPr>
            <a:r>
              <a:t/>
            </a:r>
            <a:endParaRPr sz="1050">
              <a:solidFill>
                <a:schemeClr val="dk1"/>
              </a:solidFill>
              <a:latin typeface="Verdana"/>
              <a:ea typeface="Verdana"/>
              <a:cs typeface="Verdana"/>
              <a:sym typeface="Verdana"/>
            </a:endParaRPr>
          </a:p>
          <a:p>
            <a:pPr indent="0" lvl="0" marL="0" rtl="0" algn="l">
              <a:spcBef>
                <a:spcPts val="400"/>
              </a:spcBef>
              <a:spcAft>
                <a:spcPts val="1600"/>
              </a:spcAft>
              <a:buNone/>
            </a:pPr>
            <a:r>
              <a:t/>
            </a:r>
            <a:endParaRPr/>
          </a:p>
        </p:txBody>
      </p:sp>
      <p:pic>
        <p:nvPicPr>
          <p:cNvPr id="169" name="Google Shape;169;p35"/>
          <p:cNvPicPr preferRelativeResize="0"/>
          <p:nvPr/>
        </p:nvPicPr>
        <p:blipFill>
          <a:blip r:embed="rId3">
            <a:alphaModFix/>
          </a:blip>
          <a:stretch>
            <a:fillRect/>
          </a:stretch>
        </p:blipFill>
        <p:spPr>
          <a:xfrm>
            <a:off x="1261350" y="3006472"/>
            <a:ext cx="5038725" cy="1870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idx="1" type="body"/>
          </p:nvPr>
        </p:nvSpPr>
        <p:spPr>
          <a:xfrm>
            <a:off x="311700" y="340450"/>
            <a:ext cx="8520600" cy="44535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Local Repository</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local repository is a folder location on your machine. It gets created when you run any maven command for the first time.</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local repository keeps your project's all dependencies (library jars, plugin jars etc.). When you run a Maven build, then Maven automatically downloads all the dependency jars into the local repository. It helps to avoid references to dependencies stored on remote machine every time a project is build.</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local repository by default get created by Maven in %USER_HOME% directory. To override the default location, mention another path in Maven settings.xml file available at %M2_HOME%\conf directory.</a:t>
            </a:r>
            <a:endParaRPr sz="1100">
              <a:solidFill>
                <a:schemeClr val="dk1"/>
              </a:solidFill>
              <a:latin typeface="Verdana"/>
              <a:ea typeface="Verdana"/>
              <a:cs typeface="Verdana"/>
              <a:sym typeface="Verdana"/>
            </a:endParaRPr>
          </a:p>
          <a:p>
            <a:pPr indent="0" lvl="0" marL="50800" marR="50800" rtl="0" algn="l">
              <a:lnSpc>
                <a:spcPct val="109090"/>
              </a:lnSpc>
              <a:spcBef>
                <a:spcPts val="1100"/>
              </a:spcBef>
              <a:spcAft>
                <a:spcPts val="0"/>
              </a:spcAft>
              <a:buClr>
                <a:schemeClr val="dk1"/>
              </a:buClr>
              <a:buSzPts val="1100"/>
              <a:buFont typeface="Arial"/>
              <a:buNone/>
            </a:pPr>
            <a:r>
              <a:rPr lang="en" sz="1000">
                <a:solidFill>
                  <a:srgbClr val="000088"/>
                </a:solidFill>
                <a:highlight>
                  <a:srgbClr val="EEEEEE"/>
                </a:highlight>
                <a:latin typeface="Courier New"/>
                <a:ea typeface="Courier New"/>
                <a:cs typeface="Courier New"/>
                <a:sym typeface="Courier New"/>
              </a:rPr>
              <a:t>&lt;settings</a:t>
            </a:r>
            <a:r>
              <a:rPr lang="en" sz="1000">
                <a:solidFill>
                  <a:srgbClr val="313131"/>
                </a:solidFill>
                <a:highlight>
                  <a:srgbClr val="EEEEEE"/>
                </a:highlight>
                <a:latin typeface="Courier New"/>
                <a:ea typeface="Courier New"/>
                <a:cs typeface="Courier New"/>
                <a:sym typeface="Courier New"/>
              </a:rPr>
              <a:t> </a:t>
            </a:r>
            <a:r>
              <a:rPr lang="en" sz="1000">
                <a:solidFill>
                  <a:srgbClr val="7F0055"/>
                </a:solidFill>
                <a:highlight>
                  <a:srgbClr val="EEEEEE"/>
                </a:highlight>
                <a:latin typeface="Courier New"/>
                <a:ea typeface="Courier New"/>
                <a:cs typeface="Courier New"/>
                <a:sym typeface="Courier New"/>
              </a:rPr>
              <a:t>xmlns</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"http://maven.apache.org/SETTINGS/1.0.0"</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7F0055"/>
                </a:solidFill>
                <a:highlight>
                  <a:srgbClr val="EEEEEE"/>
                </a:highlight>
                <a:latin typeface="Courier New"/>
                <a:ea typeface="Courier New"/>
                <a:cs typeface="Courier New"/>
                <a:sym typeface="Courier New"/>
              </a:rPr>
              <a:t>xmlns:xsi</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"http://www.w3.org/2001/XMLSchema-instance"</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7F0055"/>
                </a:solidFill>
                <a:highlight>
                  <a:srgbClr val="EEEEEE"/>
                </a:highlight>
                <a:latin typeface="Courier New"/>
                <a:ea typeface="Courier New"/>
                <a:cs typeface="Courier New"/>
                <a:sym typeface="Courier New"/>
              </a:rPr>
              <a:t>xsi:schemaLocation</a:t>
            </a:r>
            <a:r>
              <a:rPr lang="en" sz="1000">
                <a:solidFill>
                  <a:srgbClr val="313131"/>
                </a:solidFill>
                <a:highlight>
                  <a:srgbClr val="EEEEEE"/>
                </a:highlight>
                <a:latin typeface="Courier New"/>
                <a:ea typeface="Courier New"/>
                <a:cs typeface="Courier New"/>
                <a:sym typeface="Courier New"/>
              </a:rPr>
              <a:t>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 </a:t>
            </a:r>
            <a:r>
              <a:rPr lang="en" sz="1000">
                <a:solidFill>
                  <a:srgbClr val="008800"/>
                </a:solidFill>
                <a:highlight>
                  <a:srgbClr val="EEEEEE"/>
                </a:highlight>
                <a:latin typeface="Courier New"/>
                <a:ea typeface="Courier New"/>
                <a:cs typeface="Courier New"/>
                <a:sym typeface="Courier New"/>
              </a:rPr>
              <a:t>"http://maven.apache.org/SETTINGS/1.0.0 </a:t>
            </a:r>
            <a:br>
              <a:rPr lang="en" sz="1000">
                <a:solidFill>
                  <a:srgbClr val="008800"/>
                </a:solidFill>
                <a:highlight>
                  <a:srgbClr val="EEEEEE"/>
                </a:highlight>
                <a:latin typeface="Courier New"/>
                <a:ea typeface="Courier New"/>
                <a:cs typeface="Courier New"/>
                <a:sym typeface="Courier New"/>
              </a:rPr>
            </a:br>
            <a:r>
              <a:rPr lang="en" sz="1000">
                <a:solidFill>
                  <a:srgbClr val="008800"/>
                </a:solidFill>
                <a:highlight>
                  <a:srgbClr val="EEEEEE"/>
                </a:highlight>
                <a:latin typeface="Courier New"/>
                <a:ea typeface="Courier New"/>
                <a:cs typeface="Courier New"/>
                <a:sym typeface="Courier New"/>
              </a:rPr>
              <a:t>   http://maven.apache.org/xsd/settings-1.0.0.xsd"</a:t>
            </a:r>
            <a:r>
              <a:rPr lang="en" sz="1000">
                <a:solidFill>
                  <a:srgbClr val="000088"/>
                </a:solidFill>
                <a:highlight>
                  <a:srgbClr val="EEEEEE"/>
                </a:highlight>
                <a:latin typeface="Courier New"/>
                <a:ea typeface="Courier New"/>
                <a:cs typeface="Courier New"/>
                <a:sym typeface="Courier New"/>
              </a:rPr>
              <a:t>&gt;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&lt;localRepository&gt;</a:t>
            </a:r>
            <a:r>
              <a:rPr lang="en" sz="1000">
                <a:solidFill>
                  <a:srgbClr val="313131"/>
                </a:solidFill>
                <a:highlight>
                  <a:srgbClr val="EEEEEE"/>
                </a:highlight>
                <a:latin typeface="Courier New"/>
                <a:ea typeface="Courier New"/>
                <a:cs typeface="Courier New"/>
                <a:sym typeface="Courier New"/>
              </a:rPr>
              <a:t>C:/MyLocalRepository</a:t>
            </a:r>
            <a:r>
              <a:rPr lang="en" sz="1000">
                <a:solidFill>
                  <a:srgbClr val="000088"/>
                </a:solidFill>
                <a:highlight>
                  <a:srgbClr val="EEEEEE"/>
                </a:highlight>
                <a:latin typeface="Courier New"/>
                <a:ea typeface="Courier New"/>
                <a:cs typeface="Courier New"/>
                <a:sym typeface="Courier New"/>
              </a:rPr>
              <a:t>&lt;/localRepository&gt;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&lt;/settings&gt;</a:t>
            </a:r>
            <a:endParaRPr sz="1000">
              <a:solidFill>
                <a:srgbClr val="000088"/>
              </a:solidFill>
              <a:highlight>
                <a:srgbClr val="EEEEEE"/>
              </a:highlight>
              <a:latin typeface="Courier New"/>
              <a:ea typeface="Courier New"/>
              <a:cs typeface="Courier New"/>
              <a:sym typeface="Courier New"/>
            </a:endParaRPr>
          </a:p>
          <a:p>
            <a:pPr indent="0" lvl="0" marL="25400" marR="25400" rtl="0" algn="just">
              <a:lnSpc>
                <a:spcPct val="163636"/>
              </a:lnSpc>
              <a:spcBef>
                <a:spcPts val="800"/>
              </a:spcBef>
              <a:spcAft>
                <a:spcPts val="0"/>
              </a:spcAft>
              <a:buClr>
                <a:schemeClr val="dk1"/>
              </a:buClr>
              <a:buSzPts val="1100"/>
              <a:buFont typeface="Arial"/>
              <a:buNone/>
            </a:pPr>
            <a:r>
              <a:rPr lang="en" sz="1100">
                <a:solidFill>
                  <a:schemeClr val="dk1"/>
                </a:solidFill>
                <a:latin typeface="Verdana"/>
                <a:ea typeface="Verdana"/>
                <a:cs typeface="Verdana"/>
                <a:sym typeface="Verdana"/>
              </a:rPr>
              <a:t>When you run Maven command, Maven will download dependencies to your custom path.</a:t>
            </a:r>
            <a:endParaRPr sz="1100">
              <a:solidFill>
                <a:schemeClr val="dk1"/>
              </a:solidFill>
              <a:latin typeface="Verdana"/>
              <a:ea typeface="Verdana"/>
              <a:cs typeface="Verdana"/>
              <a:sym typeface="Verdana"/>
            </a:endParaRPr>
          </a:p>
          <a:p>
            <a:pPr indent="0" lvl="0" marL="0" rtl="0" algn="l">
              <a:spcBef>
                <a:spcPts val="7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idx="1" type="body"/>
          </p:nvPr>
        </p:nvSpPr>
        <p:spPr>
          <a:xfrm>
            <a:off x="311700" y="230025"/>
            <a:ext cx="8520600" cy="43389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Central Repository</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central repository is repository provided by Maven community. It contains a large number of commonly used libraries.</a:t>
            </a:r>
            <a:endParaRPr sz="1100">
              <a:solidFill>
                <a:schemeClr val="dk1"/>
              </a:solidFill>
              <a:latin typeface="Verdana"/>
              <a:ea typeface="Verdana"/>
              <a:cs typeface="Verdana"/>
              <a:sym typeface="Verdana"/>
            </a:endParaRPr>
          </a:p>
          <a:p>
            <a:pPr indent="0" lvl="0" marL="25400" marR="2413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When Maven does not find any dependency in local repository, it starts searching in central repository using following URL − </a:t>
            </a:r>
            <a:r>
              <a:rPr lang="en" sz="1100" u="sng">
                <a:solidFill>
                  <a:srgbClr val="313131"/>
                </a:solidFill>
                <a:latin typeface="Verdana"/>
                <a:ea typeface="Verdana"/>
                <a:cs typeface="Verdana"/>
                <a:sym typeface="Verdana"/>
                <a:hlinkClick r:id="rId3">
                  <a:extLst>
                    <a:ext uri="{A12FA001-AC4F-418D-AE19-62706E023703}">
                      <ahyp:hlinkClr val="tx"/>
                    </a:ext>
                  </a:extLst>
                </a:hlinkClick>
              </a:rPr>
              <a:t>https://repo1.maven.org/maven2/</a:t>
            </a:r>
            <a:endParaRPr sz="1100" u="sng">
              <a:solidFill>
                <a:srgbClr val="313131"/>
              </a:solidFill>
              <a:latin typeface="Verdana"/>
              <a:ea typeface="Verdana"/>
              <a:cs typeface="Verdana"/>
              <a:sym typeface="Verdana"/>
              <a:hlinkClick r:id="rId4">
                <a:extLst>
                  <a:ext uri="{A12FA001-AC4F-418D-AE19-62706E023703}">
                    <ahyp:hlinkClr val="tx"/>
                  </a:ext>
                </a:extLst>
              </a:hlinkClick>
            </a:endParaRPr>
          </a:p>
          <a:p>
            <a:pPr indent="0" lvl="0" marL="25400" marR="254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Key concepts of Central repository are as follows −</a:t>
            </a:r>
            <a:endParaRPr sz="1100">
              <a:solidFill>
                <a:schemeClr val="dk1"/>
              </a:solidFill>
              <a:latin typeface="Verdana"/>
              <a:ea typeface="Verdana"/>
              <a:cs typeface="Verdana"/>
              <a:sym typeface="Verdana"/>
            </a:endParaRPr>
          </a:p>
          <a:p>
            <a:pPr indent="-295275" lvl="0" marL="457200" rtl="0" algn="l">
              <a:lnSpc>
                <a:spcPct val="171428"/>
              </a:lnSpc>
              <a:spcBef>
                <a:spcPts val="7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This repository is managed by Maven community.</a:t>
            </a:r>
            <a:endParaRPr sz="1050">
              <a:solidFill>
                <a:schemeClr val="dk1"/>
              </a:solidFill>
              <a:latin typeface="Verdana"/>
              <a:ea typeface="Verdana"/>
              <a:cs typeface="Verdana"/>
              <a:sym typeface="Verdana"/>
            </a:endParaRPr>
          </a:p>
          <a:p>
            <a:pPr indent="-295275" lvl="0" marL="4572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It is not required to be configured.</a:t>
            </a:r>
            <a:endParaRPr sz="1050">
              <a:solidFill>
                <a:schemeClr val="dk1"/>
              </a:solidFill>
              <a:latin typeface="Verdana"/>
              <a:ea typeface="Verdana"/>
              <a:cs typeface="Verdana"/>
              <a:sym typeface="Verdana"/>
            </a:endParaRPr>
          </a:p>
          <a:p>
            <a:pPr indent="-295275" lvl="0" marL="457200" rtl="0" algn="l">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It requires internet access to be searched.</a:t>
            </a:r>
            <a:endParaRPr sz="1050">
              <a:solidFill>
                <a:schemeClr val="dk1"/>
              </a:solidFill>
              <a:latin typeface="Verdana"/>
              <a:ea typeface="Verdana"/>
              <a:cs typeface="Verdana"/>
              <a:sym typeface="Verdana"/>
            </a:endParaRPr>
          </a:p>
          <a:p>
            <a:pPr indent="0" lvl="0" marL="25400" marR="241300" rtl="0" algn="just">
              <a:lnSpc>
                <a:spcPct val="163636"/>
              </a:lnSpc>
              <a:spcBef>
                <a:spcPts val="400"/>
              </a:spcBef>
              <a:spcAft>
                <a:spcPts val="0"/>
              </a:spcAft>
              <a:buClr>
                <a:schemeClr val="dk1"/>
              </a:buClr>
              <a:buSzPts val="1100"/>
              <a:buFont typeface="Arial"/>
              <a:buNone/>
            </a:pPr>
            <a:r>
              <a:rPr lang="en" sz="1100">
                <a:solidFill>
                  <a:schemeClr val="dk1"/>
                </a:solidFill>
                <a:latin typeface="Verdana"/>
                <a:ea typeface="Verdana"/>
                <a:cs typeface="Verdana"/>
                <a:sym typeface="Verdana"/>
              </a:rPr>
              <a:t>To browse the content of central maven repository, maven community has provided a URL − </a:t>
            </a:r>
            <a:r>
              <a:rPr lang="en" sz="1100" u="sng">
                <a:solidFill>
                  <a:srgbClr val="313131"/>
                </a:solidFill>
                <a:latin typeface="Verdana"/>
                <a:ea typeface="Verdana"/>
                <a:cs typeface="Verdana"/>
                <a:sym typeface="Verdana"/>
                <a:hlinkClick r:id="rId5">
                  <a:extLst>
                    <a:ext uri="{A12FA001-AC4F-418D-AE19-62706E023703}">
                      <ahyp:hlinkClr val="tx"/>
                    </a:ext>
                  </a:extLst>
                </a:hlinkClick>
              </a:rPr>
              <a:t>https://search.maven.org/#browse</a:t>
            </a:r>
            <a:r>
              <a:rPr lang="en" sz="1100">
                <a:solidFill>
                  <a:schemeClr val="dk1"/>
                </a:solidFill>
                <a:latin typeface="Verdana"/>
                <a:ea typeface="Verdana"/>
                <a:cs typeface="Verdana"/>
                <a:sym typeface="Verdana"/>
              </a:rPr>
              <a:t>. Using this library, a developer can search all the available libraries in central repository.</a:t>
            </a:r>
            <a:endParaRPr sz="1100">
              <a:solidFill>
                <a:schemeClr val="dk1"/>
              </a:solidFill>
              <a:latin typeface="Verdana"/>
              <a:ea typeface="Verdana"/>
              <a:cs typeface="Verdana"/>
              <a:sym typeface="Verdana"/>
            </a:endParaRPr>
          </a:p>
          <a:p>
            <a:pPr indent="0" lvl="0" marL="0" rtl="0" algn="l">
              <a:spcBef>
                <a:spcPts val="7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1" type="body"/>
          </p:nvPr>
        </p:nvSpPr>
        <p:spPr>
          <a:xfrm>
            <a:off x="311700" y="184025"/>
            <a:ext cx="8520600" cy="48582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Remote Repository</a:t>
            </a:r>
            <a:endParaRPr sz="2900">
              <a:solidFill>
                <a:srgbClr val="121214"/>
              </a:solidFill>
              <a:latin typeface="Verdana"/>
              <a:ea typeface="Verdana"/>
              <a:cs typeface="Verdana"/>
              <a:sym typeface="Verdana"/>
            </a:endParaRPr>
          </a:p>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Sometimes, Maven does not find a mentioned dependency in central repository as well. It then stops the build process and output error message to console. To prevent such situation, Maven provides concept of Remote Repository, which is developer's own custom repository containing required libraries or other project jars.</a:t>
            </a:r>
            <a:endParaRPr sz="1100">
              <a:solidFill>
                <a:schemeClr val="dk1"/>
              </a:solidFill>
              <a:latin typeface="Verdana"/>
              <a:ea typeface="Verdana"/>
              <a:cs typeface="Verdana"/>
              <a:sym typeface="Verdana"/>
            </a:endParaRPr>
          </a:p>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For example, using below mentioned POM.xml, Maven will download dependency (not available in central repository) from Remote Repositories mentioned in the same pom.xml.</a:t>
            </a:r>
            <a:endParaRPr sz="1100">
              <a:solidFill>
                <a:schemeClr val="dk1"/>
              </a:solidFill>
              <a:latin typeface="Verdana"/>
              <a:ea typeface="Verdana"/>
              <a:cs typeface="Verdana"/>
              <a:sym typeface="Verdana"/>
            </a:endParaRPr>
          </a:p>
          <a:p>
            <a:pPr indent="0" lvl="0" marL="50800" marR="50800" rtl="0" algn="l">
              <a:lnSpc>
                <a:spcPct val="109090"/>
              </a:lnSpc>
              <a:spcBef>
                <a:spcPts val="1100"/>
              </a:spcBef>
              <a:spcAft>
                <a:spcPts val="0"/>
              </a:spcAft>
              <a:buClr>
                <a:schemeClr val="dk1"/>
              </a:buClr>
              <a:buSzPts val="1100"/>
              <a:buFont typeface="Arial"/>
              <a:buNone/>
            </a:pPr>
            <a:r>
              <a:rPr lang="en" sz="800">
                <a:solidFill>
                  <a:srgbClr val="000088"/>
                </a:solidFill>
                <a:highlight>
                  <a:srgbClr val="EEEEEE"/>
                </a:highlight>
                <a:latin typeface="Courier New"/>
                <a:ea typeface="Courier New"/>
                <a:cs typeface="Courier New"/>
                <a:sym typeface="Courier New"/>
              </a:rPr>
              <a:t>&lt;project</a:t>
            </a:r>
            <a:r>
              <a:rPr lang="en" sz="800">
                <a:solidFill>
                  <a:srgbClr val="313131"/>
                </a:solidFill>
                <a:highlight>
                  <a:srgbClr val="EEEEEE"/>
                </a:highlight>
                <a:latin typeface="Courier New"/>
                <a:ea typeface="Courier New"/>
                <a:cs typeface="Courier New"/>
                <a:sym typeface="Courier New"/>
              </a:rPr>
              <a:t> </a:t>
            </a:r>
            <a:r>
              <a:rPr lang="en" sz="800">
                <a:solidFill>
                  <a:srgbClr val="7F0055"/>
                </a:solidFill>
                <a:highlight>
                  <a:srgbClr val="EEEEEE"/>
                </a:highlight>
                <a:latin typeface="Courier New"/>
                <a:ea typeface="Courier New"/>
                <a:cs typeface="Courier New"/>
                <a:sym typeface="Courier New"/>
              </a:rPr>
              <a:t>xmlns</a:t>
            </a:r>
            <a:r>
              <a:rPr lang="en" sz="800">
                <a:solidFill>
                  <a:srgbClr val="313131"/>
                </a:solidFill>
                <a:highlight>
                  <a:srgbClr val="EEEEEE"/>
                </a:highlight>
                <a:latin typeface="Courier New"/>
                <a:ea typeface="Courier New"/>
                <a:cs typeface="Courier New"/>
                <a:sym typeface="Courier New"/>
              </a:rPr>
              <a:t> </a:t>
            </a:r>
            <a:r>
              <a:rPr lang="en" sz="800">
                <a:solidFill>
                  <a:srgbClr val="666600"/>
                </a:solidFill>
                <a:highlight>
                  <a:srgbClr val="EEEEEE"/>
                </a:highlight>
                <a:latin typeface="Courier New"/>
                <a:ea typeface="Courier New"/>
                <a:cs typeface="Courier New"/>
                <a:sym typeface="Courier New"/>
              </a:rPr>
              <a:t>=</a:t>
            </a:r>
            <a:r>
              <a:rPr lang="en" sz="800">
                <a:solidFill>
                  <a:srgbClr val="313131"/>
                </a:solidFill>
                <a:highlight>
                  <a:srgbClr val="EEEEEE"/>
                </a:highlight>
                <a:latin typeface="Courier New"/>
                <a:ea typeface="Courier New"/>
                <a:cs typeface="Courier New"/>
                <a:sym typeface="Courier New"/>
              </a:rPr>
              <a:t> </a:t>
            </a:r>
            <a:r>
              <a:rPr lang="en" sz="800">
                <a:solidFill>
                  <a:srgbClr val="008800"/>
                </a:solidFill>
                <a:highlight>
                  <a:srgbClr val="EEEEEE"/>
                </a:highlight>
                <a:latin typeface="Courier New"/>
                <a:ea typeface="Courier New"/>
                <a:cs typeface="Courier New"/>
                <a:sym typeface="Courier New"/>
              </a:rPr>
              <a:t>"http://maven.apache.org/POM/4.0.0"</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7F0055"/>
                </a:solidFill>
                <a:highlight>
                  <a:srgbClr val="EEEEEE"/>
                </a:highlight>
                <a:latin typeface="Courier New"/>
                <a:ea typeface="Courier New"/>
                <a:cs typeface="Courier New"/>
                <a:sym typeface="Courier New"/>
              </a:rPr>
              <a:t>xmlns:xsi</a:t>
            </a:r>
            <a:r>
              <a:rPr lang="en" sz="800">
                <a:solidFill>
                  <a:srgbClr val="313131"/>
                </a:solidFill>
                <a:highlight>
                  <a:srgbClr val="EEEEEE"/>
                </a:highlight>
                <a:latin typeface="Courier New"/>
                <a:ea typeface="Courier New"/>
                <a:cs typeface="Courier New"/>
                <a:sym typeface="Courier New"/>
              </a:rPr>
              <a:t> </a:t>
            </a:r>
            <a:r>
              <a:rPr lang="en" sz="800">
                <a:solidFill>
                  <a:srgbClr val="666600"/>
                </a:solidFill>
                <a:highlight>
                  <a:srgbClr val="EEEEEE"/>
                </a:highlight>
                <a:latin typeface="Courier New"/>
                <a:ea typeface="Courier New"/>
                <a:cs typeface="Courier New"/>
                <a:sym typeface="Courier New"/>
              </a:rPr>
              <a:t>=</a:t>
            </a:r>
            <a:r>
              <a:rPr lang="en" sz="800">
                <a:solidFill>
                  <a:srgbClr val="313131"/>
                </a:solidFill>
                <a:highlight>
                  <a:srgbClr val="EEEEEE"/>
                </a:highlight>
                <a:latin typeface="Courier New"/>
                <a:ea typeface="Courier New"/>
                <a:cs typeface="Courier New"/>
                <a:sym typeface="Courier New"/>
              </a:rPr>
              <a:t> </a:t>
            </a:r>
            <a:r>
              <a:rPr lang="en" sz="800">
                <a:solidFill>
                  <a:srgbClr val="008800"/>
                </a:solidFill>
                <a:highlight>
                  <a:srgbClr val="EEEEEE"/>
                </a:highlight>
                <a:latin typeface="Courier New"/>
                <a:ea typeface="Courier New"/>
                <a:cs typeface="Courier New"/>
                <a:sym typeface="Courier New"/>
              </a:rPr>
              <a:t>"http://www.w3.org/2001/XMLSchema-instance"</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7F0055"/>
                </a:solidFill>
                <a:highlight>
                  <a:srgbClr val="EEEEEE"/>
                </a:highlight>
                <a:latin typeface="Courier New"/>
                <a:ea typeface="Courier New"/>
                <a:cs typeface="Courier New"/>
                <a:sym typeface="Courier New"/>
              </a:rPr>
              <a:t>xsi:schemaLocation</a:t>
            </a:r>
            <a:r>
              <a:rPr lang="en" sz="800">
                <a:solidFill>
                  <a:srgbClr val="313131"/>
                </a:solidFill>
                <a:highlight>
                  <a:srgbClr val="EEEEEE"/>
                </a:highlight>
                <a:latin typeface="Courier New"/>
                <a:ea typeface="Courier New"/>
                <a:cs typeface="Courier New"/>
                <a:sym typeface="Courier New"/>
              </a:rPr>
              <a:t> </a:t>
            </a:r>
            <a:r>
              <a:rPr lang="en" sz="800">
                <a:solidFill>
                  <a:srgbClr val="666600"/>
                </a:solidFill>
                <a:highlight>
                  <a:srgbClr val="EEEEEE"/>
                </a:highlight>
                <a:latin typeface="Courier New"/>
                <a:ea typeface="Courier New"/>
                <a:cs typeface="Courier New"/>
                <a:sym typeface="Courier New"/>
              </a:rPr>
              <a:t>=</a:t>
            </a:r>
            <a:r>
              <a:rPr lang="en" sz="800">
                <a:solidFill>
                  <a:srgbClr val="313131"/>
                </a:solidFill>
                <a:highlight>
                  <a:srgbClr val="EEEEEE"/>
                </a:highlight>
                <a:latin typeface="Courier New"/>
                <a:ea typeface="Courier New"/>
                <a:cs typeface="Courier New"/>
                <a:sym typeface="Courier New"/>
              </a:rPr>
              <a:t> </a:t>
            </a:r>
            <a:r>
              <a:rPr lang="en" sz="800">
                <a:solidFill>
                  <a:srgbClr val="008800"/>
                </a:solidFill>
                <a:highlight>
                  <a:srgbClr val="EEEEEE"/>
                </a:highlight>
                <a:latin typeface="Courier New"/>
                <a:ea typeface="Courier New"/>
                <a:cs typeface="Courier New"/>
                <a:sym typeface="Courier New"/>
              </a:rPr>
              <a:t>"http://maven.apache.org/POM/4.0.0</a:t>
            </a:r>
            <a:br>
              <a:rPr lang="en" sz="800">
                <a:solidFill>
                  <a:srgbClr val="008800"/>
                </a:solidFill>
                <a:highlight>
                  <a:srgbClr val="EEEEEE"/>
                </a:highlight>
                <a:latin typeface="Courier New"/>
                <a:ea typeface="Courier New"/>
                <a:cs typeface="Courier New"/>
                <a:sym typeface="Courier New"/>
              </a:rPr>
            </a:br>
            <a:r>
              <a:rPr lang="en" sz="800">
                <a:solidFill>
                  <a:srgbClr val="008800"/>
                </a:solidFill>
                <a:highlight>
                  <a:srgbClr val="EEEEEE"/>
                </a:highlight>
                <a:latin typeface="Courier New"/>
                <a:ea typeface="Courier New"/>
                <a:cs typeface="Courier New"/>
                <a:sym typeface="Courier New"/>
              </a:rPr>
              <a:t>   http://maven.apache.org/xsd/maven-4.0.0.xsd"</a:t>
            </a:r>
            <a:r>
              <a:rPr lang="en" sz="800">
                <a:solidFill>
                  <a:srgbClr val="000088"/>
                </a:solidFill>
                <a:highlight>
                  <a:srgbClr val="EEEEEE"/>
                </a:highlight>
                <a:latin typeface="Courier New"/>
                <a:ea typeface="Courier New"/>
                <a:cs typeface="Courier New"/>
                <a:sym typeface="Courier New"/>
              </a:rPr>
              <a:t>&gt;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&lt;modelVersion&gt;</a:t>
            </a:r>
            <a:r>
              <a:rPr lang="en" sz="800">
                <a:solidFill>
                  <a:srgbClr val="313131"/>
                </a:solidFill>
                <a:highlight>
                  <a:srgbClr val="EEEEEE"/>
                </a:highlight>
                <a:latin typeface="Courier New"/>
                <a:ea typeface="Courier New"/>
                <a:cs typeface="Courier New"/>
                <a:sym typeface="Courier New"/>
              </a:rPr>
              <a:t>4.0.0</a:t>
            </a:r>
            <a:r>
              <a:rPr lang="en" sz="800">
                <a:solidFill>
                  <a:srgbClr val="000088"/>
                </a:solidFill>
                <a:highlight>
                  <a:srgbClr val="EEEEEE"/>
                </a:highlight>
                <a:latin typeface="Courier New"/>
                <a:ea typeface="Courier New"/>
                <a:cs typeface="Courier New"/>
                <a:sym typeface="Courier New"/>
              </a:rPr>
              <a:t>&lt;/modelVersion&gt;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&lt;groupId&gt;</a:t>
            </a:r>
            <a:r>
              <a:rPr lang="en" sz="800">
                <a:solidFill>
                  <a:srgbClr val="313131"/>
                </a:solidFill>
                <a:highlight>
                  <a:srgbClr val="EEEEEE"/>
                </a:highlight>
                <a:latin typeface="Courier New"/>
                <a:ea typeface="Courier New"/>
                <a:cs typeface="Courier New"/>
                <a:sym typeface="Courier New"/>
              </a:rPr>
              <a:t>com.companyname.projectgroup</a:t>
            </a:r>
            <a:r>
              <a:rPr lang="en" sz="800">
                <a:solidFill>
                  <a:srgbClr val="000088"/>
                </a:solidFill>
                <a:highlight>
                  <a:srgbClr val="EEEEEE"/>
                </a:highlight>
                <a:latin typeface="Courier New"/>
                <a:ea typeface="Courier New"/>
                <a:cs typeface="Courier New"/>
                <a:sym typeface="Courier New"/>
              </a:rPr>
              <a:t>&lt;/groupId&gt;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&lt;artifactId&gt;</a:t>
            </a:r>
            <a:r>
              <a:rPr lang="en" sz="800">
                <a:solidFill>
                  <a:srgbClr val="313131"/>
                </a:solidFill>
                <a:highlight>
                  <a:srgbClr val="EEEEEE"/>
                </a:highlight>
                <a:latin typeface="Courier New"/>
                <a:ea typeface="Courier New"/>
                <a:cs typeface="Courier New"/>
                <a:sym typeface="Courier New"/>
              </a:rPr>
              <a:t>project</a:t>
            </a:r>
            <a:r>
              <a:rPr lang="en" sz="800">
                <a:solidFill>
                  <a:srgbClr val="000088"/>
                </a:solidFill>
                <a:highlight>
                  <a:srgbClr val="EEEEEE"/>
                </a:highlight>
                <a:latin typeface="Courier New"/>
                <a:ea typeface="Courier New"/>
                <a:cs typeface="Courier New"/>
                <a:sym typeface="Courier New"/>
              </a:rPr>
              <a:t>&lt;/artifactId&gt;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&lt;version&gt;</a:t>
            </a:r>
            <a:r>
              <a:rPr lang="en" sz="800">
                <a:solidFill>
                  <a:srgbClr val="313131"/>
                </a:solidFill>
                <a:highlight>
                  <a:srgbClr val="EEEEEE"/>
                </a:highlight>
                <a:latin typeface="Courier New"/>
                <a:ea typeface="Courier New"/>
                <a:cs typeface="Courier New"/>
                <a:sym typeface="Courier New"/>
              </a:rPr>
              <a:t>1.0</a:t>
            </a:r>
            <a:r>
              <a:rPr lang="en" sz="800">
                <a:solidFill>
                  <a:srgbClr val="000088"/>
                </a:solidFill>
                <a:highlight>
                  <a:srgbClr val="EEEEEE"/>
                </a:highlight>
                <a:latin typeface="Courier New"/>
                <a:ea typeface="Courier New"/>
                <a:cs typeface="Courier New"/>
                <a:sym typeface="Courier New"/>
              </a:rPr>
              <a:t>&lt;/version&gt;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&lt;dependencies&gt;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&lt;dependency&gt;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&lt;groupId&gt;</a:t>
            </a:r>
            <a:r>
              <a:rPr lang="en" sz="800">
                <a:solidFill>
                  <a:srgbClr val="313131"/>
                </a:solidFill>
                <a:highlight>
                  <a:srgbClr val="EEEEEE"/>
                </a:highlight>
                <a:latin typeface="Courier New"/>
                <a:ea typeface="Courier New"/>
                <a:cs typeface="Courier New"/>
                <a:sym typeface="Courier New"/>
              </a:rPr>
              <a:t>com.companyname.common-lib</a:t>
            </a:r>
            <a:r>
              <a:rPr lang="en" sz="800">
                <a:solidFill>
                  <a:srgbClr val="000088"/>
                </a:solidFill>
                <a:highlight>
                  <a:srgbClr val="EEEEEE"/>
                </a:highlight>
                <a:latin typeface="Courier New"/>
                <a:ea typeface="Courier New"/>
                <a:cs typeface="Courier New"/>
                <a:sym typeface="Courier New"/>
              </a:rPr>
              <a:t>&lt;/groupId&gt;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&lt;artifactId&gt;</a:t>
            </a:r>
            <a:r>
              <a:rPr lang="en" sz="800">
                <a:solidFill>
                  <a:srgbClr val="313131"/>
                </a:solidFill>
                <a:highlight>
                  <a:srgbClr val="EEEEEE"/>
                </a:highlight>
                <a:latin typeface="Courier New"/>
                <a:ea typeface="Courier New"/>
                <a:cs typeface="Courier New"/>
                <a:sym typeface="Courier New"/>
              </a:rPr>
              <a:t>common-lib</a:t>
            </a:r>
            <a:r>
              <a:rPr lang="en" sz="800">
                <a:solidFill>
                  <a:srgbClr val="000088"/>
                </a:solidFill>
                <a:highlight>
                  <a:srgbClr val="EEEEEE"/>
                </a:highlight>
                <a:latin typeface="Courier New"/>
                <a:ea typeface="Courier New"/>
                <a:cs typeface="Courier New"/>
                <a:sym typeface="Courier New"/>
              </a:rPr>
              <a:t>&lt;/artifactId&gt;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&lt;version&gt;</a:t>
            </a:r>
            <a:r>
              <a:rPr lang="en" sz="800">
                <a:solidFill>
                  <a:srgbClr val="313131"/>
                </a:solidFill>
                <a:highlight>
                  <a:srgbClr val="EEEEEE"/>
                </a:highlight>
                <a:latin typeface="Courier New"/>
                <a:ea typeface="Courier New"/>
                <a:cs typeface="Courier New"/>
                <a:sym typeface="Courier New"/>
              </a:rPr>
              <a:t>1.0.0</a:t>
            </a:r>
            <a:r>
              <a:rPr lang="en" sz="800">
                <a:solidFill>
                  <a:srgbClr val="000088"/>
                </a:solidFill>
                <a:highlight>
                  <a:srgbClr val="EEEEEE"/>
                </a:highlight>
                <a:latin typeface="Courier New"/>
                <a:ea typeface="Courier New"/>
                <a:cs typeface="Courier New"/>
                <a:sym typeface="Courier New"/>
              </a:rPr>
              <a:t>&lt;/version&gt;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&lt;/dependency&gt;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&lt;dependencies&gt;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&lt;repositories&gt;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&lt;repository&gt;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&lt;id&gt;</a:t>
            </a:r>
            <a:r>
              <a:rPr lang="en" sz="800">
                <a:solidFill>
                  <a:srgbClr val="313131"/>
                </a:solidFill>
                <a:highlight>
                  <a:srgbClr val="EEEEEE"/>
                </a:highlight>
                <a:latin typeface="Courier New"/>
                <a:ea typeface="Courier New"/>
                <a:cs typeface="Courier New"/>
                <a:sym typeface="Courier New"/>
              </a:rPr>
              <a:t>companyname.lib1</a:t>
            </a:r>
            <a:r>
              <a:rPr lang="en" sz="800">
                <a:solidFill>
                  <a:srgbClr val="000088"/>
                </a:solidFill>
                <a:highlight>
                  <a:srgbClr val="EEEEEE"/>
                </a:highlight>
                <a:latin typeface="Courier New"/>
                <a:ea typeface="Courier New"/>
                <a:cs typeface="Courier New"/>
                <a:sym typeface="Courier New"/>
              </a:rPr>
              <a:t>&lt;/id&gt;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&lt;url&gt;</a:t>
            </a:r>
            <a:r>
              <a:rPr lang="en" sz="800">
                <a:solidFill>
                  <a:srgbClr val="313131"/>
                </a:solidFill>
                <a:highlight>
                  <a:srgbClr val="EEEEEE"/>
                </a:highlight>
                <a:latin typeface="Courier New"/>
                <a:ea typeface="Courier New"/>
                <a:cs typeface="Courier New"/>
                <a:sym typeface="Courier New"/>
              </a:rPr>
              <a:t>http://download.companyname.org/maven2/lib1</a:t>
            </a:r>
            <a:r>
              <a:rPr lang="en" sz="800">
                <a:solidFill>
                  <a:srgbClr val="000088"/>
                </a:solidFill>
                <a:highlight>
                  <a:srgbClr val="EEEEEE"/>
                </a:highlight>
                <a:latin typeface="Courier New"/>
                <a:ea typeface="Courier New"/>
                <a:cs typeface="Courier New"/>
                <a:sym typeface="Courier New"/>
              </a:rPr>
              <a:t>&lt;/url&gt;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&lt;/repository&gt;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&lt;repository&gt;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&lt;id&gt;</a:t>
            </a:r>
            <a:r>
              <a:rPr lang="en" sz="800">
                <a:solidFill>
                  <a:srgbClr val="313131"/>
                </a:solidFill>
                <a:highlight>
                  <a:srgbClr val="EEEEEE"/>
                </a:highlight>
                <a:latin typeface="Courier New"/>
                <a:ea typeface="Courier New"/>
                <a:cs typeface="Courier New"/>
                <a:sym typeface="Courier New"/>
              </a:rPr>
              <a:t>companyname.lib2</a:t>
            </a:r>
            <a:r>
              <a:rPr lang="en" sz="800">
                <a:solidFill>
                  <a:srgbClr val="000088"/>
                </a:solidFill>
                <a:highlight>
                  <a:srgbClr val="EEEEEE"/>
                </a:highlight>
                <a:latin typeface="Courier New"/>
                <a:ea typeface="Courier New"/>
                <a:cs typeface="Courier New"/>
                <a:sym typeface="Courier New"/>
              </a:rPr>
              <a:t>&lt;/id&gt;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&lt;url&gt;</a:t>
            </a:r>
            <a:r>
              <a:rPr lang="en" sz="800">
                <a:solidFill>
                  <a:srgbClr val="313131"/>
                </a:solidFill>
                <a:highlight>
                  <a:srgbClr val="EEEEEE"/>
                </a:highlight>
                <a:latin typeface="Courier New"/>
                <a:ea typeface="Courier New"/>
                <a:cs typeface="Courier New"/>
                <a:sym typeface="Courier New"/>
              </a:rPr>
              <a:t>http://download.companyname.org/maven2/lib2</a:t>
            </a:r>
            <a:r>
              <a:rPr lang="en" sz="800">
                <a:solidFill>
                  <a:srgbClr val="000088"/>
                </a:solidFill>
                <a:highlight>
                  <a:srgbClr val="EEEEEE"/>
                </a:highlight>
                <a:latin typeface="Courier New"/>
                <a:ea typeface="Courier New"/>
                <a:cs typeface="Courier New"/>
                <a:sym typeface="Courier New"/>
              </a:rPr>
              <a:t>&lt;/url&gt;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&lt;/repository&gt;</a:t>
            </a:r>
            <a:br>
              <a:rPr lang="en" sz="800">
                <a:solidFill>
                  <a:srgbClr val="313131"/>
                </a:solidFill>
                <a:highlight>
                  <a:srgbClr val="EEEEEE"/>
                </a:highlight>
                <a:latin typeface="Courier New"/>
                <a:ea typeface="Courier New"/>
                <a:cs typeface="Courier New"/>
                <a:sym typeface="Courier New"/>
              </a:rPr>
            </a:br>
            <a:r>
              <a:rPr lang="en" sz="800">
                <a:solidFill>
                  <a:srgbClr val="313131"/>
                </a:solidFill>
                <a:highlight>
                  <a:srgbClr val="EEEEEE"/>
                </a:highlight>
                <a:latin typeface="Courier New"/>
                <a:ea typeface="Courier New"/>
                <a:cs typeface="Courier New"/>
                <a:sym typeface="Courier New"/>
              </a:rPr>
              <a:t>   </a:t>
            </a:r>
            <a:r>
              <a:rPr lang="en" sz="800">
                <a:solidFill>
                  <a:srgbClr val="000088"/>
                </a:solidFill>
                <a:highlight>
                  <a:srgbClr val="EEEEEE"/>
                </a:highlight>
                <a:latin typeface="Courier New"/>
                <a:ea typeface="Courier New"/>
                <a:cs typeface="Courier New"/>
                <a:sym typeface="Courier New"/>
              </a:rPr>
              <a:t>&lt;/repositories&gt;</a:t>
            </a:r>
            <a:br>
              <a:rPr lang="en" sz="800">
                <a:solidFill>
                  <a:srgbClr val="313131"/>
                </a:solidFill>
                <a:highlight>
                  <a:srgbClr val="EEEEEE"/>
                </a:highlight>
                <a:latin typeface="Courier New"/>
                <a:ea typeface="Courier New"/>
                <a:cs typeface="Courier New"/>
                <a:sym typeface="Courier New"/>
              </a:rPr>
            </a:br>
            <a:r>
              <a:rPr lang="en" sz="800">
                <a:solidFill>
                  <a:srgbClr val="000088"/>
                </a:solidFill>
                <a:highlight>
                  <a:srgbClr val="EEEEEE"/>
                </a:highlight>
                <a:latin typeface="Courier New"/>
                <a:ea typeface="Courier New"/>
                <a:cs typeface="Courier New"/>
                <a:sym typeface="Courier New"/>
              </a:rPr>
              <a:t>&lt;/project&gt;</a:t>
            </a:r>
            <a:endParaRPr sz="800">
              <a:solidFill>
                <a:srgbClr val="000088"/>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idx="1" type="body"/>
          </p:nvPr>
        </p:nvSpPr>
        <p:spPr>
          <a:xfrm>
            <a:off x="311700" y="340450"/>
            <a:ext cx="8520600" cy="42285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Maven Dependency Search Sequence</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When we execute Maven build commands, Maven starts looking for dependency libraries in the following sequence −</a:t>
            </a:r>
            <a:endParaRPr sz="1100">
              <a:solidFill>
                <a:schemeClr val="dk1"/>
              </a:solidFill>
              <a:latin typeface="Verdana"/>
              <a:ea typeface="Verdana"/>
              <a:cs typeface="Verdana"/>
              <a:sym typeface="Verdana"/>
            </a:endParaRPr>
          </a:p>
          <a:p>
            <a:pPr indent="-295275" lvl="0" marL="482600" marR="25400" rtl="0" algn="just">
              <a:lnSpc>
                <a:spcPct val="171428"/>
              </a:lnSpc>
              <a:spcBef>
                <a:spcPts val="7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Step 1 − Search dependency in local repository, if not found, move to step 2 else perform the further processing.</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Step 2 − Search dependency in central repository, if not found and remote repository/repositories is/are mentioned then move to step 4. Else it is downloaded to local repository for future reference.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Step 3 − If a remote repository has not been mentioned, Maven simply stops the processing and throws error (Unable to find dependency).</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Step 4 − Search dependency in remote repository or repositories, if found then it is downloaded to local repository for future reference. Otherwise, Maven stops processing and throws error (Unable to find dependency).</a:t>
            </a:r>
            <a:endParaRPr sz="1050">
              <a:solidFill>
                <a:schemeClr val="dk1"/>
              </a:solidFill>
              <a:latin typeface="Verdana"/>
              <a:ea typeface="Verdana"/>
              <a:cs typeface="Verdana"/>
              <a:sym typeface="Verdana"/>
            </a:endParaRPr>
          </a:p>
          <a:p>
            <a:pPr indent="0" lvl="0" marL="0" rtl="0" algn="l">
              <a:spcBef>
                <a:spcPts val="10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0"/>
          <p:cNvSpPr txBox="1"/>
          <p:nvPr>
            <p:ph idx="1" type="body"/>
          </p:nvPr>
        </p:nvSpPr>
        <p:spPr>
          <a:xfrm>
            <a:off x="311700" y="165150"/>
            <a:ext cx="8685600" cy="49782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What are Maven Plugins?</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is actually a plugin execution framework where every task is actually done by plugins. Maven Plugins are generally used to :</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create jar file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create war file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compile code files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unit testing of code</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create project documentation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create project reports</a:t>
            </a:r>
            <a:endParaRPr sz="1050">
              <a:solidFill>
                <a:schemeClr val="dk1"/>
              </a:solidFill>
              <a:latin typeface="Verdana"/>
              <a:ea typeface="Verdana"/>
              <a:cs typeface="Verdana"/>
              <a:sym typeface="Verdana"/>
            </a:endParaRPr>
          </a:p>
          <a:p>
            <a:pPr indent="0" lvl="0" marL="25400" marR="25400" rtl="0" algn="just">
              <a:lnSpc>
                <a:spcPct val="163636"/>
              </a:lnSpc>
              <a:spcBef>
                <a:spcPts val="1500"/>
              </a:spcBef>
              <a:spcAft>
                <a:spcPts val="0"/>
              </a:spcAft>
              <a:buClr>
                <a:schemeClr val="dk1"/>
              </a:buClr>
              <a:buSzPts val="1100"/>
              <a:buFont typeface="Arial"/>
              <a:buNone/>
            </a:pPr>
            <a:r>
              <a:rPr lang="en" sz="1100">
                <a:solidFill>
                  <a:schemeClr val="dk1"/>
                </a:solidFill>
                <a:latin typeface="Verdana"/>
                <a:ea typeface="Verdana"/>
                <a:cs typeface="Verdana"/>
                <a:sym typeface="Verdana"/>
              </a:rPr>
              <a:t>A plugin generally provides a set of goals and which can be executed using following syntax:</a:t>
            </a:r>
            <a:endParaRPr sz="1100">
              <a:solidFill>
                <a:schemeClr val="dk1"/>
              </a:solidFill>
              <a:latin typeface="Verdana"/>
              <a:ea typeface="Verdana"/>
              <a:cs typeface="Verdana"/>
              <a:sym typeface="Verdana"/>
            </a:endParaRPr>
          </a:p>
          <a:p>
            <a:pPr indent="0" lvl="0" marL="0" rtl="0" algn="l">
              <a:lnSpc>
                <a:spcPct val="109090"/>
              </a:lnSpc>
              <a:spcBef>
                <a:spcPts val="1100"/>
              </a:spcBef>
              <a:spcAft>
                <a:spcPts val="0"/>
              </a:spcAft>
              <a:buClr>
                <a:schemeClr val="dk1"/>
              </a:buClr>
              <a:buSzPts val="1100"/>
              <a:buFont typeface="Arial"/>
              <a:buNone/>
            </a:pPr>
            <a:r>
              <a:rPr lang="en" sz="1000">
                <a:solidFill>
                  <a:srgbClr val="313131"/>
                </a:solidFill>
                <a:highlight>
                  <a:srgbClr val="EEEEEE"/>
                </a:highlight>
                <a:latin typeface="Courier New"/>
                <a:ea typeface="Courier New"/>
                <a:cs typeface="Courier New"/>
                <a:sym typeface="Courier New"/>
              </a:rPr>
              <a:t>mvn </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plugin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goal</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name</a:t>
            </a:r>
            <a:r>
              <a:rPr lang="en" sz="1000">
                <a:solidFill>
                  <a:srgbClr val="666600"/>
                </a:solidFill>
                <a:highlight>
                  <a:srgbClr val="EEEEEE"/>
                </a:highlight>
                <a:latin typeface="Courier New"/>
                <a:ea typeface="Courier New"/>
                <a:cs typeface="Courier New"/>
                <a:sym typeface="Courier New"/>
              </a:rPr>
              <a:t>]</a:t>
            </a:r>
            <a:endParaRPr sz="1000">
              <a:solidFill>
                <a:srgbClr val="666600"/>
              </a:solidFill>
              <a:highlight>
                <a:srgbClr val="EEEEEE"/>
              </a:highlight>
              <a:latin typeface="Courier New"/>
              <a:ea typeface="Courier New"/>
              <a:cs typeface="Courier New"/>
              <a:sym typeface="Courier New"/>
            </a:endParaRPr>
          </a:p>
          <a:p>
            <a:pPr indent="0" lvl="0" marL="25400" marR="25400" rtl="0" algn="just">
              <a:lnSpc>
                <a:spcPct val="163636"/>
              </a:lnSpc>
              <a:spcBef>
                <a:spcPts val="800"/>
              </a:spcBef>
              <a:spcAft>
                <a:spcPts val="0"/>
              </a:spcAft>
              <a:buClr>
                <a:schemeClr val="dk1"/>
              </a:buClr>
              <a:buSzPts val="1100"/>
              <a:buFont typeface="Arial"/>
              <a:buNone/>
            </a:pPr>
            <a:r>
              <a:rPr lang="en" sz="1100">
                <a:solidFill>
                  <a:schemeClr val="dk1"/>
                </a:solidFill>
                <a:latin typeface="Verdana"/>
                <a:ea typeface="Verdana"/>
                <a:cs typeface="Verdana"/>
                <a:sym typeface="Verdana"/>
              </a:rPr>
              <a:t>For example, a Java project can be compiled with the maven-compiler-plugin's compile-goal by running following command</a:t>
            </a:r>
            <a:endParaRPr sz="1100">
              <a:solidFill>
                <a:schemeClr val="dk1"/>
              </a:solidFill>
              <a:latin typeface="Verdana"/>
              <a:ea typeface="Verdana"/>
              <a:cs typeface="Verdana"/>
              <a:sym typeface="Verdana"/>
            </a:endParaRPr>
          </a:p>
          <a:p>
            <a:pPr indent="0" lvl="0" marL="0" rtl="0" algn="l">
              <a:lnSpc>
                <a:spcPct val="109090"/>
              </a:lnSpc>
              <a:spcBef>
                <a:spcPts val="1100"/>
              </a:spcBef>
              <a:spcAft>
                <a:spcPts val="0"/>
              </a:spcAft>
              <a:buClr>
                <a:schemeClr val="dk1"/>
              </a:buClr>
              <a:buSzPts val="1100"/>
              <a:buFont typeface="Arial"/>
              <a:buNone/>
            </a:pPr>
            <a:r>
              <a:rPr lang="en" sz="1000">
                <a:solidFill>
                  <a:srgbClr val="313131"/>
                </a:solidFill>
                <a:highlight>
                  <a:srgbClr val="EEEEEE"/>
                </a:highlight>
                <a:latin typeface="Courier New"/>
                <a:ea typeface="Courier New"/>
                <a:cs typeface="Courier New"/>
                <a:sym typeface="Courier New"/>
              </a:rPr>
              <a:t>mvn compiler</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compile</a:t>
            </a:r>
            <a:endParaRPr sz="1000">
              <a:solidFill>
                <a:srgbClr val="313131"/>
              </a:solidFill>
              <a:highlight>
                <a:srgbClr val="EEEEEE"/>
              </a:highlight>
              <a:latin typeface="Courier New"/>
              <a:ea typeface="Courier New"/>
              <a:cs typeface="Courier New"/>
              <a:sym typeface="Courier New"/>
            </a:endParaRPr>
          </a:p>
          <a:p>
            <a:pPr indent="0" lvl="0" marL="0" rtl="0" algn="l">
              <a:spcBef>
                <a:spcPts val="8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1"/>
          <p:cNvSpPr txBox="1"/>
          <p:nvPr>
            <p:ph idx="1" type="body"/>
          </p:nvPr>
        </p:nvSpPr>
        <p:spPr>
          <a:xfrm>
            <a:off x="335300" y="149425"/>
            <a:ext cx="8528100" cy="47970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Clean</a:t>
            </a:r>
            <a:r>
              <a:rPr lang="en" sz="1100">
                <a:solidFill>
                  <a:srgbClr val="313131"/>
                </a:solidFill>
                <a:latin typeface="Times New Roman"/>
                <a:ea typeface="Times New Roman"/>
                <a:cs typeface="Times New Roman"/>
                <a:sym typeface="Times New Roman"/>
              </a:rPr>
              <a:t> --Clean up target after the build. Deletes the target directory.</a:t>
            </a:r>
            <a:endParaRPr sz="1100">
              <a:solidFill>
                <a:srgbClr val="313131"/>
              </a:solidFill>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Compiler</a:t>
            </a:r>
            <a:r>
              <a:rPr lang="en" sz="1100">
                <a:solidFill>
                  <a:srgbClr val="313131"/>
                </a:solidFill>
                <a:latin typeface="Times New Roman"/>
                <a:ea typeface="Times New Roman"/>
                <a:cs typeface="Times New Roman"/>
                <a:sym typeface="Times New Roman"/>
              </a:rPr>
              <a:t> --Compiles Java source files.</a:t>
            </a:r>
            <a:endParaRPr sz="1100">
              <a:solidFill>
                <a:srgbClr val="313131"/>
              </a:solidFill>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Surefire</a:t>
            </a:r>
            <a:r>
              <a:rPr lang="en" sz="1100">
                <a:solidFill>
                  <a:srgbClr val="313131"/>
                </a:solidFill>
                <a:latin typeface="Times New Roman"/>
                <a:ea typeface="Times New Roman"/>
                <a:cs typeface="Times New Roman"/>
                <a:sym typeface="Times New Roman"/>
              </a:rPr>
              <a:t> --Run the JUnit unit tests. Creates test reports.</a:t>
            </a:r>
            <a:endParaRPr sz="1100">
              <a:solidFill>
                <a:srgbClr val="313131"/>
              </a:solidFill>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Jar</a:t>
            </a:r>
            <a:r>
              <a:rPr lang="en" sz="1100">
                <a:solidFill>
                  <a:srgbClr val="313131"/>
                </a:solidFill>
                <a:latin typeface="Times New Roman"/>
                <a:ea typeface="Times New Roman"/>
                <a:cs typeface="Times New Roman"/>
                <a:sym typeface="Times New Roman"/>
              </a:rPr>
              <a:t> --Builds a JAR file from the current project.</a:t>
            </a:r>
            <a:endParaRPr sz="1100">
              <a:solidFill>
                <a:srgbClr val="313131"/>
              </a:solidFill>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War</a:t>
            </a:r>
            <a:r>
              <a:rPr lang="en" sz="1100">
                <a:solidFill>
                  <a:srgbClr val="313131"/>
                </a:solidFill>
                <a:latin typeface="Times New Roman"/>
                <a:ea typeface="Times New Roman"/>
                <a:cs typeface="Times New Roman"/>
                <a:sym typeface="Times New Roman"/>
              </a:rPr>
              <a:t> --Builds a WAR file from the current project.</a:t>
            </a:r>
            <a:endParaRPr sz="1100">
              <a:solidFill>
                <a:srgbClr val="313131"/>
              </a:solidFill>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Javadoc </a:t>
            </a:r>
            <a:r>
              <a:rPr lang="en" sz="1100">
                <a:solidFill>
                  <a:srgbClr val="313131"/>
                </a:solidFill>
                <a:latin typeface="Times New Roman"/>
                <a:ea typeface="Times New Roman"/>
                <a:cs typeface="Times New Roman"/>
                <a:sym typeface="Times New Roman"/>
              </a:rPr>
              <a:t>--Generates Javadoc for the project.</a:t>
            </a:r>
            <a:endParaRPr sz="1100">
              <a:solidFill>
                <a:srgbClr val="313131"/>
              </a:solidFill>
              <a:latin typeface="Times New Roman"/>
              <a:ea typeface="Times New Roman"/>
              <a:cs typeface="Times New Roman"/>
              <a:sym typeface="Times New Roman"/>
            </a:endParaRPr>
          </a:p>
          <a:p>
            <a:pPr indent="0" lvl="0" marL="0" rtl="0" algn="l">
              <a:lnSpc>
                <a:spcPct val="142857"/>
              </a:lnSpc>
              <a:spcBef>
                <a:spcPts val="0"/>
              </a:spcBef>
              <a:spcAft>
                <a:spcPts val="0"/>
              </a:spcAft>
              <a:buNone/>
            </a:pPr>
            <a:r>
              <a:rPr b="1" lang="en" sz="1100">
                <a:solidFill>
                  <a:srgbClr val="313131"/>
                </a:solidFill>
                <a:latin typeface="Times New Roman"/>
                <a:ea typeface="Times New Roman"/>
                <a:cs typeface="Times New Roman"/>
                <a:sym typeface="Times New Roman"/>
              </a:rPr>
              <a:t>Antrun</a:t>
            </a:r>
            <a:r>
              <a:rPr lang="en" sz="1100">
                <a:solidFill>
                  <a:srgbClr val="313131"/>
                </a:solidFill>
                <a:latin typeface="Times New Roman"/>
                <a:ea typeface="Times New Roman"/>
                <a:cs typeface="Times New Roman"/>
                <a:sym typeface="Times New Roman"/>
              </a:rPr>
              <a:t> --Runs a set of ant tasks from any phase mentioned of the build.</a:t>
            </a:r>
            <a:endParaRPr sz="1100">
              <a:solidFill>
                <a:srgbClr val="31313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lnSpc>
                <a:spcPct val="109090"/>
              </a:lnSpc>
              <a:spcBef>
                <a:spcPts val="0"/>
              </a:spcBef>
              <a:spcAft>
                <a:spcPts val="0"/>
              </a:spcAft>
              <a:buClr>
                <a:schemeClr val="dk1"/>
              </a:buClr>
              <a:buSzPts val="1100"/>
              <a:buFont typeface="Arial"/>
              <a:buNone/>
            </a:pPr>
            <a:r>
              <a:rPr lang="en" sz="600">
                <a:solidFill>
                  <a:srgbClr val="000000"/>
                </a:solidFill>
                <a:highlight>
                  <a:srgbClr val="EEEEEE"/>
                </a:highlight>
                <a:latin typeface="Courier New"/>
                <a:ea typeface="Courier New"/>
                <a:cs typeface="Courier New"/>
                <a:sym typeface="Courier New"/>
              </a:rPr>
              <a:t>&lt;project xmlns="http://maven.apache.org/POM/4.0.0"</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xmlns:xsi="http://www.w3.org/2001/XMLSchema-instance"</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xsi:schemaLocation="http://maven.apache.org/POM/4.0.0</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http://maven.apache.org/xsd/maven-4.0.0.xsd"&gt;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&lt;modelVersion&gt;4.0.0&lt;/modelVersion&gt;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&lt;groupId&gt;com.companyname.projectgroup&lt;/groupId&gt;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&lt;artifactId&gt;project&lt;/artifactId&gt;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&lt;version&gt;1.0&lt;/version&gt;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&lt;build&gt;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&lt;plugins&gt;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&lt;plugin&gt;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&lt;groupId&gt;org.apache.maven.plugins&lt;/groupId&gt;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&lt;artifactId&gt;maven-antrun-plugin&lt;/artifactId&gt;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&lt;version&gt;1.1&lt;/version&gt;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&lt;executions&gt;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&lt;execution&gt;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&lt;id&gt;id.clean&lt;/id&gt;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&lt;phase&gt;clean&lt;/phase&gt;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&lt;goals&gt;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&lt;goal&gt;run&lt;/goal&gt;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&lt;/goals&gt;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&lt;configuration&gt;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&lt;tasks&gt;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&lt;echo&gt;clean phase&lt;/echo&gt;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&lt;/tasks&gt;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&lt;/configuration&gt;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&lt;/execution&gt;     </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&lt;/executions&gt;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   &lt;/plugin&gt;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&lt;/plugins&gt;</a:t>
            </a:r>
            <a:br>
              <a:rPr lang="en" sz="600">
                <a:solidFill>
                  <a:srgbClr val="000000"/>
                </a:solidFill>
                <a:highlight>
                  <a:srgbClr val="EEEEEE"/>
                </a:highlight>
                <a:latin typeface="Courier New"/>
                <a:ea typeface="Courier New"/>
                <a:cs typeface="Courier New"/>
                <a:sym typeface="Courier New"/>
              </a:rPr>
            </a:br>
            <a:r>
              <a:rPr lang="en" sz="600">
                <a:solidFill>
                  <a:srgbClr val="000000"/>
                </a:solidFill>
                <a:highlight>
                  <a:srgbClr val="EEEEEE"/>
                </a:highlight>
                <a:latin typeface="Courier New"/>
                <a:ea typeface="Courier New"/>
                <a:cs typeface="Courier New"/>
                <a:sym typeface="Courier New"/>
              </a:rPr>
              <a:t>&lt;/build&gt;</a:t>
            </a:r>
            <a:br>
              <a:rPr lang="en" sz="600">
                <a:solidFill>
                  <a:srgbClr val="000000"/>
                </a:solidFill>
                <a:highlight>
                  <a:srgbClr val="EEEEEE"/>
                </a:highlight>
                <a:latin typeface="Courier New"/>
                <a:ea typeface="Courier New"/>
                <a:cs typeface="Courier New"/>
                <a:sym typeface="Courier New"/>
              </a:rPr>
            </a:br>
            <a:r>
              <a:rPr lang="en" sz="600">
                <a:solidFill>
                  <a:srgbClr val="000088"/>
                </a:solidFill>
                <a:highlight>
                  <a:srgbClr val="EEEEEE"/>
                </a:highlight>
                <a:latin typeface="Courier New"/>
                <a:ea typeface="Courier New"/>
                <a:cs typeface="Courier New"/>
                <a:sym typeface="Courier New"/>
              </a:rPr>
              <a:t>&lt;/project&gt;</a:t>
            </a:r>
            <a:endParaRPr sz="600">
              <a:solidFill>
                <a:srgbClr val="000088"/>
              </a:solidFill>
              <a:highlight>
                <a:srgbClr val="EEEEEE"/>
              </a:highlight>
              <a:latin typeface="Courier New"/>
              <a:ea typeface="Courier New"/>
              <a:cs typeface="Courier New"/>
              <a:sym typeface="Courier New"/>
            </a:endParaRPr>
          </a:p>
          <a:p>
            <a:pPr indent="0" lvl="0" marL="0" rtl="0" algn="l">
              <a:spcBef>
                <a:spcPts val="800"/>
              </a:spcBef>
              <a:spcAft>
                <a:spcPts val="0"/>
              </a:spcAft>
              <a:buNone/>
            </a:pPr>
            <a:r>
              <a:t/>
            </a:r>
            <a:endParaRPr sz="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537975"/>
            <a:ext cx="8520600" cy="4264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Maven provides developers ways to manage following:</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Builds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Documentation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Reporting</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Dependencies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SCMs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Releases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Distribution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mailing list</a:t>
            </a:r>
            <a:endParaRPr sz="1050">
              <a:solidFill>
                <a:schemeClr val="dk1"/>
              </a:solidFill>
              <a:latin typeface="Verdana"/>
              <a:ea typeface="Verdana"/>
              <a:cs typeface="Verdana"/>
              <a:sym typeface="Verdana"/>
            </a:endParaRPr>
          </a:p>
          <a:p>
            <a:pPr indent="0" lvl="0" marL="0" rtl="0" algn="l">
              <a:spcBef>
                <a:spcPts val="15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2"/>
          <p:cNvSpPr txBox="1"/>
          <p:nvPr>
            <p:ph idx="1" type="body"/>
          </p:nvPr>
        </p:nvSpPr>
        <p:spPr>
          <a:xfrm>
            <a:off x="311700" y="212350"/>
            <a:ext cx="8614800" cy="474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42"/>
          <p:cNvPicPr preferRelativeResize="0"/>
          <p:nvPr/>
        </p:nvPicPr>
        <p:blipFill>
          <a:blip r:embed="rId3">
            <a:alphaModFix/>
          </a:blip>
          <a:stretch>
            <a:fillRect/>
          </a:stretch>
        </p:blipFill>
        <p:spPr>
          <a:xfrm>
            <a:off x="505125" y="259550"/>
            <a:ext cx="5334000" cy="3333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body"/>
          </p:nvPr>
        </p:nvSpPr>
        <p:spPr>
          <a:xfrm>
            <a:off x="311700" y="157300"/>
            <a:ext cx="8504700" cy="48210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Now as you know Maven does the dependency management using concept of </a:t>
            </a:r>
            <a:r>
              <a:rPr lang="en" sz="1100">
                <a:solidFill>
                  <a:srgbClr val="313131"/>
                </a:solidFill>
                <a:uFill>
                  <a:noFill/>
                </a:uFill>
                <a:latin typeface="Verdana"/>
                <a:ea typeface="Verdana"/>
                <a:cs typeface="Verdana"/>
                <a:sym typeface="Verdana"/>
                <a:hlinkClick r:id="rId3">
                  <a:extLst>
                    <a:ext uri="{A12FA001-AC4F-418D-AE19-62706E023703}">
                      <ahyp:hlinkClr val="tx"/>
                    </a:ext>
                  </a:extLst>
                </a:hlinkClick>
              </a:rPr>
              <a:t>Maven Repositories</a:t>
            </a:r>
            <a:r>
              <a:rPr lang="en" sz="1100">
                <a:solidFill>
                  <a:schemeClr val="dk1"/>
                </a:solidFill>
                <a:latin typeface="Verdana"/>
                <a:ea typeface="Verdana"/>
                <a:cs typeface="Verdana"/>
                <a:sym typeface="Verdana"/>
              </a:rPr>
              <a:t>. But what happens if dependency is not available in any of remote repositories and central repository? Maven provides answer for such scenario using concept of </a:t>
            </a:r>
            <a:r>
              <a:rPr b="1" lang="en" sz="1100">
                <a:solidFill>
                  <a:schemeClr val="dk1"/>
                </a:solidFill>
                <a:latin typeface="Verdana"/>
                <a:ea typeface="Verdana"/>
                <a:cs typeface="Verdana"/>
                <a:sym typeface="Verdana"/>
              </a:rPr>
              <a:t>External Dependency</a:t>
            </a:r>
            <a:r>
              <a:rPr lang="en"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For an example, let us do the following changes to project created in </a:t>
            </a:r>
            <a:r>
              <a:rPr lang="en" sz="1100">
                <a:solidFill>
                  <a:srgbClr val="313131"/>
                </a:solidFill>
                <a:uFill>
                  <a:noFill/>
                </a:uFill>
                <a:latin typeface="Verdana"/>
                <a:ea typeface="Verdana"/>
                <a:cs typeface="Verdana"/>
                <a:sym typeface="Verdana"/>
                <a:hlinkClick r:id="rId4">
                  <a:extLst>
                    <a:ext uri="{A12FA001-AC4F-418D-AE19-62706E023703}">
                      <ahyp:hlinkClr val="tx"/>
                    </a:ext>
                  </a:extLst>
                </a:hlinkClick>
              </a:rPr>
              <a:t>Maven Creating Project</a:t>
            </a:r>
            <a:r>
              <a:rPr lang="en" sz="1100">
                <a:solidFill>
                  <a:schemeClr val="dk1"/>
                </a:solidFill>
                <a:latin typeface="Verdana"/>
                <a:ea typeface="Verdana"/>
                <a:cs typeface="Verdana"/>
                <a:sym typeface="Verdana"/>
              </a:rPr>
              <a:t> section.</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Add </a:t>
            </a:r>
            <a:r>
              <a:rPr b="1" lang="en" sz="1050">
                <a:solidFill>
                  <a:schemeClr val="dk1"/>
                </a:solidFill>
                <a:latin typeface="Verdana"/>
                <a:ea typeface="Verdana"/>
                <a:cs typeface="Verdana"/>
                <a:sym typeface="Verdana"/>
              </a:rPr>
              <a:t>lib</a:t>
            </a:r>
            <a:r>
              <a:rPr lang="en" sz="1050">
                <a:solidFill>
                  <a:schemeClr val="dk1"/>
                </a:solidFill>
                <a:latin typeface="Verdana"/>
                <a:ea typeface="Verdana"/>
                <a:cs typeface="Verdana"/>
                <a:sym typeface="Verdana"/>
              </a:rPr>
              <a:t> folder to src folder</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Copy any jar into the lib folder. We've used </a:t>
            </a:r>
            <a:r>
              <a:rPr b="1" lang="en" sz="1050">
                <a:solidFill>
                  <a:schemeClr val="dk1"/>
                </a:solidFill>
                <a:latin typeface="Verdana"/>
                <a:ea typeface="Verdana"/>
                <a:cs typeface="Verdana"/>
                <a:sym typeface="Verdana"/>
              </a:rPr>
              <a:t>ldapjdk.jar</a:t>
            </a:r>
            <a:r>
              <a:rPr lang="en" sz="1050">
                <a:solidFill>
                  <a:schemeClr val="dk1"/>
                </a:solidFill>
                <a:latin typeface="Verdana"/>
                <a:ea typeface="Verdana"/>
                <a:cs typeface="Verdana"/>
                <a:sym typeface="Verdana"/>
              </a:rPr>
              <a:t>, which is a helper library for LDAP operations.</a:t>
            </a:r>
            <a:endParaRPr sz="1050">
              <a:solidFill>
                <a:schemeClr val="dk1"/>
              </a:solidFill>
              <a:latin typeface="Verdana"/>
              <a:ea typeface="Verdana"/>
              <a:cs typeface="Verdana"/>
              <a:sym typeface="Verdana"/>
            </a:endParaRPr>
          </a:p>
          <a:p>
            <a:pPr indent="0" lvl="0" marL="0" rtl="0" algn="l">
              <a:spcBef>
                <a:spcPts val="1500"/>
              </a:spcBef>
              <a:spcAft>
                <a:spcPts val="0"/>
              </a:spcAft>
              <a:buNone/>
            </a:pPr>
            <a:r>
              <a:rPr lang="en" sz="1150">
                <a:solidFill>
                  <a:schemeClr val="dk1"/>
                </a:solidFill>
                <a:highlight>
                  <a:srgbClr val="FFFFFF"/>
                </a:highlight>
                <a:latin typeface="Verdana"/>
                <a:ea typeface="Verdana"/>
                <a:cs typeface="Verdana"/>
                <a:sym typeface="Verdana"/>
              </a:rPr>
              <a:t>Now our project structure should look like following:</a:t>
            </a:r>
            <a:endParaRPr sz="1150">
              <a:solidFill>
                <a:schemeClr val="dk1"/>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150">
              <a:solidFill>
                <a:schemeClr val="dk1"/>
              </a:solidFill>
              <a:highlight>
                <a:srgbClr val="FFFFFF"/>
              </a:highlight>
              <a:latin typeface="Verdana"/>
              <a:ea typeface="Verdana"/>
              <a:cs typeface="Verdana"/>
              <a:sym typeface="Verdana"/>
            </a:endParaRPr>
          </a:p>
        </p:txBody>
      </p:sp>
      <p:pic>
        <p:nvPicPr>
          <p:cNvPr id="211" name="Google Shape;211;p43"/>
          <p:cNvPicPr preferRelativeResize="0"/>
          <p:nvPr/>
        </p:nvPicPr>
        <p:blipFill>
          <a:blip r:embed="rId5">
            <a:alphaModFix/>
          </a:blip>
          <a:stretch>
            <a:fillRect/>
          </a:stretch>
        </p:blipFill>
        <p:spPr>
          <a:xfrm>
            <a:off x="2518450" y="2757763"/>
            <a:ext cx="1905000" cy="1971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idx="1" type="body"/>
          </p:nvPr>
        </p:nvSpPr>
        <p:spPr>
          <a:xfrm>
            <a:off x="311700" y="196625"/>
            <a:ext cx="8614800" cy="43722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Look at the second dependency element under dependencies in above example which clears following key concepts about </a:t>
            </a:r>
            <a:r>
              <a:rPr b="1" lang="en" sz="1100">
                <a:solidFill>
                  <a:schemeClr val="dk1"/>
                </a:solidFill>
                <a:latin typeface="Verdana"/>
                <a:ea typeface="Verdana"/>
                <a:cs typeface="Verdana"/>
                <a:sym typeface="Verdana"/>
              </a:rPr>
              <a:t>External Dependency</a:t>
            </a:r>
            <a:r>
              <a:rPr lang="en" sz="1100">
                <a:solidFill>
                  <a:schemeClr val="dk1"/>
                </a:solidFill>
                <a:latin typeface="Verdana"/>
                <a:ea typeface="Verdana"/>
                <a:cs typeface="Verdana"/>
                <a:sym typeface="Verdana"/>
              </a:rPr>
              <a:t>.</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External dependencies (library jar location) can be configured in pom.xml in same way as other dependencies.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Specify groupId same as name of the library.</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Specify artifactId same as name of the library.</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Specify scope as system.</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Specify system path relative to project location.</a:t>
            </a:r>
            <a:endParaRPr sz="1050">
              <a:solidFill>
                <a:schemeClr val="dk1"/>
              </a:solidFill>
              <a:latin typeface="Verdana"/>
              <a:ea typeface="Verdana"/>
              <a:cs typeface="Verdana"/>
              <a:sym typeface="Verdana"/>
            </a:endParaRPr>
          </a:p>
          <a:p>
            <a:pPr indent="0" lvl="0" marL="25400" marR="25400" rtl="0" algn="just">
              <a:lnSpc>
                <a:spcPct val="163636"/>
              </a:lnSpc>
              <a:spcBef>
                <a:spcPts val="1500"/>
              </a:spcBef>
              <a:spcAft>
                <a:spcPts val="0"/>
              </a:spcAft>
              <a:buClr>
                <a:schemeClr val="dk1"/>
              </a:buClr>
              <a:buSzPts val="1100"/>
              <a:buFont typeface="Arial"/>
              <a:buNone/>
            </a:pPr>
            <a:r>
              <a:rPr lang="en" sz="1100">
                <a:solidFill>
                  <a:schemeClr val="dk1"/>
                </a:solidFill>
                <a:latin typeface="Verdana"/>
                <a:ea typeface="Verdana"/>
                <a:cs typeface="Verdana"/>
                <a:sym typeface="Verdana"/>
              </a:rPr>
              <a:t>Hope now you are clear about external dependencies and you will be able to specify external dependencies in your Maven project.</a:t>
            </a:r>
            <a:endParaRPr sz="1100">
              <a:solidFill>
                <a:schemeClr val="dk1"/>
              </a:solidFill>
              <a:latin typeface="Verdana"/>
              <a:ea typeface="Verdana"/>
              <a:cs typeface="Verdana"/>
              <a:sym typeface="Verdana"/>
            </a:endParaRPr>
          </a:p>
          <a:p>
            <a:pPr indent="0" lvl="0" marL="0" rtl="0" algn="l">
              <a:spcBef>
                <a:spcPts val="1100"/>
              </a:spcBef>
              <a:spcAft>
                <a:spcPts val="0"/>
              </a:spcAft>
              <a:buNone/>
            </a:pPr>
            <a:r>
              <a:rPr lang="en"/>
              <a:t>For Parent child model project</a:t>
            </a:r>
            <a:endParaRPr/>
          </a:p>
          <a:p>
            <a:pPr indent="0" lvl="0" marL="0" rtl="0" algn="l">
              <a:spcBef>
                <a:spcPts val="1600"/>
              </a:spcBef>
              <a:spcAft>
                <a:spcPts val="1600"/>
              </a:spcAft>
              <a:buNone/>
            </a:pPr>
            <a:r>
              <a:rPr lang="en"/>
              <a:t>https://www.tutorialspoint.com/maven/maven_manage_dependencies.htm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idx="1" type="body"/>
          </p:nvPr>
        </p:nvSpPr>
        <p:spPr>
          <a:xfrm>
            <a:off x="264625" y="117900"/>
            <a:ext cx="8551800" cy="49077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Here you are having your own library specific to project, which is very usual case and it can contain jars which may not be available in any repository for maven to download from. If your code is using this library with Maven then Maven build will fail because it cannot download or refer to this library during compilation phase.</a:t>
            </a:r>
            <a:endParaRPr sz="1100">
              <a:solidFill>
                <a:schemeClr val="dk1"/>
              </a:solidFill>
              <a:latin typeface="Verdana"/>
              <a:ea typeface="Verdana"/>
              <a:cs typeface="Verdana"/>
              <a:sym typeface="Verdana"/>
            </a:endParaRPr>
          </a:p>
          <a:p>
            <a:pPr indent="0" lvl="0" marL="25400" marR="25400" rtl="0" algn="just">
              <a:lnSpc>
                <a:spcPct val="163636"/>
              </a:lnSpc>
              <a:spcBef>
                <a:spcPts val="1100"/>
              </a:spcBef>
              <a:spcAft>
                <a:spcPts val="0"/>
              </a:spcAft>
              <a:buClr>
                <a:schemeClr val="dk1"/>
              </a:buClr>
              <a:buSzPts val="1100"/>
              <a:buFont typeface="Arial"/>
              <a:buNone/>
            </a:pPr>
            <a:r>
              <a:rPr lang="en" sz="1100">
                <a:solidFill>
                  <a:schemeClr val="dk1"/>
                </a:solidFill>
                <a:latin typeface="Verdana"/>
                <a:ea typeface="Verdana"/>
                <a:cs typeface="Verdana"/>
                <a:sym typeface="Verdana"/>
              </a:rPr>
              <a:t>To handle the situation, let's add this external dependency to maven </a:t>
            </a:r>
            <a:r>
              <a:rPr b="1" lang="en" sz="1100">
                <a:solidFill>
                  <a:schemeClr val="dk1"/>
                </a:solidFill>
                <a:latin typeface="Verdana"/>
                <a:ea typeface="Verdana"/>
                <a:cs typeface="Verdana"/>
                <a:sym typeface="Verdana"/>
              </a:rPr>
              <a:t>pom.xml</a:t>
            </a:r>
            <a:r>
              <a:rPr lang="en" sz="1100">
                <a:solidFill>
                  <a:schemeClr val="dk1"/>
                </a:solidFill>
                <a:latin typeface="Verdana"/>
                <a:ea typeface="Verdana"/>
                <a:cs typeface="Verdana"/>
                <a:sym typeface="Verdana"/>
              </a:rPr>
              <a:t> using following way.</a:t>
            </a:r>
            <a:endParaRPr sz="1100">
              <a:solidFill>
                <a:schemeClr val="dk1"/>
              </a:solidFill>
              <a:latin typeface="Verdana"/>
              <a:ea typeface="Verdana"/>
              <a:cs typeface="Verdana"/>
              <a:sym typeface="Verdana"/>
            </a:endParaRPr>
          </a:p>
          <a:p>
            <a:pPr indent="0" lvl="0" marL="0" rtl="0" algn="l">
              <a:lnSpc>
                <a:spcPct val="109090"/>
              </a:lnSpc>
              <a:spcBef>
                <a:spcPts val="1100"/>
              </a:spcBef>
              <a:spcAft>
                <a:spcPts val="0"/>
              </a:spcAft>
              <a:buClr>
                <a:schemeClr val="dk1"/>
              </a:buClr>
              <a:buSzPts val="1100"/>
              <a:buFont typeface="Arial"/>
              <a:buNone/>
            </a:pPr>
            <a:r>
              <a:rPr lang="en" sz="700">
                <a:solidFill>
                  <a:srgbClr val="000088"/>
                </a:solidFill>
                <a:highlight>
                  <a:srgbClr val="EEEEEE"/>
                </a:highlight>
                <a:latin typeface="Courier New"/>
                <a:ea typeface="Courier New"/>
                <a:cs typeface="Courier New"/>
                <a:sym typeface="Courier New"/>
              </a:rPr>
              <a:t>&lt;project</a:t>
            </a:r>
            <a:r>
              <a:rPr lang="en" sz="700">
                <a:solidFill>
                  <a:srgbClr val="313131"/>
                </a:solidFill>
                <a:highlight>
                  <a:srgbClr val="EEEEEE"/>
                </a:highlight>
                <a:latin typeface="Courier New"/>
                <a:ea typeface="Courier New"/>
                <a:cs typeface="Courier New"/>
                <a:sym typeface="Courier New"/>
              </a:rPr>
              <a:t> </a:t>
            </a:r>
            <a:r>
              <a:rPr lang="en" sz="700">
                <a:solidFill>
                  <a:srgbClr val="7F0055"/>
                </a:solidFill>
                <a:highlight>
                  <a:srgbClr val="EEEEEE"/>
                </a:highlight>
                <a:latin typeface="Courier New"/>
                <a:ea typeface="Courier New"/>
                <a:cs typeface="Courier New"/>
                <a:sym typeface="Courier New"/>
              </a:rPr>
              <a:t>xmlns</a:t>
            </a:r>
            <a:r>
              <a:rPr lang="en" sz="700">
                <a:solidFill>
                  <a:srgbClr val="666600"/>
                </a:solidFill>
                <a:highlight>
                  <a:srgbClr val="EEEEEE"/>
                </a:highlight>
                <a:latin typeface="Courier New"/>
                <a:ea typeface="Courier New"/>
                <a:cs typeface="Courier New"/>
                <a:sym typeface="Courier New"/>
              </a:rPr>
              <a:t>=</a:t>
            </a:r>
            <a:r>
              <a:rPr lang="en" sz="700">
                <a:solidFill>
                  <a:srgbClr val="008800"/>
                </a:solidFill>
                <a:highlight>
                  <a:srgbClr val="EEEEEE"/>
                </a:highlight>
                <a:latin typeface="Courier New"/>
                <a:ea typeface="Courier New"/>
                <a:cs typeface="Courier New"/>
                <a:sym typeface="Courier New"/>
              </a:rPr>
              <a:t>"http://maven.apache.org/POM/4.0.0"</a:t>
            </a:r>
            <a:r>
              <a:rPr lang="en" sz="700">
                <a:solidFill>
                  <a:srgbClr val="313131"/>
                </a:solidFill>
                <a:highlight>
                  <a:srgbClr val="EEEEEE"/>
                </a:highlight>
                <a:latin typeface="Courier New"/>
                <a:ea typeface="Courier New"/>
                <a:cs typeface="Courier New"/>
                <a:sym typeface="Courier New"/>
              </a:rPr>
              <a:t> </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7F0055"/>
                </a:solidFill>
                <a:highlight>
                  <a:srgbClr val="EEEEEE"/>
                </a:highlight>
                <a:latin typeface="Courier New"/>
                <a:ea typeface="Courier New"/>
                <a:cs typeface="Courier New"/>
                <a:sym typeface="Courier New"/>
              </a:rPr>
              <a:t>xmlns:xsi</a:t>
            </a:r>
            <a:r>
              <a:rPr lang="en" sz="700">
                <a:solidFill>
                  <a:srgbClr val="666600"/>
                </a:solidFill>
                <a:highlight>
                  <a:srgbClr val="EEEEEE"/>
                </a:highlight>
                <a:latin typeface="Courier New"/>
                <a:ea typeface="Courier New"/>
                <a:cs typeface="Courier New"/>
                <a:sym typeface="Courier New"/>
              </a:rPr>
              <a:t>=</a:t>
            </a:r>
            <a:r>
              <a:rPr lang="en" sz="700">
                <a:solidFill>
                  <a:srgbClr val="008800"/>
                </a:solidFill>
                <a:highlight>
                  <a:srgbClr val="EEEEEE"/>
                </a:highlight>
                <a:latin typeface="Courier New"/>
                <a:ea typeface="Courier New"/>
                <a:cs typeface="Courier New"/>
                <a:sym typeface="Courier New"/>
              </a:rPr>
              <a:t>"http://www.w3.org/2001/XMLSchema-instance"</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7F0055"/>
                </a:solidFill>
                <a:highlight>
                  <a:srgbClr val="EEEEEE"/>
                </a:highlight>
                <a:latin typeface="Courier New"/>
                <a:ea typeface="Courier New"/>
                <a:cs typeface="Courier New"/>
                <a:sym typeface="Courier New"/>
              </a:rPr>
              <a:t>xsi:schemaLocation</a:t>
            </a:r>
            <a:r>
              <a:rPr lang="en" sz="700">
                <a:solidFill>
                  <a:srgbClr val="666600"/>
                </a:solidFill>
                <a:highlight>
                  <a:srgbClr val="EEEEEE"/>
                </a:highlight>
                <a:latin typeface="Courier New"/>
                <a:ea typeface="Courier New"/>
                <a:cs typeface="Courier New"/>
                <a:sym typeface="Courier New"/>
              </a:rPr>
              <a:t>=</a:t>
            </a:r>
            <a:r>
              <a:rPr lang="en" sz="700">
                <a:solidFill>
                  <a:srgbClr val="008800"/>
                </a:solidFill>
                <a:highlight>
                  <a:srgbClr val="EEEEEE"/>
                </a:highlight>
                <a:latin typeface="Courier New"/>
                <a:ea typeface="Courier New"/>
                <a:cs typeface="Courier New"/>
                <a:sym typeface="Courier New"/>
              </a:rPr>
              <a:t>"http://maven.apache.org/POM/4.0.0 </a:t>
            </a:r>
            <a:br>
              <a:rPr lang="en" sz="700">
                <a:solidFill>
                  <a:srgbClr val="008800"/>
                </a:solidFill>
                <a:highlight>
                  <a:srgbClr val="EEEEEE"/>
                </a:highlight>
                <a:latin typeface="Courier New"/>
                <a:ea typeface="Courier New"/>
                <a:cs typeface="Courier New"/>
                <a:sym typeface="Courier New"/>
              </a:rPr>
            </a:br>
            <a:r>
              <a:rPr lang="en" sz="700">
                <a:solidFill>
                  <a:srgbClr val="008800"/>
                </a:solidFill>
                <a:highlight>
                  <a:srgbClr val="EEEEEE"/>
                </a:highlight>
                <a:latin typeface="Courier New"/>
                <a:ea typeface="Courier New"/>
                <a:cs typeface="Courier New"/>
                <a:sym typeface="Courier New"/>
              </a:rPr>
              <a:t>   http://maven.apache.org/maven-v4_0_0.xsd"</a:t>
            </a:r>
            <a:r>
              <a:rPr lang="en" sz="700">
                <a:solidFill>
                  <a:srgbClr val="000088"/>
                </a:solidFill>
                <a:highlight>
                  <a:srgbClr val="EEEEEE"/>
                </a:highlight>
                <a:latin typeface="Courier New"/>
                <a:ea typeface="Courier New"/>
                <a:cs typeface="Courier New"/>
                <a:sym typeface="Courier New"/>
              </a:rPr>
              <a:t>&gt;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&lt;modelVersion&gt;</a:t>
            </a:r>
            <a:r>
              <a:rPr lang="en" sz="700">
                <a:solidFill>
                  <a:srgbClr val="313131"/>
                </a:solidFill>
                <a:highlight>
                  <a:srgbClr val="EEEEEE"/>
                </a:highlight>
                <a:latin typeface="Courier New"/>
                <a:ea typeface="Courier New"/>
                <a:cs typeface="Courier New"/>
                <a:sym typeface="Courier New"/>
              </a:rPr>
              <a:t>4.0.0</a:t>
            </a:r>
            <a:r>
              <a:rPr lang="en" sz="700">
                <a:solidFill>
                  <a:srgbClr val="000088"/>
                </a:solidFill>
                <a:highlight>
                  <a:srgbClr val="EEEEEE"/>
                </a:highlight>
                <a:latin typeface="Courier New"/>
                <a:ea typeface="Courier New"/>
                <a:cs typeface="Courier New"/>
                <a:sym typeface="Courier New"/>
              </a:rPr>
              <a:t>&lt;/modelVersion&gt;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&lt;groupId&gt;</a:t>
            </a:r>
            <a:r>
              <a:rPr lang="en" sz="700">
                <a:solidFill>
                  <a:srgbClr val="313131"/>
                </a:solidFill>
                <a:highlight>
                  <a:srgbClr val="EEEEEE"/>
                </a:highlight>
                <a:latin typeface="Courier New"/>
                <a:ea typeface="Courier New"/>
                <a:cs typeface="Courier New"/>
                <a:sym typeface="Courier New"/>
              </a:rPr>
              <a:t>com.companyname.bank</a:t>
            </a:r>
            <a:r>
              <a:rPr lang="en" sz="700">
                <a:solidFill>
                  <a:srgbClr val="000088"/>
                </a:solidFill>
                <a:highlight>
                  <a:srgbClr val="EEEEEE"/>
                </a:highlight>
                <a:latin typeface="Courier New"/>
                <a:ea typeface="Courier New"/>
                <a:cs typeface="Courier New"/>
                <a:sym typeface="Courier New"/>
              </a:rPr>
              <a:t>&lt;/groupId&gt;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&lt;artifactId&gt;</a:t>
            </a:r>
            <a:r>
              <a:rPr lang="en" sz="700">
                <a:solidFill>
                  <a:srgbClr val="313131"/>
                </a:solidFill>
                <a:highlight>
                  <a:srgbClr val="EEEEEE"/>
                </a:highlight>
                <a:latin typeface="Courier New"/>
                <a:ea typeface="Courier New"/>
                <a:cs typeface="Courier New"/>
                <a:sym typeface="Courier New"/>
              </a:rPr>
              <a:t>consumerBanking</a:t>
            </a:r>
            <a:r>
              <a:rPr lang="en" sz="700">
                <a:solidFill>
                  <a:srgbClr val="000088"/>
                </a:solidFill>
                <a:highlight>
                  <a:srgbClr val="EEEEEE"/>
                </a:highlight>
                <a:latin typeface="Courier New"/>
                <a:ea typeface="Courier New"/>
                <a:cs typeface="Courier New"/>
                <a:sym typeface="Courier New"/>
              </a:rPr>
              <a:t>&lt;/artifactId&gt;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&lt;packaging&gt;</a:t>
            </a:r>
            <a:r>
              <a:rPr lang="en" sz="700">
                <a:solidFill>
                  <a:srgbClr val="313131"/>
                </a:solidFill>
                <a:highlight>
                  <a:srgbClr val="EEEEEE"/>
                </a:highlight>
                <a:latin typeface="Courier New"/>
                <a:ea typeface="Courier New"/>
                <a:cs typeface="Courier New"/>
                <a:sym typeface="Courier New"/>
              </a:rPr>
              <a:t>jar</a:t>
            </a:r>
            <a:r>
              <a:rPr lang="en" sz="700">
                <a:solidFill>
                  <a:srgbClr val="000088"/>
                </a:solidFill>
                <a:highlight>
                  <a:srgbClr val="EEEEEE"/>
                </a:highlight>
                <a:latin typeface="Courier New"/>
                <a:ea typeface="Courier New"/>
                <a:cs typeface="Courier New"/>
                <a:sym typeface="Courier New"/>
              </a:rPr>
              <a:t>&lt;/packaging&gt;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&lt;version&gt;</a:t>
            </a:r>
            <a:r>
              <a:rPr lang="en" sz="700">
                <a:solidFill>
                  <a:srgbClr val="313131"/>
                </a:solidFill>
                <a:highlight>
                  <a:srgbClr val="EEEEEE"/>
                </a:highlight>
                <a:latin typeface="Courier New"/>
                <a:ea typeface="Courier New"/>
                <a:cs typeface="Courier New"/>
                <a:sym typeface="Courier New"/>
              </a:rPr>
              <a:t>1.0-SNAPSHOT</a:t>
            </a:r>
            <a:r>
              <a:rPr lang="en" sz="700">
                <a:solidFill>
                  <a:srgbClr val="000088"/>
                </a:solidFill>
                <a:highlight>
                  <a:srgbClr val="EEEEEE"/>
                </a:highlight>
                <a:latin typeface="Courier New"/>
                <a:ea typeface="Courier New"/>
                <a:cs typeface="Courier New"/>
                <a:sym typeface="Courier New"/>
              </a:rPr>
              <a:t>&lt;/version&gt;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&lt;name&gt;</a:t>
            </a:r>
            <a:r>
              <a:rPr lang="en" sz="700">
                <a:solidFill>
                  <a:srgbClr val="313131"/>
                </a:solidFill>
                <a:highlight>
                  <a:srgbClr val="EEEEEE"/>
                </a:highlight>
                <a:latin typeface="Courier New"/>
                <a:ea typeface="Courier New"/>
                <a:cs typeface="Courier New"/>
                <a:sym typeface="Courier New"/>
              </a:rPr>
              <a:t>consumerBanking</a:t>
            </a:r>
            <a:r>
              <a:rPr lang="en" sz="700">
                <a:solidFill>
                  <a:srgbClr val="000088"/>
                </a:solidFill>
                <a:highlight>
                  <a:srgbClr val="EEEEEE"/>
                </a:highlight>
                <a:latin typeface="Courier New"/>
                <a:ea typeface="Courier New"/>
                <a:cs typeface="Courier New"/>
                <a:sym typeface="Courier New"/>
              </a:rPr>
              <a:t>&lt;/name&gt;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&lt;url&gt;</a:t>
            </a:r>
            <a:r>
              <a:rPr lang="en" sz="700">
                <a:solidFill>
                  <a:srgbClr val="313131"/>
                </a:solidFill>
                <a:highlight>
                  <a:srgbClr val="EEEEEE"/>
                </a:highlight>
                <a:latin typeface="Courier New"/>
                <a:ea typeface="Courier New"/>
                <a:cs typeface="Courier New"/>
                <a:sym typeface="Courier New"/>
              </a:rPr>
              <a:t>http://maven.apache.org</a:t>
            </a:r>
            <a:r>
              <a:rPr lang="en" sz="700">
                <a:solidFill>
                  <a:srgbClr val="000088"/>
                </a:solidFill>
                <a:highlight>
                  <a:srgbClr val="EEEEEE"/>
                </a:highlight>
                <a:latin typeface="Courier New"/>
                <a:ea typeface="Courier New"/>
                <a:cs typeface="Courier New"/>
                <a:sym typeface="Courier New"/>
              </a:rPr>
              <a:t>&lt;/url&gt;</a:t>
            </a:r>
            <a:br>
              <a:rPr lang="en" sz="700">
                <a:solidFill>
                  <a:srgbClr val="313131"/>
                </a:solidFill>
                <a:highlight>
                  <a:srgbClr val="EEEEEE"/>
                </a:highlight>
                <a:latin typeface="Courier New"/>
                <a:ea typeface="Courier New"/>
                <a:cs typeface="Courier New"/>
                <a:sym typeface="Courier New"/>
              </a:rPr>
            </a:b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&lt;dependencies&gt;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&lt;dependency&gt;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&lt;groupId&gt;</a:t>
            </a:r>
            <a:r>
              <a:rPr lang="en" sz="700">
                <a:solidFill>
                  <a:srgbClr val="313131"/>
                </a:solidFill>
                <a:highlight>
                  <a:srgbClr val="EEEEEE"/>
                </a:highlight>
                <a:latin typeface="Courier New"/>
                <a:ea typeface="Courier New"/>
                <a:cs typeface="Courier New"/>
                <a:sym typeface="Courier New"/>
              </a:rPr>
              <a:t>junit</a:t>
            </a:r>
            <a:r>
              <a:rPr lang="en" sz="700">
                <a:solidFill>
                  <a:srgbClr val="000088"/>
                </a:solidFill>
                <a:highlight>
                  <a:srgbClr val="EEEEEE"/>
                </a:highlight>
                <a:latin typeface="Courier New"/>
                <a:ea typeface="Courier New"/>
                <a:cs typeface="Courier New"/>
                <a:sym typeface="Courier New"/>
              </a:rPr>
              <a:t>&lt;/groupId&gt;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&lt;artifactId&gt;</a:t>
            </a:r>
            <a:r>
              <a:rPr lang="en" sz="700">
                <a:solidFill>
                  <a:srgbClr val="313131"/>
                </a:solidFill>
                <a:highlight>
                  <a:srgbClr val="EEEEEE"/>
                </a:highlight>
                <a:latin typeface="Courier New"/>
                <a:ea typeface="Courier New"/>
                <a:cs typeface="Courier New"/>
                <a:sym typeface="Courier New"/>
              </a:rPr>
              <a:t>junit</a:t>
            </a:r>
            <a:r>
              <a:rPr lang="en" sz="700">
                <a:solidFill>
                  <a:srgbClr val="000088"/>
                </a:solidFill>
                <a:highlight>
                  <a:srgbClr val="EEEEEE"/>
                </a:highlight>
                <a:latin typeface="Courier New"/>
                <a:ea typeface="Courier New"/>
                <a:cs typeface="Courier New"/>
                <a:sym typeface="Courier New"/>
              </a:rPr>
              <a:t>&lt;/artifactId&gt;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&lt;version&gt;</a:t>
            </a:r>
            <a:r>
              <a:rPr lang="en" sz="700">
                <a:solidFill>
                  <a:srgbClr val="313131"/>
                </a:solidFill>
                <a:highlight>
                  <a:srgbClr val="EEEEEE"/>
                </a:highlight>
                <a:latin typeface="Courier New"/>
                <a:ea typeface="Courier New"/>
                <a:cs typeface="Courier New"/>
                <a:sym typeface="Courier New"/>
              </a:rPr>
              <a:t>3.8.1</a:t>
            </a:r>
            <a:r>
              <a:rPr lang="en" sz="700">
                <a:solidFill>
                  <a:srgbClr val="000088"/>
                </a:solidFill>
                <a:highlight>
                  <a:srgbClr val="EEEEEE"/>
                </a:highlight>
                <a:latin typeface="Courier New"/>
                <a:ea typeface="Courier New"/>
                <a:cs typeface="Courier New"/>
                <a:sym typeface="Courier New"/>
              </a:rPr>
              <a:t>&lt;/version&gt;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&lt;scope&gt;</a:t>
            </a:r>
            <a:r>
              <a:rPr lang="en" sz="700">
                <a:solidFill>
                  <a:srgbClr val="313131"/>
                </a:solidFill>
                <a:highlight>
                  <a:srgbClr val="EEEEEE"/>
                </a:highlight>
                <a:latin typeface="Courier New"/>
                <a:ea typeface="Courier New"/>
                <a:cs typeface="Courier New"/>
                <a:sym typeface="Courier New"/>
              </a:rPr>
              <a:t>test</a:t>
            </a:r>
            <a:r>
              <a:rPr lang="en" sz="700">
                <a:solidFill>
                  <a:srgbClr val="000088"/>
                </a:solidFill>
                <a:highlight>
                  <a:srgbClr val="EEEEEE"/>
                </a:highlight>
                <a:latin typeface="Courier New"/>
                <a:ea typeface="Courier New"/>
                <a:cs typeface="Courier New"/>
                <a:sym typeface="Courier New"/>
              </a:rPr>
              <a:t>&lt;/scope&gt;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&lt;/dependency&gt;</a:t>
            </a:r>
            <a:br>
              <a:rPr lang="en" sz="700">
                <a:solidFill>
                  <a:srgbClr val="313131"/>
                </a:solidFill>
                <a:highlight>
                  <a:srgbClr val="EEEEEE"/>
                </a:highlight>
                <a:latin typeface="Courier New"/>
                <a:ea typeface="Courier New"/>
                <a:cs typeface="Courier New"/>
                <a:sym typeface="Courier New"/>
              </a:rPr>
            </a:b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&lt;dependency&gt;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&lt;groupId&gt;</a:t>
            </a:r>
            <a:r>
              <a:rPr lang="en" sz="700">
                <a:solidFill>
                  <a:srgbClr val="313131"/>
                </a:solidFill>
                <a:highlight>
                  <a:srgbClr val="EEEEEE"/>
                </a:highlight>
                <a:latin typeface="Courier New"/>
                <a:ea typeface="Courier New"/>
                <a:cs typeface="Courier New"/>
                <a:sym typeface="Courier New"/>
              </a:rPr>
              <a:t>ldapjdk</a:t>
            </a:r>
            <a:r>
              <a:rPr lang="en" sz="700">
                <a:solidFill>
                  <a:srgbClr val="000088"/>
                </a:solidFill>
                <a:highlight>
                  <a:srgbClr val="EEEEEE"/>
                </a:highlight>
                <a:latin typeface="Courier New"/>
                <a:ea typeface="Courier New"/>
                <a:cs typeface="Courier New"/>
                <a:sym typeface="Courier New"/>
              </a:rPr>
              <a:t>&lt;/groupId&gt;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&lt;artifactId&gt;</a:t>
            </a:r>
            <a:r>
              <a:rPr lang="en" sz="700">
                <a:solidFill>
                  <a:srgbClr val="313131"/>
                </a:solidFill>
                <a:highlight>
                  <a:srgbClr val="EEEEEE"/>
                </a:highlight>
                <a:latin typeface="Courier New"/>
                <a:ea typeface="Courier New"/>
                <a:cs typeface="Courier New"/>
                <a:sym typeface="Courier New"/>
              </a:rPr>
              <a:t>ldapjdk</a:t>
            </a:r>
            <a:r>
              <a:rPr lang="en" sz="700">
                <a:solidFill>
                  <a:srgbClr val="000088"/>
                </a:solidFill>
                <a:highlight>
                  <a:srgbClr val="EEEEEE"/>
                </a:highlight>
                <a:latin typeface="Courier New"/>
                <a:ea typeface="Courier New"/>
                <a:cs typeface="Courier New"/>
                <a:sym typeface="Courier New"/>
              </a:rPr>
              <a:t>&lt;/artifactId&gt;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&lt;scope&gt;</a:t>
            </a:r>
            <a:r>
              <a:rPr lang="en" sz="700">
                <a:solidFill>
                  <a:srgbClr val="313131"/>
                </a:solidFill>
                <a:highlight>
                  <a:srgbClr val="EEEEEE"/>
                </a:highlight>
                <a:latin typeface="Courier New"/>
                <a:ea typeface="Courier New"/>
                <a:cs typeface="Courier New"/>
                <a:sym typeface="Courier New"/>
              </a:rPr>
              <a:t>system</a:t>
            </a:r>
            <a:r>
              <a:rPr lang="en" sz="700">
                <a:solidFill>
                  <a:srgbClr val="000088"/>
                </a:solidFill>
                <a:highlight>
                  <a:srgbClr val="EEEEEE"/>
                </a:highlight>
                <a:latin typeface="Courier New"/>
                <a:ea typeface="Courier New"/>
                <a:cs typeface="Courier New"/>
                <a:sym typeface="Courier New"/>
              </a:rPr>
              <a:t>&lt;/scope&gt;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&lt;version&gt;</a:t>
            </a:r>
            <a:r>
              <a:rPr lang="en" sz="700">
                <a:solidFill>
                  <a:srgbClr val="313131"/>
                </a:solidFill>
                <a:highlight>
                  <a:srgbClr val="EEEEEE"/>
                </a:highlight>
                <a:latin typeface="Courier New"/>
                <a:ea typeface="Courier New"/>
                <a:cs typeface="Courier New"/>
                <a:sym typeface="Courier New"/>
              </a:rPr>
              <a:t>1.0</a:t>
            </a:r>
            <a:r>
              <a:rPr lang="en" sz="700">
                <a:solidFill>
                  <a:srgbClr val="000088"/>
                </a:solidFill>
                <a:highlight>
                  <a:srgbClr val="EEEEEE"/>
                </a:highlight>
                <a:latin typeface="Courier New"/>
                <a:ea typeface="Courier New"/>
                <a:cs typeface="Courier New"/>
                <a:sym typeface="Courier New"/>
              </a:rPr>
              <a:t>&lt;/version&gt;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&lt;systemPath&gt;</a:t>
            </a:r>
            <a:r>
              <a:rPr lang="en" sz="700">
                <a:solidFill>
                  <a:srgbClr val="313131"/>
                </a:solidFill>
                <a:highlight>
                  <a:srgbClr val="EEEEEE"/>
                </a:highlight>
                <a:latin typeface="Courier New"/>
                <a:ea typeface="Courier New"/>
                <a:cs typeface="Courier New"/>
                <a:sym typeface="Courier New"/>
              </a:rPr>
              <a:t>${basedir}\src\lib\ldapjdk.jar</a:t>
            </a:r>
            <a:r>
              <a:rPr lang="en" sz="700">
                <a:solidFill>
                  <a:srgbClr val="000088"/>
                </a:solidFill>
                <a:highlight>
                  <a:srgbClr val="EEEEEE"/>
                </a:highlight>
                <a:latin typeface="Courier New"/>
                <a:ea typeface="Courier New"/>
                <a:cs typeface="Courier New"/>
                <a:sym typeface="Courier New"/>
              </a:rPr>
              <a:t>&lt;/systemPath&gt;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&lt;/dependency&gt;</a:t>
            </a:r>
            <a:br>
              <a:rPr lang="en" sz="700">
                <a:solidFill>
                  <a:srgbClr val="313131"/>
                </a:solidFill>
                <a:highlight>
                  <a:srgbClr val="EEEEEE"/>
                </a:highlight>
                <a:latin typeface="Courier New"/>
                <a:ea typeface="Courier New"/>
                <a:cs typeface="Courier New"/>
                <a:sym typeface="Courier New"/>
              </a:rPr>
            </a:br>
            <a:r>
              <a:rPr lang="en" sz="700">
                <a:solidFill>
                  <a:srgbClr val="313131"/>
                </a:solidFill>
                <a:highlight>
                  <a:srgbClr val="EEEEEE"/>
                </a:highlight>
                <a:latin typeface="Courier New"/>
                <a:ea typeface="Courier New"/>
                <a:cs typeface="Courier New"/>
                <a:sym typeface="Courier New"/>
              </a:rPr>
              <a:t>   </a:t>
            </a:r>
            <a:r>
              <a:rPr lang="en" sz="700">
                <a:solidFill>
                  <a:srgbClr val="000088"/>
                </a:solidFill>
                <a:highlight>
                  <a:srgbClr val="EEEEEE"/>
                </a:highlight>
                <a:latin typeface="Courier New"/>
                <a:ea typeface="Courier New"/>
                <a:cs typeface="Courier New"/>
                <a:sym typeface="Courier New"/>
              </a:rPr>
              <a:t>&lt;/dependencies&gt;</a:t>
            </a:r>
            <a:br>
              <a:rPr lang="en" sz="700">
                <a:solidFill>
                  <a:srgbClr val="313131"/>
                </a:solidFill>
                <a:highlight>
                  <a:srgbClr val="EEEEEE"/>
                </a:highlight>
                <a:latin typeface="Courier New"/>
                <a:ea typeface="Courier New"/>
                <a:cs typeface="Courier New"/>
                <a:sym typeface="Courier New"/>
              </a:rPr>
            </a:br>
            <a:br>
              <a:rPr lang="en" sz="700">
                <a:solidFill>
                  <a:srgbClr val="313131"/>
                </a:solidFill>
                <a:highlight>
                  <a:srgbClr val="EEEEEE"/>
                </a:highlight>
                <a:latin typeface="Courier New"/>
                <a:ea typeface="Courier New"/>
                <a:cs typeface="Courier New"/>
                <a:sym typeface="Courier New"/>
              </a:rPr>
            </a:br>
            <a:r>
              <a:rPr lang="en" sz="700">
                <a:solidFill>
                  <a:srgbClr val="000088"/>
                </a:solidFill>
                <a:highlight>
                  <a:srgbClr val="EEEEEE"/>
                </a:highlight>
                <a:latin typeface="Courier New"/>
                <a:ea typeface="Courier New"/>
                <a:cs typeface="Courier New"/>
                <a:sym typeface="Courier New"/>
              </a:rPr>
              <a:t>&lt;/project&gt;</a:t>
            </a:r>
            <a:endParaRPr sz="700">
              <a:solidFill>
                <a:srgbClr val="000088"/>
              </a:solidFill>
              <a:highlight>
                <a:srgbClr val="EEEEEE"/>
              </a:highlight>
              <a:latin typeface="Courier New"/>
              <a:ea typeface="Courier New"/>
              <a:cs typeface="Courier New"/>
              <a:sym typeface="Courier New"/>
            </a:endParaRPr>
          </a:p>
          <a:p>
            <a:pPr indent="0" lvl="0" marL="0" rtl="0" algn="l">
              <a:spcBef>
                <a:spcPts val="8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txBox="1"/>
          <p:nvPr>
            <p:ph idx="1" type="body"/>
          </p:nvPr>
        </p:nvSpPr>
        <p:spPr>
          <a:xfrm>
            <a:off x="311700" y="102250"/>
            <a:ext cx="8426100" cy="4466700"/>
          </a:xfrm>
          <a:prstGeom prst="rect">
            <a:avLst/>
          </a:prstGeom>
        </p:spPr>
        <p:txBody>
          <a:bodyPr anchorCtr="0" anchor="t" bIns="91425" lIns="91425" spcFirstLastPara="1" rIns="91425" wrap="square" tIns="91425">
            <a:noAutofit/>
          </a:bodyPr>
          <a:lstStyle/>
          <a:p>
            <a:pPr indent="0" lvl="0" marL="0" rtl="0" algn="l">
              <a:lnSpc>
                <a:spcPct val="109090"/>
              </a:lnSpc>
              <a:spcBef>
                <a:spcPts val="0"/>
              </a:spcBef>
              <a:spcAft>
                <a:spcPts val="0"/>
              </a:spcAft>
              <a:buClr>
                <a:schemeClr val="dk1"/>
              </a:buClr>
              <a:buSzPts val="1100"/>
              <a:buFont typeface="Arial"/>
              <a:buNone/>
            </a:pPr>
            <a:r>
              <a:rPr lang="en" sz="1000">
                <a:solidFill>
                  <a:srgbClr val="000088"/>
                </a:solidFill>
                <a:highlight>
                  <a:srgbClr val="EEEEEE"/>
                </a:highlight>
                <a:latin typeface="Courier New"/>
                <a:ea typeface="Courier New"/>
                <a:cs typeface="Courier New"/>
                <a:sym typeface="Courier New"/>
              </a:rPr>
              <a:t>&lt;project</a:t>
            </a:r>
            <a:r>
              <a:rPr lang="en" sz="1000">
                <a:solidFill>
                  <a:srgbClr val="313131"/>
                </a:solidFill>
                <a:highlight>
                  <a:srgbClr val="EEEEEE"/>
                </a:highlight>
                <a:latin typeface="Courier New"/>
                <a:ea typeface="Courier New"/>
                <a:cs typeface="Courier New"/>
                <a:sym typeface="Courier New"/>
              </a:rPr>
              <a:t> </a:t>
            </a:r>
            <a:r>
              <a:rPr lang="en" sz="1000">
                <a:solidFill>
                  <a:srgbClr val="7F0055"/>
                </a:solidFill>
                <a:highlight>
                  <a:srgbClr val="EEEEEE"/>
                </a:highlight>
                <a:latin typeface="Courier New"/>
                <a:ea typeface="Courier New"/>
                <a:cs typeface="Courier New"/>
                <a:sym typeface="Courier New"/>
              </a:rPr>
              <a:t>xmlns</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"http://maven.apache.org/POM/4.0.0"</a:t>
            </a:r>
            <a:r>
              <a:rPr lang="en" sz="1000">
                <a:solidFill>
                  <a:srgbClr val="313131"/>
                </a:solidFill>
                <a:highlight>
                  <a:srgbClr val="EEEEEE"/>
                </a:highlight>
                <a:latin typeface="Courier New"/>
                <a:ea typeface="Courier New"/>
                <a:cs typeface="Courier New"/>
                <a:sym typeface="Courier New"/>
              </a:rPr>
              <a:t> </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7F0055"/>
                </a:solidFill>
                <a:highlight>
                  <a:srgbClr val="EEEEEE"/>
                </a:highlight>
                <a:latin typeface="Courier New"/>
                <a:ea typeface="Courier New"/>
                <a:cs typeface="Courier New"/>
                <a:sym typeface="Courier New"/>
              </a:rPr>
              <a:t>xmlns:xsi</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"http://www.w3.org/2001/XMLSchema-instance"</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7F0055"/>
                </a:solidFill>
                <a:highlight>
                  <a:srgbClr val="EEEEEE"/>
                </a:highlight>
                <a:latin typeface="Courier New"/>
                <a:ea typeface="Courier New"/>
                <a:cs typeface="Courier New"/>
                <a:sym typeface="Courier New"/>
              </a:rPr>
              <a:t>xsi:schemaLocation</a:t>
            </a:r>
            <a:r>
              <a:rPr lang="en" sz="1000">
                <a:solidFill>
                  <a:srgbClr val="666600"/>
                </a:solidFill>
                <a:highlight>
                  <a:srgbClr val="EEEEEE"/>
                </a:highlight>
                <a:latin typeface="Courier New"/>
                <a:ea typeface="Courier New"/>
                <a:cs typeface="Courier New"/>
                <a:sym typeface="Courier New"/>
              </a:rPr>
              <a:t>=</a:t>
            </a:r>
            <a:r>
              <a:rPr lang="en" sz="1000">
                <a:solidFill>
                  <a:srgbClr val="008800"/>
                </a:solidFill>
                <a:highlight>
                  <a:srgbClr val="EEEEEE"/>
                </a:highlight>
                <a:latin typeface="Courier New"/>
                <a:ea typeface="Courier New"/>
                <a:cs typeface="Courier New"/>
                <a:sym typeface="Courier New"/>
              </a:rPr>
              <a:t>"http://maven.apache.org/POM/4.0.0 </a:t>
            </a:r>
            <a:br>
              <a:rPr lang="en" sz="1000">
                <a:solidFill>
                  <a:srgbClr val="008800"/>
                </a:solidFill>
                <a:highlight>
                  <a:srgbClr val="EEEEEE"/>
                </a:highlight>
                <a:latin typeface="Courier New"/>
                <a:ea typeface="Courier New"/>
                <a:cs typeface="Courier New"/>
                <a:sym typeface="Courier New"/>
              </a:rPr>
            </a:br>
            <a:r>
              <a:rPr lang="en" sz="1000">
                <a:solidFill>
                  <a:srgbClr val="008800"/>
                </a:solidFill>
                <a:highlight>
                  <a:srgbClr val="EEEEEE"/>
                </a:highlight>
                <a:latin typeface="Courier New"/>
                <a:ea typeface="Courier New"/>
                <a:cs typeface="Courier New"/>
                <a:sym typeface="Courier New"/>
              </a:rPr>
              <a:t>   http://maven.apache.org/xsd/maven-4.0.0.xsd"</a:t>
            </a:r>
            <a:r>
              <a:rPr lang="en" sz="1000">
                <a:solidFill>
                  <a:srgbClr val="000088"/>
                </a:solidFill>
                <a:highlight>
                  <a:srgbClr val="EEEEEE"/>
                </a:highlight>
                <a:latin typeface="Courier New"/>
                <a:ea typeface="Courier New"/>
                <a:cs typeface="Courier New"/>
                <a:sym typeface="Courier New"/>
              </a:rPr>
              <a:t>&gt;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&lt;modelVersion&gt;</a:t>
            </a:r>
            <a:r>
              <a:rPr lang="en" sz="1000">
                <a:solidFill>
                  <a:srgbClr val="313131"/>
                </a:solidFill>
                <a:highlight>
                  <a:srgbClr val="EEEEEE"/>
                </a:highlight>
                <a:latin typeface="Courier New"/>
                <a:ea typeface="Courier New"/>
                <a:cs typeface="Courier New"/>
                <a:sym typeface="Courier New"/>
              </a:rPr>
              <a:t>4.0.0</a:t>
            </a:r>
            <a:r>
              <a:rPr lang="en" sz="1000">
                <a:solidFill>
                  <a:srgbClr val="000088"/>
                </a:solidFill>
                <a:highlight>
                  <a:srgbClr val="EEEEEE"/>
                </a:highlight>
                <a:latin typeface="Courier New"/>
                <a:ea typeface="Courier New"/>
                <a:cs typeface="Courier New"/>
                <a:sym typeface="Courier New"/>
              </a:rPr>
              <a:t>&lt;/modelVersion&gt;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&lt;groupId&gt;</a:t>
            </a:r>
            <a:r>
              <a:rPr lang="en" sz="1000">
                <a:solidFill>
                  <a:srgbClr val="313131"/>
                </a:solidFill>
                <a:highlight>
                  <a:srgbClr val="EEEEEE"/>
                </a:highlight>
                <a:latin typeface="Courier New"/>
                <a:ea typeface="Courier New"/>
                <a:cs typeface="Courier New"/>
                <a:sym typeface="Courier New"/>
              </a:rPr>
              <a:t>bus-core-api</a:t>
            </a:r>
            <a:r>
              <a:rPr lang="en" sz="1000">
                <a:solidFill>
                  <a:srgbClr val="000088"/>
                </a:solidFill>
                <a:highlight>
                  <a:srgbClr val="EEEEEE"/>
                </a:highlight>
                <a:latin typeface="Courier New"/>
                <a:ea typeface="Courier New"/>
                <a:cs typeface="Courier New"/>
                <a:sym typeface="Courier New"/>
              </a:rPr>
              <a:t>&lt;/groupId&gt;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&lt;artifactId&gt;</a:t>
            </a:r>
            <a:r>
              <a:rPr lang="en" sz="1000">
                <a:solidFill>
                  <a:srgbClr val="313131"/>
                </a:solidFill>
                <a:highlight>
                  <a:srgbClr val="EEEEEE"/>
                </a:highlight>
                <a:latin typeface="Courier New"/>
                <a:ea typeface="Courier New"/>
                <a:cs typeface="Courier New"/>
                <a:sym typeface="Courier New"/>
              </a:rPr>
              <a:t>bus-core-api</a:t>
            </a:r>
            <a:r>
              <a:rPr lang="en" sz="1000">
                <a:solidFill>
                  <a:srgbClr val="000088"/>
                </a:solidFill>
                <a:highlight>
                  <a:srgbClr val="EEEEEE"/>
                </a:highlight>
                <a:latin typeface="Courier New"/>
                <a:ea typeface="Courier New"/>
                <a:cs typeface="Courier New"/>
                <a:sym typeface="Courier New"/>
              </a:rPr>
              <a:t>&lt;/artifactId&gt;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&lt;version&gt;</a:t>
            </a:r>
            <a:r>
              <a:rPr lang="en" sz="1000">
                <a:solidFill>
                  <a:srgbClr val="313131"/>
                </a:solidFill>
                <a:highlight>
                  <a:srgbClr val="EEEEEE"/>
                </a:highlight>
                <a:latin typeface="Courier New"/>
                <a:ea typeface="Courier New"/>
                <a:cs typeface="Courier New"/>
                <a:sym typeface="Courier New"/>
              </a:rPr>
              <a:t>1.0-SNAPSHOT</a:t>
            </a:r>
            <a:r>
              <a:rPr lang="en" sz="1000">
                <a:solidFill>
                  <a:srgbClr val="000088"/>
                </a:solidFill>
                <a:highlight>
                  <a:srgbClr val="EEEEEE"/>
                </a:highlight>
                <a:latin typeface="Courier New"/>
                <a:ea typeface="Courier New"/>
                <a:cs typeface="Courier New"/>
                <a:sym typeface="Courier New"/>
              </a:rPr>
              <a:t>&lt;/version&gt;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&lt;packaging&gt;</a:t>
            </a:r>
            <a:r>
              <a:rPr lang="en" sz="1000">
                <a:solidFill>
                  <a:srgbClr val="313131"/>
                </a:solidFill>
                <a:highlight>
                  <a:srgbClr val="EEEEEE"/>
                </a:highlight>
                <a:latin typeface="Courier New"/>
                <a:ea typeface="Courier New"/>
                <a:cs typeface="Courier New"/>
                <a:sym typeface="Courier New"/>
              </a:rPr>
              <a:t>jar</a:t>
            </a:r>
            <a:r>
              <a:rPr lang="en" sz="1000">
                <a:solidFill>
                  <a:srgbClr val="000088"/>
                </a:solidFill>
                <a:highlight>
                  <a:srgbClr val="EEEEEE"/>
                </a:highlight>
                <a:latin typeface="Courier New"/>
                <a:ea typeface="Courier New"/>
                <a:cs typeface="Courier New"/>
                <a:sym typeface="Courier New"/>
              </a:rPr>
              <a:t>&lt;/packaging&gt;</a:t>
            </a:r>
            <a:r>
              <a:rPr lang="en" sz="1000">
                <a:solidFill>
                  <a:srgbClr val="313131"/>
                </a:solidFill>
                <a:highlight>
                  <a:srgbClr val="EEEEEE"/>
                </a:highlight>
                <a:latin typeface="Courier New"/>
                <a:ea typeface="Courier New"/>
                <a:cs typeface="Courier New"/>
                <a:sym typeface="Courier New"/>
              </a:rPr>
              <a:t> </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&lt;scm&gt;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&lt;url&gt;</a:t>
            </a:r>
            <a:r>
              <a:rPr lang="en" sz="1000">
                <a:solidFill>
                  <a:srgbClr val="313131"/>
                </a:solidFill>
                <a:highlight>
                  <a:srgbClr val="EEEEEE"/>
                </a:highlight>
                <a:latin typeface="Courier New"/>
                <a:ea typeface="Courier New"/>
                <a:cs typeface="Courier New"/>
                <a:sym typeface="Courier New"/>
              </a:rPr>
              <a:t>http://www.svn.com</a:t>
            </a:r>
            <a:r>
              <a:rPr lang="en" sz="1000">
                <a:solidFill>
                  <a:srgbClr val="000088"/>
                </a:solidFill>
                <a:highlight>
                  <a:srgbClr val="EEEEEE"/>
                </a:highlight>
                <a:latin typeface="Courier New"/>
                <a:ea typeface="Courier New"/>
                <a:cs typeface="Courier New"/>
                <a:sym typeface="Courier New"/>
              </a:rPr>
              <a:t>&lt;/url&gt;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&lt;connection&gt;</a:t>
            </a:r>
            <a:r>
              <a:rPr lang="en" sz="1000">
                <a:solidFill>
                  <a:srgbClr val="313131"/>
                </a:solidFill>
                <a:highlight>
                  <a:srgbClr val="EEEEEE"/>
                </a:highlight>
                <a:latin typeface="Courier New"/>
                <a:ea typeface="Courier New"/>
                <a:cs typeface="Courier New"/>
                <a:sym typeface="Courier New"/>
              </a:rPr>
              <a:t>scm:svn:http://localhost:8080/svn/jrepo/trunk/</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Framework</a:t>
            </a:r>
            <a:r>
              <a:rPr lang="en" sz="1000">
                <a:solidFill>
                  <a:srgbClr val="000088"/>
                </a:solidFill>
                <a:highlight>
                  <a:srgbClr val="EEEEEE"/>
                </a:highlight>
                <a:latin typeface="Courier New"/>
                <a:ea typeface="Courier New"/>
                <a:cs typeface="Courier New"/>
                <a:sym typeface="Courier New"/>
              </a:rPr>
              <a:t>&lt;/connection&gt;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&lt;developerConnection&gt;</a:t>
            </a:r>
            <a:r>
              <a:rPr lang="en" sz="1000">
                <a:solidFill>
                  <a:srgbClr val="313131"/>
                </a:solidFill>
                <a:highlight>
                  <a:srgbClr val="EEEEEE"/>
                </a:highlight>
                <a:latin typeface="Courier New"/>
                <a:ea typeface="Courier New"/>
                <a:cs typeface="Courier New"/>
                <a:sym typeface="Courier New"/>
              </a:rPr>
              <a:t>scm:svn:${username}/${password}@localhost:8080:</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common_core_api:1101:code</a:t>
            </a:r>
            <a:r>
              <a:rPr lang="en" sz="1000">
                <a:solidFill>
                  <a:srgbClr val="000088"/>
                </a:solidFill>
                <a:highlight>
                  <a:srgbClr val="EEEEEE"/>
                </a:highlight>
                <a:latin typeface="Courier New"/>
                <a:ea typeface="Courier New"/>
                <a:cs typeface="Courier New"/>
                <a:sym typeface="Courier New"/>
              </a:rPr>
              <a:t>&lt;/developerConnection&gt;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&lt;/scm&gt;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&lt;distributionManagement&gt;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&lt;repository&gt;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&lt;id&gt;</a:t>
            </a:r>
            <a:r>
              <a:rPr lang="en" sz="1000">
                <a:solidFill>
                  <a:srgbClr val="313131"/>
                </a:solidFill>
                <a:highlight>
                  <a:srgbClr val="EEEEEE"/>
                </a:highlight>
                <a:latin typeface="Courier New"/>
                <a:ea typeface="Courier New"/>
                <a:cs typeface="Courier New"/>
                <a:sym typeface="Courier New"/>
              </a:rPr>
              <a:t>Core-API-Java-Release</a:t>
            </a:r>
            <a:r>
              <a:rPr lang="en" sz="1000">
                <a:solidFill>
                  <a:srgbClr val="000088"/>
                </a:solidFill>
                <a:highlight>
                  <a:srgbClr val="EEEEEE"/>
                </a:highlight>
                <a:latin typeface="Courier New"/>
                <a:ea typeface="Courier New"/>
                <a:cs typeface="Courier New"/>
                <a:sym typeface="Courier New"/>
              </a:rPr>
              <a:t>&lt;/id&gt;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&lt;name&gt;</a:t>
            </a:r>
            <a:r>
              <a:rPr lang="en" sz="1000">
                <a:solidFill>
                  <a:srgbClr val="313131"/>
                </a:solidFill>
                <a:highlight>
                  <a:srgbClr val="EEEEEE"/>
                </a:highlight>
                <a:latin typeface="Courier New"/>
                <a:ea typeface="Courier New"/>
                <a:cs typeface="Courier New"/>
                <a:sym typeface="Courier New"/>
              </a:rPr>
              <a:t>Release repository</a:t>
            </a:r>
            <a:r>
              <a:rPr lang="en" sz="1000">
                <a:solidFill>
                  <a:srgbClr val="000088"/>
                </a:solidFill>
                <a:highlight>
                  <a:srgbClr val="EEEEEE"/>
                </a:highlight>
                <a:latin typeface="Courier New"/>
                <a:ea typeface="Courier New"/>
                <a:cs typeface="Courier New"/>
                <a:sym typeface="Courier New"/>
              </a:rPr>
              <a:t>&lt;/name&gt;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&lt;url&gt;</a:t>
            </a:r>
            <a:r>
              <a:rPr lang="en" sz="1000">
                <a:solidFill>
                  <a:srgbClr val="313131"/>
                </a:solidFill>
                <a:highlight>
                  <a:srgbClr val="EEEEEE"/>
                </a:highlight>
                <a:latin typeface="Courier New"/>
                <a:ea typeface="Courier New"/>
                <a:cs typeface="Courier New"/>
                <a:sym typeface="Courier New"/>
              </a:rPr>
              <a:t>http://localhost:8081/nexus/content/repositories/</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Core-Api-Release</a:t>
            </a:r>
            <a:r>
              <a:rPr lang="en" sz="1000">
                <a:solidFill>
                  <a:srgbClr val="000088"/>
                </a:solidFill>
                <a:highlight>
                  <a:srgbClr val="EEEEEE"/>
                </a:highlight>
                <a:latin typeface="Courier New"/>
                <a:ea typeface="Courier New"/>
                <a:cs typeface="Courier New"/>
                <a:sym typeface="Courier New"/>
              </a:rPr>
              <a:t>&lt;/url&gt;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&lt;/repository&gt;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&lt;/distributionManagement&gt;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&lt;build&gt;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&lt;plugins&gt;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&lt;plugin&gt;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&lt;groupId&gt;</a:t>
            </a:r>
            <a:r>
              <a:rPr lang="en" sz="1000">
                <a:solidFill>
                  <a:srgbClr val="313131"/>
                </a:solidFill>
                <a:highlight>
                  <a:srgbClr val="EEEEEE"/>
                </a:highlight>
                <a:latin typeface="Courier New"/>
                <a:ea typeface="Courier New"/>
                <a:cs typeface="Courier New"/>
                <a:sym typeface="Courier New"/>
              </a:rPr>
              <a:t>org.apache.maven.plugins</a:t>
            </a:r>
            <a:r>
              <a:rPr lang="en" sz="1000">
                <a:solidFill>
                  <a:srgbClr val="000088"/>
                </a:solidFill>
                <a:highlight>
                  <a:srgbClr val="EEEEEE"/>
                </a:highlight>
                <a:latin typeface="Courier New"/>
                <a:ea typeface="Courier New"/>
                <a:cs typeface="Courier New"/>
                <a:sym typeface="Courier New"/>
              </a:rPr>
              <a:t>&lt;/groupId&gt;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&lt;artifactId&gt;</a:t>
            </a:r>
            <a:r>
              <a:rPr lang="en" sz="1000">
                <a:solidFill>
                  <a:srgbClr val="313131"/>
                </a:solidFill>
                <a:highlight>
                  <a:srgbClr val="EEEEEE"/>
                </a:highlight>
                <a:latin typeface="Courier New"/>
                <a:ea typeface="Courier New"/>
                <a:cs typeface="Courier New"/>
                <a:sym typeface="Courier New"/>
              </a:rPr>
              <a:t>maven-release-plugin</a:t>
            </a:r>
            <a:r>
              <a:rPr lang="en" sz="1000">
                <a:solidFill>
                  <a:srgbClr val="000088"/>
                </a:solidFill>
                <a:highlight>
                  <a:srgbClr val="EEEEEE"/>
                </a:highlight>
                <a:latin typeface="Courier New"/>
                <a:ea typeface="Courier New"/>
                <a:cs typeface="Courier New"/>
                <a:sym typeface="Courier New"/>
              </a:rPr>
              <a:t>&lt;/artifactId&gt;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&lt;version&gt;</a:t>
            </a:r>
            <a:r>
              <a:rPr lang="en" sz="1000">
                <a:solidFill>
                  <a:srgbClr val="313131"/>
                </a:solidFill>
                <a:highlight>
                  <a:srgbClr val="EEEEEE"/>
                </a:highlight>
                <a:latin typeface="Courier New"/>
                <a:ea typeface="Courier New"/>
                <a:cs typeface="Courier New"/>
                <a:sym typeface="Courier New"/>
              </a:rPr>
              <a:t>2.0-beta-9</a:t>
            </a:r>
            <a:r>
              <a:rPr lang="en" sz="1000">
                <a:solidFill>
                  <a:srgbClr val="000088"/>
                </a:solidFill>
                <a:highlight>
                  <a:srgbClr val="EEEEEE"/>
                </a:highlight>
                <a:latin typeface="Courier New"/>
                <a:ea typeface="Courier New"/>
                <a:cs typeface="Courier New"/>
                <a:sym typeface="Courier New"/>
              </a:rPr>
              <a:t>&lt;/version&gt;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&lt;configuration&gt;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&lt;useReleaseProfile&gt;</a:t>
            </a:r>
            <a:r>
              <a:rPr lang="en" sz="1000">
                <a:solidFill>
                  <a:srgbClr val="313131"/>
                </a:solidFill>
                <a:highlight>
                  <a:srgbClr val="EEEEEE"/>
                </a:highlight>
                <a:latin typeface="Courier New"/>
                <a:ea typeface="Courier New"/>
                <a:cs typeface="Courier New"/>
                <a:sym typeface="Courier New"/>
              </a:rPr>
              <a:t>false</a:t>
            </a:r>
            <a:r>
              <a:rPr lang="en" sz="1000">
                <a:solidFill>
                  <a:srgbClr val="000088"/>
                </a:solidFill>
                <a:highlight>
                  <a:srgbClr val="EEEEEE"/>
                </a:highlight>
                <a:latin typeface="Courier New"/>
                <a:ea typeface="Courier New"/>
                <a:cs typeface="Courier New"/>
                <a:sym typeface="Courier New"/>
              </a:rPr>
              <a:t>&lt;/useReleaseProfile&gt;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&lt;goals&gt;</a:t>
            </a:r>
            <a:r>
              <a:rPr lang="en" sz="1000">
                <a:solidFill>
                  <a:srgbClr val="313131"/>
                </a:solidFill>
                <a:highlight>
                  <a:srgbClr val="EEEEEE"/>
                </a:highlight>
                <a:latin typeface="Courier New"/>
                <a:ea typeface="Courier New"/>
                <a:cs typeface="Courier New"/>
                <a:sym typeface="Courier New"/>
              </a:rPr>
              <a:t>deploy</a:t>
            </a:r>
            <a:r>
              <a:rPr lang="en" sz="1000">
                <a:solidFill>
                  <a:srgbClr val="000088"/>
                </a:solidFill>
                <a:highlight>
                  <a:srgbClr val="EEEEEE"/>
                </a:highlight>
                <a:latin typeface="Courier New"/>
                <a:ea typeface="Courier New"/>
                <a:cs typeface="Courier New"/>
                <a:sym typeface="Courier New"/>
              </a:rPr>
              <a:t>&lt;/goals&gt;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&lt;scmCommentPrefix&gt;</a:t>
            </a:r>
            <a:r>
              <a:rPr lang="en" sz="1000">
                <a:solidFill>
                  <a:srgbClr val="313131"/>
                </a:solidFill>
                <a:highlight>
                  <a:srgbClr val="EEEEEE"/>
                </a:highlight>
                <a:latin typeface="Courier New"/>
                <a:ea typeface="Courier New"/>
                <a:cs typeface="Courier New"/>
                <a:sym typeface="Courier New"/>
              </a:rPr>
              <a:t>[bus-core-api-release-checkin]-&lt;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/scmCommentPrefix&gt;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&lt;/configuration&gt;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&lt;/plugin&gt;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&lt;/plugins&gt;</a:t>
            </a:r>
            <a:br>
              <a:rPr lang="en" sz="1000">
                <a:solidFill>
                  <a:srgbClr val="313131"/>
                </a:solidFill>
                <a:highlight>
                  <a:srgbClr val="EEEEEE"/>
                </a:highlight>
                <a:latin typeface="Courier New"/>
                <a:ea typeface="Courier New"/>
                <a:cs typeface="Courier New"/>
                <a:sym typeface="Courier New"/>
              </a:rPr>
            </a:br>
            <a:r>
              <a:rPr lang="en" sz="1000">
                <a:solidFill>
                  <a:srgbClr val="313131"/>
                </a:solidFill>
                <a:highlight>
                  <a:srgbClr val="EEEEEE"/>
                </a:highlight>
                <a:latin typeface="Courier New"/>
                <a:ea typeface="Courier New"/>
                <a:cs typeface="Courier New"/>
                <a:sym typeface="Courier New"/>
              </a:rPr>
              <a:t>   </a:t>
            </a:r>
            <a:r>
              <a:rPr lang="en" sz="1000">
                <a:solidFill>
                  <a:srgbClr val="000088"/>
                </a:solidFill>
                <a:highlight>
                  <a:srgbClr val="EEEEEE"/>
                </a:highlight>
                <a:latin typeface="Courier New"/>
                <a:ea typeface="Courier New"/>
                <a:cs typeface="Courier New"/>
                <a:sym typeface="Courier New"/>
              </a:rPr>
              <a:t>&lt;/build&gt;</a:t>
            </a:r>
            <a:br>
              <a:rPr lang="en" sz="1000">
                <a:solidFill>
                  <a:srgbClr val="313131"/>
                </a:solidFill>
                <a:highlight>
                  <a:srgbClr val="EEEEEE"/>
                </a:highlight>
                <a:latin typeface="Courier New"/>
                <a:ea typeface="Courier New"/>
                <a:cs typeface="Courier New"/>
                <a:sym typeface="Courier New"/>
              </a:rPr>
            </a:br>
            <a:r>
              <a:rPr lang="en" sz="1000">
                <a:solidFill>
                  <a:srgbClr val="000088"/>
                </a:solidFill>
                <a:highlight>
                  <a:srgbClr val="EEEEEE"/>
                </a:highlight>
                <a:latin typeface="Courier New"/>
                <a:ea typeface="Courier New"/>
                <a:cs typeface="Courier New"/>
                <a:sym typeface="Courier New"/>
              </a:rPr>
              <a:t>&lt;/project&gt;</a:t>
            </a:r>
            <a:endParaRPr sz="1000">
              <a:solidFill>
                <a:srgbClr val="000088"/>
              </a:solidFill>
              <a:highlight>
                <a:srgbClr val="EEEEEE"/>
              </a:highlight>
              <a:latin typeface="Courier New"/>
              <a:ea typeface="Courier New"/>
              <a:cs typeface="Courier New"/>
              <a:sym typeface="Courier New"/>
            </a:endParaRPr>
          </a:p>
          <a:p>
            <a:pPr indent="0" lvl="0" marL="0" rtl="0" algn="l">
              <a:spcBef>
                <a:spcPts val="800"/>
              </a:spcBef>
              <a:spcAft>
                <a:spcPts val="0"/>
              </a:spcAft>
              <a:buNone/>
            </a:pPr>
            <a:r>
              <a:rPr lang="en"/>
              <a:t>&lt;moduels&gt;fiance&lt;/module&gt;</a:t>
            </a:r>
            <a:endParaRPr/>
          </a:p>
          <a:p>
            <a:pPr indent="0" lvl="0" marL="0" rtl="0" algn="l">
              <a:spcBef>
                <a:spcPts val="1600"/>
              </a:spcBef>
              <a:spcAft>
                <a:spcPts val="1600"/>
              </a:spcAft>
              <a:buNone/>
            </a:pPr>
            <a:r>
              <a:rPr lang="en"/>
              <a:t>&lt;&gt;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7"/>
          <p:cNvSpPr txBox="1"/>
          <p:nvPr>
            <p:ph idx="1" type="body"/>
          </p:nvPr>
        </p:nvSpPr>
        <p:spPr>
          <a:xfrm>
            <a:off x="311700" y="220200"/>
            <a:ext cx="8614800" cy="4734600"/>
          </a:xfrm>
          <a:prstGeom prst="rect">
            <a:avLst/>
          </a:prstGeom>
        </p:spPr>
        <p:txBody>
          <a:bodyPr anchorCtr="0" anchor="t" bIns="91425" lIns="91425" spcFirstLastPara="1" rIns="91425" wrap="square" tIns="91425">
            <a:noAutofit/>
          </a:bodyPr>
          <a:lstStyle/>
          <a:p>
            <a:pPr indent="0" lvl="0" marL="0" rtl="0" algn="l">
              <a:lnSpc>
                <a:spcPct val="109090"/>
              </a:lnSpc>
              <a:spcBef>
                <a:spcPts val="0"/>
              </a:spcBef>
              <a:spcAft>
                <a:spcPts val="0"/>
              </a:spcAft>
              <a:buNone/>
            </a:pPr>
            <a:r>
              <a:rPr b="1" lang="en" sz="1400">
                <a:solidFill>
                  <a:srgbClr val="313131"/>
                </a:solidFill>
                <a:highlight>
                  <a:srgbClr val="EEEEEE"/>
                </a:highlight>
                <a:latin typeface="Times New Roman"/>
                <a:ea typeface="Times New Roman"/>
                <a:cs typeface="Times New Roman"/>
                <a:sym typeface="Times New Roman"/>
              </a:rPr>
              <a:t>For creating the web-app dynamically</a:t>
            </a:r>
            <a:endParaRPr b="1" sz="1400">
              <a:solidFill>
                <a:srgbClr val="313131"/>
              </a:solidFill>
              <a:highlight>
                <a:srgbClr val="EEEEEE"/>
              </a:highlight>
              <a:latin typeface="Times New Roman"/>
              <a:ea typeface="Times New Roman"/>
              <a:cs typeface="Times New Roman"/>
              <a:sym typeface="Times New Roman"/>
            </a:endParaRPr>
          </a:p>
          <a:p>
            <a:pPr indent="0" lvl="0" marL="0" rtl="0" algn="l">
              <a:lnSpc>
                <a:spcPct val="109090"/>
              </a:lnSpc>
              <a:spcBef>
                <a:spcPts val="800"/>
              </a:spcBef>
              <a:spcAft>
                <a:spcPts val="0"/>
              </a:spcAft>
              <a:buNone/>
            </a:pPr>
            <a:r>
              <a:t/>
            </a:r>
            <a:endParaRPr sz="1000">
              <a:solidFill>
                <a:srgbClr val="313131"/>
              </a:solidFill>
              <a:highlight>
                <a:srgbClr val="EEEEEE"/>
              </a:highlight>
              <a:latin typeface="Courier New"/>
              <a:ea typeface="Courier New"/>
              <a:cs typeface="Courier New"/>
              <a:sym typeface="Courier New"/>
            </a:endParaRPr>
          </a:p>
          <a:p>
            <a:pPr indent="0" lvl="0" marL="0" rtl="0" algn="l">
              <a:lnSpc>
                <a:spcPct val="109090"/>
              </a:lnSpc>
              <a:spcBef>
                <a:spcPts val="800"/>
              </a:spcBef>
              <a:spcAft>
                <a:spcPts val="0"/>
              </a:spcAft>
              <a:buClr>
                <a:schemeClr val="dk1"/>
              </a:buClr>
              <a:buSzPts val="1100"/>
              <a:buFont typeface="Arial"/>
              <a:buNone/>
            </a:pPr>
            <a:r>
              <a:rPr lang="en" sz="1000">
                <a:solidFill>
                  <a:srgbClr val="313131"/>
                </a:solidFill>
                <a:highlight>
                  <a:srgbClr val="EEEEEE"/>
                </a:highlight>
                <a:latin typeface="Courier New"/>
                <a:ea typeface="Courier New"/>
                <a:cs typeface="Courier New"/>
                <a:sym typeface="Courier New"/>
              </a:rPr>
              <a:t>mvn archetype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generate </a:t>
            </a:r>
            <a:br>
              <a:rPr lang="en" sz="1000">
                <a:solidFill>
                  <a:srgbClr val="313131"/>
                </a:solidFill>
                <a:highlight>
                  <a:srgbClr val="EEEEEE"/>
                </a:highlight>
                <a:latin typeface="Courier New"/>
                <a:ea typeface="Courier New"/>
                <a:cs typeface="Courier New"/>
                <a:sym typeface="Courier New"/>
              </a:rPr>
            </a:br>
            <a:r>
              <a:rPr lang="en" sz="1000">
                <a:solidFill>
                  <a:srgbClr val="666600"/>
                </a:solidFill>
                <a:highlight>
                  <a:srgbClr val="EEEEEE"/>
                </a:highlight>
                <a:latin typeface="Courier New"/>
                <a:ea typeface="Courier New"/>
                <a:cs typeface="Courier New"/>
                <a:sym typeface="Courier New"/>
              </a:rPr>
              <a:t>-</a:t>
            </a:r>
            <a:r>
              <a:rPr lang="en" sz="1000">
                <a:solidFill>
                  <a:srgbClr val="7F0055"/>
                </a:solidFill>
                <a:highlight>
                  <a:srgbClr val="EEEEEE"/>
                </a:highlight>
                <a:latin typeface="Courier New"/>
                <a:ea typeface="Courier New"/>
                <a:cs typeface="Courier New"/>
                <a:sym typeface="Courier New"/>
              </a:rPr>
              <a:t>DgroupId</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com</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RC</a:t>
            </a:r>
            <a:r>
              <a:rPr lang="en" sz="1000">
                <a:solidFill>
                  <a:srgbClr val="666600"/>
                </a:solidFill>
                <a:highlight>
                  <a:srgbClr val="EEEEEE"/>
                </a:highlight>
                <a:latin typeface="Courier New"/>
                <a:ea typeface="Courier New"/>
                <a:cs typeface="Courier New"/>
                <a:sym typeface="Courier New"/>
              </a:rPr>
              <a:t>.Corporation</a:t>
            </a:r>
            <a:r>
              <a:rPr lang="en" sz="1000">
                <a:solidFill>
                  <a:srgbClr val="313131"/>
                </a:solidFill>
                <a:highlight>
                  <a:srgbClr val="EEEEEE"/>
                </a:highlight>
                <a:latin typeface="Courier New"/>
                <a:ea typeface="Courier New"/>
                <a:cs typeface="Courier New"/>
                <a:sym typeface="Courier New"/>
              </a:rPr>
              <a:t> </a:t>
            </a:r>
            <a:br>
              <a:rPr lang="en" sz="1000">
                <a:solidFill>
                  <a:srgbClr val="313131"/>
                </a:solidFill>
                <a:highlight>
                  <a:srgbClr val="EEEEEE"/>
                </a:highlight>
                <a:latin typeface="Courier New"/>
                <a:ea typeface="Courier New"/>
                <a:cs typeface="Courier New"/>
                <a:sym typeface="Courier New"/>
              </a:rPr>
            </a:br>
            <a:r>
              <a:rPr lang="en" sz="1000">
                <a:solidFill>
                  <a:srgbClr val="666600"/>
                </a:solidFill>
                <a:highlight>
                  <a:srgbClr val="EEEEEE"/>
                </a:highlight>
                <a:latin typeface="Courier New"/>
                <a:ea typeface="Courier New"/>
                <a:cs typeface="Courier New"/>
                <a:sym typeface="Courier New"/>
              </a:rPr>
              <a:t>-</a:t>
            </a:r>
            <a:r>
              <a:rPr lang="en" sz="1000">
                <a:solidFill>
                  <a:srgbClr val="7F0055"/>
                </a:solidFill>
                <a:highlight>
                  <a:srgbClr val="EEEEEE"/>
                </a:highlight>
                <a:latin typeface="Courier New"/>
                <a:ea typeface="Courier New"/>
                <a:cs typeface="Courier New"/>
                <a:sym typeface="Courier New"/>
              </a:rPr>
              <a:t>DartifactId</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Corporation</a:t>
            </a:r>
            <a:br>
              <a:rPr lang="en" sz="1000">
                <a:solidFill>
                  <a:srgbClr val="313131"/>
                </a:solidFill>
                <a:highlight>
                  <a:srgbClr val="EEEEEE"/>
                </a:highlight>
                <a:latin typeface="Courier New"/>
                <a:ea typeface="Courier New"/>
                <a:cs typeface="Courier New"/>
                <a:sym typeface="Courier New"/>
              </a:rPr>
            </a:br>
            <a:r>
              <a:rPr lang="en" sz="1000">
                <a:solidFill>
                  <a:srgbClr val="666600"/>
                </a:solidFill>
                <a:highlight>
                  <a:srgbClr val="EEEEEE"/>
                </a:highlight>
                <a:latin typeface="Courier New"/>
                <a:ea typeface="Courier New"/>
                <a:cs typeface="Courier New"/>
                <a:sym typeface="Courier New"/>
              </a:rPr>
              <a:t>-</a:t>
            </a:r>
            <a:r>
              <a:rPr lang="en" sz="1000">
                <a:solidFill>
                  <a:srgbClr val="7F0055"/>
                </a:solidFill>
                <a:highlight>
                  <a:srgbClr val="EEEEEE"/>
                </a:highlight>
                <a:latin typeface="Courier New"/>
                <a:ea typeface="Courier New"/>
                <a:cs typeface="Courier New"/>
                <a:sym typeface="Courier New"/>
              </a:rPr>
              <a:t>DarchetypeArtifactId</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maven</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archetype</a:t>
            </a:r>
            <a:r>
              <a:rPr lang="en" sz="1000">
                <a:solidFill>
                  <a:srgbClr val="666600"/>
                </a:solidFill>
                <a:highlight>
                  <a:srgbClr val="EEEEEE"/>
                </a:highlight>
                <a:latin typeface="Courier New"/>
                <a:ea typeface="Courier New"/>
                <a:cs typeface="Courier New"/>
                <a:sym typeface="Courier New"/>
              </a:rPr>
              <a:t>-</a:t>
            </a:r>
            <a:r>
              <a:rPr lang="en" sz="1000">
                <a:solidFill>
                  <a:srgbClr val="313131"/>
                </a:solidFill>
                <a:highlight>
                  <a:srgbClr val="EEEEEE"/>
                </a:highlight>
                <a:latin typeface="Courier New"/>
                <a:ea typeface="Courier New"/>
                <a:cs typeface="Courier New"/>
                <a:sym typeface="Courier New"/>
              </a:rPr>
              <a:t>webapp </a:t>
            </a:r>
            <a:br>
              <a:rPr lang="en" sz="1000">
                <a:solidFill>
                  <a:srgbClr val="313131"/>
                </a:solidFill>
                <a:highlight>
                  <a:srgbClr val="EEEEEE"/>
                </a:highlight>
                <a:latin typeface="Courier New"/>
                <a:ea typeface="Courier New"/>
                <a:cs typeface="Courier New"/>
                <a:sym typeface="Courier New"/>
              </a:rPr>
            </a:br>
            <a:r>
              <a:rPr lang="en" sz="1000">
                <a:solidFill>
                  <a:srgbClr val="666600"/>
                </a:solidFill>
                <a:highlight>
                  <a:srgbClr val="EEEEEE"/>
                </a:highlight>
                <a:latin typeface="Courier New"/>
                <a:ea typeface="Courier New"/>
                <a:cs typeface="Courier New"/>
                <a:sym typeface="Courier New"/>
              </a:rPr>
              <a:t>-</a:t>
            </a:r>
            <a:r>
              <a:rPr lang="en" sz="1000">
                <a:solidFill>
                  <a:srgbClr val="7F0055"/>
                </a:solidFill>
                <a:highlight>
                  <a:srgbClr val="EEEEEE"/>
                </a:highlight>
                <a:latin typeface="Courier New"/>
                <a:ea typeface="Courier New"/>
                <a:cs typeface="Courier New"/>
                <a:sym typeface="Courier New"/>
              </a:rPr>
              <a:t>DinteractiveMode</a:t>
            </a:r>
            <a:r>
              <a:rPr lang="en" sz="1000">
                <a:solidFill>
                  <a:srgbClr val="666600"/>
                </a:solidFill>
                <a:highlight>
                  <a:srgbClr val="EEEEEE"/>
                </a:highlight>
                <a:latin typeface="Courier New"/>
                <a:ea typeface="Courier New"/>
                <a:cs typeface="Courier New"/>
                <a:sym typeface="Courier New"/>
              </a:rPr>
              <a:t>=</a:t>
            </a:r>
            <a:r>
              <a:rPr lang="en" sz="1000">
                <a:solidFill>
                  <a:srgbClr val="000088"/>
                </a:solidFill>
                <a:highlight>
                  <a:srgbClr val="EEEEEE"/>
                </a:highlight>
                <a:latin typeface="Courier New"/>
                <a:ea typeface="Courier New"/>
                <a:cs typeface="Courier New"/>
                <a:sym typeface="Courier New"/>
              </a:rPr>
              <a:t>false</a:t>
            </a:r>
            <a:endParaRPr sz="1000">
              <a:solidFill>
                <a:srgbClr val="000088"/>
              </a:solidFill>
              <a:highlight>
                <a:srgbClr val="EEEEEE"/>
              </a:highlight>
              <a:latin typeface="Courier New"/>
              <a:ea typeface="Courier New"/>
              <a:cs typeface="Courier New"/>
              <a:sym typeface="Courier New"/>
            </a:endParaRPr>
          </a:p>
          <a:p>
            <a:pPr indent="0" lvl="0" marL="0" rtl="0" algn="l">
              <a:spcBef>
                <a:spcPts val="8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8"/>
          <p:cNvSpPr txBox="1"/>
          <p:nvPr>
            <p:ph idx="1" type="body"/>
          </p:nvPr>
        </p:nvSpPr>
        <p:spPr>
          <a:xfrm>
            <a:off x="311700" y="280025"/>
            <a:ext cx="8619300" cy="47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mvn clean package -U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-U: You can force maven to download latest snapshot build using -U switch to any maven command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mvn clean package</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9"/>
          <p:cNvSpPr txBox="1"/>
          <p:nvPr>
            <p:ph idx="1" type="body"/>
          </p:nvPr>
        </p:nvSpPr>
        <p:spPr>
          <a:xfrm>
            <a:off x="311700" y="104975"/>
            <a:ext cx="8546700" cy="50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Creating Project:</a:t>
            </a:r>
            <a:endParaRPr b="1"/>
          </a:p>
          <a:p>
            <a:pPr indent="0" lvl="0" marL="0" rtl="0" algn="l">
              <a:spcBef>
                <a:spcPts val="1600"/>
              </a:spcBef>
              <a:spcAft>
                <a:spcPts val="0"/>
              </a:spcAft>
              <a:buNone/>
            </a:pPr>
            <a:r>
              <a:rPr lang="en"/>
              <a:t>Step1:</a:t>
            </a:r>
            <a:endParaRPr/>
          </a:p>
          <a:p>
            <a:pPr indent="0" lvl="0" marL="0" rtl="0" algn="l">
              <a:spcBef>
                <a:spcPts val="1600"/>
              </a:spcBef>
              <a:spcAft>
                <a:spcPts val="0"/>
              </a:spcAft>
              <a:buNone/>
            </a:pPr>
            <a:r>
              <a:rPr lang="en"/>
              <a:t>Enter the below command to generate the project</a:t>
            </a:r>
            <a:endParaRPr/>
          </a:p>
          <a:p>
            <a:pPr indent="0" lvl="0" marL="0" rtl="0" algn="l">
              <a:spcBef>
                <a:spcPts val="1600"/>
              </a:spcBef>
              <a:spcAft>
                <a:spcPts val="0"/>
              </a:spcAft>
              <a:buNone/>
            </a:pPr>
            <a:r>
              <a:rPr lang="en"/>
              <a:t>$mvn archetype:generator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the end it ‘ll ask you for the GroupID, Artifact name, snapshot version and package</a:t>
            </a:r>
            <a:endParaRPr/>
          </a:p>
          <a:p>
            <a:pPr indent="0" lvl="0" marL="0" rtl="0" algn="l">
              <a:spcBef>
                <a:spcPts val="1600"/>
              </a:spcBef>
              <a:spcAft>
                <a:spcPts val="0"/>
              </a:spcAft>
              <a:buNone/>
            </a:pPr>
            <a:r>
              <a:rPr lang="en"/>
              <a:t>Enter those details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242" name="Google Shape;242;p49"/>
          <p:cNvPicPr preferRelativeResize="0"/>
          <p:nvPr/>
        </p:nvPicPr>
        <p:blipFill>
          <a:blip r:embed="rId3">
            <a:alphaModFix/>
          </a:blip>
          <a:stretch>
            <a:fillRect/>
          </a:stretch>
        </p:blipFill>
        <p:spPr>
          <a:xfrm>
            <a:off x="152400" y="2129725"/>
            <a:ext cx="8546750" cy="1111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9" name="Google Shape;249;p50"/>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1"/>
          <p:cNvSpPr txBox="1"/>
          <p:nvPr>
            <p:ph idx="1" type="body"/>
          </p:nvPr>
        </p:nvSpPr>
        <p:spPr>
          <a:xfrm>
            <a:off x="311700" y="183700"/>
            <a:ext cx="8558100" cy="48156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b="1" lang="en">
                <a:solidFill>
                  <a:srgbClr val="121214"/>
                </a:solidFill>
                <a:latin typeface="Calibri"/>
                <a:ea typeface="Calibri"/>
                <a:cs typeface="Calibri"/>
                <a:sym typeface="Calibri"/>
              </a:rPr>
              <a:t>Super POM</a:t>
            </a:r>
            <a:endParaRPr b="1">
              <a:solidFill>
                <a:srgbClr val="121214"/>
              </a:solidFill>
              <a:latin typeface="Calibri"/>
              <a:ea typeface="Calibri"/>
              <a:cs typeface="Calibri"/>
              <a:sym typeface="Calibri"/>
            </a:endParaRPr>
          </a:p>
          <a:p>
            <a:pPr indent="0" lvl="0" marL="25400" marR="25400" rtl="0" algn="just">
              <a:lnSpc>
                <a:spcPct val="163636"/>
              </a:lnSpc>
              <a:spcBef>
                <a:spcPts val="300"/>
              </a:spcBef>
              <a:spcAft>
                <a:spcPts val="0"/>
              </a:spcAft>
              <a:buClr>
                <a:schemeClr val="dk1"/>
              </a:buClr>
              <a:buSzPts val="1100"/>
              <a:buFont typeface="Arial"/>
              <a:buNone/>
            </a:pPr>
            <a:r>
              <a:rPr lang="en" sz="1400">
                <a:solidFill>
                  <a:schemeClr val="dk1"/>
                </a:solidFill>
                <a:latin typeface="Calibri"/>
                <a:ea typeface="Calibri"/>
                <a:cs typeface="Calibri"/>
                <a:sym typeface="Calibri"/>
              </a:rPr>
              <a:t>All POMs inherit from a parent (despite explicitly defined or not). This base POM is known as the </a:t>
            </a:r>
            <a:r>
              <a:rPr b="1" lang="en" sz="1400">
                <a:solidFill>
                  <a:schemeClr val="dk1"/>
                </a:solidFill>
                <a:latin typeface="Calibri"/>
                <a:ea typeface="Calibri"/>
                <a:cs typeface="Calibri"/>
                <a:sym typeface="Calibri"/>
              </a:rPr>
              <a:t>Super POM</a:t>
            </a:r>
            <a:r>
              <a:rPr lang="en" sz="1400">
                <a:solidFill>
                  <a:schemeClr val="dk1"/>
                </a:solidFill>
                <a:latin typeface="Calibri"/>
                <a:ea typeface="Calibri"/>
                <a:cs typeface="Calibri"/>
                <a:sym typeface="Calibri"/>
              </a:rPr>
              <a:t>, and contains values inherited by default.</a:t>
            </a:r>
            <a:endParaRPr sz="1400">
              <a:solidFill>
                <a:schemeClr val="dk1"/>
              </a:solidFill>
              <a:latin typeface="Calibri"/>
              <a:ea typeface="Calibri"/>
              <a:cs typeface="Calibri"/>
              <a:sym typeface="Calibri"/>
            </a:endParaRPr>
          </a:p>
          <a:p>
            <a:pPr indent="0" lvl="0" marL="25400" marR="25400" rtl="0" algn="just">
              <a:lnSpc>
                <a:spcPct val="163636"/>
              </a:lnSpc>
              <a:spcBef>
                <a:spcPts val="1100"/>
              </a:spcBef>
              <a:spcAft>
                <a:spcPts val="0"/>
              </a:spcAft>
              <a:buClr>
                <a:schemeClr val="dk1"/>
              </a:buClr>
              <a:buSzPts val="1100"/>
              <a:buFont typeface="Arial"/>
              <a:buNone/>
            </a:pPr>
            <a:r>
              <a:rPr lang="en" sz="1400">
                <a:solidFill>
                  <a:schemeClr val="dk1"/>
                </a:solidFill>
                <a:latin typeface="Calibri"/>
                <a:ea typeface="Calibri"/>
                <a:cs typeface="Calibri"/>
                <a:sym typeface="Calibri"/>
              </a:rPr>
              <a:t>Maven use the effective pom (configuration from super pom plus project configuration) to execute relevant goal. It helps developer to specify minimum configuration detail in his/her pom.xml. Although configurations can be overridden easily.</a:t>
            </a:r>
            <a:endParaRPr sz="1400">
              <a:solidFill>
                <a:schemeClr val="dk1"/>
              </a:solidFill>
              <a:latin typeface="Calibri"/>
              <a:ea typeface="Calibri"/>
              <a:cs typeface="Calibri"/>
              <a:sym typeface="Calibri"/>
            </a:endParaRPr>
          </a:p>
          <a:p>
            <a:pPr indent="0" lvl="0" marL="0" rtl="0" algn="l">
              <a:spcBef>
                <a:spcPts val="1100"/>
              </a:spcBef>
              <a:spcAft>
                <a:spcPts val="1600"/>
              </a:spcAft>
              <a:buNone/>
            </a:pPr>
            <a:r>
              <a:t/>
            </a:r>
            <a:endParaRPr sz="1400">
              <a:latin typeface="Calibri"/>
              <a:ea typeface="Calibri"/>
              <a:cs typeface="Calibri"/>
              <a:sym typeface="Calibri"/>
            </a:endParaRPr>
          </a:p>
        </p:txBody>
      </p:sp>
      <p:pic>
        <p:nvPicPr>
          <p:cNvPr descr="pom-relationships_pom-inherit-simple-super.png" id="255" name="Google Shape;255;p51"/>
          <p:cNvPicPr preferRelativeResize="0"/>
          <p:nvPr/>
        </p:nvPicPr>
        <p:blipFill>
          <a:blip r:embed="rId3">
            <a:alphaModFix/>
          </a:blip>
          <a:stretch>
            <a:fillRect/>
          </a:stretch>
        </p:blipFill>
        <p:spPr>
          <a:xfrm>
            <a:off x="2229913" y="2555625"/>
            <a:ext cx="4124325" cy="203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41825"/>
            <a:ext cx="8520600" cy="49638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None/>
            </a:pPr>
            <a:r>
              <a:rPr lang="en" sz="2900">
                <a:solidFill>
                  <a:srgbClr val="121214"/>
                </a:solidFill>
                <a:latin typeface="Verdana"/>
                <a:ea typeface="Verdana"/>
                <a:cs typeface="Verdana"/>
                <a:sym typeface="Verdana"/>
              </a:rPr>
              <a:t>System Requirement</a:t>
            </a:r>
            <a:endParaRPr sz="2900">
              <a:solidFill>
                <a:srgbClr val="121214"/>
              </a:solidFill>
              <a:latin typeface="Verdana"/>
              <a:ea typeface="Verdana"/>
              <a:cs typeface="Verdana"/>
              <a:sym typeface="Verdana"/>
            </a:endParaRPr>
          </a:p>
          <a:p>
            <a:pPr indent="0" lvl="0" marL="0" marR="38100" rtl="0" algn="l">
              <a:lnSpc>
                <a:spcPct val="150000"/>
              </a:lnSpc>
              <a:spcBef>
                <a:spcPts val="300"/>
              </a:spcBef>
              <a:spcAft>
                <a:spcPts val="0"/>
              </a:spcAft>
              <a:buNone/>
            </a:pPr>
            <a:r>
              <a:rPr lang="en" sz="950">
                <a:solidFill>
                  <a:schemeClr val="dk1"/>
                </a:solidFill>
                <a:highlight>
                  <a:srgbClr val="FFFFFF"/>
                </a:highlight>
                <a:latin typeface="Verdana"/>
                <a:ea typeface="Verdana"/>
                <a:cs typeface="Verdana"/>
                <a:sym typeface="Verdana"/>
              </a:rPr>
              <a:t>Maven is Java based tool, so the very first requirement is to have JDK installed on your machine.</a:t>
            </a:r>
            <a:endParaRPr sz="950">
              <a:solidFill>
                <a:schemeClr val="dk1"/>
              </a:solidFill>
              <a:highlight>
                <a:srgbClr val="FFFFFF"/>
              </a:highlight>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b="1" lang="en" sz="850">
                <a:solidFill>
                  <a:srgbClr val="313131"/>
                </a:solidFill>
                <a:latin typeface="Verdana"/>
                <a:ea typeface="Verdana"/>
                <a:cs typeface="Verdana"/>
                <a:sym typeface="Verdana"/>
              </a:rPr>
              <a:t>JDK</a:t>
            </a:r>
            <a:endParaRPr b="1"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lang="en" sz="850">
                <a:solidFill>
                  <a:srgbClr val="313131"/>
                </a:solidFill>
                <a:latin typeface="Verdana"/>
                <a:ea typeface="Verdana"/>
                <a:cs typeface="Verdana"/>
                <a:sym typeface="Verdana"/>
              </a:rPr>
              <a:t>1.5 or above.</a:t>
            </a:r>
            <a:endParaRPr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b="1" lang="en" sz="850">
                <a:solidFill>
                  <a:srgbClr val="313131"/>
                </a:solidFill>
                <a:latin typeface="Verdana"/>
                <a:ea typeface="Verdana"/>
                <a:cs typeface="Verdana"/>
                <a:sym typeface="Verdana"/>
              </a:rPr>
              <a:t>Memory</a:t>
            </a:r>
            <a:endParaRPr b="1"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lang="en" sz="850">
                <a:solidFill>
                  <a:srgbClr val="313131"/>
                </a:solidFill>
                <a:latin typeface="Verdana"/>
                <a:ea typeface="Verdana"/>
                <a:cs typeface="Verdana"/>
                <a:sym typeface="Verdana"/>
              </a:rPr>
              <a:t>no minimum requirement.</a:t>
            </a:r>
            <a:endParaRPr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b="1" lang="en" sz="850">
                <a:solidFill>
                  <a:srgbClr val="313131"/>
                </a:solidFill>
                <a:latin typeface="Verdana"/>
                <a:ea typeface="Verdana"/>
                <a:cs typeface="Verdana"/>
                <a:sym typeface="Verdana"/>
              </a:rPr>
              <a:t>Disk Space</a:t>
            </a:r>
            <a:endParaRPr b="1"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lang="en" sz="850">
                <a:solidFill>
                  <a:srgbClr val="313131"/>
                </a:solidFill>
                <a:latin typeface="Verdana"/>
                <a:ea typeface="Verdana"/>
                <a:cs typeface="Verdana"/>
                <a:sym typeface="Verdana"/>
              </a:rPr>
              <a:t>no minimum requirement.</a:t>
            </a:r>
            <a:endParaRPr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b="1" lang="en" sz="850">
                <a:solidFill>
                  <a:srgbClr val="313131"/>
                </a:solidFill>
                <a:latin typeface="Verdana"/>
                <a:ea typeface="Verdana"/>
                <a:cs typeface="Verdana"/>
                <a:sym typeface="Verdana"/>
              </a:rPr>
              <a:t>Operating System</a:t>
            </a:r>
            <a:endParaRPr b="1" sz="850">
              <a:solidFill>
                <a:srgbClr val="313131"/>
              </a:solidFill>
              <a:latin typeface="Verdana"/>
              <a:ea typeface="Verdana"/>
              <a:cs typeface="Verdana"/>
              <a:sym typeface="Verdana"/>
            </a:endParaRPr>
          </a:p>
          <a:p>
            <a:pPr indent="0" lvl="0" marL="0" rtl="0" algn="l">
              <a:spcBef>
                <a:spcPts val="1000"/>
              </a:spcBef>
              <a:spcAft>
                <a:spcPts val="0"/>
              </a:spcAft>
              <a:buClr>
                <a:srgbClr val="000000"/>
              </a:buClr>
              <a:buSzPts val="1100"/>
              <a:buFont typeface="Arial"/>
              <a:buNone/>
            </a:pPr>
            <a:r>
              <a:rPr lang="en" sz="850">
                <a:solidFill>
                  <a:srgbClr val="313131"/>
                </a:solidFill>
                <a:latin typeface="Verdana"/>
                <a:ea typeface="Verdana"/>
                <a:cs typeface="Verdana"/>
                <a:sym typeface="Verdana"/>
              </a:rPr>
              <a:t>no minimum requirement.</a:t>
            </a:r>
            <a:endParaRPr sz="850">
              <a:solidFill>
                <a:srgbClr val="313131"/>
              </a:solidFill>
              <a:latin typeface="Verdana"/>
              <a:ea typeface="Verdana"/>
              <a:cs typeface="Verdana"/>
              <a:sym typeface="Verdana"/>
            </a:endParaRPr>
          </a:p>
          <a:p>
            <a:pPr indent="0" lvl="0" marL="50800" marR="50800" rtl="0" algn="l">
              <a:spcBef>
                <a:spcPts val="1000"/>
              </a:spcBef>
              <a:spcAft>
                <a:spcPts val="0"/>
              </a:spcAft>
              <a:buClr>
                <a:schemeClr val="dk1"/>
              </a:buClr>
              <a:buSzPts val="1100"/>
              <a:buFont typeface="Arial"/>
              <a:buNone/>
            </a:pPr>
            <a:r>
              <a:rPr lang="en" sz="1000">
                <a:solidFill>
                  <a:srgbClr val="303336"/>
                </a:solidFill>
                <a:highlight>
                  <a:srgbClr val="EFF0F1"/>
                </a:highlight>
                <a:latin typeface="Courier New"/>
                <a:ea typeface="Courier New"/>
                <a:cs typeface="Courier New"/>
                <a:sym typeface="Courier New"/>
              </a:rPr>
              <a:t>wget -c --header </a:t>
            </a:r>
            <a:r>
              <a:rPr lang="en" sz="1000">
                <a:solidFill>
                  <a:srgbClr val="7D2727"/>
                </a:solidFill>
                <a:highlight>
                  <a:srgbClr val="EFF0F1"/>
                </a:highlight>
                <a:latin typeface="Courier New"/>
                <a:ea typeface="Courier New"/>
                <a:cs typeface="Courier New"/>
                <a:sym typeface="Courier New"/>
              </a:rPr>
              <a:t>"Cookie: oraclelicense=accept-securebackup-cookie"</a:t>
            </a:r>
            <a:r>
              <a:rPr lang="en" sz="1000">
                <a:solidFill>
                  <a:srgbClr val="303336"/>
                </a:solidFill>
                <a:highlight>
                  <a:srgbClr val="EFF0F1"/>
                </a:highlight>
                <a:latin typeface="Courier New"/>
                <a:ea typeface="Courier New"/>
                <a:cs typeface="Courier New"/>
                <a:sym typeface="Courier New"/>
              </a:rPr>
              <a:t> http:</a:t>
            </a:r>
            <a:r>
              <a:rPr lang="en" sz="1000">
                <a:solidFill>
                  <a:srgbClr val="858C93"/>
                </a:solidFill>
                <a:highlight>
                  <a:srgbClr val="EFF0F1"/>
                </a:highlight>
                <a:latin typeface="Courier New"/>
                <a:ea typeface="Courier New"/>
                <a:cs typeface="Courier New"/>
                <a:sym typeface="Courier New"/>
              </a:rPr>
              <a:t>//</a:t>
            </a:r>
            <a:r>
              <a:rPr lang="en" sz="1000" u="sng">
                <a:solidFill>
                  <a:srgbClr val="1155CC"/>
                </a:solidFill>
                <a:highlight>
                  <a:srgbClr val="EFF0F1"/>
                </a:highlight>
                <a:latin typeface="Courier New"/>
                <a:ea typeface="Courier New"/>
                <a:cs typeface="Courier New"/>
                <a:sym typeface="Courier New"/>
                <a:hlinkClick r:id="rId3">
                  <a:extLst>
                    <a:ext uri="{A12FA001-AC4F-418D-AE19-62706E023703}">
                      <ahyp:hlinkClr val="tx"/>
                    </a:ext>
                  </a:extLst>
                </a:hlinkClick>
              </a:rPr>
              <a:t>download.oracle.com/otn-pub/java/jdk/8u131-b11/d54c1d3a095b4ff2b6607d096fa80163/jdk-8u131-linux-x64.tar.gz</a:t>
            </a:r>
            <a:endParaRPr sz="1000" u="sng">
              <a:solidFill>
                <a:srgbClr val="1155CC"/>
              </a:solidFill>
              <a:highlight>
                <a:srgbClr val="EFF0F1"/>
              </a:highlight>
              <a:latin typeface="Courier New"/>
              <a:ea typeface="Courier New"/>
              <a:cs typeface="Courier New"/>
              <a:sym typeface="Courier New"/>
            </a:endParaRPr>
          </a:p>
          <a:p>
            <a:pPr indent="0" lvl="0" marL="0" rtl="0" algn="l">
              <a:spcBef>
                <a:spcPts val="1000"/>
              </a:spcBef>
              <a:spcAft>
                <a:spcPts val="0"/>
              </a:spcAft>
              <a:buClr>
                <a:srgbClr val="000000"/>
              </a:buClr>
              <a:buSzPts val="1100"/>
              <a:buFont typeface="Arial"/>
              <a:buNone/>
            </a:pPr>
            <a:r>
              <a:rPr lang="en" sz="850">
                <a:solidFill>
                  <a:srgbClr val="313131"/>
                </a:solidFill>
                <a:latin typeface="Verdana"/>
                <a:ea typeface="Verdana"/>
                <a:cs typeface="Verdana"/>
                <a:sym typeface="Verdana"/>
              </a:rPr>
              <a:t>wget -c --header "Cookie: oraclelicense=accept-securebackup-cookie" </a:t>
            </a:r>
            <a:r>
              <a:rPr lang="en" sz="850" u="sng">
                <a:solidFill>
                  <a:schemeClr val="hlink"/>
                </a:solidFill>
                <a:latin typeface="Verdana"/>
                <a:ea typeface="Verdana"/>
                <a:cs typeface="Verdana"/>
                <a:sym typeface="Verdana"/>
                <a:hlinkClick r:id="rId4"/>
              </a:rPr>
              <a:t>https://download.oracle.com/otn-pub/java/jdk/11.0.7%2B8/8c7daf89330c48f0b9e32f57169f7bac/jdk-11.0.7_linux-x64_bin.tar.gz</a:t>
            </a:r>
            <a:endParaRPr sz="850">
              <a:solidFill>
                <a:srgbClr val="313131"/>
              </a:solidFill>
              <a:latin typeface="Verdana"/>
              <a:ea typeface="Verdana"/>
              <a:cs typeface="Verdana"/>
              <a:sym typeface="Verdana"/>
            </a:endParaRPr>
          </a:p>
          <a:p>
            <a:pPr indent="0" lvl="0" marL="0" rtl="0" algn="l">
              <a:spcBef>
                <a:spcPts val="1500"/>
              </a:spcBef>
              <a:spcAft>
                <a:spcPts val="0"/>
              </a:spcAft>
              <a:buClr>
                <a:srgbClr val="000000"/>
              </a:buClr>
              <a:buSzPts val="1100"/>
              <a:buFont typeface="Arial"/>
              <a:buNone/>
            </a:pPr>
            <a:r>
              <a:rPr lang="en" sz="900">
                <a:solidFill>
                  <a:srgbClr val="6A737D"/>
                </a:solidFill>
                <a:highlight>
                  <a:srgbClr val="FFFFFF"/>
                </a:highlight>
                <a:latin typeface="Courier New"/>
                <a:ea typeface="Courier New"/>
                <a:cs typeface="Courier New"/>
                <a:sym typeface="Courier New"/>
              </a:rPr>
              <a:t>https://download.java.net/java/GA/jdk11/13/GPL/openjdk-11.0.1_linux-x64_bin.tar.gz</a:t>
            </a:r>
            <a:endParaRPr sz="850">
              <a:solidFill>
                <a:srgbClr val="313131"/>
              </a:solidFill>
              <a:latin typeface="Verdana"/>
              <a:ea typeface="Verdana"/>
              <a:cs typeface="Verdana"/>
              <a:sym typeface="Verdana"/>
            </a:endParaRPr>
          </a:p>
          <a:p>
            <a:pPr indent="0" lvl="0" marL="0" rtl="0" algn="l">
              <a:spcBef>
                <a:spcPts val="1500"/>
              </a:spcBef>
              <a:spcAft>
                <a:spcPts val="0"/>
              </a:spcAft>
              <a:buClr>
                <a:srgbClr val="000000"/>
              </a:buClr>
              <a:buSzPts val="1100"/>
              <a:buFont typeface="Arial"/>
              <a:buNone/>
            </a:pPr>
            <a:r>
              <a:rPr lang="en" sz="850">
                <a:solidFill>
                  <a:srgbClr val="313131"/>
                </a:solidFill>
                <a:latin typeface="Verdana"/>
                <a:ea typeface="Verdana"/>
                <a:cs typeface="Verdana"/>
                <a:sym typeface="Verdana"/>
              </a:rPr>
              <a:t>All the </a:t>
            </a:r>
            <a:r>
              <a:rPr lang="en" sz="850">
                <a:solidFill>
                  <a:srgbClr val="313131"/>
                </a:solidFill>
                <a:latin typeface="Verdana"/>
                <a:ea typeface="Verdana"/>
                <a:cs typeface="Verdana"/>
                <a:sym typeface="Verdana"/>
              </a:rPr>
              <a:t>versions </a:t>
            </a:r>
            <a:r>
              <a:rPr lang="en" sz="850">
                <a:solidFill>
                  <a:srgbClr val="313131"/>
                </a:solidFill>
                <a:latin typeface="Verdana"/>
                <a:ea typeface="Verdana"/>
                <a:cs typeface="Verdana"/>
                <a:sym typeface="Verdana"/>
              </a:rPr>
              <a:t> </a:t>
            </a:r>
            <a:endParaRPr sz="850">
              <a:solidFill>
                <a:srgbClr val="313131"/>
              </a:solidFill>
              <a:latin typeface="Verdana"/>
              <a:ea typeface="Verdana"/>
              <a:cs typeface="Verdana"/>
              <a:sym typeface="Verdana"/>
            </a:endParaRPr>
          </a:p>
          <a:p>
            <a:pPr indent="0" lvl="0" marL="0" rtl="0" algn="l">
              <a:spcBef>
                <a:spcPts val="1500"/>
              </a:spcBef>
              <a:spcAft>
                <a:spcPts val="0"/>
              </a:spcAft>
              <a:buClr>
                <a:srgbClr val="000000"/>
              </a:buClr>
              <a:buSzPts val="1100"/>
              <a:buFont typeface="Arial"/>
              <a:buNone/>
            </a:pPr>
            <a:r>
              <a:rPr lang="en" sz="1100" u="sng">
                <a:solidFill>
                  <a:schemeClr val="hlink"/>
                </a:solidFill>
                <a:hlinkClick r:id="rId5"/>
              </a:rPr>
              <a:t>https://jdk.java.net/archive/</a:t>
            </a:r>
            <a:endParaRPr sz="1150">
              <a:solidFill>
                <a:schemeClr val="dk1"/>
              </a:solidFill>
              <a:highlight>
                <a:srgbClr val="FFFFFF"/>
              </a:highlight>
              <a:latin typeface="Verdana"/>
              <a:ea typeface="Verdana"/>
              <a:cs typeface="Verdana"/>
              <a:sym typeface="Verdana"/>
            </a:endParaRPr>
          </a:p>
          <a:p>
            <a:pPr indent="0" lvl="0" marL="0" rtl="0" algn="l">
              <a:spcBef>
                <a:spcPts val="15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world Project</a:t>
            </a:r>
            <a:endParaRPr/>
          </a:p>
        </p:txBody>
      </p:sp>
      <p:sp>
        <p:nvSpPr>
          <p:cNvPr id="261" name="Google Shape;261;p52"/>
          <p:cNvSpPr txBox="1"/>
          <p:nvPr>
            <p:ph idx="1" type="body"/>
          </p:nvPr>
        </p:nvSpPr>
        <p:spPr>
          <a:xfrm>
            <a:off x="302997" y="1152475"/>
            <a:ext cx="8520600" cy="3416400"/>
          </a:xfrm>
          <a:prstGeom prst="rect">
            <a:avLst/>
          </a:prstGeom>
        </p:spPr>
        <p:txBody>
          <a:bodyPr anchorCtr="0" anchor="t" bIns="91425" lIns="91425" spcFirstLastPara="1" rIns="91425" wrap="square" tIns="91425">
            <a:noAutofit/>
          </a:bodyPr>
          <a:lstStyle/>
          <a:p>
            <a:pPr indent="-292100" lvl="0" marL="698500" rtl="0" algn="l">
              <a:lnSpc>
                <a:spcPct val="150000"/>
              </a:lnSpc>
              <a:spcBef>
                <a:spcPts val="0"/>
              </a:spcBef>
              <a:spcAft>
                <a:spcPts val="0"/>
              </a:spcAft>
              <a:buClr>
                <a:srgbClr val="404040"/>
              </a:buClr>
              <a:buSzPts val="1000"/>
              <a:buFont typeface="Courier New"/>
              <a:buAutoNum type="arabicPeriod"/>
            </a:pPr>
            <a:r>
              <a:rPr lang="en" sz="1000">
                <a:solidFill>
                  <a:schemeClr val="dk1"/>
                </a:solidFill>
                <a:latin typeface="Courier New"/>
                <a:ea typeface="Courier New"/>
                <a:cs typeface="Courier New"/>
                <a:sym typeface="Courier New"/>
              </a:rPr>
              <a:t>mvn archetype</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generate </a:t>
            </a:r>
            <a:r>
              <a:rPr lang="en" sz="1000">
                <a:solidFill>
                  <a:srgbClr val="666600"/>
                </a:solidFill>
                <a:latin typeface="Courier New"/>
                <a:ea typeface="Courier New"/>
                <a:cs typeface="Courier New"/>
                <a:sym typeface="Courier New"/>
              </a:rPr>
              <a:t>-</a:t>
            </a:r>
            <a:r>
              <a:rPr lang="en" sz="1000">
                <a:solidFill>
                  <a:srgbClr val="660066"/>
                </a:solidFill>
                <a:latin typeface="Courier New"/>
                <a:ea typeface="Courier New"/>
                <a:cs typeface="Courier New"/>
                <a:sym typeface="Courier New"/>
              </a:rPr>
              <a:t>DgroupId</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com</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apple</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app </a:t>
            </a:r>
            <a:r>
              <a:rPr lang="en" sz="1000">
                <a:solidFill>
                  <a:srgbClr val="666600"/>
                </a:solidFill>
                <a:latin typeface="Courier New"/>
                <a:ea typeface="Courier New"/>
                <a:cs typeface="Courier New"/>
                <a:sym typeface="Courier New"/>
              </a:rPr>
              <a:t>-</a:t>
            </a:r>
            <a:r>
              <a:rPr lang="en" sz="1000">
                <a:solidFill>
                  <a:srgbClr val="660066"/>
                </a:solidFill>
                <a:latin typeface="Courier New"/>
                <a:ea typeface="Courier New"/>
                <a:cs typeface="Courier New"/>
                <a:sym typeface="Courier New"/>
              </a:rPr>
              <a:t>DartifactId</a:t>
            </a:r>
            <a:r>
              <a:rPr lang="en" sz="1000">
                <a:solidFill>
                  <a:srgbClr val="666600"/>
                </a:solidFill>
                <a:latin typeface="Courier New"/>
                <a:ea typeface="Courier New"/>
                <a:cs typeface="Courier New"/>
                <a:sym typeface="Courier New"/>
              </a:rPr>
              <a:t>=</a:t>
            </a:r>
            <a:r>
              <a:rPr lang="en" sz="1000">
                <a:solidFill>
                  <a:srgbClr val="000088"/>
                </a:solidFill>
                <a:latin typeface="Courier New"/>
                <a:ea typeface="Courier New"/>
                <a:cs typeface="Courier New"/>
                <a:sym typeface="Courier New"/>
              </a:rPr>
              <a:t>apple</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app </a:t>
            </a:r>
            <a:r>
              <a:rPr lang="en" sz="1000">
                <a:solidFill>
                  <a:srgbClr val="666600"/>
                </a:solidFill>
                <a:latin typeface="Courier New"/>
                <a:ea typeface="Courier New"/>
                <a:cs typeface="Courier New"/>
                <a:sym typeface="Courier New"/>
              </a:rPr>
              <a:t>-</a:t>
            </a:r>
            <a:r>
              <a:rPr lang="en" sz="1000">
                <a:solidFill>
                  <a:srgbClr val="660066"/>
                </a:solidFill>
                <a:latin typeface="Courier New"/>
                <a:ea typeface="Courier New"/>
                <a:cs typeface="Courier New"/>
                <a:sym typeface="Courier New"/>
              </a:rPr>
              <a:t>DarchetypeArtifactId</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maven</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archetype</a:t>
            </a:r>
            <a:r>
              <a:rPr lang="en" sz="1000">
                <a:solidFill>
                  <a:srgbClr val="666600"/>
                </a:solidFill>
                <a:latin typeface="Courier New"/>
                <a:ea typeface="Courier New"/>
                <a:cs typeface="Courier New"/>
                <a:sym typeface="Courier New"/>
              </a:rPr>
              <a:t>-</a:t>
            </a:r>
            <a:r>
              <a:rPr lang="en" sz="1000">
                <a:solidFill>
                  <a:schemeClr val="dk1"/>
                </a:solidFill>
                <a:latin typeface="Courier New"/>
                <a:ea typeface="Courier New"/>
                <a:cs typeface="Courier New"/>
                <a:sym typeface="Courier New"/>
              </a:rPr>
              <a:t>quickstart </a:t>
            </a:r>
            <a:r>
              <a:rPr lang="en" sz="1000">
                <a:solidFill>
                  <a:srgbClr val="666600"/>
                </a:solidFill>
                <a:latin typeface="Courier New"/>
                <a:ea typeface="Courier New"/>
                <a:cs typeface="Courier New"/>
                <a:sym typeface="Courier New"/>
              </a:rPr>
              <a:t>-</a:t>
            </a:r>
            <a:r>
              <a:rPr lang="en" sz="1000">
                <a:solidFill>
                  <a:srgbClr val="660066"/>
                </a:solidFill>
                <a:latin typeface="Courier New"/>
                <a:ea typeface="Courier New"/>
                <a:cs typeface="Courier New"/>
                <a:sym typeface="Courier New"/>
              </a:rPr>
              <a:t>DarchetypeVersion</a:t>
            </a:r>
            <a:r>
              <a:rPr lang="en" sz="1000">
                <a:solidFill>
                  <a:srgbClr val="666600"/>
                </a:solidFill>
                <a:latin typeface="Courier New"/>
                <a:ea typeface="Courier New"/>
                <a:cs typeface="Courier New"/>
                <a:sym typeface="Courier New"/>
              </a:rPr>
              <a:t>=</a:t>
            </a:r>
            <a:r>
              <a:rPr lang="en" sz="1000">
                <a:solidFill>
                  <a:srgbClr val="006666"/>
                </a:solidFill>
                <a:latin typeface="Courier New"/>
                <a:ea typeface="Courier New"/>
                <a:cs typeface="Courier New"/>
                <a:sym typeface="Courier New"/>
              </a:rPr>
              <a:t>1.4</a:t>
            </a:r>
            <a:r>
              <a:rPr lang="en" sz="1000">
                <a:solidFill>
                  <a:schemeClr val="dk1"/>
                </a:solidFill>
                <a:latin typeface="Courier New"/>
                <a:ea typeface="Courier New"/>
                <a:cs typeface="Courier New"/>
                <a:sym typeface="Courier New"/>
              </a:rPr>
              <a:t> </a:t>
            </a:r>
            <a:r>
              <a:rPr lang="en" sz="1000">
                <a:solidFill>
                  <a:srgbClr val="666600"/>
                </a:solidFill>
                <a:latin typeface="Courier New"/>
                <a:ea typeface="Courier New"/>
                <a:cs typeface="Courier New"/>
                <a:sym typeface="Courier New"/>
              </a:rPr>
              <a:t>-</a:t>
            </a:r>
            <a:r>
              <a:rPr lang="en" sz="1000">
                <a:solidFill>
                  <a:srgbClr val="660066"/>
                </a:solidFill>
                <a:latin typeface="Courier New"/>
                <a:ea typeface="Courier New"/>
                <a:cs typeface="Courier New"/>
                <a:sym typeface="Courier New"/>
              </a:rPr>
              <a:t>DinteractiveMode</a:t>
            </a:r>
            <a:r>
              <a:rPr lang="en" sz="1000">
                <a:solidFill>
                  <a:srgbClr val="666600"/>
                </a:solidFill>
                <a:latin typeface="Courier New"/>
                <a:ea typeface="Courier New"/>
                <a:cs typeface="Courier New"/>
                <a:sym typeface="Courier New"/>
              </a:rPr>
              <a:t>=</a:t>
            </a:r>
            <a:r>
              <a:rPr lang="en" sz="1000">
                <a:solidFill>
                  <a:srgbClr val="000088"/>
                </a:solidFill>
                <a:latin typeface="Courier New"/>
                <a:ea typeface="Courier New"/>
                <a:cs typeface="Courier New"/>
                <a:sym typeface="Courier New"/>
              </a:rPr>
              <a:t>false</a:t>
            </a:r>
            <a:endParaRPr sz="1000">
              <a:solidFill>
                <a:srgbClr val="000088"/>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01775" y="288675"/>
            <a:ext cx="8530500" cy="42801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None/>
            </a:pPr>
            <a:r>
              <a:rPr lang="en">
                <a:solidFill>
                  <a:srgbClr val="121214"/>
                </a:solidFill>
                <a:latin typeface="Times New Roman"/>
                <a:ea typeface="Times New Roman"/>
                <a:cs typeface="Times New Roman"/>
                <a:sym typeface="Times New Roman"/>
              </a:rPr>
              <a:t>Step 1 - verify Java installation on your machine</a:t>
            </a:r>
            <a:endParaRPr>
              <a:solidFill>
                <a:srgbClr val="121214"/>
              </a:solidFill>
              <a:latin typeface="Times New Roman"/>
              <a:ea typeface="Times New Roman"/>
              <a:cs typeface="Times New Roman"/>
              <a:sym typeface="Times New Roman"/>
            </a:endParaRPr>
          </a:p>
          <a:p>
            <a:pPr indent="0" lvl="0" marL="0" marR="38100" rtl="0" algn="l">
              <a:lnSpc>
                <a:spcPct val="150000"/>
              </a:lnSpc>
              <a:spcBef>
                <a:spcPts val="300"/>
              </a:spcBef>
              <a:spcAft>
                <a:spcPts val="0"/>
              </a:spcAft>
              <a:buNone/>
            </a:pPr>
            <a:r>
              <a:rPr lang="en" sz="1150">
                <a:solidFill>
                  <a:schemeClr val="dk1"/>
                </a:solidFill>
                <a:highlight>
                  <a:srgbClr val="FFFFFF"/>
                </a:highlight>
                <a:latin typeface="Times New Roman"/>
                <a:ea typeface="Times New Roman"/>
                <a:cs typeface="Times New Roman"/>
                <a:sym typeface="Times New Roman"/>
              </a:rPr>
              <a:t>Now open console and execute the following </a:t>
            </a:r>
            <a:r>
              <a:rPr b="1" lang="en" sz="1150">
                <a:solidFill>
                  <a:schemeClr val="dk1"/>
                </a:solidFill>
                <a:highlight>
                  <a:srgbClr val="FFFFFF"/>
                </a:highlight>
                <a:latin typeface="Times New Roman"/>
                <a:ea typeface="Times New Roman"/>
                <a:cs typeface="Times New Roman"/>
                <a:sym typeface="Times New Roman"/>
              </a:rPr>
              <a:t>java</a:t>
            </a:r>
            <a:r>
              <a:rPr lang="en" sz="1150">
                <a:solidFill>
                  <a:schemeClr val="dk1"/>
                </a:solidFill>
                <a:highlight>
                  <a:srgbClr val="FFFFFF"/>
                </a:highlight>
                <a:latin typeface="Times New Roman"/>
                <a:ea typeface="Times New Roman"/>
                <a:cs typeface="Times New Roman"/>
                <a:sym typeface="Times New Roman"/>
              </a:rPr>
              <a:t> command</a:t>
            </a:r>
            <a:endParaRPr sz="1150">
              <a:solidFill>
                <a:schemeClr val="dk1"/>
              </a:solidFill>
              <a:highlight>
                <a:srgbClr val="FFFFFF"/>
              </a:highlight>
              <a:latin typeface="Times New Roman"/>
              <a:ea typeface="Times New Roman"/>
              <a:cs typeface="Times New Roman"/>
              <a:sym typeface="Times New Roman"/>
            </a:endParaRPr>
          </a:p>
          <a:p>
            <a:pPr indent="0" lvl="0" marL="0" marR="38100" rtl="0" algn="l">
              <a:lnSpc>
                <a:spcPct val="150000"/>
              </a:lnSpc>
              <a:spcBef>
                <a:spcPts val="300"/>
              </a:spcBef>
              <a:spcAft>
                <a:spcPts val="0"/>
              </a:spcAft>
              <a:buNone/>
            </a:pPr>
            <a:r>
              <a:rPr lang="en" sz="1150">
                <a:solidFill>
                  <a:schemeClr val="dk1"/>
                </a:solidFill>
                <a:highlight>
                  <a:srgbClr val="FFFFFF"/>
                </a:highlight>
                <a:latin typeface="Times New Roman"/>
                <a:ea typeface="Times New Roman"/>
                <a:cs typeface="Times New Roman"/>
                <a:sym typeface="Times New Roman"/>
              </a:rPr>
              <a:t>Linux :  </a:t>
            </a:r>
            <a:r>
              <a:rPr lang="en" sz="1050">
                <a:solidFill>
                  <a:srgbClr val="313131"/>
                </a:solidFill>
                <a:latin typeface="Times New Roman"/>
                <a:ea typeface="Times New Roman"/>
                <a:cs typeface="Times New Roman"/>
                <a:sym typeface="Times New Roman"/>
              </a:rPr>
              <a:t>$ java -version</a:t>
            </a:r>
            <a:endParaRPr sz="1050">
              <a:solidFill>
                <a:srgbClr val="313131"/>
              </a:solidFill>
              <a:latin typeface="Times New Roman"/>
              <a:ea typeface="Times New Roman"/>
              <a:cs typeface="Times New Roman"/>
              <a:sym typeface="Times New Roman"/>
            </a:endParaRPr>
          </a:p>
          <a:p>
            <a:pPr indent="0" lvl="0" marL="0" marR="38100" rtl="0" algn="l">
              <a:lnSpc>
                <a:spcPct val="150000"/>
              </a:lnSpc>
              <a:spcBef>
                <a:spcPts val="300"/>
              </a:spcBef>
              <a:spcAft>
                <a:spcPts val="0"/>
              </a:spcAft>
              <a:buNone/>
            </a:pPr>
            <a:r>
              <a:rPr lang="en">
                <a:solidFill>
                  <a:srgbClr val="121214"/>
                </a:solidFill>
                <a:latin typeface="Times New Roman"/>
                <a:ea typeface="Times New Roman"/>
                <a:cs typeface="Times New Roman"/>
                <a:sym typeface="Times New Roman"/>
              </a:rPr>
              <a:t>Step 2: Set JAVA environment</a:t>
            </a:r>
            <a:endParaRPr>
              <a:solidFill>
                <a:srgbClr val="121214"/>
              </a:solidFill>
              <a:latin typeface="Times New Roman"/>
              <a:ea typeface="Times New Roman"/>
              <a:cs typeface="Times New Roman"/>
              <a:sym typeface="Times New Roman"/>
            </a:endParaRPr>
          </a:p>
          <a:p>
            <a:pPr indent="0" lvl="0" marL="25400" marR="25400" rtl="0" algn="just">
              <a:lnSpc>
                <a:spcPct val="163636"/>
              </a:lnSpc>
              <a:spcBef>
                <a:spcPts val="300"/>
              </a:spcBef>
              <a:spcAft>
                <a:spcPts val="0"/>
              </a:spcAft>
              <a:buNone/>
            </a:pPr>
            <a:r>
              <a:rPr lang="en" sz="1100">
                <a:solidFill>
                  <a:schemeClr val="dk1"/>
                </a:solidFill>
                <a:latin typeface="Times New Roman"/>
                <a:ea typeface="Times New Roman"/>
                <a:cs typeface="Times New Roman"/>
                <a:sym typeface="Times New Roman"/>
              </a:rPr>
              <a:t>Set the </a:t>
            </a:r>
            <a:r>
              <a:rPr b="1" lang="en" sz="1100">
                <a:solidFill>
                  <a:schemeClr val="dk1"/>
                </a:solidFill>
                <a:latin typeface="Times New Roman"/>
                <a:ea typeface="Times New Roman"/>
                <a:cs typeface="Times New Roman"/>
                <a:sym typeface="Times New Roman"/>
              </a:rPr>
              <a:t>JAVA_HOME</a:t>
            </a:r>
            <a:r>
              <a:rPr lang="en" sz="1100">
                <a:solidFill>
                  <a:schemeClr val="dk1"/>
                </a:solidFill>
                <a:latin typeface="Times New Roman"/>
                <a:ea typeface="Times New Roman"/>
                <a:cs typeface="Times New Roman"/>
                <a:sym typeface="Times New Roman"/>
              </a:rPr>
              <a:t> environment variable to point to the base directory location where Java is installed on your machine.</a:t>
            </a:r>
            <a:endParaRPr sz="1100">
              <a:solidFill>
                <a:schemeClr val="dk1"/>
              </a:solidFill>
              <a:latin typeface="Times New Roman"/>
              <a:ea typeface="Times New Roman"/>
              <a:cs typeface="Times New Roman"/>
              <a:sym typeface="Times New Roman"/>
            </a:endParaRPr>
          </a:p>
          <a:p>
            <a:pPr indent="0" lvl="0" marL="25400" marR="25400" rtl="0" algn="just">
              <a:lnSpc>
                <a:spcPct val="163636"/>
              </a:lnSpc>
              <a:spcBef>
                <a:spcPts val="1100"/>
              </a:spcBef>
              <a:spcAft>
                <a:spcPts val="0"/>
              </a:spcAft>
              <a:buNone/>
            </a:pPr>
            <a:r>
              <a:rPr lang="en" sz="1050">
                <a:solidFill>
                  <a:srgbClr val="313131"/>
                </a:solidFill>
                <a:latin typeface="Times New Roman"/>
                <a:ea typeface="Times New Roman"/>
                <a:cs typeface="Times New Roman"/>
                <a:sym typeface="Times New Roman"/>
              </a:rPr>
              <a:t>Linux:  export JAVA_HOME=/usr/local/java-current</a:t>
            </a:r>
            <a:endParaRPr sz="1050">
              <a:solidFill>
                <a:srgbClr val="313131"/>
              </a:solidFill>
              <a:latin typeface="Times New Roman"/>
              <a:ea typeface="Times New Roman"/>
              <a:cs typeface="Times New Roman"/>
              <a:sym typeface="Times New Roman"/>
            </a:endParaRPr>
          </a:p>
          <a:p>
            <a:pPr indent="0" lvl="0" marL="25400" marR="25400" rtl="0" algn="just">
              <a:lnSpc>
                <a:spcPct val="163636"/>
              </a:lnSpc>
              <a:spcBef>
                <a:spcPts val="1100"/>
              </a:spcBef>
              <a:spcAft>
                <a:spcPts val="0"/>
              </a:spcAft>
              <a:buNone/>
            </a:pPr>
            <a:r>
              <a:rPr lang="en" sz="1150">
                <a:solidFill>
                  <a:schemeClr val="dk1"/>
                </a:solidFill>
                <a:highlight>
                  <a:srgbClr val="FFFFFF"/>
                </a:highlight>
                <a:latin typeface="Verdana"/>
                <a:ea typeface="Verdana"/>
                <a:cs typeface="Verdana"/>
                <a:sym typeface="Verdana"/>
              </a:rPr>
              <a:t>Append Java compiler location to System Path</a:t>
            </a:r>
            <a:r>
              <a:rPr lang="en" sz="1150">
                <a:solidFill>
                  <a:schemeClr val="dk1"/>
                </a:solidFill>
                <a:highlight>
                  <a:srgbClr val="FFFFFF"/>
                </a:highlight>
                <a:latin typeface="Verdana"/>
                <a:ea typeface="Verdana"/>
                <a:cs typeface="Verdana"/>
                <a:sym typeface="Verdana"/>
              </a:rPr>
              <a:t>.</a:t>
            </a:r>
            <a:endParaRPr sz="1150">
              <a:solidFill>
                <a:schemeClr val="dk1"/>
              </a:solidFill>
              <a:highlight>
                <a:srgbClr val="FFFFFF"/>
              </a:highlight>
              <a:latin typeface="Verdana"/>
              <a:ea typeface="Verdana"/>
              <a:cs typeface="Verdana"/>
              <a:sym typeface="Verdana"/>
            </a:endParaRPr>
          </a:p>
          <a:p>
            <a:pPr indent="0" lvl="0" marL="0" rtl="0" algn="l">
              <a:lnSpc>
                <a:spcPct val="142857"/>
              </a:lnSpc>
              <a:spcBef>
                <a:spcPts val="1100"/>
              </a:spcBef>
              <a:spcAft>
                <a:spcPts val="0"/>
              </a:spcAft>
              <a:buClr>
                <a:srgbClr val="000000"/>
              </a:buClr>
              <a:buSzPts val="1100"/>
              <a:buFont typeface="Arial"/>
              <a:buNone/>
            </a:pPr>
            <a:r>
              <a:rPr lang="en" sz="1050">
                <a:solidFill>
                  <a:srgbClr val="313131"/>
                </a:solidFill>
                <a:latin typeface="Verdana"/>
                <a:ea typeface="Verdana"/>
                <a:cs typeface="Verdana"/>
                <a:sym typeface="Verdana"/>
              </a:rPr>
              <a:t>Linux: </a:t>
            </a:r>
            <a:r>
              <a:rPr lang="en" sz="1050">
                <a:solidFill>
                  <a:srgbClr val="313131"/>
                </a:solidFill>
                <a:latin typeface="Verdana"/>
                <a:ea typeface="Verdana"/>
                <a:cs typeface="Verdana"/>
                <a:sym typeface="Verdana"/>
              </a:rPr>
              <a:t>export PATH=$PATH:$JAVA_HOME/bin/</a:t>
            </a:r>
            <a:endParaRPr sz="1050">
              <a:solidFill>
                <a:srgbClr val="313131"/>
              </a:solidFill>
              <a:latin typeface="Verdana"/>
              <a:ea typeface="Verdana"/>
              <a:cs typeface="Verdana"/>
              <a:sym typeface="Verdana"/>
            </a:endParaRPr>
          </a:p>
          <a:p>
            <a:pPr indent="0" lvl="0" marL="25400" marR="25400" rtl="0" algn="just">
              <a:lnSpc>
                <a:spcPct val="163636"/>
              </a:lnSpc>
              <a:spcBef>
                <a:spcPts val="1500"/>
              </a:spcBef>
              <a:spcAft>
                <a:spcPts val="0"/>
              </a:spcAft>
              <a:buNone/>
            </a:pPr>
            <a:r>
              <a:t/>
            </a:r>
            <a:endParaRPr sz="1150">
              <a:solidFill>
                <a:schemeClr val="dk1"/>
              </a:solidFill>
              <a:highlight>
                <a:srgbClr val="FFFFFF"/>
              </a:highlight>
              <a:latin typeface="Verdana"/>
              <a:ea typeface="Verdana"/>
              <a:cs typeface="Verdana"/>
              <a:sym typeface="Verdana"/>
            </a:endParaRPr>
          </a:p>
          <a:p>
            <a:pPr indent="0" lvl="0" marL="0" marR="38100" rtl="0" algn="l">
              <a:lnSpc>
                <a:spcPct val="150000"/>
              </a:lnSpc>
              <a:spcBef>
                <a:spcPts val="1100"/>
              </a:spcBef>
              <a:spcAft>
                <a:spcPts val="0"/>
              </a:spcAft>
              <a:buNone/>
            </a:pPr>
            <a:r>
              <a:t/>
            </a:r>
            <a:endParaRPr sz="1050">
              <a:solidFill>
                <a:srgbClr val="313131"/>
              </a:solidFill>
              <a:latin typeface="Times New Roman"/>
              <a:ea typeface="Times New Roman"/>
              <a:cs typeface="Times New Roman"/>
              <a:sym typeface="Times New Roman"/>
            </a:endParaRPr>
          </a:p>
          <a:p>
            <a:pPr indent="0" lvl="0" marL="0" marR="38100" rtl="0" algn="l">
              <a:lnSpc>
                <a:spcPct val="150000"/>
              </a:lnSpc>
              <a:spcBef>
                <a:spcPts val="300"/>
              </a:spcBef>
              <a:spcAft>
                <a:spcPts val="0"/>
              </a:spcAft>
              <a:buClr>
                <a:schemeClr val="dk1"/>
              </a:buClr>
              <a:buSzPts val="1100"/>
              <a:buFont typeface="Arial"/>
              <a:buNone/>
            </a:pPr>
            <a:r>
              <a:t/>
            </a:r>
            <a:endParaRPr sz="1150">
              <a:solidFill>
                <a:schemeClr val="dk1"/>
              </a:solidFill>
              <a:highlight>
                <a:srgbClr val="FFFFFF"/>
              </a:highlight>
              <a:latin typeface="Times New Roman"/>
              <a:ea typeface="Times New Roman"/>
              <a:cs typeface="Times New Roman"/>
              <a:sym typeface="Times New Roman"/>
            </a:endParaRPr>
          </a:p>
          <a:p>
            <a:pPr indent="0" lvl="0" marL="0" rtl="0" algn="l">
              <a:spcBef>
                <a:spcPts val="3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314900"/>
            <a:ext cx="8361300" cy="42540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1"/>
              </a:buClr>
              <a:buSzPts val="1100"/>
              <a:buFont typeface="Arial"/>
              <a:buNone/>
            </a:pPr>
            <a:r>
              <a:rPr lang="en" sz="2900">
                <a:solidFill>
                  <a:srgbClr val="121214"/>
                </a:solidFill>
                <a:latin typeface="Verdana"/>
                <a:ea typeface="Verdana"/>
                <a:cs typeface="Verdana"/>
                <a:sym typeface="Verdana"/>
              </a:rPr>
              <a:t>Step 3: Download Maven archive</a:t>
            </a:r>
            <a:endParaRPr sz="2900">
              <a:solidFill>
                <a:srgbClr val="121214"/>
              </a:solidFill>
              <a:latin typeface="Verdana"/>
              <a:ea typeface="Verdana"/>
              <a:cs typeface="Verdana"/>
              <a:sym typeface="Verdana"/>
            </a:endParaRPr>
          </a:p>
          <a:p>
            <a:pPr indent="0" lvl="0" marL="0" rtl="0" algn="l">
              <a:spcBef>
                <a:spcPts val="300"/>
              </a:spcBef>
              <a:spcAft>
                <a:spcPts val="0"/>
              </a:spcAft>
              <a:buNone/>
            </a:pPr>
            <a:r>
              <a:rPr lang="en" sz="1150">
                <a:solidFill>
                  <a:schemeClr val="dk1"/>
                </a:solidFill>
                <a:highlight>
                  <a:srgbClr val="FFFFFF"/>
                </a:highlight>
                <a:latin typeface="Verdana"/>
                <a:ea typeface="Verdana"/>
                <a:cs typeface="Verdana"/>
                <a:sym typeface="Verdana"/>
              </a:rPr>
              <a:t>Download Maven 3.3.3 from </a:t>
            </a:r>
            <a:r>
              <a:rPr lang="en" sz="1150">
                <a:solidFill>
                  <a:srgbClr val="313131"/>
                </a:solidFill>
                <a:highlight>
                  <a:srgbClr val="FFFFFF"/>
                </a:highlight>
                <a:uFill>
                  <a:noFill/>
                </a:uFill>
                <a:latin typeface="Verdana"/>
                <a:ea typeface="Verdana"/>
                <a:cs typeface="Verdana"/>
                <a:sym typeface="Verdana"/>
                <a:hlinkClick r:id="rId3">
                  <a:extLst>
                    <a:ext uri="{A12FA001-AC4F-418D-AE19-62706E023703}">
                      <ahyp:hlinkClr val="tx"/>
                    </a:ext>
                  </a:extLst>
                </a:hlinkClick>
              </a:rPr>
              <a:t>http://maven.apache.org/download.cgi</a:t>
            </a:r>
            <a:endParaRPr/>
          </a:p>
          <a:p>
            <a:pPr indent="0" lvl="0" marL="0" marR="38100" rtl="0" algn="l">
              <a:lnSpc>
                <a:spcPct val="150000"/>
              </a:lnSpc>
              <a:spcBef>
                <a:spcPts val="1600"/>
              </a:spcBef>
              <a:spcAft>
                <a:spcPts val="0"/>
              </a:spcAft>
              <a:buClr>
                <a:schemeClr val="dk1"/>
              </a:buClr>
              <a:buSzPts val="1100"/>
              <a:buFont typeface="Arial"/>
              <a:buNone/>
            </a:pPr>
            <a:r>
              <a:rPr lang="en" sz="2900">
                <a:solidFill>
                  <a:srgbClr val="121214"/>
                </a:solidFill>
                <a:latin typeface="Verdana"/>
                <a:ea typeface="Verdana"/>
                <a:cs typeface="Verdana"/>
                <a:sym typeface="Verdana"/>
              </a:rPr>
              <a:t>Step 4: Extract the Maven archive</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Extract the archive, to the directory you wish to install Maven 3.3.3. The subdirectory apache-maven-3.3.3 will be created from the archive.</a:t>
            </a:r>
            <a:endParaRPr sz="1100">
              <a:solidFill>
                <a:schemeClr val="dk1"/>
              </a:solidFill>
              <a:latin typeface="Verdana"/>
              <a:ea typeface="Verdana"/>
              <a:cs typeface="Verdana"/>
              <a:sym typeface="Verdana"/>
            </a:endParaRPr>
          </a:p>
          <a:p>
            <a:pPr indent="0" lvl="0" marL="0" rtl="0" algn="l">
              <a:spcBef>
                <a:spcPts val="1100"/>
              </a:spcBef>
              <a:spcAft>
                <a:spcPts val="0"/>
              </a:spcAft>
              <a:buNone/>
            </a:pPr>
            <a:r>
              <a:rPr lang="en" sz="1050">
                <a:solidFill>
                  <a:srgbClr val="313131"/>
                </a:solidFill>
                <a:highlight>
                  <a:srgbClr val="FFFFFF"/>
                </a:highlight>
                <a:latin typeface="Verdana"/>
                <a:ea typeface="Verdana"/>
                <a:cs typeface="Verdana"/>
                <a:sym typeface="Verdana"/>
              </a:rPr>
              <a:t>Linux: /usr/local/apache-maven</a:t>
            </a:r>
            <a:endParaRPr sz="1050">
              <a:solidFill>
                <a:srgbClr val="313131"/>
              </a:solidFill>
              <a:highlight>
                <a:srgbClr val="FFFFFF"/>
              </a:highlight>
              <a:latin typeface="Verdana"/>
              <a:ea typeface="Verdana"/>
              <a:cs typeface="Verdana"/>
              <a:sym typeface="Verdana"/>
            </a:endParaRPr>
          </a:p>
          <a:p>
            <a:pPr indent="0" lvl="0" marL="0" marR="38100" rtl="0" algn="l">
              <a:lnSpc>
                <a:spcPct val="150000"/>
              </a:lnSpc>
              <a:spcBef>
                <a:spcPts val="1600"/>
              </a:spcBef>
              <a:spcAft>
                <a:spcPts val="0"/>
              </a:spcAft>
              <a:buClr>
                <a:schemeClr val="dk1"/>
              </a:buClr>
              <a:buSzPts val="1100"/>
              <a:buFont typeface="Arial"/>
              <a:buNone/>
            </a:pPr>
            <a:r>
              <a:rPr lang="en" sz="2900">
                <a:solidFill>
                  <a:srgbClr val="121214"/>
                </a:solidFill>
                <a:latin typeface="Verdana"/>
                <a:ea typeface="Verdana"/>
                <a:cs typeface="Verdana"/>
                <a:sym typeface="Verdana"/>
              </a:rPr>
              <a:t>Step 5: Set Maven environment variables</a:t>
            </a:r>
            <a:endParaRPr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1"/>
              </a:buClr>
              <a:buSzPts val="1100"/>
              <a:buFont typeface="Arial"/>
              <a:buNone/>
            </a:pPr>
            <a:r>
              <a:rPr lang="en" sz="1100">
                <a:solidFill>
                  <a:schemeClr val="dk1"/>
                </a:solidFill>
                <a:latin typeface="Verdana"/>
                <a:ea typeface="Verdana"/>
                <a:cs typeface="Verdana"/>
                <a:sym typeface="Verdana"/>
              </a:rPr>
              <a:t>Add M2_HOME, M2, MAVEN_OPTS to environment variables.</a:t>
            </a:r>
            <a:endParaRPr sz="1100">
              <a:solidFill>
                <a:schemeClr val="dk1"/>
              </a:solidFill>
              <a:latin typeface="Verdana"/>
              <a:ea typeface="Verdana"/>
              <a:cs typeface="Verdana"/>
              <a:sym typeface="Verdana"/>
            </a:endParaRPr>
          </a:p>
          <a:p>
            <a:pPr indent="0" lvl="0" marL="0" rtl="0" algn="l">
              <a:spcBef>
                <a:spcPts val="1100"/>
              </a:spcBef>
              <a:spcAft>
                <a:spcPts val="0"/>
              </a:spcAft>
              <a:buNone/>
            </a:pPr>
            <a:r>
              <a:t/>
            </a:r>
            <a:endParaRPr sz="1050">
              <a:solidFill>
                <a:srgbClr val="313131"/>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050">
              <a:solidFill>
                <a:srgbClr val="313131"/>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66700"/>
            <a:ext cx="8440200" cy="50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export</a:t>
            </a:r>
            <a:endParaRPr i="1"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Note: M2_HOME copy the directory of your maven folder</a:t>
            </a:r>
            <a:endParaRPr i="1"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export M2=$M2_HOME/binn-3.3.3</a:t>
            </a:r>
            <a:r>
              <a:rPr i="1" lang="en" sz="1200">
                <a:solidFill>
                  <a:schemeClr val="dk1"/>
                </a:solidFill>
                <a:highlight>
                  <a:srgbClr val="FFFFFF"/>
                </a:highlight>
                <a:latin typeface="Times New Roman"/>
                <a:ea typeface="Times New Roman"/>
                <a:cs typeface="Times New Roman"/>
                <a:sym typeface="Times New Roman"/>
              </a:rPr>
              <a:t> </a:t>
            </a:r>
            <a:endParaRPr i="1"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1200">
                <a:solidFill>
                  <a:schemeClr val="dk1"/>
                </a:solidFill>
                <a:highlight>
                  <a:srgbClr val="FFFFFF"/>
                </a:highlight>
                <a:latin typeface="Times New Roman"/>
                <a:ea typeface="Times New Roman"/>
                <a:cs typeface="Times New Roman"/>
                <a:sym typeface="Times New Roman"/>
              </a:rPr>
              <a:t>M2_HOME=/usr/local/apache-maven/apache-maven</a:t>
            </a:r>
            <a:endParaRPr i="1" sz="120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i="1" sz="1200">
              <a:solidFill>
                <a:schemeClr val="dk1"/>
              </a:solidFill>
              <a:highlight>
                <a:srgbClr val="FFFFFF"/>
              </a:highlight>
              <a:latin typeface="Times New Roman"/>
              <a:ea typeface="Times New Roman"/>
              <a:cs typeface="Times New Roman"/>
              <a:sym typeface="Times New Roman"/>
            </a:endParaRPr>
          </a:p>
          <a:p>
            <a:pPr indent="0" lvl="0" marL="0" marR="38100" rtl="0" algn="l">
              <a:lnSpc>
                <a:spcPct val="100000"/>
              </a:lnSpc>
              <a:spcBef>
                <a:spcPts val="300"/>
              </a:spcBef>
              <a:spcAft>
                <a:spcPts val="0"/>
              </a:spcAft>
              <a:buClr>
                <a:schemeClr val="dk1"/>
              </a:buClr>
              <a:buSzPts val="1100"/>
              <a:buFont typeface="Arial"/>
              <a:buNone/>
            </a:pPr>
            <a:r>
              <a:rPr b="1" lang="en" sz="1200">
                <a:solidFill>
                  <a:srgbClr val="121214"/>
                </a:solidFill>
                <a:latin typeface="Times New Roman"/>
                <a:ea typeface="Times New Roman"/>
                <a:cs typeface="Times New Roman"/>
                <a:sym typeface="Times New Roman"/>
              </a:rPr>
              <a:t>Step 6: Add Maven bin directory location to system path</a:t>
            </a:r>
            <a:endParaRPr b="1" sz="1200">
              <a:solidFill>
                <a:srgbClr val="121214"/>
              </a:solidFill>
              <a:latin typeface="Times New Roman"/>
              <a:ea typeface="Times New Roman"/>
              <a:cs typeface="Times New Roman"/>
              <a:sym typeface="Times New Roman"/>
            </a:endParaRPr>
          </a:p>
          <a:p>
            <a:pPr indent="0" lvl="0" marL="25400" marR="25400" rtl="0" algn="just">
              <a:lnSpc>
                <a:spcPct val="1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Now append M2 variable to System Path</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313131"/>
                </a:solidFill>
                <a:highlight>
                  <a:srgbClr val="FFFFFF"/>
                </a:highlight>
                <a:latin typeface="Times New Roman"/>
                <a:ea typeface="Times New Roman"/>
                <a:cs typeface="Times New Roman"/>
                <a:sym typeface="Times New Roman"/>
              </a:rPr>
              <a:t>export JAVA_HOME=/root/jdk-14/</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313131"/>
                </a:solidFill>
                <a:highlight>
                  <a:srgbClr val="FFFFFF"/>
                </a:highlight>
                <a:latin typeface="Times New Roman"/>
                <a:ea typeface="Times New Roman"/>
                <a:cs typeface="Times New Roman"/>
                <a:sym typeface="Times New Roman"/>
              </a:rPr>
              <a:t>export M2_HOME=/home/ec2-user/apache-maven-3.6.3</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313131"/>
                </a:solidFill>
                <a:highlight>
                  <a:srgbClr val="FFFFFF"/>
                </a:highlight>
                <a:latin typeface="Times New Roman"/>
                <a:ea typeface="Times New Roman"/>
                <a:cs typeface="Times New Roman"/>
                <a:sym typeface="Times New Roman"/>
              </a:rPr>
              <a:t>export M2=$M2_HOME/bin</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313131"/>
                </a:solidFill>
                <a:highlight>
                  <a:srgbClr val="FFFFFF"/>
                </a:highlight>
                <a:latin typeface="Times New Roman"/>
                <a:ea typeface="Times New Roman"/>
                <a:cs typeface="Times New Roman"/>
                <a:sym typeface="Times New Roman"/>
              </a:rPr>
              <a:t>export PATH=$PATH:$JAVA_HOME</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313131"/>
                </a:solidFill>
                <a:highlight>
                  <a:srgbClr val="FFFFFF"/>
                </a:highlight>
                <a:latin typeface="Times New Roman"/>
                <a:ea typeface="Times New Roman"/>
                <a:cs typeface="Times New Roman"/>
                <a:sym typeface="Times New Roman"/>
              </a:rPr>
              <a:t>export PATH=$PATH:$M2</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313131"/>
                </a:solidFill>
                <a:highlight>
                  <a:srgbClr val="FFFFFF"/>
                </a:highlight>
                <a:latin typeface="Times New Roman"/>
                <a:ea typeface="Times New Roman"/>
                <a:cs typeface="Times New Roman"/>
                <a:sym typeface="Times New Roman"/>
              </a:rPr>
              <a:t>PATH=$PATH:$HOME/.local/bin:$HOME/bin</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200">
                <a:solidFill>
                  <a:srgbClr val="313131"/>
                </a:solidFill>
                <a:highlight>
                  <a:srgbClr val="FFFFFF"/>
                </a:highlight>
                <a:latin typeface="Times New Roman"/>
                <a:ea typeface="Times New Roman"/>
                <a:cs typeface="Times New Roman"/>
                <a:sym typeface="Times New Roman"/>
              </a:rPr>
              <a:t>Note:</a:t>
            </a:r>
            <a:r>
              <a:rPr lang="en" sz="1200">
                <a:solidFill>
                  <a:srgbClr val="313131"/>
                </a:solidFill>
                <a:highlight>
                  <a:srgbClr val="FFFFFF"/>
                </a:highlight>
                <a:latin typeface="Times New Roman"/>
                <a:ea typeface="Times New Roman"/>
                <a:cs typeface="Times New Roman"/>
                <a:sym typeface="Times New Roman"/>
              </a:rPr>
              <a:t> Java verification command </a:t>
            </a:r>
            <a:endParaRPr sz="1200">
              <a:solidFill>
                <a:srgbClr val="31313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050">
                <a:solidFill>
                  <a:schemeClr val="dk1"/>
                </a:solidFill>
                <a:latin typeface="Courier New"/>
                <a:ea typeface="Courier New"/>
                <a:cs typeface="Courier New"/>
                <a:sym typeface="Courier New"/>
              </a:rPr>
              <a:t>$</a:t>
            </a:r>
            <a:r>
              <a:rPr b="1" lang="en" sz="1050">
                <a:solidFill>
                  <a:schemeClr val="dk1"/>
                </a:solidFill>
                <a:latin typeface="Courier New"/>
                <a:ea typeface="Courier New"/>
                <a:cs typeface="Courier New"/>
                <a:sym typeface="Courier New"/>
              </a:rPr>
              <a:t>JAVA_HOME/bin/javac</a:t>
            </a:r>
            <a:r>
              <a:rPr b="1" lang="en" sz="1050">
                <a:solidFill>
                  <a:srgbClr val="333333"/>
                </a:solidFill>
                <a:highlight>
                  <a:srgbClr val="FFFFFF"/>
                </a:highlight>
                <a:latin typeface="Courier New"/>
                <a:ea typeface="Courier New"/>
                <a:cs typeface="Courier New"/>
                <a:sym typeface="Courier New"/>
              </a:rPr>
              <a:t> </a:t>
            </a:r>
            <a:r>
              <a:rPr b="1" lang="en" sz="1050">
                <a:solidFill>
                  <a:schemeClr val="dk1"/>
                </a:solidFill>
                <a:latin typeface="Courier New"/>
                <a:ea typeface="Courier New"/>
                <a:cs typeface="Courier New"/>
                <a:sym typeface="Courier New"/>
              </a:rPr>
              <a:t>-version</a:t>
            </a:r>
            <a:endParaRPr b="1"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latin typeface="Courier New"/>
                <a:ea typeface="Courier New"/>
                <a:cs typeface="Courier New"/>
                <a:sym typeface="Courier New"/>
              </a:rPr>
              <a:t>If it don’t print the javac 14 or build </a:t>
            </a:r>
            <a:r>
              <a:rPr lang="en" sz="1050">
                <a:solidFill>
                  <a:schemeClr val="dk1"/>
                </a:solidFill>
                <a:latin typeface="Courier New"/>
                <a:ea typeface="Courier New"/>
                <a:cs typeface="Courier New"/>
                <a:sym typeface="Courier New"/>
              </a:rPr>
              <a:t>version</a:t>
            </a:r>
            <a:r>
              <a:rPr lang="en" sz="1050">
                <a:solidFill>
                  <a:schemeClr val="dk1"/>
                </a:solidFill>
                <a:latin typeface="Courier New"/>
                <a:ea typeface="Courier New"/>
                <a:cs typeface="Courier New"/>
                <a:sym typeface="Courier New"/>
              </a:rPr>
              <a:t> some issue with export variables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313131"/>
              </a:solidFill>
              <a:highlight>
                <a:srgbClr val="FFFFFF"/>
              </a:highlight>
              <a:latin typeface="Times New Roman"/>
              <a:ea typeface="Times New Roman"/>
              <a:cs typeface="Times New Roman"/>
              <a:sym typeface="Times New Roman"/>
            </a:endParaRPr>
          </a:p>
          <a:p>
            <a:pPr indent="0" lvl="0" marL="0" marR="38100" rtl="0" algn="l">
              <a:lnSpc>
                <a:spcPct val="100000"/>
              </a:lnSpc>
              <a:spcBef>
                <a:spcPts val="300"/>
              </a:spcBef>
              <a:spcAft>
                <a:spcPts val="0"/>
              </a:spcAft>
              <a:buClr>
                <a:schemeClr val="dk1"/>
              </a:buClr>
              <a:buSzPts val="1100"/>
              <a:buFont typeface="Arial"/>
              <a:buNone/>
            </a:pPr>
            <a:r>
              <a:rPr b="1" lang="en" sz="1200">
                <a:solidFill>
                  <a:srgbClr val="121214"/>
                </a:solidFill>
                <a:latin typeface="Times New Roman"/>
                <a:ea typeface="Times New Roman"/>
                <a:cs typeface="Times New Roman"/>
                <a:sym typeface="Times New Roman"/>
              </a:rPr>
              <a:t>Step 7: Verify Maven installation</a:t>
            </a:r>
            <a:endParaRPr b="1" sz="1200">
              <a:solidFill>
                <a:srgbClr val="121214"/>
              </a:solidFill>
              <a:latin typeface="Times New Roman"/>
              <a:ea typeface="Times New Roman"/>
              <a:cs typeface="Times New Roman"/>
              <a:sym typeface="Times New Roman"/>
            </a:endParaRPr>
          </a:p>
          <a:p>
            <a:pPr indent="0" lvl="0" marL="25400" marR="25400" rtl="0" algn="just">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Now open console, execute the following </a:t>
            </a:r>
            <a:r>
              <a:rPr b="1" lang="en" sz="1200">
                <a:solidFill>
                  <a:schemeClr val="dk1"/>
                </a:solidFill>
                <a:latin typeface="Times New Roman"/>
                <a:ea typeface="Times New Roman"/>
                <a:cs typeface="Times New Roman"/>
                <a:sym typeface="Times New Roman"/>
              </a:rPr>
              <a:t>mvn</a:t>
            </a:r>
            <a:r>
              <a:rPr lang="en" sz="1200">
                <a:solidFill>
                  <a:schemeClr val="dk1"/>
                </a:solidFill>
                <a:latin typeface="Times New Roman"/>
                <a:ea typeface="Times New Roman"/>
                <a:cs typeface="Times New Roman"/>
                <a:sym typeface="Times New Roman"/>
              </a:rPr>
              <a:t> command.</a:t>
            </a:r>
            <a:endParaRPr sz="1200">
              <a:solidFill>
                <a:schemeClr val="dk1"/>
              </a:solidFill>
              <a:latin typeface="Times New Roman"/>
              <a:ea typeface="Times New Roman"/>
              <a:cs typeface="Times New Roman"/>
              <a:sym typeface="Times New Roman"/>
            </a:endParaRPr>
          </a:p>
          <a:p>
            <a:pPr indent="0" lvl="0" marL="25400" marR="25400" rtl="0" algn="just">
              <a:lnSpc>
                <a:spcPct val="100000"/>
              </a:lnSpc>
              <a:spcBef>
                <a:spcPts val="0"/>
              </a:spcBef>
              <a:spcAft>
                <a:spcPts val="0"/>
              </a:spcAft>
              <a:buNone/>
            </a:pPr>
            <a:r>
              <a:rPr lang="en" sz="1200">
                <a:solidFill>
                  <a:srgbClr val="313131"/>
                </a:solidFill>
                <a:highlight>
                  <a:srgbClr val="FFFFFF"/>
                </a:highlight>
                <a:latin typeface="Times New Roman"/>
                <a:ea typeface="Times New Roman"/>
                <a:cs typeface="Times New Roman"/>
                <a:sym typeface="Times New Roman"/>
              </a:rPr>
              <a:t>$ mvn --version</a:t>
            </a:r>
            <a:endParaRPr sz="1200">
              <a:solidFill>
                <a:srgbClr val="313131"/>
              </a:solidFill>
              <a:highlight>
                <a:srgbClr val="FFFFFF"/>
              </a:highlight>
              <a:latin typeface="Times New Roman"/>
              <a:ea typeface="Times New Roman"/>
              <a:cs typeface="Times New Roman"/>
              <a:sym typeface="Times New Roman"/>
            </a:endParaRPr>
          </a:p>
          <a:p>
            <a:pPr indent="0" lvl="0" marL="25400" marR="25400" rtl="0" algn="just">
              <a:lnSpc>
                <a:spcPct val="100000"/>
              </a:lnSpc>
              <a:spcBef>
                <a:spcPts val="0"/>
              </a:spcBef>
              <a:spcAft>
                <a:spcPts val="0"/>
              </a:spcAft>
              <a:buNone/>
            </a:pPr>
            <a:r>
              <a:rPr b="1" lang="en" sz="1200">
                <a:solidFill>
                  <a:srgbClr val="313131"/>
                </a:solidFill>
                <a:highlight>
                  <a:srgbClr val="FFFFFF"/>
                </a:highlight>
                <a:latin typeface="Times New Roman"/>
                <a:ea typeface="Times New Roman"/>
                <a:cs typeface="Times New Roman"/>
                <a:sym typeface="Times New Roman"/>
              </a:rPr>
              <a:t>→  </a:t>
            </a:r>
            <a:r>
              <a:rPr b="1" lang="en" sz="1200">
                <a:solidFill>
                  <a:srgbClr val="313131"/>
                </a:solidFill>
                <a:highlight>
                  <a:srgbClr val="FFFFFF"/>
                </a:highlight>
                <a:latin typeface="Times New Roman"/>
                <a:ea typeface="Times New Roman"/>
                <a:cs typeface="Times New Roman"/>
                <a:sym typeface="Times New Roman"/>
              </a:rPr>
              <a:t>Creating sample Project</a:t>
            </a:r>
            <a:endParaRPr b="1" sz="1200">
              <a:solidFill>
                <a:srgbClr val="313131"/>
              </a:solidFill>
              <a:highlight>
                <a:srgbClr val="FFFFFF"/>
              </a:highlight>
              <a:latin typeface="Times New Roman"/>
              <a:ea typeface="Times New Roman"/>
              <a:cs typeface="Times New Roman"/>
              <a:sym typeface="Times New Roman"/>
            </a:endParaRPr>
          </a:p>
          <a:p>
            <a:pPr indent="0" lvl="0" marL="25400" marR="25400" rtl="0" algn="just">
              <a:lnSpc>
                <a:spcPct val="100000"/>
              </a:lnSpc>
              <a:spcBef>
                <a:spcPts val="0"/>
              </a:spcBef>
              <a:spcAft>
                <a:spcPts val="0"/>
              </a:spcAft>
              <a:buNone/>
            </a:pPr>
            <a:r>
              <a:rPr lang="en" sz="1200">
                <a:solidFill>
                  <a:schemeClr val="dk1"/>
                </a:solidFill>
                <a:highlight>
                  <a:srgbClr val="F5F5F5"/>
                </a:highlight>
                <a:latin typeface="Times New Roman"/>
                <a:ea typeface="Times New Roman"/>
                <a:cs typeface="Times New Roman"/>
                <a:sym typeface="Times New Roman"/>
              </a:rPr>
              <a:t>mvn archetype</a:t>
            </a:r>
            <a:r>
              <a:rPr lang="en" sz="1200">
                <a:solidFill>
                  <a:srgbClr val="666600"/>
                </a:solidFill>
                <a:highlight>
                  <a:srgbClr val="F5F5F5"/>
                </a:highlight>
                <a:latin typeface="Times New Roman"/>
                <a:ea typeface="Times New Roman"/>
                <a:cs typeface="Times New Roman"/>
                <a:sym typeface="Times New Roman"/>
              </a:rPr>
              <a:t>:</a:t>
            </a:r>
            <a:r>
              <a:rPr lang="en" sz="1200">
                <a:solidFill>
                  <a:schemeClr val="dk1"/>
                </a:solidFill>
                <a:highlight>
                  <a:srgbClr val="F5F5F5"/>
                </a:highlight>
                <a:latin typeface="Times New Roman"/>
                <a:ea typeface="Times New Roman"/>
                <a:cs typeface="Times New Roman"/>
                <a:sym typeface="Times New Roman"/>
              </a:rPr>
              <a:t>generate</a:t>
            </a:r>
            <a:endParaRPr sz="1200">
              <a:solidFill>
                <a:schemeClr val="dk1"/>
              </a:solidFill>
              <a:highlight>
                <a:srgbClr val="F5F5F5"/>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mvn archetype</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generate </a:t>
            </a:r>
            <a:r>
              <a:rPr lang="en" sz="1200">
                <a:solidFill>
                  <a:srgbClr val="666600"/>
                </a:solidFill>
                <a:latin typeface="Times New Roman"/>
                <a:ea typeface="Times New Roman"/>
                <a:cs typeface="Times New Roman"/>
                <a:sym typeface="Times New Roman"/>
              </a:rPr>
              <a:t>-</a:t>
            </a:r>
            <a:r>
              <a:rPr lang="en" sz="1200">
                <a:solidFill>
                  <a:srgbClr val="660066"/>
                </a:solidFill>
                <a:latin typeface="Times New Roman"/>
                <a:ea typeface="Times New Roman"/>
                <a:cs typeface="Times New Roman"/>
                <a:sym typeface="Times New Roman"/>
              </a:rPr>
              <a:t>DgroupId</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com</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mycompany</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app </a:t>
            </a:r>
            <a:r>
              <a:rPr lang="en" sz="1200">
                <a:solidFill>
                  <a:srgbClr val="666600"/>
                </a:solidFill>
                <a:latin typeface="Times New Roman"/>
                <a:ea typeface="Times New Roman"/>
                <a:cs typeface="Times New Roman"/>
                <a:sym typeface="Times New Roman"/>
              </a:rPr>
              <a:t>-</a:t>
            </a:r>
            <a:r>
              <a:rPr lang="en" sz="1200">
                <a:solidFill>
                  <a:srgbClr val="660066"/>
                </a:solidFill>
                <a:latin typeface="Times New Roman"/>
                <a:ea typeface="Times New Roman"/>
                <a:cs typeface="Times New Roman"/>
                <a:sym typeface="Times New Roman"/>
              </a:rPr>
              <a:t>DartifactId</a:t>
            </a:r>
            <a:r>
              <a:rPr lang="en" sz="1200">
                <a:solidFill>
                  <a:srgbClr val="666600"/>
                </a:solidFill>
                <a:latin typeface="Times New Roman"/>
                <a:ea typeface="Times New Roman"/>
                <a:cs typeface="Times New Roman"/>
                <a:sym typeface="Times New Roman"/>
              </a:rPr>
              <a:t>=</a:t>
            </a:r>
            <a:r>
              <a:rPr lang="en" sz="1200">
                <a:solidFill>
                  <a:srgbClr val="000088"/>
                </a:solidFill>
                <a:latin typeface="Times New Roman"/>
                <a:ea typeface="Times New Roman"/>
                <a:cs typeface="Times New Roman"/>
                <a:sym typeface="Times New Roman"/>
              </a:rPr>
              <a:t>my</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app </a:t>
            </a:r>
            <a:r>
              <a:rPr lang="en" sz="1200">
                <a:solidFill>
                  <a:srgbClr val="666600"/>
                </a:solidFill>
                <a:latin typeface="Times New Roman"/>
                <a:ea typeface="Times New Roman"/>
                <a:cs typeface="Times New Roman"/>
                <a:sym typeface="Times New Roman"/>
              </a:rPr>
              <a:t>-</a:t>
            </a:r>
            <a:r>
              <a:rPr lang="en" sz="1200">
                <a:solidFill>
                  <a:srgbClr val="660066"/>
                </a:solidFill>
                <a:latin typeface="Times New Roman"/>
                <a:ea typeface="Times New Roman"/>
                <a:cs typeface="Times New Roman"/>
                <a:sym typeface="Times New Roman"/>
              </a:rPr>
              <a:t>DarchetypeArtifactId</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maven</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archetype</a:t>
            </a:r>
            <a:r>
              <a:rPr lang="en" sz="1200">
                <a:solidFill>
                  <a:srgbClr val="666600"/>
                </a:solidFill>
                <a:latin typeface="Times New Roman"/>
                <a:ea typeface="Times New Roman"/>
                <a:cs typeface="Times New Roman"/>
                <a:sym typeface="Times New Roman"/>
              </a:rPr>
              <a:t>-</a:t>
            </a:r>
            <a:r>
              <a:rPr lang="en" sz="1200">
                <a:solidFill>
                  <a:schemeClr val="dk1"/>
                </a:solidFill>
                <a:latin typeface="Times New Roman"/>
                <a:ea typeface="Times New Roman"/>
                <a:cs typeface="Times New Roman"/>
                <a:sym typeface="Times New Roman"/>
              </a:rPr>
              <a:t>quickstart </a:t>
            </a:r>
            <a:r>
              <a:rPr lang="en" sz="1200">
                <a:solidFill>
                  <a:srgbClr val="666600"/>
                </a:solidFill>
                <a:latin typeface="Times New Roman"/>
                <a:ea typeface="Times New Roman"/>
                <a:cs typeface="Times New Roman"/>
                <a:sym typeface="Times New Roman"/>
              </a:rPr>
              <a:t>-</a:t>
            </a:r>
            <a:r>
              <a:rPr lang="en" sz="1200">
                <a:solidFill>
                  <a:srgbClr val="660066"/>
                </a:solidFill>
                <a:latin typeface="Times New Roman"/>
                <a:ea typeface="Times New Roman"/>
                <a:cs typeface="Times New Roman"/>
                <a:sym typeface="Times New Roman"/>
              </a:rPr>
              <a:t>DinteractiveMode</a:t>
            </a:r>
            <a:r>
              <a:rPr lang="en" sz="1200">
                <a:solidFill>
                  <a:srgbClr val="666600"/>
                </a:solidFill>
                <a:latin typeface="Times New Roman"/>
                <a:ea typeface="Times New Roman"/>
                <a:cs typeface="Times New Roman"/>
                <a:sym typeface="Times New Roman"/>
              </a:rPr>
              <a:t>=</a:t>
            </a:r>
            <a:r>
              <a:rPr lang="en" sz="1200">
                <a:solidFill>
                  <a:srgbClr val="000088"/>
                </a:solidFill>
                <a:latin typeface="Times New Roman"/>
                <a:ea typeface="Times New Roman"/>
                <a:cs typeface="Times New Roman"/>
                <a:sym typeface="Times New Roman"/>
              </a:rPr>
              <a:t>false</a:t>
            </a:r>
            <a:endParaRPr sz="1200">
              <a:solidFill>
                <a:srgbClr val="000088"/>
              </a:solidFill>
              <a:latin typeface="Times New Roman"/>
              <a:ea typeface="Times New Roman"/>
              <a:cs typeface="Times New Roman"/>
              <a:sym typeface="Times New Roman"/>
            </a:endParaRPr>
          </a:p>
          <a:p>
            <a:pPr indent="0" lvl="0" marL="25400" marR="25400" rtl="0" algn="just">
              <a:lnSpc>
                <a:spcPct val="100000"/>
              </a:lnSpc>
              <a:spcBef>
                <a:spcPts val="0"/>
              </a:spcBef>
              <a:spcAft>
                <a:spcPts val="0"/>
              </a:spcAft>
              <a:buNone/>
            </a:pPr>
            <a:r>
              <a:t/>
            </a:r>
            <a:endParaRPr sz="1200">
              <a:solidFill>
                <a:schemeClr val="dk1"/>
              </a:solidFill>
              <a:highlight>
                <a:srgbClr val="F5F5F5"/>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313131"/>
              </a:solidFill>
              <a:highlight>
                <a:srgbClr val="FFFFFF"/>
              </a:highlight>
              <a:latin typeface="Times New Roman"/>
              <a:ea typeface="Times New Roman"/>
              <a:cs typeface="Times New Roman"/>
              <a:sym typeface="Times New Roman"/>
            </a:endParaRPr>
          </a:p>
        </p:txBody>
      </p:sp>
      <p:sp>
        <p:nvSpPr>
          <p:cNvPr id="86" name="Google Shape;86;p19"/>
          <p:cNvSpPr txBox="1"/>
          <p:nvPr/>
        </p:nvSpPr>
        <p:spPr>
          <a:xfrm>
            <a:off x="4812575" y="1248050"/>
            <a:ext cx="3696900" cy="14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export JAVA_HOME=/home/ec2-user/jdk1.8.0_131</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export M2_HOME=/home/ec2-user/apache-maven-3.6.3</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export M2=$M2_HOME/bin</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export PATH=$JAVA_HOME/bin:$PATH</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export PATH=$M2:$PATH</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PATH=$PATH:$HOME/.local/bin:$HOME/bin</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11700" y="66700"/>
            <a:ext cx="8520600" cy="494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Choose archetype: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1: internal -&gt; org.apache.maven.archetypes:maven-archetype-archetype (An archetype which contains a sample archetype.)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2: internal -&gt; org.apache.maven.archetypes:maven-archetype-j2ee-simple (An archetype which contains a simplifed sample J2EE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application.)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3: internal -&gt; org.apache.maven.archetypes:maven-archetype-plugin (An archetype which contains a sample Maven plugin.)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4: internal -&gt; org.apache.maven.archetypes:maven-archetype-plugin-site (An archetype which contains a sample Maven plugin site.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This archetype can be layered upon an existing Maven plugin project.)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5: internal -&gt; org.apache.maven.archetypes:maven-archetype-portlet (An archetype which contains a sample JSR-268 Portlet.)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6: internal -&gt; org.apache.maven.archetypes:maven-archetype-profiles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7: internal -&gt; org.apache.maven.archetypes:maven-archetype-quickstart (An archetype which contains a sample Maven project.)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8: internal -&gt; org.apache.maven.archetypes:maven-archetype-site (An archetype which contains a sample Maven site which demonstrates</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      some of the supported document types like APT, XDoc, and FML and demonstrates how</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to i18n your site. This archetype can be layered upon an existing Maven project.)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9: internal -&gt; org.apache.maven.archetypes:maven-archetype-site-simple (An archetype which contains a sample Maven site.)</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200">
                <a:solidFill>
                  <a:srgbClr val="000000"/>
                </a:solidFill>
                <a:latin typeface="Times New Roman"/>
                <a:ea typeface="Times New Roman"/>
                <a:cs typeface="Times New Roman"/>
                <a:sym typeface="Times New Roman"/>
              </a:rPr>
              <a:t>10: internal -&gt; org.apache.maven.archetypes:maven-archetype-webapp (An archetype which contains a sample Maven Webapp project.)</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5F5F5"/>
                </a:highlight>
                <a:latin typeface="Courier New"/>
                <a:ea typeface="Courier New"/>
                <a:cs typeface="Courier New"/>
                <a:sym typeface="Courier New"/>
              </a:rPr>
              <a:t>Create a sample project</a:t>
            </a:r>
            <a:endParaRPr sz="1000">
              <a:solidFill>
                <a:schemeClr val="dk1"/>
              </a:solidFill>
              <a:highlight>
                <a:srgbClr val="F5F5F5"/>
              </a:highlight>
              <a:latin typeface="Courier New"/>
              <a:ea typeface="Courier New"/>
              <a:cs typeface="Courier New"/>
              <a:sym typeface="Courier New"/>
            </a:endParaRPr>
          </a:p>
          <a:p>
            <a:pPr indent="0" lvl="0" marL="0" rtl="0" algn="l">
              <a:spcBef>
                <a:spcPts val="1600"/>
              </a:spcBef>
              <a:spcAft>
                <a:spcPts val="0"/>
              </a:spcAft>
              <a:buNone/>
            </a:pPr>
            <a:r>
              <a:rPr lang="en" sz="1000">
                <a:solidFill>
                  <a:schemeClr val="dk1"/>
                </a:solidFill>
                <a:highlight>
                  <a:srgbClr val="F5F5F5"/>
                </a:highlight>
                <a:latin typeface="Courier New"/>
                <a:ea typeface="Courier New"/>
                <a:cs typeface="Courier New"/>
                <a:sym typeface="Courier New"/>
              </a:rPr>
              <a:t>mvn archetype</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generate </a:t>
            </a:r>
            <a:r>
              <a:rPr lang="en" sz="1000">
                <a:solidFill>
                  <a:srgbClr val="666600"/>
                </a:solidFill>
                <a:highlight>
                  <a:srgbClr val="F5F5F5"/>
                </a:highlight>
                <a:latin typeface="Courier New"/>
                <a:ea typeface="Courier New"/>
                <a:cs typeface="Courier New"/>
                <a:sym typeface="Courier New"/>
              </a:rPr>
              <a:t>-</a:t>
            </a:r>
            <a:r>
              <a:rPr lang="en" sz="1000">
                <a:solidFill>
                  <a:srgbClr val="660066"/>
                </a:solidFill>
                <a:highlight>
                  <a:srgbClr val="F5F5F5"/>
                </a:highlight>
                <a:latin typeface="Courier New"/>
                <a:ea typeface="Courier New"/>
                <a:cs typeface="Courier New"/>
                <a:sym typeface="Courier New"/>
              </a:rPr>
              <a:t>DgroupId</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com</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mycompany</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app </a:t>
            </a:r>
            <a:r>
              <a:rPr lang="en" sz="1000">
                <a:solidFill>
                  <a:srgbClr val="666600"/>
                </a:solidFill>
                <a:highlight>
                  <a:srgbClr val="F5F5F5"/>
                </a:highlight>
                <a:latin typeface="Courier New"/>
                <a:ea typeface="Courier New"/>
                <a:cs typeface="Courier New"/>
                <a:sym typeface="Courier New"/>
              </a:rPr>
              <a:t>-</a:t>
            </a:r>
            <a:r>
              <a:rPr lang="en" sz="1000">
                <a:solidFill>
                  <a:srgbClr val="660066"/>
                </a:solidFill>
                <a:highlight>
                  <a:srgbClr val="F5F5F5"/>
                </a:highlight>
                <a:latin typeface="Courier New"/>
                <a:ea typeface="Courier New"/>
                <a:cs typeface="Courier New"/>
                <a:sym typeface="Courier New"/>
              </a:rPr>
              <a:t>DartifactId</a:t>
            </a:r>
            <a:r>
              <a:rPr lang="en" sz="1000">
                <a:solidFill>
                  <a:srgbClr val="666600"/>
                </a:solidFill>
                <a:highlight>
                  <a:srgbClr val="F5F5F5"/>
                </a:highlight>
                <a:latin typeface="Courier New"/>
                <a:ea typeface="Courier New"/>
                <a:cs typeface="Courier New"/>
                <a:sym typeface="Courier New"/>
              </a:rPr>
              <a:t>=</a:t>
            </a:r>
            <a:r>
              <a:rPr lang="en" sz="1000">
                <a:solidFill>
                  <a:srgbClr val="000088"/>
                </a:solidFill>
                <a:highlight>
                  <a:srgbClr val="F5F5F5"/>
                </a:highlight>
                <a:latin typeface="Courier New"/>
                <a:ea typeface="Courier New"/>
                <a:cs typeface="Courier New"/>
                <a:sym typeface="Courier New"/>
              </a:rPr>
              <a:t>my</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app </a:t>
            </a:r>
            <a:r>
              <a:rPr lang="en" sz="1000">
                <a:solidFill>
                  <a:srgbClr val="666600"/>
                </a:solidFill>
                <a:highlight>
                  <a:srgbClr val="F5F5F5"/>
                </a:highlight>
                <a:latin typeface="Courier New"/>
                <a:ea typeface="Courier New"/>
                <a:cs typeface="Courier New"/>
                <a:sym typeface="Courier New"/>
              </a:rPr>
              <a:t>-</a:t>
            </a:r>
            <a:r>
              <a:rPr lang="en" sz="1000">
                <a:solidFill>
                  <a:srgbClr val="660066"/>
                </a:solidFill>
                <a:highlight>
                  <a:srgbClr val="F5F5F5"/>
                </a:highlight>
                <a:latin typeface="Courier New"/>
                <a:ea typeface="Courier New"/>
                <a:cs typeface="Courier New"/>
                <a:sym typeface="Courier New"/>
              </a:rPr>
              <a:t>DarchetypeArtifactId</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maven</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archetype</a:t>
            </a:r>
            <a:r>
              <a:rPr lang="en" sz="1000">
                <a:solidFill>
                  <a:srgbClr val="666600"/>
                </a:solidFill>
                <a:highlight>
                  <a:srgbClr val="F5F5F5"/>
                </a:highlight>
                <a:latin typeface="Courier New"/>
                <a:ea typeface="Courier New"/>
                <a:cs typeface="Courier New"/>
                <a:sym typeface="Courier New"/>
              </a:rPr>
              <a:t>-</a:t>
            </a:r>
            <a:r>
              <a:rPr lang="en" sz="1000">
                <a:solidFill>
                  <a:schemeClr val="dk1"/>
                </a:solidFill>
                <a:highlight>
                  <a:srgbClr val="F5F5F5"/>
                </a:highlight>
                <a:latin typeface="Courier New"/>
                <a:ea typeface="Courier New"/>
                <a:cs typeface="Courier New"/>
                <a:sym typeface="Courier New"/>
              </a:rPr>
              <a:t>quickstart </a:t>
            </a:r>
            <a:r>
              <a:rPr lang="en" sz="1000">
                <a:solidFill>
                  <a:srgbClr val="666600"/>
                </a:solidFill>
                <a:highlight>
                  <a:srgbClr val="F5F5F5"/>
                </a:highlight>
                <a:latin typeface="Courier New"/>
                <a:ea typeface="Courier New"/>
                <a:cs typeface="Courier New"/>
                <a:sym typeface="Courier New"/>
              </a:rPr>
              <a:t>-</a:t>
            </a:r>
            <a:r>
              <a:rPr lang="en" sz="1000">
                <a:solidFill>
                  <a:srgbClr val="660066"/>
                </a:solidFill>
                <a:highlight>
                  <a:srgbClr val="F5F5F5"/>
                </a:highlight>
                <a:latin typeface="Courier New"/>
                <a:ea typeface="Courier New"/>
                <a:cs typeface="Courier New"/>
                <a:sym typeface="Courier New"/>
              </a:rPr>
              <a:t>DarchetypeVersion</a:t>
            </a:r>
            <a:r>
              <a:rPr lang="en" sz="1000">
                <a:solidFill>
                  <a:srgbClr val="666600"/>
                </a:solidFill>
                <a:highlight>
                  <a:srgbClr val="F5F5F5"/>
                </a:highlight>
                <a:latin typeface="Courier New"/>
                <a:ea typeface="Courier New"/>
                <a:cs typeface="Courier New"/>
                <a:sym typeface="Courier New"/>
              </a:rPr>
              <a:t>=</a:t>
            </a:r>
            <a:r>
              <a:rPr lang="en" sz="1000">
                <a:solidFill>
                  <a:srgbClr val="006666"/>
                </a:solidFill>
                <a:highlight>
                  <a:srgbClr val="F5F5F5"/>
                </a:highlight>
                <a:latin typeface="Courier New"/>
                <a:ea typeface="Courier New"/>
                <a:cs typeface="Courier New"/>
                <a:sym typeface="Courier New"/>
              </a:rPr>
              <a:t>1.4</a:t>
            </a:r>
            <a:r>
              <a:rPr lang="en" sz="1000">
                <a:solidFill>
                  <a:schemeClr val="dk1"/>
                </a:solidFill>
                <a:highlight>
                  <a:srgbClr val="F5F5F5"/>
                </a:highlight>
                <a:latin typeface="Courier New"/>
                <a:ea typeface="Courier New"/>
                <a:cs typeface="Courier New"/>
                <a:sym typeface="Courier New"/>
              </a:rPr>
              <a:t> </a:t>
            </a:r>
            <a:r>
              <a:rPr lang="en" sz="1000">
                <a:solidFill>
                  <a:srgbClr val="666600"/>
                </a:solidFill>
                <a:highlight>
                  <a:srgbClr val="F5F5F5"/>
                </a:highlight>
                <a:latin typeface="Courier New"/>
                <a:ea typeface="Courier New"/>
                <a:cs typeface="Courier New"/>
                <a:sym typeface="Courier New"/>
              </a:rPr>
              <a:t>-</a:t>
            </a:r>
            <a:r>
              <a:rPr lang="en" sz="1000">
                <a:solidFill>
                  <a:srgbClr val="660066"/>
                </a:solidFill>
                <a:highlight>
                  <a:srgbClr val="F5F5F5"/>
                </a:highlight>
                <a:latin typeface="Courier New"/>
                <a:ea typeface="Courier New"/>
                <a:cs typeface="Courier New"/>
                <a:sym typeface="Courier New"/>
              </a:rPr>
              <a:t>DinteractiveMode</a:t>
            </a:r>
            <a:r>
              <a:rPr lang="en" sz="1000">
                <a:solidFill>
                  <a:srgbClr val="666600"/>
                </a:solidFill>
                <a:highlight>
                  <a:srgbClr val="F5F5F5"/>
                </a:highlight>
                <a:latin typeface="Courier New"/>
                <a:ea typeface="Courier New"/>
                <a:cs typeface="Courier New"/>
                <a:sym typeface="Courier New"/>
              </a:rPr>
              <a:t>=</a:t>
            </a:r>
            <a:r>
              <a:rPr lang="en" sz="1000">
                <a:solidFill>
                  <a:srgbClr val="000088"/>
                </a:solidFill>
                <a:highlight>
                  <a:srgbClr val="F5F5F5"/>
                </a:highlight>
                <a:latin typeface="Courier New"/>
                <a:ea typeface="Courier New"/>
                <a:cs typeface="Courier New"/>
                <a:sym typeface="Courier New"/>
              </a:rPr>
              <a:t>false</a:t>
            </a:r>
            <a:endParaRPr/>
          </a:p>
          <a:p>
            <a:pPr indent="0" lvl="0" marL="0" rtl="0" algn="l">
              <a:spcBef>
                <a:spcPts val="1600"/>
              </a:spcBef>
              <a:spcAft>
                <a:spcPts val="0"/>
              </a:spcAft>
              <a:buNone/>
            </a:pPr>
            <a:r>
              <a:rPr lang="en" sz="1300">
                <a:latin typeface="Courier New"/>
                <a:ea typeface="Courier New"/>
                <a:cs typeface="Courier New"/>
                <a:sym typeface="Courier New"/>
              </a:rPr>
              <a:t>$mvn package</a:t>
            </a:r>
            <a:endParaRPr sz="1300">
              <a:latin typeface="Courier New"/>
              <a:ea typeface="Courier New"/>
              <a:cs typeface="Courier New"/>
              <a:sym typeface="Courier New"/>
            </a:endParaRPr>
          </a:p>
          <a:p>
            <a:pPr indent="0" lvl="0" marL="0" rtl="0" algn="l">
              <a:spcBef>
                <a:spcPts val="1600"/>
              </a:spcBef>
              <a:spcAft>
                <a:spcPts val="0"/>
              </a:spcAft>
              <a:buNone/>
            </a:pPr>
            <a:r>
              <a:rPr lang="en" sz="1300">
                <a:latin typeface="Courier New"/>
                <a:ea typeface="Courier New"/>
                <a:cs typeface="Courier New"/>
                <a:sym typeface="Courier New"/>
              </a:rPr>
              <a:t>And the test the package with below command</a:t>
            </a:r>
            <a:endParaRPr sz="1300">
              <a:latin typeface="Courier New"/>
              <a:ea typeface="Courier New"/>
              <a:cs typeface="Courier New"/>
              <a:sym typeface="Courier New"/>
            </a:endParaRPr>
          </a:p>
          <a:p>
            <a:pPr indent="0" lvl="0" marL="0" rtl="0" algn="l">
              <a:spcBef>
                <a:spcPts val="1600"/>
              </a:spcBef>
              <a:spcAft>
                <a:spcPts val="1600"/>
              </a:spcAft>
              <a:buNone/>
            </a:pPr>
            <a:r>
              <a:rPr lang="en" sz="1300">
                <a:latin typeface="Courier New"/>
                <a:ea typeface="Courier New"/>
                <a:cs typeface="Courier New"/>
                <a:sym typeface="Courier New"/>
              </a:rPr>
              <a:t>java -cp target/my-app-1.0-SNAPSHOT.jar com.mycompany.app.App</a:t>
            </a:r>
            <a:endParaRPr sz="13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