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434a0de7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34a0de7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4f33d9e71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f33d9e71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6e299c7d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e299c7d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6e299c7d6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e299c7d6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4f33d9e71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f33d9e71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6e299c7d6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e299c7d6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6e299c7d6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e299c7d6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6e299c7d6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e299c7d6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6e299c7d6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e299c7d6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c2f9d87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c2f9d87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c2fa380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c2fa380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c2fa3801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c2fa3801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c2fa3801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c2fa3801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43343562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3343562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82f8bc5d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2f8bc5d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433435623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33435623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4f33d9e71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f33d9e71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ocs.aws.amazon.com/vpc/latest/userguide/vpc-network-acl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cs.aws.amazon.com/AWSEC2/latest/UserGuide/using-eni.html#view_eni_details" TargetMode="External"/><Relationship Id="rId4" Type="http://schemas.openxmlformats.org/officeDocument/2006/relationships/hyperlink" Target="https://docs.aws.amazon.com/vpc/latest/userguide/vpc-nat-gateway-cloudwatch.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docs.aws.amazon.com/AmazonVPC/latest/UserGuide/images/default-vpc-diagram.png" TargetMode="External"/><Relationship Id="rId4" Type="http://schemas.openxmlformats.org/officeDocument/2006/relationships/hyperlink" Target="http://docs.aws.amazon.com/AmazonVPC/latest/UserGuide/images/default-vpc-diagram.png" TargetMode="External"/><Relationship Id="rId5" Type="http://schemas.openxmlformats.org/officeDocument/2006/relationships/hyperlink" Target="http://docs.aws.amazon.com/AmazonVPC/latest/UserGuide/VPC_Security.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cs.aws.amazon.com/vpc/latest/userguide/VPC_DHCP_Options.html#AmazonDN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B45F06"/>
                </a:solidFill>
                <a:latin typeface="Times New Roman"/>
                <a:ea typeface="Times New Roman"/>
                <a:cs typeface="Times New Roman"/>
                <a:sym typeface="Times New Roman"/>
              </a:rPr>
              <a:t>Dev-Ops Training(VPC)</a:t>
            </a:r>
            <a:endParaRPr>
              <a:solidFill>
                <a:srgbClr val="B45F06"/>
              </a:solidFill>
              <a:latin typeface="Times New Roman"/>
              <a:ea typeface="Times New Roman"/>
              <a:cs typeface="Times New Roman"/>
              <a:sym typeface="Times New Roman"/>
            </a:endParaRPr>
          </a:p>
          <a:p>
            <a:pPr indent="457200" lvl="0" marL="3200400" rtl="0" algn="l">
              <a:spcBef>
                <a:spcPts val="0"/>
              </a:spcBef>
              <a:spcAft>
                <a:spcPts val="0"/>
              </a:spcAft>
              <a:buClr>
                <a:schemeClr val="dk1"/>
              </a:buClr>
              <a:buSzPts val="1100"/>
              <a:buFont typeface="Arial"/>
              <a:buNone/>
            </a:pPr>
            <a:r>
              <a:rPr lang="en">
                <a:solidFill>
                  <a:srgbClr val="B45F06"/>
                </a:solidFill>
                <a:latin typeface="Times New Roman"/>
                <a:ea typeface="Times New Roman"/>
                <a:cs typeface="Times New Roman"/>
                <a:sym typeface="Times New Roman"/>
              </a:rPr>
              <a:t>--Ram Chandra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NAT(Network Address translation) Instances</a:t>
            </a:r>
            <a:endParaRPr/>
          </a:p>
        </p:txBody>
      </p:sp>
      <p:sp>
        <p:nvSpPr>
          <p:cNvPr id="106" name="Google Shape;10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7" name="Google Shape;107;p22"/>
          <p:cNvPicPr preferRelativeResize="0"/>
          <p:nvPr/>
        </p:nvPicPr>
        <p:blipFill>
          <a:blip r:embed="rId3">
            <a:alphaModFix/>
          </a:blip>
          <a:stretch>
            <a:fillRect/>
          </a:stretch>
        </p:blipFill>
        <p:spPr>
          <a:xfrm>
            <a:off x="1515750" y="803425"/>
            <a:ext cx="5445050" cy="3886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create NAT Gateways</a:t>
            </a:r>
            <a:endParaRPr/>
          </a:p>
        </p:txBody>
      </p:sp>
      <p:sp>
        <p:nvSpPr>
          <p:cNvPr id="113" name="Google Shape;113;p23"/>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660400" rtl="0" algn="l">
              <a:spcBef>
                <a:spcPts val="0"/>
              </a:spcBef>
              <a:spcAft>
                <a:spcPts val="0"/>
              </a:spcAft>
              <a:buClr>
                <a:srgbClr val="333333"/>
              </a:buClr>
              <a:buSzPts val="1400"/>
              <a:buFont typeface="Times New Roman"/>
              <a:buAutoNum type="arabicPeriod"/>
            </a:pPr>
            <a:r>
              <a:rPr lang="en" sz="1400">
                <a:solidFill>
                  <a:srgbClr val="333333"/>
                </a:solidFill>
                <a:highlight>
                  <a:srgbClr val="FFFFFF"/>
                </a:highlight>
                <a:latin typeface="Times New Roman"/>
                <a:ea typeface="Times New Roman"/>
                <a:cs typeface="Times New Roman"/>
                <a:sym typeface="Times New Roman"/>
              </a:rPr>
              <a:t>Sign in to the AWS Management Console.</a:t>
            </a:r>
            <a:endParaRPr sz="1400">
              <a:solidFill>
                <a:srgbClr val="333333"/>
              </a:solidFill>
              <a:highlight>
                <a:srgbClr val="FFFFFF"/>
              </a:highlight>
              <a:latin typeface="Times New Roman"/>
              <a:ea typeface="Times New Roman"/>
              <a:cs typeface="Times New Roman"/>
              <a:sym typeface="Times New Roman"/>
            </a:endParaRPr>
          </a:p>
          <a:p>
            <a:pPr indent="-317500" lvl="0" marL="660400" rtl="0" algn="l">
              <a:spcBef>
                <a:spcPts val="0"/>
              </a:spcBef>
              <a:spcAft>
                <a:spcPts val="0"/>
              </a:spcAft>
              <a:buClr>
                <a:srgbClr val="333333"/>
              </a:buClr>
              <a:buSzPts val="1400"/>
              <a:buFont typeface="Times New Roman"/>
              <a:buAutoNum type="arabicPeriod"/>
            </a:pPr>
            <a:r>
              <a:rPr lang="en" sz="1400">
                <a:solidFill>
                  <a:srgbClr val="333333"/>
                </a:solidFill>
                <a:highlight>
                  <a:srgbClr val="FFFFFF"/>
                </a:highlight>
                <a:latin typeface="Times New Roman"/>
                <a:ea typeface="Times New Roman"/>
                <a:cs typeface="Times New Roman"/>
                <a:sym typeface="Times New Roman"/>
              </a:rPr>
              <a:t>Open the Amazon VPC console.</a:t>
            </a:r>
            <a:endParaRPr sz="1400">
              <a:solidFill>
                <a:srgbClr val="333333"/>
              </a:solidFill>
              <a:highlight>
                <a:srgbClr val="FFFFFF"/>
              </a:highlight>
              <a:latin typeface="Times New Roman"/>
              <a:ea typeface="Times New Roman"/>
              <a:cs typeface="Times New Roman"/>
              <a:sym typeface="Times New Roman"/>
            </a:endParaRPr>
          </a:p>
          <a:p>
            <a:pPr indent="-317500" lvl="0" marL="660400" rtl="0" algn="l">
              <a:spcBef>
                <a:spcPts val="0"/>
              </a:spcBef>
              <a:spcAft>
                <a:spcPts val="0"/>
              </a:spcAft>
              <a:buClr>
                <a:srgbClr val="333333"/>
              </a:buClr>
              <a:buSzPts val="1400"/>
              <a:buFont typeface="Times New Roman"/>
              <a:buAutoNum type="arabicPeriod"/>
            </a:pPr>
            <a:r>
              <a:rPr lang="en" sz="1400">
                <a:solidFill>
                  <a:srgbClr val="333333"/>
                </a:solidFill>
                <a:highlight>
                  <a:srgbClr val="FFFFFF"/>
                </a:highlight>
                <a:latin typeface="Times New Roman"/>
                <a:ea typeface="Times New Roman"/>
                <a:cs typeface="Times New Roman"/>
                <a:sym typeface="Times New Roman"/>
              </a:rPr>
              <a:t>Choose NAT Gateway from the navigation bar on the left.</a:t>
            </a:r>
            <a:endParaRPr sz="1400">
              <a:solidFill>
                <a:srgbClr val="333333"/>
              </a:solidFill>
              <a:highlight>
                <a:srgbClr val="FFFFFF"/>
              </a:highlight>
              <a:latin typeface="Times New Roman"/>
              <a:ea typeface="Times New Roman"/>
              <a:cs typeface="Times New Roman"/>
              <a:sym typeface="Times New Roman"/>
            </a:endParaRPr>
          </a:p>
          <a:p>
            <a:pPr indent="-317500" lvl="0" marL="660400" rtl="0" algn="l">
              <a:spcBef>
                <a:spcPts val="0"/>
              </a:spcBef>
              <a:spcAft>
                <a:spcPts val="0"/>
              </a:spcAft>
              <a:buClr>
                <a:srgbClr val="333333"/>
              </a:buClr>
              <a:buSzPts val="1400"/>
              <a:buFont typeface="Times New Roman"/>
              <a:buAutoNum type="arabicPeriod"/>
            </a:pPr>
            <a:r>
              <a:rPr lang="en" sz="1400">
                <a:solidFill>
                  <a:srgbClr val="333333"/>
                </a:solidFill>
                <a:highlight>
                  <a:srgbClr val="FFFFFF"/>
                </a:highlight>
                <a:latin typeface="Times New Roman"/>
                <a:ea typeface="Times New Roman"/>
                <a:cs typeface="Times New Roman"/>
                <a:sym typeface="Times New Roman"/>
              </a:rPr>
              <a:t>Choose Create NAT Gateway and then select the public subnet and EIP that you have provisioned for the NAT gateway.</a:t>
            </a:r>
            <a:endParaRPr sz="1400">
              <a:solidFill>
                <a:srgbClr val="333333"/>
              </a:solidFill>
              <a:highlight>
                <a:srgbClr val="FFFFFF"/>
              </a:highlight>
              <a:latin typeface="Times New Roman"/>
              <a:ea typeface="Times New Roman"/>
              <a:cs typeface="Times New Roman"/>
              <a:sym typeface="Times New Roman"/>
            </a:endParaRPr>
          </a:p>
          <a:p>
            <a:pPr indent="-317500" lvl="0" marL="660400" rtl="0" algn="l">
              <a:spcBef>
                <a:spcPts val="0"/>
              </a:spcBef>
              <a:spcAft>
                <a:spcPts val="0"/>
              </a:spcAft>
              <a:buClr>
                <a:srgbClr val="333333"/>
              </a:buClr>
              <a:buSzPts val="1400"/>
              <a:buFont typeface="Times New Roman"/>
              <a:buAutoNum type="arabicPeriod"/>
            </a:pPr>
            <a:r>
              <a:rPr lang="en" sz="1400">
                <a:solidFill>
                  <a:srgbClr val="333333"/>
                </a:solidFill>
                <a:highlight>
                  <a:srgbClr val="FFFFFF"/>
                </a:highlight>
                <a:latin typeface="Times New Roman"/>
                <a:ea typeface="Times New Roman"/>
                <a:cs typeface="Times New Roman"/>
                <a:sym typeface="Times New Roman"/>
              </a:rPr>
              <a:t>After you create the NAT gateway, make note of the associated ID, which will resemble "nat-xxxxxxx".</a:t>
            </a:r>
            <a:endParaRPr sz="1400">
              <a:solidFill>
                <a:srgbClr val="333333"/>
              </a:solidFill>
              <a:highlight>
                <a:srgbClr val="FFFFFF"/>
              </a:highlight>
              <a:latin typeface="Times New Roman"/>
              <a:ea typeface="Times New Roman"/>
              <a:cs typeface="Times New Roman"/>
              <a:sym typeface="Times New Roman"/>
            </a:endParaRPr>
          </a:p>
          <a:p>
            <a:pPr indent="-317500" lvl="0" marL="660400" rtl="0" algn="l">
              <a:spcBef>
                <a:spcPts val="0"/>
              </a:spcBef>
              <a:spcAft>
                <a:spcPts val="0"/>
              </a:spcAft>
              <a:buClr>
                <a:srgbClr val="333333"/>
              </a:buClr>
              <a:buSzPts val="1400"/>
              <a:buFont typeface="Times New Roman"/>
              <a:buAutoNum type="arabicPeriod"/>
            </a:pPr>
            <a:r>
              <a:rPr lang="en" sz="1400">
                <a:solidFill>
                  <a:srgbClr val="333333"/>
                </a:solidFill>
                <a:highlight>
                  <a:srgbClr val="FFFFFF"/>
                </a:highlight>
                <a:latin typeface="Times New Roman"/>
                <a:ea typeface="Times New Roman"/>
                <a:cs typeface="Times New Roman"/>
                <a:sym typeface="Times New Roman"/>
              </a:rPr>
              <a:t>Choose the Route Tables link on the left hand side, and then choose the route table associated with your NAT gateway. Update this route table so that 0.0.0.0/0 points to the ID of the NAT gateway that you created.</a:t>
            </a:r>
            <a:endParaRPr sz="1400">
              <a:solidFill>
                <a:srgbClr val="333333"/>
              </a:solidFill>
              <a:highlight>
                <a:srgbClr val="FFFFFF"/>
              </a:highlight>
              <a:latin typeface="Times New Roman"/>
              <a:ea typeface="Times New Roman"/>
              <a:cs typeface="Times New Roman"/>
              <a:sym typeface="Times New Roman"/>
            </a:endParaRPr>
          </a:p>
          <a:p>
            <a:pPr indent="-317500" lvl="0" marL="660400" rtl="0" algn="l">
              <a:spcBef>
                <a:spcPts val="0"/>
              </a:spcBef>
              <a:spcAft>
                <a:spcPts val="0"/>
              </a:spcAft>
              <a:buClr>
                <a:srgbClr val="333333"/>
              </a:buClr>
              <a:buSzPts val="1400"/>
              <a:buFont typeface="Times New Roman"/>
              <a:buAutoNum type="arabicPeriod"/>
            </a:pPr>
            <a:r>
              <a:rPr lang="en" sz="1400">
                <a:solidFill>
                  <a:srgbClr val="333333"/>
                </a:solidFill>
                <a:highlight>
                  <a:srgbClr val="FFFFFF"/>
                </a:highlight>
                <a:latin typeface="Times New Roman"/>
                <a:ea typeface="Times New Roman"/>
                <a:cs typeface="Times New Roman"/>
                <a:sym typeface="Times New Roman"/>
              </a:rPr>
              <a:t>Attach NAT gateway only to public subnet</a:t>
            </a:r>
            <a:endParaRPr sz="1400">
              <a:solidFill>
                <a:srgbClr val="333333"/>
              </a:solidFill>
              <a:highlight>
                <a:srgbClr val="FFFFFF"/>
              </a:highlight>
              <a:latin typeface="Times New Roman"/>
              <a:ea typeface="Times New Roman"/>
              <a:cs typeface="Times New Roman"/>
              <a:sym typeface="Times New Roman"/>
            </a:endParaRPr>
          </a:p>
          <a:p>
            <a:pPr indent="0" lvl="0" marL="0" rtl="0" algn="l">
              <a:spcBef>
                <a:spcPts val="2200"/>
              </a:spcBef>
              <a:spcAft>
                <a:spcPts val="0"/>
              </a:spcAft>
              <a:buClr>
                <a:schemeClr val="dk1"/>
              </a:buClr>
              <a:buSzPts val="1100"/>
              <a:buFont typeface="Arial"/>
              <a:buNone/>
            </a:pPr>
            <a:r>
              <a:rPr lang="en" sz="1400">
                <a:solidFill>
                  <a:srgbClr val="333333"/>
                </a:solidFill>
                <a:highlight>
                  <a:srgbClr val="FFFFFF"/>
                </a:highlight>
                <a:latin typeface="Times New Roman"/>
                <a:ea typeface="Times New Roman"/>
                <a:cs typeface="Times New Roman"/>
                <a:sym typeface="Times New Roman"/>
              </a:rPr>
              <a:t>From one of the EC2 instances in your private subnet, open a command prompt or shell and ping amazon.com to verify Internet connectivity.</a:t>
            </a:r>
            <a:endParaRPr sz="1400">
              <a:solidFill>
                <a:srgbClr val="333333"/>
              </a:solidFill>
              <a:highlight>
                <a:srgbClr val="FFFFFF"/>
              </a:highlight>
              <a:latin typeface="Times New Roman"/>
              <a:ea typeface="Times New Roman"/>
              <a:cs typeface="Times New Roman"/>
              <a:sym typeface="Times New Roman"/>
            </a:endParaRPr>
          </a:p>
          <a:p>
            <a:pPr indent="0" lvl="0" marL="0" rtl="0" algn="l">
              <a:spcBef>
                <a:spcPts val="800"/>
              </a:spcBef>
              <a:spcAft>
                <a:spcPts val="1600"/>
              </a:spcAft>
              <a:buNone/>
            </a:pPr>
            <a:r>
              <a:t/>
            </a:r>
            <a:endParaRPr sz="1200">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idx="1" type="body"/>
          </p:nvPr>
        </p:nvSpPr>
        <p:spPr>
          <a:xfrm>
            <a:off x="311700" y="218200"/>
            <a:ext cx="8520600" cy="4925400"/>
          </a:xfrm>
          <a:prstGeom prst="rect">
            <a:avLst/>
          </a:prstGeom>
        </p:spPr>
        <p:txBody>
          <a:bodyPr anchorCtr="0" anchor="t" bIns="91425" lIns="91425" spcFirstLastPara="1" rIns="91425" wrap="square" tIns="91425">
            <a:noAutofit/>
          </a:bodyPr>
          <a:lstStyle/>
          <a:p>
            <a:pPr indent="0" lvl="0" marL="0" rtl="0" algn="l">
              <a:lnSpc>
                <a:spcPct val="122600"/>
              </a:lnSpc>
              <a:spcBef>
                <a:spcPts val="1600"/>
              </a:spcBef>
              <a:spcAft>
                <a:spcPts val="0"/>
              </a:spcAft>
              <a:buClr>
                <a:schemeClr val="dk1"/>
              </a:buClr>
              <a:buSzPts val="1100"/>
              <a:buFont typeface="Arial"/>
              <a:buNone/>
            </a:pPr>
            <a:r>
              <a:rPr b="1" lang="en" sz="1200">
                <a:solidFill>
                  <a:srgbClr val="16191F"/>
                </a:solidFill>
                <a:highlight>
                  <a:srgbClr val="FFFFFF"/>
                </a:highlight>
                <a:latin typeface="Times New Roman"/>
                <a:ea typeface="Times New Roman"/>
                <a:cs typeface="Times New Roman"/>
                <a:sym typeface="Times New Roman"/>
              </a:rPr>
              <a:t>NAT Gateway Rules and Limitations</a:t>
            </a:r>
            <a:endParaRPr b="1" sz="1200">
              <a:solidFill>
                <a:srgbClr val="16191F"/>
              </a:solidFill>
              <a:highlight>
                <a:srgbClr val="FFFFFF"/>
              </a:highlight>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1100"/>
              <a:buFont typeface="Arial"/>
              <a:buNone/>
            </a:pPr>
            <a:r>
              <a:rPr lang="en" sz="1200">
                <a:solidFill>
                  <a:srgbClr val="16191F"/>
                </a:solidFill>
                <a:highlight>
                  <a:srgbClr val="FFFFFF"/>
                </a:highlight>
                <a:latin typeface="Times New Roman"/>
                <a:ea typeface="Times New Roman"/>
                <a:cs typeface="Times New Roman"/>
                <a:sym typeface="Times New Roman"/>
              </a:rPr>
              <a:t>A NAT gateway has the following characteristics and limitations:</a:t>
            </a:r>
            <a:endParaRPr sz="1200">
              <a:solidFill>
                <a:srgbClr val="16191F"/>
              </a:solidFill>
              <a:highlight>
                <a:srgbClr val="FFFFFF"/>
              </a:highlight>
              <a:latin typeface="Times New Roman"/>
              <a:ea typeface="Times New Roman"/>
              <a:cs typeface="Times New Roman"/>
              <a:sym typeface="Times New Roman"/>
            </a:endParaRPr>
          </a:p>
          <a:p>
            <a:pPr indent="-304800" lvl="0" marL="457200" rtl="0" algn="l">
              <a:lnSpc>
                <a:spcPct val="150000"/>
              </a:lnSpc>
              <a:spcBef>
                <a:spcPts val="1200"/>
              </a:spcBef>
              <a:spcAft>
                <a:spcPts val="0"/>
              </a:spcAft>
              <a:buClr>
                <a:srgbClr val="16191F"/>
              </a:buClr>
              <a:buSzPts val="1200"/>
              <a:buFont typeface="Times New Roman"/>
              <a:buChar char="●"/>
            </a:pPr>
            <a:r>
              <a:rPr lang="en" sz="1200">
                <a:solidFill>
                  <a:srgbClr val="16191F"/>
                </a:solidFill>
                <a:highlight>
                  <a:srgbClr val="FFFFFF"/>
                </a:highlight>
                <a:latin typeface="Times New Roman"/>
                <a:ea typeface="Times New Roman"/>
                <a:cs typeface="Times New Roman"/>
                <a:sym typeface="Times New Roman"/>
              </a:rPr>
              <a:t>A NAT gateway supports 5 Gbps of bandwidth and automatically scales up to 45 Gbps. If you require more, you can distribute the workload by splitting your resources into multiple subnets, and creating a NAT gateway in each subnet.</a:t>
            </a:r>
            <a:endParaRPr sz="1200">
              <a:solidFill>
                <a:srgbClr val="16191F"/>
              </a:solidFill>
              <a:highlight>
                <a:srgbClr val="FFFFFF"/>
              </a:highlight>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16191F"/>
              </a:buClr>
              <a:buSzPts val="1200"/>
              <a:buFont typeface="Times New Roman"/>
              <a:buChar char="●"/>
            </a:pPr>
            <a:r>
              <a:rPr lang="en" sz="1200">
                <a:solidFill>
                  <a:srgbClr val="16191F"/>
                </a:solidFill>
                <a:highlight>
                  <a:srgbClr val="FFFFFF"/>
                </a:highlight>
                <a:latin typeface="Times New Roman"/>
                <a:ea typeface="Times New Roman"/>
                <a:cs typeface="Times New Roman"/>
                <a:sym typeface="Times New Roman"/>
              </a:rPr>
              <a:t>You can associate exactly one Elastic IP address with a NAT gateway. You cannot disassociate an Elastic IP address from a NAT gateway after it's created. To use a different Elastic IP address for your NAT gateway, you must create a new NAT gateway with the required address, update your route tables, and then delete the existing NAT gateway if it's no longer required.</a:t>
            </a:r>
            <a:endParaRPr sz="1200">
              <a:solidFill>
                <a:srgbClr val="16191F"/>
              </a:solidFill>
              <a:highlight>
                <a:srgbClr val="FFFFFF"/>
              </a:highlight>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16191F"/>
              </a:buClr>
              <a:buSzPts val="1200"/>
              <a:buFont typeface="Times New Roman"/>
              <a:buChar char="●"/>
            </a:pPr>
            <a:r>
              <a:rPr lang="en" sz="1200">
                <a:solidFill>
                  <a:srgbClr val="16191F"/>
                </a:solidFill>
                <a:highlight>
                  <a:srgbClr val="FFFFFF"/>
                </a:highlight>
                <a:latin typeface="Times New Roman"/>
                <a:ea typeface="Times New Roman"/>
                <a:cs typeface="Times New Roman"/>
                <a:sym typeface="Times New Roman"/>
              </a:rPr>
              <a:t>A NAT gateway supports the following protocols: TCP, UDP, and ICMP.</a:t>
            </a:r>
            <a:endParaRPr sz="1200">
              <a:solidFill>
                <a:srgbClr val="16191F"/>
              </a:solidFill>
              <a:highlight>
                <a:srgbClr val="FFFFFF"/>
              </a:highlight>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16191F"/>
              </a:buClr>
              <a:buSzPts val="1200"/>
              <a:buFont typeface="Times New Roman"/>
              <a:buChar char="●"/>
            </a:pPr>
            <a:r>
              <a:rPr lang="en" sz="1200">
                <a:solidFill>
                  <a:srgbClr val="16191F"/>
                </a:solidFill>
                <a:highlight>
                  <a:srgbClr val="FFFFFF"/>
                </a:highlight>
                <a:latin typeface="Times New Roman"/>
                <a:ea typeface="Times New Roman"/>
                <a:cs typeface="Times New Roman"/>
                <a:sym typeface="Times New Roman"/>
              </a:rPr>
              <a:t>You cannot associate a security group with a NAT gateway. You can use security groups for your instances in the private subnets to control the traffic to and from those instances.</a:t>
            </a:r>
            <a:endParaRPr sz="1200">
              <a:solidFill>
                <a:srgbClr val="16191F"/>
              </a:solidFill>
              <a:highlight>
                <a:srgbClr val="FFFFFF"/>
              </a:highlight>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16191F"/>
              </a:buClr>
              <a:buSzPts val="1200"/>
              <a:buFont typeface="Times New Roman"/>
              <a:buChar char="●"/>
            </a:pPr>
            <a:r>
              <a:rPr lang="en" sz="1200">
                <a:solidFill>
                  <a:srgbClr val="16191F"/>
                </a:solidFill>
                <a:highlight>
                  <a:srgbClr val="FFFFFF"/>
                </a:highlight>
                <a:latin typeface="Times New Roman"/>
                <a:ea typeface="Times New Roman"/>
                <a:cs typeface="Times New Roman"/>
                <a:sym typeface="Times New Roman"/>
              </a:rPr>
              <a:t>You can use a network ACL to control the traffic to and from the subnet in which the NAT gateway is located. The network ACL applies to the NAT gateway's traffic. A NAT gateway uses ports 1024–65535. For more information, see </a:t>
            </a:r>
            <a:r>
              <a:rPr lang="en" sz="1200">
                <a:solidFill>
                  <a:schemeClr val="hlink"/>
                </a:solidFill>
                <a:highlight>
                  <a:srgbClr val="FFFFFF"/>
                </a:highlight>
                <a:uFill>
                  <a:noFill/>
                </a:uFill>
                <a:latin typeface="Times New Roman"/>
                <a:ea typeface="Times New Roman"/>
                <a:cs typeface="Times New Roman"/>
                <a:sym typeface="Times New Roman"/>
                <a:hlinkClick r:id="rId3"/>
              </a:rPr>
              <a:t>Network ACLs</a:t>
            </a:r>
            <a:r>
              <a:rPr lang="en" sz="1200">
                <a:solidFill>
                  <a:srgbClr val="16191F"/>
                </a:solidFill>
                <a:highlight>
                  <a:srgbClr val="FFFFFF"/>
                </a:highlight>
                <a:latin typeface="Times New Roman"/>
                <a:ea typeface="Times New Roman"/>
                <a:cs typeface="Times New Roman"/>
                <a:sym typeface="Times New Roman"/>
              </a:rPr>
              <a:t>.</a:t>
            </a:r>
            <a:endParaRPr sz="1200">
              <a:solidFill>
                <a:srgbClr val="16191F"/>
              </a:solidFill>
              <a:highlight>
                <a:srgbClr val="FFFFFF"/>
              </a:highlight>
              <a:latin typeface="Times New Roman"/>
              <a:ea typeface="Times New Roman"/>
              <a:cs typeface="Times New Roman"/>
              <a:sym typeface="Times New Roman"/>
            </a:endParaRPr>
          </a:p>
          <a:p>
            <a:pPr indent="0" lvl="0" marL="0" rtl="0" algn="l">
              <a:spcBef>
                <a:spcPts val="1100"/>
              </a:spcBef>
              <a:spcAft>
                <a:spcPts val="16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idx="1" type="body"/>
          </p:nvPr>
        </p:nvSpPr>
        <p:spPr>
          <a:xfrm>
            <a:off x="311700" y="211200"/>
            <a:ext cx="8520600" cy="48081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16191F"/>
              </a:buClr>
              <a:buSzPts val="1200"/>
              <a:buFont typeface="Times New Roman"/>
              <a:buChar char="●"/>
            </a:pPr>
            <a:r>
              <a:rPr lang="en" sz="1200">
                <a:solidFill>
                  <a:srgbClr val="16191F"/>
                </a:solidFill>
                <a:highlight>
                  <a:srgbClr val="FFFFFF"/>
                </a:highlight>
                <a:latin typeface="Times New Roman"/>
                <a:ea typeface="Times New Roman"/>
                <a:cs typeface="Times New Roman"/>
                <a:sym typeface="Times New Roman"/>
              </a:rPr>
              <a:t>When a NAT gateway is created, it receives a network interface that's automatically assigned a private IP address from the IP address range of your subnet. You can view the NAT gateway's network interface in the Amazon EC2 console. For more information, see </a:t>
            </a:r>
            <a:r>
              <a:rPr lang="en" sz="1200">
                <a:solidFill>
                  <a:schemeClr val="accent5"/>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Viewing Details about a Network Interface</a:t>
            </a:r>
            <a:r>
              <a:rPr lang="en" sz="1200">
                <a:solidFill>
                  <a:srgbClr val="16191F"/>
                </a:solidFill>
                <a:highlight>
                  <a:srgbClr val="FFFFFF"/>
                </a:highlight>
                <a:latin typeface="Times New Roman"/>
                <a:ea typeface="Times New Roman"/>
                <a:cs typeface="Times New Roman"/>
                <a:sym typeface="Times New Roman"/>
              </a:rPr>
              <a:t>. You cannot modify the attributes of this network interface.</a:t>
            </a:r>
            <a:endParaRPr sz="1200">
              <a:solidFill>
                <a:srgbClr val="16191F"/>
              </a:solidFill>
              <a:highlight>
                <a:srgbClr val="FFFFFF"/>
              </a:highlight>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16191F"/>
              </a:buClr>
              <a:buSzPts val="1200"/>
              <a:buFont typeface="Times New Roman"/>
              <a:buChar char="●"/>
            </a:pPr>
            <a:r>
              <a:rPr lang="en" sz="1200">
                <a:solidFill>
                  <a:srgbClr val="16191F"/>
                </a:solidFill>
                <a:highlight>
                  <a:srgbClr val="FFFFFF"/>
                </a:highlight>
                <a:latin typeface="Times New Roman"/>
                <a:ea typeface="Times New Roman"/>
                <a:cs typeface="Times New Roman"/>
                <a:sym typeface="Times New Roman"/>
              </a:rPr>
              <a:t>A NAT gateway cannot be accessed by a ClassicLink connection associated with your VPC.</a:t>
            </a:r>
            <a:endParaRPr sz="1200">
              <a:solidFill>
                <a:srgbClr val="16191F"/>
              </a:solidFill>
              <a:highlight>
                <a:srgbClr val="FFFFFF"/>
              </a:highlight>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16191F"/>
              </a:buClr>
              <a:buSzPts val="1200"/>
              <a:buFont typeface="Times New Roman"/>
              <a:buChar char="●"/>
            </a:pPr>
            <a:r>
              <a:rPr lang="en" sz="1200">
                <a:solidFill>
                  <a:srgbClr val="16191F"/>
                </a:solidFill>
                <a:highlight>
                  <a:srgbClr val="FFFFFF"/>
                </a:highlight>
                <a:latin typeface="Times New Roman"/>
                <a:ea typeface="Times New Roman"/>
                <a:cs typeface="Times New Roman"/>
                <a:sym typeface="Times New Roman"/>
              </a:rPr>
              <a:t>You cannot route traffic to a NAT gateway through a VPC peering connection, a Site-to-Site VPN connection, or AWS Direct Connect. A NAT gateway cannot be used by resources on the other side of these connections.</a:t>
            </a:r>
            <a:endParaRPr sz="1200">
              <a:solidFill>
                <a:srgbClr val="16191F"/>
              </a:solidFill>
              <a:highlight>
                <a:srgbClr val="FFFFFF"/>
              </a:highlight>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16191F"/>
              </a:buClr>
              <a:buSzPts val="1200"/>
              <a:buFont typeface="Roboto"/>
              <a:buChar char="●"/>
            </a:pPr>
            <a:r>
              <a:rPr lang="en" sz="1200">
                <a:solidFill>
                  <a:srgbClr val="16191F"/>
                </a:solidFill>
                <a:highlight>
                  <a:srgbClr val="FFFFFF"/>
                </a:highlight>
                <a:latin typeface="Times New Roman"/>
                <a:ea typeface="Times New Roman"/>
                <a:cs typeface="Times New Roman"/>
                <a:sym typeface="Times New Roman"/>
              </a:rPr>
              <a:t>A NAT gateway can support up to 55,000 simultaneous connections to each unique destination. This limit also applies if you create approximately 900 connections per second to a single destination (about 55,000 connections per minute). If the destination IP address, the destination port, or the protocol (TCP/UDP/ICMP) changes, you can create an additional 55,000 connections. For more than 55,000 connections, there is an increased chance of connection errors due to port allocation errors. These errors can be monitored by viewing the </a:t>
            </a:r>
            <a:r>
              <a:rPr lang="en" sz="1200">
                <a:solidFill>
                  <a:srgbClr val="16191F"/>
                </a:solidFill>
                <a:highlight>
                  <a:srgbClr val="F2F3F3"/>
                </a:highlight>
                <a:latin typeface="Times New Roman"/>
                <a:ea typeface="Times New Roman"/>
                <a:cs typeface="Times New Roman"/>
                <a:sym typeface="Times New Roman"/>
              </a:rPr>
              <a:t>ErrorPortAllocation</a:t>
            </a:r>
            <a:r>
              <a:rPr lang="en" sz="1200">
                <a:solidFill>
                  <a:srgbClr val="16191F"/>
                </a:solidFill>
                <a:highlight>
                  <a:srgbClr val="FFFFFF"/>
                </a:highlight>
                <a:latin typeface="Times New Roman"/>
                <a:ea typeface="Times New Roman"/>
                <a:cs typeface="Times New Roman"/>
                <a:sym typeface="Times New Roman"/>
              </a:rPr>
              <a:t> CloudWatch metric for your NAT gateway. For more information, see </a:t>
            </a:r>
            <a:r>
              <a:rPr lang="en" sz="1200">
                <a:solidFill>
                  <a:schemeClr val="accent5"/>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Monitoring NAT Gateways Using Amazon CloudWatch</a:t>
            </a:r>
            <a:endParaRPr sz="12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VPC Peering</a:t>
            </a:r>
            <a:endParaRPr/>
          </a:p>
        </p:txBody>
      </p:sp>
      <p:pic>
        <p:nvPicPr>
          <p:cNvPr id="129" name="Google Shape;129;p26"/>
          <p:cNvPicPr preferRelativeResize="0"/>
          <p:nvPr/>
        </p:nvPicPr>
        <p:blipFill>
          <a:blip r:embed="rId3">
            <a:alphaModFix/>
          </a:blip>
          <a:stretch>
            <a:fillRect/>
          </a:stretch>
        </p:blipFill>
        <p:spPr>
          <a:xfrm>
            <a:off x="697900" y="1228049"/>
            <a:ext cx="6198275" cy="3064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NACL and security groups</a:t>
            </a:r>
            <a:endParaRPr/>
          </a:p>
        </p:txBody>
      </p:sp>
      <p:pic>
        <p:nvPicPr>
          <p:cNvPr id="135" name="Google Shape;135;p27"/>
          <p:cNvPicPr preferRelativeResize="0"/>
          <p:nvPr/>
        </p:nvPicPr>
        <p:blipFill>
          <a:blip r:embed="rId3">
            <a:alphaModFix/>
          </a:blip>
          <a:stretch>
            <a:fillRect/>
          </a:stretch>
        </p:blipFill>
        <p:spPr>
          <a:xfrm>
            <a:off x="2274400" y="1152475"/>
            <a:ext cx="4495800" cy="39255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ph idx="1" type="body"/>
          </p:nvPr>
        </p:nvSpPr>
        <p:spPr>
          <a:xfrm>
            <a:off x="311700" y="323025"/>
            <a:ext cx="8520600" cy="4245900"/>
          </a:xfrm>
          <a:prstGeom prst="rect">
            <a:avLst/>
          </a:prstGeom>
        </p:spPr>
        <p:txBody>
          <a:bodyPr anchorCtr="0" anchor="t" bIns="91425" lIns="91425" spcFirstLastPara="1" rIns="91425" wrap="square" tIns="91425">
            <a:noAutofit/>
          </a:bodyPr>
          <a:lstStyle/>
          <a:p>
            <a:pPr indent="0" lvl="0" marL="0" rtl="0" algn="l">
              <a:lnSpc>
                <a:spcPct val="118000"/>
              </a:lnSpc>
              <a:spcBef>
                <a:spcPts val="2900"/>
              </a:spcBef>
              <a:spcAft>
                <a:spcPts val="0"/>
              </a:spcAft>
              <a:buClr>
                <a:schemeClr val="dk1"/>
              </a:buClr>
              <a:buSzPts val="1100"/>
              <a:buFont typeface="Arial"/>
              <a:buNone/>
            </a:pPr>
            <a:r>
              <a:rPr b="1" lang="en" sz="1950">
                <a:solidFill>
                  <a:schemeClr val="dk1"/>
                </a:solidFill>
                <a:highlight>
                  <a:srgbClr val="FFFFFF"/>
                </a:highlight>
              </a:rPr>
              <a:t>State: Stateful vs Stateless</a:t>
            </a:r>
            <a:endParaRPr b="1" sz="1950">
              <a:solidFill>
                <a:schemeClr val="dk1"/>
              </a:solidFill>
              <a:highlight>
                <a:srgbClr val="FFFFFF"/>
              </a:highlight>
            </a:endParaRPr>
          </a:p>
          <a:p>
            <a:pPr indent="0" lvl="0" marL="0" rtl="0" algn="l">
              <a:lnSpc>
                <a:spcPct val="158000"/>
              </a:lnSpc>
              <a:spcBef>
                <a:spcPts val="1400"/>
              </a:spcBef>
              <a:spcAft>
                <a:spcPts val="0"/>
              </a:spcAft>
              <a:buClr>
                <a:schemeClr val="dk1"/>
              </a:buClr>
              <a:buSzPts val="1100"/>
              <a:buFont typeface="Arial"/>
              <a:buNone/>
            </a:pPr>
            <a:r>
              <a:rPr lang="en" sz="1600">
                <a:solidFill>
                  <a:schemeClr val="dk1"/>
                </a:solidFill>
                <a:highlight>
                  <a:srgbClr val="E9FDF0"/>
                </a:highlight>
                <a:latin typeface="Georgia"/>
                <a:ea typeface="Georgia"/>
                <a:cs typeface="Georgia"/>
                <a:sym typeface="Georgia"/>
              </a:rPr>
              <a:t>Security groups are stateful: This means any changes applied to an incoming rule will be automatically applied to the outgoing rule</a:t>
            </a:r>
            <a:r>
              <a:rPr lang="en" sz="1600">
                <a:solidFill>
                  <a:schemeClr val="dk1"/>
                </a:solidFill>
                <a:highlight>
                  <a:srgbClr val="FFFFFF"/>
                </a:highlight>
                <a:latin typeface="Georgia"/>
                <a:ea typeface="Georgia"/>
                <a:cs typeface="Georgia"/>
                <a:sym typeface="Georgia"/>
              </a:rPr>
              <a:t>. e.g. If you allow an incoming port 80, the outgoing port 80 will be automatically opened.</a:t>
            </a:r>
            <a:endParaRPr sz="1600">
              <a:solidFill>
                <a:schemeClr val="dk1"/>
              </a:solidFill>
              <a:highlight>
                <a:srgbClr val="FFFFFF"/>
              </a:highlight>
              <a:latin typeface="Georgia"/>
              <a:ea typeface="Georgia"/>
              <a:cs typeface="Georgia"/>
              <a:sym typeface="Georgia"/>
            </a:endParaRPr>
          </a:p>
          <a:p>
            <a:pPr indent="0" lvl="0" marL="0" rtl="0" algn="l">
              <a:lnSpc>
                <a:spcPct val="158000"/>
              </a:lnSpc>
              <a:spcBef>
                <a:spcPts val="3200"/>
              </a:spcBef>
              <a:spcAft>
                <a:spcPts val="0"/>
              </a:spcAft>
              <a:buClr>
                <a:schemeClr val="dk1"/>
              </a:buClr>
              <a:buSzPts val="1100"/>
              <a:buFont typeface="Arial"/>
              <a:buNone/>
            </a:pPr>
            <a:r>
              <a:rPr lang="en" sz="1600">
                <a:solidFill>
                  <a:schemeClr val="dk1"/>
                </a:solidFill>
                <a:highlight>
                  <a:srgbClr val="FFFFFF"/>
                </a:highlight>
                <a:latin typeface="Georgia"/>
                <a:ea typeface="Georgia"/>
                <a:cs typeface="Georgia"/>
                <a:sym typeface="Georgia"/>
              </a:rPr>
              <a:t>Network ACLs are stateless: This means any changes applied to an incoming rule will not be applied to the outgoing rule. e.g. If you allow an incoming port 80, you would also need to apply the rule for outgoing traffic.</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9"/>
          <p:cNvSpPr txBox="1"/>
          <p:nvPr>
            <p:ph idx="1" type="body"/>
          </p:nvPr>
        </p:nvSpPr>
        <p:spPr>
          <a:xfrm>
            <a:off x="311700" y="459675"/>
            <a:ext cx="8520600" cy="4109100"/>
          </a:xfrm>
          <a:prstGeom prst="rect">
            <a:avLst/>
          </a:prstGeom>
        </p:spPr>
        <p:txBody>
          <a:bodyPr anchorCtr="0" anchor="t" bIns="91425" lIns="91425" spcFirstLastPara="1" rIns="91425" wrap="square" tIns="91425">
            <a:noAutofit/>
          </a:bodyPr>
          <a:lstStyle/>
          <a:p>
            <a:pPr indent="0" lvl="0" marL="0" rtl="0" algn="l">
              <a:lnSpc>
                <a:spcPct val="118000"/>
              </a:lnSpc>
              <a:spcBef>
                <a:spcPts val="2900"/>
              </a:spcBef>
              <a:spcAft>
                <a:spcPts val="0"/>
              </a:spcAft>
              <a:buClr>
                <a:schemeClr val="dk1"/>
              </a:buClr>
              <a:buSzPts val="1100"/>
              <a:buFont typeface="Arial"/>
              <a:buNone/>
            </a:pPr>
            <a:r>
              <a:rPr b="1" lang="en" sz="1950">
                <a:solidFill>
                  <a:schemeClr val="dk1"/>
                </a:solidFill>
                <a:highlight>
                  <a:srgbClr val="FFFFFF"/>
                </a:highlight>
              </a:rPr>
              <a:t>Allow or Deny rules</a:t>
            </a:r>
            <a:endParaRPr b="1" sz="1950">
              <a:solidFill>
                <a:schemeClr val="dk1"/>
              </a:solidFill>
              <a:highlight>
                <a:srgbClr val="FFFFFF"/>
              </a:highlight>
            </a:endParaRPr>
          </a:p>
          <a:p>
            <a:pPr indent="0" lvl="0" marL="0" rtl="0" algn="l">
              <a:lnSpc>
                <a:spcPct val="158000"/>
              </a:lnSpc>
              <a:spcBef>
                <a:spcPts val="1400"/>
              </a:spcBef>
              <a:spcAft>
                <a:spcPts val="0"/>
              </a:spcAft>
              <a:buClr>
                <a:schemeClr val="dk1"/>
              </a:buClr>
              <a:buSzPts val="1100"/>
              <a:buFont typeface="Arial"/>
              <a:buNone/>
            </a:pPr>
            <a:r>
              <a:rPr lang="en" sz="1600">
                <a:solidFill>
                  <a:schemeClr val="dk1"/>
                </a:solidFill>
                <a:highlight>
                  <a:srgbClr val="FFFFFF"/>
                </a:highlight>
                <a:latin typeface="Georgia"/>
                <a:ea typeface="Georgia"/>
                <a:cs typeface="Georgia"/>
                <a:sym typeface="Georgia"/>
              </a:rPr>
              <a:t>Security group support allow rules only (by default all rules are denied). e.g. You cannot deny a certain IP address from establishing a connection.</a:t>
            </a:r>
            <a:endParaRPr sz="1600">
              <a:solidFill>
                <a:schemeClr val="dk1"/>
              </a:solidFill>
              <a:highlight>
                <a:srgbClr val="FFFFFF"/>
              </a:highlight>
              <a:latin typeface="Georgia"/>
              <a:ea typeface="Georgia"/>
              <a:cs typeface="Georgia"/>
              <a:sym typeface="Georgia"/>
            </a:endParaRPr>
          </a:p>
          <a:p>
            <a:pPr indent="0" lvl="0" marL="0" rtl="0" algn="l">
              <a:lnSpc>
                <a:spcPct val="158000"/>
              </a:lnSpc>
              <a:spcBef>
                <a:spcPts val="3200"/>
              </a:spcBef>
              <a:spcAft>
                <a:spcPts val="0"/>
              </a:spcAft>
              <a:buClr>
                <a:schemeClr val="dk1"/>
              </a:buClr>
              <a:buSzPts val="1100"/>
              <a:buFont typeface="Arial"/>
              <a:buNone/>
            </a:pPr>
            <a:r>
              <a:rPr lang="en" sz="1600">
                <a:solidFill>
                  <a:schemeClr val="dk1"/>
                </a:solidFill>
                <a:highlight>
                  <a:srgbClr val="FFFFFF"/>
                </a:highlight>
                <a:latin typeface="Georgia"/>
                <a:ea typeface="Georgia"/>
                <a:cs typeface="Georgia"/>
                <a:sym typeface="Georgia"/>
              </a:rPr>
              <a:t>Network ACL support allow and deny rules. By deny rules, you could explicitly deny a certain IP address to establish a connection example: Block IP address 123.201.57.39 from establishing a connection to an EC2 Instance.</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0"/>
          <p:cNvSpPr txBox="1"/>
          <p:nvPr>
            <p:ph idx="1" type="body"/>
          </p:nvPr>
        </p:nvSpPr>
        <p:spPr>
          <a:xfrm>
            <a:off x="311700" y="434825"/>
            <a:ext cx="8520600" cy="4603800"/>
          </a:xfrm>
          <a:prstGeom prst="rect">
            <a:avLst/>
          </a:prstGeom>
        </p:spPr>
        <p:txBody>
          <a:bodyPr anchorCtr="0" anchor="t" bIns="91425" lIns="91425" spcFirstLastPara="1" rIns="91425" wrap="square" tIns="91425">
            <a:noAutofit/>
          </a:bodyPr>
          <a:lstStyle/>
          <a:p>
            <a:pPr indent="0" lvl="0" marL="0" rtl="0" algn="l">
              <a:lnSpc>
                <a:spcPct val="118000"/>
              </a:lnSpc>
              <a:spcBef>
                <a:spcPts val="2900"/>
              </a:spcBef>
              <a:spcAft>
                <a:spcPts val="0"/>
              </a:spcAft>
              <a:buClr>
                <a:schemeClr val="dk1"/>
              </a:buClr>
              <a:buSzPts val="1100"/>
              <a:buFont typeface="Arial"/>
              <a:buNone/>
            </a:pPr>
            <a:r>
              <a:rPr b="1" lang="en" sz="1950">
                <a:solidFill>
                  <a:schemeClr val="dk1"/>
                </a:solidFill>
                <a:highlight>
                  <a:srgbClr val="FFFFFF"/>
                </a:highlight>
              </a:rPr>
              <a:t>Rule process order</a:t>
            </a:r>
            <a:endParaRPr b="1" sz="1950">
              <a:solidFill>
                <a:schemeClr val="dk1"/>
              </a:solidFill>
              <a:highlight>
                <a:srgbClr val="FFFFFF"/>
              </a:highlight>
            </a:endParaRPr>
          </a:p>
          <a:p>
            <a:pPr indent="0" lvl="0" marL="0" rtl="0" algn="l">
              <a:lnSpc>
                <a:spcPct val="158000"/>
              </a:lnSpc>
              <a:spcBef>
                <a:spcPts val="1400"/>
              </a:spcBef>
              <a:spcAft>
                <a:spcPts val="0"/>
              </a:spcAft>
              <a:buClr>
                <a:schemeClr val="dk1"/>
              </a:buClr>
              <a:buSzPts val="1100"/>
              <a:buFont typeface="Arial"/>
              <a:buNone/>
            </a:pPr>
            <a:r>
              <a:rPr lang="en" sz="1600">
                <a:solidFill>
                  <a:schemeClr val="dk1"/>
                </a:solidFill>
                <a:highlight>
                  <a:srgbClr val="FFFFFF"/>
                </a:highlight>
                <a:latin typeface="Georgia"/>
                <a:ea typeface="Georgia"/>
                <a:cs typeface="Georgia"/>
                <a:sym typeface="Georgia"/>
              </a:rPr>
              <a:t>All rules in a security group are applied whereas rules are applied in their order (the rule with the lower number gets processed first) in Network ACL.</a:t>
            </a:r>
            <a:endParaRPr sz="1600">
              <a:solidFill>
                <a:schemeClr val="dk1"/>
              </a:solidFill>
              <a:highlight>
                <a:srgbClr val="FFFFFF"/>
              </a:highlight>
              <a:latin typeface="Georgia"/>
              <a:ea typeface="Georgia"/>
              <a:cs typeface="Georgia"/>
              <a:sym typeface="Georgia"/>
            </a:endParaRPr>
          </a:p>
          <a:p>
            <a:pPr indent="0" lvl="0" marL="0" rtl="0" algn="l">
              <a:lnSpc>
                <a:spcPct val="158000"/>
              </a:lnSpc>
              <a:spcBef>
                <a:spcPts val="3200"/>
              </a:spcBef>
              <a:spcAft>
                <a:spcPts val="0"/>
              </a:spcAft>
              <a:buClr>
                <a:schemeClr val="dk1"/>
              </a:buClr>
              <a:buSzPts val="1100"/>
              <a:buFont typeface="Arial"/>
              <a:buNone/>
            </a:pPr>
            <a:r>
              <a:rPr lang="en" sz="1600">
                <a:solidFill>
                  <a:schemeClr val="dk1"/>
                </a:solidFill>
                <a:highlight>
                  <a:srgbClr val="FFFFFF"/>
                </a:highlight>
                <a:latin typeface="Georgia"/>
                <a:ea typeface="Georgia"/>
                <a:cs typeface="Georgia"/>
                <a:sym typeface="Georgia"/>
              </a:rPr>
              <a:t>i.e. Security groups evaluate all the rules in them before allowing a traffic whereas NACLs do it in the number order, from top to bottom.</a:t>
            </a:r>
            <a:endParaRPr sz="1600">
              <a:solidFill>
                <a:schemeClr val="dk1"/>
              </a:solidFill>
              <a:highlight>
                <a:srgbClr val="FFFFFF"/>
              </a:highlight>
              <a:latin typeface="Georgia"/>
              <a:ea typeface="Georgia"/>
              <a:cs typeface="Georgia"/>
              <a:sym typeface="Georgia"/>
            </a:endParaRPr>
          </a:p>
          <a:p>
            <a:pPr indent="0" lvl="0" marL="0" rtl="0" algn="l">
              <a:lnSpc>
                <a:spcPct val="118000"/>
              </a:lnSpc>
              <a:spcBef>
                <a:spcPts val="2900"/>
              </a:spcBef>
              <a:spcAft>
                <a:spcPts val="0"/>
              </a:spcAft>
              <a:buClr>
                <a:schemeClr val="dk1"/>
              </a:buClr>
              <a:buSzPts val="1100"/>
              <a:buFont typeface="Arial"/>
              <a:buNone/>
            </a:pPr>
            <a:r>
              <a:rPr b="1" lang="en" sz="1950">
                <a:solidFill>
                  <a:schemeClr val="dk1"/>
                </a:solidFill>
                <a:highlight>
                  <a:srgbClr val="FFFFFF"/>
                </a:highlight>
              </a:rPr>
              <a:t>Defense order</a:t>
            </a:r>
            <a:endParaRPr b="1" sz="1950">
              <a:solidFill>
                <a:schemeClr val="dk1"/>
              </a:solidFill>
              <a:highlight>
                <a:srgbClr val="FFFFFF"/>
              </a:highlight>
            </a:endParaRPr>
          </a:p>
          <a:p>
            <a:pPr indent="0" lvl="0" marL="0" rtl="0" algn="l">
              <a:lnSpc>
                <a:spcPct val="158000"/>
              </a:lnSpc>
              <a:spcBef>
                <a:spcPts val="1400"/>
              </a:spcBef>
              <a:spcAft>
                <a:spcPts val="0"/>
              </a:spcAft>
              <a:buClr>
                <a:schemeClr val="dk1"/>
              </a:buClr>
              <a:buSzPts val="1100"/>
              <a:buFont typeface="Arial"/>
              <a:buNone/>
            </a:pPr>
            <a:r>
              <a:rPr lang="en" sz="1600">
                <a:solidFill>
                  <a:schemeClr val="dk1"/>
                </a:solidFill>
                <a:highlight>
                  <a:srgbClr val="FFFFFF"/>
                </a:highlight>
                <a:latin typeface="Georgia"/>
                <a:ea typeface="Georgia"/>
                <a:cs typeface="Georgia"/>
                <a:sym typeface="Georgia"/>
              </a:rPr>
              <a:t>Security group first layer of defense, whereas Network ACL is second layer of the defense.</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Agenda</a:t>
            </a:r>
            <a:endParaRPr>
              <a:latin typeface="Times New Roman"/>
              <a:ea typeface="Times New Roman"/>
              <a:cs typeface="Times New Roman"/>
              <a:sym typeface="Times New Roman"/>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Network basics</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What is VPC?</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Creating VPC</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Creating Subnets</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Creating IGW</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Customizing</a:t>
            </a:r>
            <a:r>
              <a:rPr lang="en" sz="1400">
                <a:solidFill>
                  <a:srgbClr val="000000"/>
                </a:solidFill>
                <a:latin typeface="Times New Roman"/>
                <a:ea typeface="Times New Roman"/>
                <a:cs typeface="Times New Roman"/>
                <a:sym typeface="Times New Roman"/>
              </a:rPr>
              <a:t> the </a:t>
            </a:r>
            <a:r>
              <a:rPr lang="en" sz="1400">
                <a:solidFill>
                  <a:srgbClr val="000000"/>
                </a:solidFill>
                <a:latin typeface="Times New Roman"/>
                <a:ea typeface="Times New Roman"/>
                <a:cs typeface="Times New Roman"/>
                <a:sym typeface="Times New Roman"/>
              </a:rPr>
              <a:t>Route Tables</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Launch Instance by using created VPC</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11700" y="188100"/>
            <a:ext cx="8637000" cy="476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rgbClr val="000000"/>
                </a:solidFill>
                <a:latin typeface="Times New Roman"/>
                <a:ea typeface="Times New Roman"/>
                <a:cs typeface="Times New Roman"/>
                <a:sym typeface="Times New Roman"/>
              </a:rPr>
              <a:t>What is Amazon VPC?</a:t>
            </a:r>
            <a:endParaRPr b="1"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400">
                <a:solidFill>
                  <a:srgbClr val="000000"/>
                </a:solidFill>
                <a:latin typeface="Times New Roman"/>
                <a:ea typeface="Times New Roman"/>
                <a:cs typeface="Times New Roman"/>
                <a:sym typeface="Times New Roman"/>
              </a:rPr>
              <a:t>Amazon Virtual Private Cloud (Amazon VPC) enables you to launch Amazon Web Services (AWS) resources into a virtual network that you've defined. This virtual network closely resembles a traditional network that you'd operate in your own data center, with the benefits of using the scalable infrastructure of AWS.</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b="1" lang="en" sz="1400">
                <a:solidFill>
                  <a:srgbClr val="000000"/>
                </a:solidFill>
                <a:latin typeface="Times New Roman"/>
                <a:ea typeface="Times New Roman"/>
                <a:cs typeface="Times New Roman"/>
                <a:sym typeface="Times New Roman"/>
              </a:rPr>
              <a:t>What is Subnet?</a:t>
            </a:r>
            <a:endParaRPr b="1"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400">
                <a:solidFill>
                  <a:srgbClr val="000000"/>
                </a:solidFill>
                <a:latin typeface="Times New Roman"/>
                <a:ea typeface="Times New Roman"/>
                <a:cs typeface="Times New Roman"/>
                <a:sym typeface="Times New Roman"/>
              </a:rPr>
              <a:t>A subnet is a range of IP addresses in your VPC. You can launch AWS resources into a subnet that you select. Use a public subnet for resources that must be connected to the Internet, and a private subnet for resources that won't be connected to the Internet.</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400" u="sng">
                <a:solidFill>
                  <a:srgbClr val="000000"/>
                </a:solidFill>
                <a:latin typeface="Times New Roman"/>
                <a:ea typeface="Times New Roman"/>
                <a:cs typeface="Times New Roman"/>
                <a:sym typeface="Times New Roman"/>
                <a:hlinkClick r:id="rId3">
                  <a:extLst>
                    <a:ext uri="{A12FA001-AC4F-418D-AE19-62706E023703}">
                      <ahyp:hlinkClr val="tx"/>
                    </a:ext>
                  </a:extLst>
                </a:hlinkClick>
              </a:rPr>
              <a:t>http://docs.aws.amazon.com/AmazonVPC/latest/UserGuide/images/default-vpc-diagram.png</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400" u="sng">
                <a:solidFill>
                  <a:srgbClr val="000000"/>
                </a:solidFill>
                <a:latin typeface="Times New Roman"/>
                <a:ea typeface="Times New Roman"/>
                <a:cs typeface="Times New Roman"/>
                <a:sym typeface="Times New Roman"/>
                <a:hlinkClick r:id="rId4">
                  <a:extLst>
                    <a:ext uri="{A12FA001-AC4F-418D-AE19-62706E023703}">
                      <ahyp:hlinkClr val="tx"/>
                    </a:ext>
                  </a:extLst>
                </a:hlinkClick>
              </a:rPr>
              <a:t>http://docs.aws.amazon.com/AmazonVPC/latest/UserGuide/images/default-vpc-diagram.png</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400" u="sng">
                <a:solidFill>
                  <a:srgbClr val="000000"/>
                </a:solidFill>
                <a:latin typeface="Times New Roman"/>
                <a:ea typeface="Times New Roman"/>
                <a:cs typeface="Times New Roman"/>
                <a:sym typeface="Times New Roman"/>
                <a:hlinkClick r:id="rId5">
                  <a:extLst>
                    <a:ext uri="{A12FA001-AC4F-418D-AE19-62706E023703}">
                      <ahyp:hlinkClr val="tx"/>
                    </a:ext>
                  </a:extLst>
                </a:hlinkClick>
              </a:rPr>
              <a:t>http://docs.aws.amazon.com/AmazonVPC/latest/UserGuide/VPC_Security.html</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idx="1" type="body"/>
          </p:nvPr>
        </p:nvSpPr>
        <p:spPr>
          <a:xfrm>
            <a:off x="311700" y="209800"/>
            <a:ext cx="8550300" cy="43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222222"/>
                </a:solidFill>
                <a:latin typeface="Times New Roman"/>
                <a:ea typeface="Times New Roman"/>
                <a:cs typeface="Times New Roman"/>
                <a:sym typeface="Times New Roman"/>
              </a:rPr>
              <a:t>Internet Gateways</a:t>
            </a:r>
            <a:r>
              <a:rPr lang="en" sz="1400">
                <a:solidFill>
                  <a:srgbClr val="222222"/>
                </a:solidFill>
                <a:highlight>
                  <a:srgbClr val="FFFFFF"/>
                </a:highlight>
                <a:latin typeface="Times New Roman"/>
                <a:ea typeface="Times New Roman"/>
                <a:cs typeface="Times New Roman"/>
                <a:sym typeface="Times New Roman"/>
              </a:rPr>
              <a:t>. </a:t>
            </a:r>
            <a:endParaRPr sz="1400">
              <a:solidFill>
                <a:srgbClr val="222222"/>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sz="1400">
                <a:solidFill>
                  <a:srgbClr val="222222"/>
                </a:solidFill>
                <a:highlight>
                  <a:srgbClr val="FFFFFF"/>
                </a:highlight>
                <a:latin typeface="Times New Roman"/>
                <a:ea typeface="Times New Roman"/>
                <a:cs typeface="Times New Roman"/>
                <a:sym typeface="Times New Roman"/>
              </a:rPr>
              <a:t>An </a:t>
            </a:r>
            <a:r>
              <a:rPr b="1" lang="en" sz="1400">
                <a:solidFill>
                  <a:srgbClr val="222222"/>
                </a:solidFill>
                <a:latin typeface="Times New Roman"/>
                <a:ea typeface="Times New Roman"/>
                <a:cs typeface="Times New Roman"/>
                <a:sym typeface="Times New Roman"/>
              </a:rPr>
              <a:t>Internet gateway</a:t>
            </a:r>
            <a:r>
              <a:rPr lang="en" sz="1400">
                <a:solidFill>
                  <a:srgbClr val="222222"/>
                </a:solidFill>
                <a:highlight>
                  <a:srgbClr val="FFFFFF"/>
                </a:highlight>
                <a:latin typeface="Times New Roman"/>
                <a:ea typeface="Times New Roman"/>
                <a:cs typeface="Times New Roman"/>
                <a:sym typeface="Times New Roman"/>
              </a:rPr>
              <a:t> is a horizontally scaled, redundant, and highly available VPC component that allows communication between instances in your VPC and the </a:t>
            </a:r>
            <a:r>
              <a:rPr b="1" lang="en" sz="1400">
                <a:solidFill>
                  <a:srgbClr val="222222"/>
                </a:solidFill>
                <a:latin typeface="Times New Roman"/>
                <a:ea typeface="Times New Roman"/>
                <a:cs typeface="Times New Roman"/>
                <a:sym typeface="Times New Roman"/>
              </a:rPr>
              <a:t>Internet</a:t>
            </a:r>
            <a:r>
              <a:rPr lang="en" sz="1400">
                <a:solidFill>
                  <a:srgbClr val="222222"/>
                </a:solidFill>
                <a:highlight>
                  <a:srgbClr val="FFFFFF"/>
                </a:highlight>
                <a:latin typeface="Times New Roman"/>
                <a:ea typeface="Times New Roman"/>
                <a:cs typeface="Times New Roman"/>
                <a:sym typeface="Times New Roman"/>
              </a:rPr>
              <a:t>. It therefore imposes no availability risks or bandwidth constraints on your network traffic.</a:t>
            </a:r>
            <a:endParaRPr sz="1400">
              <a:solidFill>
                <a:srgbClr val="222222"/>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i="1" lang="en" sz="1400">
                <a:solidFill>
                  <a:schemeClr val="dk1"/>
                </a:solidFill>
                <a:latin typeface="Times New Roman"/>
                <a:ea typeface="Times New Roman"/>
                <a:cs typeface="Times New Roman"/>
                <a:sym typeface="Times New Roman"/>
              </a:rPr>
              <a:t>public subnet </a:t>
            </a:r>
            <a:endParaRPr sz="1400">
              <a:solidFill>
                <a:srgbClr val="222222"/>
              </a:solidFill>
              <a:highlight>
                <a:srgbClr val="FFFFFF"/>
              </a:highlight>
              <a:latin typeface="Times New Roman"/>
              <a:ea typeface="Times New Roman"/>
              <a:cs typeface="Times New Roman"/>
              <a:sym typeface="Times New Roman"/>
            </a:endParaRPr>
          </a:p>
          <a:p>
            <a:pPr indent="0" lvl="0" marL="0" rtl="0" algn="l">
              <a:spcBef>
                <a:spcPts val="500"/>
              </a:spcBef>
              <a:spcAft>
                <a:spcPts val="0"/>
              </a:spcAft>
              <a:buNone/>
            </a:pPr>
            <a:r>
              <a:rPr lang="en" sz="1400">
                <a:solidFill>
                  <a:schemeClr val="dk1"/>
                </a:solidFill>
                <a:latin typeface="Times New Roman"/>
                <a:ea typeface="Times New Roman"/>
                <a:cs typeface="Times New Roman"/>
                <a:sym typeface="Times New Roman"/>
              </a:rPr>
              <a:t>If a subnet has a route to an AWS Internet Gateway it is called a </a:t>
            </a:r>
            <a:r>
              <a:rPr b="1" i="1" lang="en" sz="1400">
                <a:solidFill>
                  <a:schemeClr val="dk1"/>
                </a:solidFill>
                <a:latin typeface="Times New Roman"/>
                <a:ea typeface="Times New Roman"/>
                <a:cs typeface="Times New Roman"/>
                <a:sym typeface="Times New Roman"/>
              </a:rPr>
              <a:t>public subnet </a:t>
            </a:r>
            <a:endParaRPr b="1" i="1" sz="1400">
              <a:solidFill>
                <a:schemeClr val="dk1"/>
              </a:solidFill>
              <a:latin typeface="Times New Roman"/>
              <a:ea typeface="Times New Roman"/>
              <a:cs typeface="Times New Roman"/>
              <a:sym typeface="Times New Roman"/>
            </a:endParaRPr>
          </a:p>
          <a:p>
            <a:pPr indent="0" lvl="0" marL="0" rtl="0" algn="l">
              <a:spcBef>
                <a:spcPts val="500"/>
              </a:spcBef>
              <a:spcAft>
                <a:spcPts val="0"/>
              </a:spcAft>
              <a:buClr>
                <a:schemeClr val="dk1"/>
              </a:buClr>
              <a:buSzPts val="1100"/>
              <a:buFont typeface="Arial"/>
              <a:buNone/>
            </a:pPr>
            <a:r>
              <a:rPr b="1" i="1" lang="en" sz="1400">
                <a:solidFill>
                  <a:schemeClr val="dk1"/>
                </a:solidFill>
                <a:latin typeface="Times New Roman"/>
                <a:ea typeface="Times New Roman"/>
                <a:cs typeface="Times New Roman"/>
                <a:sym typeface="Times New Roman"/>
              </a:rPr>
              <a:t>private subnet</a:t>
            </a:r>
            <a:endParaRPr b="1" i="1" sz="1400">
              <a:solidFill>
                <a:schemeClr val="dk1"/>
              </a:solidFill>
              <a:latin typeface="Times New Roman"/>
              <a:ea typeface="Times New Roman"/>
              <a:cs typeface="Times New Roman"/>
              <a:sym typeface="Times New Roman"/>
            </a:endParaRPr>
          </a:p>
          <a:p>
            <a:pPr indent="0" lvl="0" marL="0" rtl="0" algn="l">
              <a:spcBef>
                <a:spcPts val="500"/>
              </a:spcBef>
              <a:spcAft>
                <a:spcPts val="0"/>
              </a:spcAft>
              <a:buNone/>
            </a:pPr>
            <a:r>
              <a:rPr lang="en" sz="1400">
                <a:solidFill>
                  <a:schemeClr val="dk1"/>
                </a:solidFill>
                <a:latin typeface="Times New Roman"/>
                <a:ea typeface="Times New Roman"/>
                <a:cs typeface="Times New Roman"/>
                <a:sym typeface="Times New Roman"/>
              </a:rPr>
              <a:t>If there is no route from a subnet to an AWS Internet Gateway it is a </a:t>
            </a:r>
            <a:r>
              <a:rPr b="1" i="1" lang="en" sz="1400">
                <a:solidFill>
                  <a:schemeClr val="dk1"/>
                </a:solidFill>
                <a:latin typeface="Times New Roman"/>
                <a:ea typeface="Times New Roman"/>
                <a:cs typeface="Times New Roman"/>
                <a:sym typeface="Times New Roman"/>
              </a:rPr>
              <a:t>private subnet</a:t>
            </a:r>
            <a:r>
              <a:rPr lang="en" sz="1400">
                <a:solidFill>
                  <a:schemeClr val="dk1"/>
                </a:solidFill>
                <a:latin typeface="Times New Roman"/>
                <a:ea typeface="Times New Roman"/>
                <a:cs typeface="Times New Roman"/>
                <a:sym typeface="Times New Roman"/>
              </a:rPr>
              <a:t>. If an instance in an private subnet wants to access the internet it needs to use a </a:t>
            </a:r>
            <a:r>
              <a:rPr b="1" lang="en" sz="1400">
                <a:solidFill>
                  <a:schemeClr val="dk1"/>
                </a:solidFill>
                <a:latin typeface="Times New Roman"/>
                <a:ea typeface="Times New Roman"/>
                <a:cs typeface="Times New Roman"/>
                <a:sym typeface="Times New Roman"/>
              </a:rPr>
              <a:t>NAT</a:t>
            </a:r>
            <a:r>
              <a:rPr lang="en" sz="1400">
                <a:solidFill>
                  <a:schemeClr val="dk1"/>
                </a:solidFill>
                <a:latin typeface="Times New Roman"/>
                <a:ea typeface="Times New Roman"/>
                <a:cs typeface="Times New Roman"/>
                <a:sym typeface="Times New Roman"/>
              </a:rPr>
              <a:t> in a public subnet</a:t>
            </a:r>
            <a:endParaRPr sz="1400">
              <a:solidFill>
                <a:schemeClr val="dk1"/>
              </a:solidFill>
              <a:latin typeface="Times New Roman"/>
              <a:ea typeface="Times New Roman"/>
              <a:cs typeface="Times New Roman"/>
              <a:sym typeface="Times New Roman"/>
            </a:endParaRPr>
          </a:p>
          <a:p>
            <a:pPr indent="0" lvl="0" marL="0" rtl="0" algn="l">
              <a:spcBef>
                <a:spcPts val="50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500"/>
              </a:spcBef>
              <a:spcAft>
                <a:spcPts val="1600"/>
              </a:spcAft>
              <a:buNone/>
            </a:pPr>
            <a:r>
              <a:t/>
            </a:r>
            <a:endParaRPr sz="140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idx="1" type="body"/>
          </p:nvPr>
        </p:nvSpPr>
        <p:spPr>
          <a:xfrm>
            <a:off x="311700" y="274900"/>
            <a:ext cx="8463300" cy="429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Iptables.png" id="76" name="Google Shape;76;p17"/>
          <p:cNvPicPr preferRelativeResize="0"/>
          <p:nvPr/>
        </p:nvPicPr>
        <p:blipFill>
          <a:blip r:embed="rId3">
            <a:alphaModFix/>
          </a:blip>
          <a:stretch>
            <a:fillRect/>
          </a:stretch>
        </p:blipFill>
        <p:spPr>
          <a:xfrm>
            <a:off x="606025" y="722673"/>
            <a:ext cx="7547675" cy="288696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79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Private IP address ranges</a:t>
            </a:r>
            <a:endParaRPr/>
          </a:p>
        </p:txBody>
      </p:sp>
      <p:sp>
        <p:nvSpPr>
          <p:cNvPr id="82" name="Google Shape;82;p18"/>
          <p:cNvSpPr txBox="1"/>
          <p:nvPr>
            <p:ph idx="1" type="body"/>
          </p:nvPr>
        </p:nvSpPr>
        <p:spPr>
          <a:xfrm>
            <a:off x="311700" y="779100"/>
            <a:ext cx="8520600" cy="4206000"/>
          </a:xfrm>
          <a:prstGeom prst="rect">
            <a:avLst/>
          </a:prstGeom>
        </p:spPr>
        <p:txBody>
          <a:bodyPr anchorCtr="0" anchor="t" bIns="91425" lIns="91425" spcFirstLastPara="1" rIns="91425" wrap="square" tIns="91425">
            <a:noAutofit/>
          </a:bodyPr>
          <a:lstStyle/>
          <a:p>
            <a:pPr indent="0" lvl="0" marL="25400" marR="25400" rtl="0" algn="ctr">
              <a:spcBef>
                <a:spcPts val="0"/>
              </a:spcBef>
              <a:spcAft>
                <a:spcPts val="0"/>
              </a:spcAft>
              <a:buNone/>
            </a:pPr>
            <a:r>
              <a:rPr b="1" lang="en" sz="1200">
                <a:solidFill>
                  <a:srgbClr val="000000"/>
                </a:solidFill>
                <a:highlight>
                  <a:srgbClr val="FFFFFF"/>
                </a:highlight>
                <a:latin typeface="Times New Roman"/>
                <a:ea typeface="Times New Roman"/>
                <a:cs typeface="Times New Roman"/>
                <a:sym typeface="Times New Roman"/>
              </a:rPr>
              <a:t>Class</a:t>
            </a:r>
            <a:endParaRPr b="1" sz="1200">
              <a:solidFill>
                <a:srgbClr val="000000"/>
              </a:solidFill>
              <a:highlight>
                <a:srgbClr val="FFFFFF"/>
              </a:highlight>
              <a:latin typeface="Times New Roman"/>
              <a:ea typeface="Times New Roman"/>
              <a:cs typeface="Times New Roman"/>
              <a:sym typeface="Times New Roman"/>
            </a:endParaRPr>
          </a:p>
          <a:p>
            <a:pPr indent="0" lvl="0" marL="25400" marR="25400" rtl="0" algn="l">
              <a:spcBef>
                <a:spcPts val="0"/>
              </a:spcBef>
              <a:spcAft>
                <a:spcPts val="0"/>
              </a:spcAft>
              <a:buNone/>
            </a:pPr>
            <a:r>
              <a:rPr b="1" lang="en" sz="1200">
                <a:solidFill>
                  <a:srgbClr val="000000"/>
                </a:solidFill>
                <a:highlight>
                  <a:srgbClr val="FFFFFF"/>
                </a:highlight>
                <a:latin typeface="Times New Roman"/>
                <a:ea typeface="Times New Roman"/>
                <a:cs typeface="Times New Roman"/>
                <a:sym typeface="Times New Roman"/>
              </a:rPr>
              <a:t>Private IP Address Range</a:t>
            </a:r>
            <a:endParaRPr b="1" sz="1200">
              <a:solidFill>
                <a:srgbClr val="000000"/>
              </a:solidFill>
              <a:highlight>
                <a:srgbClr val="FFFFFF"/>
              </a:highlight>
              <a:latin typeface="Times New Roman"/>
              <a:ea typeface="Times New Roman"/>
              <a:cs typeface="Times New Roman"/>
              <a:sym typeface="Times New Roman"/>
            </a:endParaRPr>
          </a:p>
          <a:p>
            <a:pPr indent="0" lvl="0" marL="25400" marR="25400" rtl="0" algn="l">
              <a:spcBef>
                <a:spcPts val="0"/>
              </a:spcBef>
              <a:spcAft>
                <a:spcPts val="0"/>
              </a:spcAft>
              <a:buNone/>
            </a:pPr>
            <a:r>
              <a:rPr b="1" lang="en" sz="1200">
                <a:solidFill>
                  <a:srgbClr val="000000"/>
                </a:solidFill>
                <a:highlight>
                  <a:srgbClr val="FFFFFF"/>
                </a:highlight>
                <a:latin typeface="Times New Roman"/>
                <a:ea typeface="Times New Roman"/>
                <a:cs typeface="Times New Roman"/>
                <a:sym typeface="Times New Roman"/>
              </a:rPr>
              <a:t>Subnet Mask</a:t>
            </a:r>
            <a:endParaRPr b="1" sz="1200">
              <a:solidFill>
                <a:srgbClr val="000000"/>
              </a:solidFill>
              <a:highlight>
                <a:srgbClr val="FFFFFF"/>
              </a:highlight>
              <a:latin typeface="Times New Roman"/>
              <a:ea typeface="Times New Roman"/>
              <a:cs typeface="Times New Roman"/>
              <a:sym typeface="Times New Roman"/>
            </a:endParaRPr>
          </a:p>
          <a:p>
            <a:pPr indent="0" lvl="0" marL="25400" marR="25400" rtl="0" algn="ctr">
              <a:spcBef>
                <a:spcPts val="0"/>
              </a:spcBef>
              <a:spcAft>
                <a:spcPts val="0"/>
              </a:spcAft>
              <a:buNone/>
            </a:pPr>
            <a:r>
              <a:rPr b="1" lang="en" sz="1200">
                <a:solidFill>
                  <a:srgbClr val="000000"/>
                </a:solidFill>
                <a:highlight>
                  <a:srgbClr val="FFFFFF"/>
                </a:highlight>
                <a:latin typeface="Times New Roman"/>
                <a:ea typeface="Times New Roman"/>
                <a:cs typeface="Times New Roman"/>
                <a:sym typeface="Times New Roman"/>
              </a:rPr>
              <a:t>A</a:t>
            </a:r>
            <a:endParaRPr b="1" sz="1200">
              <a:solidFill>
                <a:srgbClr val="000000"/>
              </a:solidFill>
              <a:highlight>
                <a:srgbClr val="FFFFFF"/>
              </a:highlight>
              <a:latin typeface="Times New Roman"/>
              <a:ea typeface="Times New Roman"/>
              <a:cs typeface="Times New Roman"/>
              <a:sym typeface="Times New Roman"/>
            </a:endParaRPr>
          </a:p>
          <a:p>
            <a:pPr indent="0" lvl="0" marL="25400" marR="25400" rtl="0" algn="l">
              <a:spcBef>
                <a:spcPts val="0"/>
              </a:spcBef>
              <a:spcAft>
                <a:spcPts val="0"/>
              </a:spcAft>
              <a:buNone/>
            </a:pPr>
            <a:r>
              <a:rPr lang="en" sz="1200">
                <a:solidFill>
                  <a:srgbClr val="000000"/>
                </a:solidFill>
                <a:highlight>
                  <a:srgbClr val="FFFFFF"/>
                </a:highlight>
                <a:latin typeface="Times New Roman"/>
                <a:ea typeface="Times New Roman"/>
                <a:cs typeface="Times New Roman"/>
                <a:sym typeface="Times New Roman"/>
              </a:rPr>
              <a:t>10.0.0.0 to 10.255.255.255</a:t>
            </a:r>
            <a:endParaRPr sz="1200">
              <a:solidFill>
                <a:srgbClr val="000000"/>
              </a:solidFill>
              <a:highlight>
                <a:srgbClr val="FFFFFF"/>
              </a:highlight>
              <a:latin typeface="Times New Roman"/>
              <a:ea typeface="Times New Roman"/>
              <a:cs typeface="Times New Roman"/>
              <a:sym typeface="Times New Roman"/>
            </a:endParaRPr>
          </a:p>
          <a:p>
            <a:pPr indent="0" lvl="0" marL="25400" marR="25400" rtl="0" algn="l">
              <a:spcBef>
                <a:spcPts val="0"/>
              </a:spcBef>
              <a:spcAft>
                <a:spcPts val="0"/>
              </a:spcAft>
              <a:buNone/>
            </a:pPr>
            <a:r>
              <a:rPr lang="en" sz="1200">
                <a:solidFill>
                  <a:srgbClr val="000000"/>
                </a:solidFill>
                <a:highlight>
                  <a:srgbClr val="FFFFFF"/>
                </a:highlight>
                <a:latin typeface="Times New Roman"/>
                <a:ea typeface="Times New Roman"/>
                <a:cs typeface="Times New Roman"/>
                <a:sym typeface="Times New Roman"/>
              </a:rPr>
              <a:t>255.0.0.0 (10/8 prefix)</a:t>
            </a:r>
            <a:endParaRPr sz="1200">
              <a:solidFill>
                <a:srgbClr val="000000"/>
              </a:solidFill>
              <a:highlight>
                <a:srgbClr val="FFFFFF"/>
              </a:highlight>
              <a:latin typeface="Times New Roman"/>
              <a:ea typeface="Times New Roman"/>
              <a:cs typeface="Times New Roman"/>
              <a:sym typeface="Times New Roman"/>
            </a:endParaRPr>
          </a:p>
          <a:p>
            <a:pPr indent="0" lvl="0" marL="25400" marR="25400" rtl="0" algn="ctr">
              <a:spcBef>
                <a:spcPts val="0"/>
              </a:spcBef>
              <a:spcAft>
                <a:spcPts val="0"/>
              </a:spcAft>
              <a:buNone/>
            </a:pPr>
            <a:r>
              <a:rPr b="1" lang="en" sz="1200">
                <a:solidFill>
                  <a:srgbClr val="000000"/>
                </a:solidFill>
                <a:highlight>
                  <a:srgbClr val="FFFFFF"/>
                </a:highlight>
                <a:latin typeface="Times New Roman"/>
                <a:ea typeface="Times New Roman"/>
                <a:cs typeface="Times New Roman"/>
                <a:sym typeface="Times New Roman"/>
              </a:rPr>
              <a:t>B</a:t>
            </a:r>
            <a:endParaRPr b="1" sz="1200">
              <a:solidFill>
                <a:srgbClr val="000000"/>
              </a:solidFill>
              <a:highlight>
                <a:srgbClr val="FFFFFF"/>
              </a:highlight>
              <a:latin typeface="Times New Roman"/>
              <a:ea typeface="Times New Roman"/>
              <a:cs typeface="Times New Roman"/>
              <a:sym typeface="Times New Roman"/>
            </a:endParaRPr>
          </a:p>
          <a:p>
            <a:pPr indent="0" lvl="0" marL="25400" marR="25400" rtl="0" algn="l">
              <a:spcBef>
                <a:spcPts val="0"/>
              </a:spcBef>
              <a:spcAft>
                <a:spcPts val="0"/>
              </a:spcAft>
              <a:buNone/>
            </a:pPr>
            <a:r>
              <a:rPr lang="en" sz="1200">
                <a:solidFill>
                  <a:srgbClr val="000000"/>
                </a:solidFill>
                <a:highlight>
                  <a:srgbClr val="FFFFFF"/>
                </a:highlight>
                <a:latin typeface="Times New Roman"/>
                <a:ea typeface="Times New Roman"/>
                <a:cs typeface="Times New Roman"/>
                <a:sym typeface="Times New Roman"/>
              </a:rPr>
              <a:t>172.16.0.0 to 172.31.255.255</a:t>
            </a:r>
            <a:endParaRPr sz="1200">
              <a:solidFill>
                <a:srgbClr val="000000"/>
              </a:solidFill>
              <a:highlight>
                <a:srgbClr val="FFFFFF"/>
              </a:highlight>
              <a:latin typeface="Times New Roman"/>
              <a:ea typeface="Times New Roman"/>
              <a:cs typeface="Times New Roman"/>
              <a:sym typeface="Times New Roman"/>
            </a:endParaRPr>
          </a:p>
          <a:p>
            <a:pPr indent="0" lvl="0" marL="25400" marR="25400" rtl="0" algn="l">
              <a:spcBef>
                <a:spcPts val="0"/>
              </a:spcBef>
              <a:spcAft>
                <a:spcPts val="0"/>
              </a:spcAft>
              <a:buNone/>
            </a:pPr>
            <a:r>
              <a:rPr lang="en" sz="1200">
                <a:solidFill>
                  <a:srgbClr val="000000"/>
                </a:solidFill>
                <a:highlight>
                  <a:srgbClr val="FFFFFF"/>
                </a:highlight>
                <a:latin typeface="Times New Roman"/>
                <a:ea typeface="Times New Roman"/>
                <a:cs typeface="Times New Roman"/>
                <a:sym typeface="Times New Roman"/>
              </a:rPr>
              <a:t>255.240.0.0(172.16/12 prefix)</a:t>
            </a:r>
            <a:endParaRPr sz="1200">
              <a:solidFill>
                <a:srgbClr val="000000"/>
              </a:solidFill>
              <a:highlight>
                <a:srgbClr val="FFFFFF"/>
              </a:highlight>
              <a:latin typeface="Times New Roman"/>
              <a:ea typeface="Times New Roman"/>
              <a:cs typeface="Times New Roman"/>
              <a:sym typeface="Times New Roman"/>
            </a:endParaRPr>
          </a:p>
          <a:p>
            <a:pPr indent="0" lvl="0" marL="25400" marR="25400" rtl="0" algn="ctr">
              <a:spcBef>
                <a:spcPts val="0"/>
              </a:spcBef>
              <a:spcAft>
                <a:spcPts val="0"/>
              </a:spcAft>
              <a:buNone/>
            </a:pPr>
            <a:r>
              <a:rPr b="1" lang="en" sz="1200">
                <a:solidFill>
                  <a:srgbClr val="000000"/>
                </a:solidFill>
                <a:highlight>
                  <a:srgbClr val="FFFFFF"/>
                </a:highlight>
                <a:latin typeface="Times New Roman"/>
                <a:ea typeface="Times New Roman"/>
                <a:cs typeface="Times New Roman"/>
                <a:sym typeface="Times New Roman"/>
              </a:rPr>
              <a:t>C</a:t>
            </a:r>
            <a:endParaRPr b="1" sz="1200">
              <a:solidFill>
                <a:srgbClr val="000000"/>
              </a:solidFill>
              <a:highlight>
                <a:srgbClr val="FFFFFF"/>
              </a:highlight>
              <a:latin typeface="Times New Roman"/>
              <a:ea typeface="Times New Roman"/>
              <a:cs typeface="Times New Roman"/>
              <a:sym typeface="Times New Roman"/>
            </a:endParaRPr>
          </a:p>
          <a:p>
            <a:pPr indent="0" lvl="0" marL="25400" marR="25400" rtl="0" algn="l">
              <a:spcBef>
                <a:spcPts val="0"/>
              </a:spcBef>
              <a:spcAft>
                <a:spcPts val="0"/>
              </a:spcAft>
              <a:buNone/>
            </a:pPr>
            <a:r>
              <a:rPr lang="en" sz="1200">
                <a:solidFill>
                  <a:srgbClr val="000000"/>
                </a:solidFill>
                <a:highlight>
                  <a:srgbClr val="FFFFFF"/>
                </a:highlight>
                <a:latin typeface="Times New Roman"/>
                <a:ea typeface="Times New Roman"/>
                <a:cs typeface="Times New Roman"/>
                <a:sym typeface="Times New Roman"/>
              </a:rPr>
              <a:t>192.168.0.0 to 192.168.255.255</a:t>
            </a:r>
            <a:endParaRPr sz="1200">
              <a:solidFill>
                <a:srgbClr val="000000"/>
              </a:solidFill>
              <a:highlight>
                <a:srgbClr val="FFFFFF"/>
              </a:highlight>
              <a:latin typeface="Times New Roman"/>
              <a:ea typeface="Times New Roman"/>
              <a:cs typeface="Times New Roman"/>
              <a:sym typeface="Times New Roman"/>
            </a:endParaRPr>
          </a:p>
          <a:p>
            <a:pPr indent="0" lvl="0" marL="25400" marR="25400" rtl="0" algn="l">
              <a:spcBef>
                <a:spcPts val="0"/>
              </a:spcBef>
              <a:spcAft>
                <a:spcPts val="0"/>
              </a:spcAft>
              <a:buNone/>
            </a:pPr>
            <a:r>
              <a:rPr lang="en" sz="1200">
                <a:solidFill>
                  <a:srgbClr val="000000"/>
                </a:solidFill>
                <a:highlight>
                  <a:srgbClr val="FFFFFF"/>
                </a:highlight>
                <a:latin typeface="Times New Roman"/>
                <a:ea typeface="Times New Roman"/>
                <a:cs typeface="Times New Roman"/>
                <a:sym typeface="Times New Roman"/>
              </a:rPr>
              <a:t>255.255.0.0(192.168/16 prefix)</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IP4 Supports 3 types of addressing modes</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Unicast addressing mode</a:t>
            </a:r>
            <a:endParaRPr sz="12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Broadcast addressing mode </a:t>
            </a:r>
            <a:endParaRPr sz="12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Multicast addressing mode</a:t>
            </a:r>
            <a:endParaRPr sz="1200">
              <a:solidFill>
                <a:srgbClr val="000000"/>
              </a:solidFill>
              <a:highlight>
                <a:srgbClr val="FFFFFF"/>
              </a:highlight>
              <a:latin typeface="Times New Roman"/>
              <a:ea typeface="Times New Roman"/>
              <a:cs typeface="Times New Roman"/>
              <a:sym typeface="Times New Roman"/>
            </a:endParaRPr>
          </a:p>
          <a:p>
            <a:pPr indent="0" lvl="0" marL="25400" marR="25400" rtl="0" algn="l">
              <a:spcBef>
                <a:spcPts val="1600"/>
              </a:spcBef>
              <a:spcAft>
                <a:spcPts val="0"/>
              </a:spcAft>
              <a:buNone/>
            </a:pPr>
            <a:r>
              <a:t/>
            </a:r>
            <a:endParaRPr b="1" sz="12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idx="1" type="body"/>
          </p:nvPr>
        </p:nvSpPr>
        <p:spPr>
          <a:xfrm>
            <a:off x="311700" y="80250"/>
            <a:ext cx="8520600" cy="50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10.0.0.0/16 this is network ID and the /16 means CIDR notation</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100">
                <a:solidFill>
                  <a:srgbClr val="000000"/>
                </a:solidFill>
                <a:latin typeface="Times New Roman"/>
                <a:ea typeface="Times New Roman"/>
                <a:cs typeface="Times New Roman"/>
                <a:sym typeface="Times New Roman"/>
              </a:rPr>
              <a:t>128 		64		 32 		16 		8 		4 		2 		1</a:t>
            </a:r>
            <a:endParaRPr b="1"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172.16.0.0/16</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Possible Subnets with cidr 17 </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172.16.128.0/17</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Possible Subnets with cidr 18</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172.16.128.0/18 </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172.16.64.0/18</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Possible Subnets with cidr 20</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172.16.128.0/20</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172.16.64.0/20</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172.16.32.0/20</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172.16.16.0/20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Possible Subnets with cidr 20</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172.16.128.0/24</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172.16.64.0/24</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172.16.32.0/24</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172.16.16.0/24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172.16.8.0/24</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172.16.4.0/24</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172.16.2.0/24</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172.16.1.0/24 </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Reserved Ip’s in AWS</a:t>
            </a:r>
            <a:endParaRPr/>
          </a:p>
        </p:txBody>
      </p:sp>
      <p:sp>
        <p:nvSpPr>
          <p:cNvPr id="93" name="Google Shape;9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rgbClr val="444444"/>
                </a:solidFill>
              </a:rPr>
              <a:t>The first four IP addresses and the last IP address in each subnet CIDR block are not available for you to use, and cannot be assigned to an instance. For example, in a subnet with CIDR block 10.0.0.0/24, the following five IP addresses are reserved:</a:t>
            </a:r>
            <a:endParaRPr sz="1200">
              <a:solidFill>
                <a:srgbClr val="444444"/>
              </a:solidFill>
            </a:endParaRPr>
          </a:p>
          <a:p>
            <a:pPr indent="-304800" lvl="0" marL="457200" rtl="0" algn="l">
              <a:lnSpc>
                <a:spcPct val="150000"/>
              </a:lnSpc>
              <a:spcBef>
                <a:spcPts val="0"/>
              </a:spcBef>
              <a:spcAft>
                <a:spcPts val="0"/>
              </a:spcAft>
              <a:buClr>
                <a:srgbClr val="444444"/>
              </a:buClr>
              <a:buSzPts val="1200"/>
              <a:buChar char="●"/>
            </a:pPr>
            <a:r>
              <a:rPr lang="en" sz="1200">
                <a:solidFill>
                  <a:srgbClr val="444444"/>
                </a:solidFill>
              </a:rPr>
              <a:t>10.0.0.0: Network address.</a:t>
            </a:r>
            <a:endParaRPr sz="1200">
              <a:solidFill>
                <a:srgbClr val="444444"/>
              </a:solidFill>
            </a:endParaRPr>
          </a:p>
          <a:p>
            <a:pPr indent="-304800" lvl="0" marL="457200" rtl="0" algn="l">
              <a:lnSpc>
                <a:spcPct val="150000"/>
              </a:lnSpc>
              <a:spcBef>
                <a:spcPts val="0"/>
              </a:spcBef>
              <a:spcAft>
                <a:spcPts val="0"/>
              </a:spcAft>
              <a:buClr>
                <a:srgbClr val="444444"/>
              </a:buClr>
              <a:buSzPts val="1200"/>
              <a:buChar char="●"/>
            </a:pPr>
            <a:r>
              <a:rPr lang="en" sz="1200">
                <a:solidFill>
                  <a:srgbClr val="444444"/>
                </a:solidFill>
              </a:rPr>
              <a:t>10.0.0.1: Reserved by AWS for the VPC router.</a:t>
            </a:r>
            <a:endParaRPr sz="1200">
              <a:solidFill>
                <a:srgbClr val="444444"/>
              </a:solidFill>
            </a:endParaRPr>
          </a:p>
          <a:p>
            <a:pPr indent="-304800" lvl="0" marL="457200" rtl="0" algn="l">
              <a:lnSpc>
                <a:spcPct val="150000"/>
              </a:lnSpc>
              <a:spcBef>
                <a:spcPts val="0"/>
              </a:spcBef>
              <a:spcAft>
                <a:spcPts val="0"/>
              </a:spcAft>
              <a:buClr>
                <a:srgbClr val="444444"/>
              </a:buClr>
              <a:buSzPts val="1200"/>
              <a:buChar char="●"/>
            </a:pPr>
            <a:r>
              <a:rPr lang="en" sz="1200">
                <a:solidFill>
                  <a:srgbClr val="444444"/>
                </a:solidFill>
              </a:rPr>
              <a:t>10.0.0.2: Reserved by AWS. The IP address of the DNS server is always the base of the VPC network range plus two; however, we also reserve the base of each subnet range plus two. For VPCs with multiple CIDR blocks, the IP address of the DNS server is located in the primary CIDR. For more information, see </a:t>
            </a:r>
            <a:r>
              <a:rPr lang="en" sz="1200">
                <a:solidFill>
                  <a:srgbClr val="E48700"/>
                </a:solidFill>
                <a:uFill>
                  <a:noFill/>
                </a:uFill>
                <a:hlinkClick r:id="rId3">
                  <a:extLst>
                    <a:ext uri="{A12FA001-AC4F-418D-AE19-62706E023703}">
                      <ahyp:hlinkClr val="tx"/>
                    </a:ext>
                  </a:extLst>
                </a:hlinkClick>
              </a:rPr>
              <a:t>Amazon DNS Server</a:t>
            </a:r>
            <a:r>
              <a:rPr lang="en" sz="1200">
                <a:solidFill>
                  <a:srgbClr val="444444"/>
                </a:solidFill>
              </a:rPr>
              <a:t>.</a:t>
            </a:r>
            <a:endParaRPr sz="1200">
              <a:solidFill>
                <a:srgbClr val="444444"/>
              </a:solidFill>
            </a:endParaRPr>
          </a:p>
          <a:p>
            <a:pPr indent="-304800" lvl="0" marL="457200" rtl="0" algn="l">
              <a:lnSpc>
                <a:spcPct val="150000"/>
              </a:lnSpc>
              <a:spcBef>
                <a:spcPts val="0"/>
              </a:spcBef>
              <a:spcAft>
                <a:spcPts val="0"/>
              </a:spcAft>
              <a:buClr>
                <a:srgbClr val="444444"/>
              </a:buClr>
              <a:buSzPts val="1200"/>
              <a:buChar char="●"/>
            </a:pPr>
            <a:r>
              <a:rPr lang="en" sz="1200">
                <a:solidFill>
                  <a:srgbClr val="444444"/>
                </a:solidFill>
              </a:rPr>
              <a:t>10.0.0.3: Reserved by AWS for future use.</a:t>
            </a:r>
            <a:endParaRPr sz="1200">
              <a:solidFill>
                <a:srgbClr val="444444"/>
              </a:solidFill>
            </a:endParaRPr>
          </a:p>
          <a:p>
            <a:pPr indent="-304800" lvl="0" marL="457200" rtl="0" algn="l">
              <a:lnSpc>
                <a:spcPct val="150000"/>
              </a:lnSpc>
              <a:spcBef>
                <a:spcPts val="0"/>
              </a:spcBef>
              <a:spcAft>
                <a:spcPts val="0"/>
              </a:spcAft>
              <a:buClr>
                <a:srgbClr val="444444"/>
              </a:buClr>
              <a:buSzPts val="1200"/>
              <a:buChar char="●"/>
            </a:pPr>
            <a:r>
              <a:rPr lang="en" sz="1200">
                <a:solidFill>
                  <a:srgbClr val="444444"/>
                </a:solidFill>
              </a:rPr>
              <a:t>10.0.0.255: Network broadcast address. We do not support broadcast in a VPC, therefore we reserve this address.</a:t>
            </a:r>
            <a:endParaRPr sz="1200">
              <a:solidFill>
                <a:srgbClr val="444444"/>
              </a:solidFill>
            </a:endParaRPr>
          </a:p>
          <a:p>
            <a:pPr indent="-304800" lvl="0" marL="457200" rtl="0" algn="l">
              <a:lnSpc>
                <a:spcPct val="150000"/>
              </a:lnSpc>
              <a:spcBef>
                <a:spcPts val="0"/>
              </a:spcBef>
              <a:spcAft>
                <a:spcPts val="0"/>
              </a:spcAft>
              <a:buClr>
                <a:srgbClr val="444444"/>
              </a:buClr>
              <a:buSzPts val="1200"/>
              <a:buChar char="●"/>
            </a:pPr>
            <a:r>
              <a:t/>
            </a:r>
            <a:endParaRPr sz="1200">
              <a:solidFill>
                <a:srgbClr val="444444"/>
              </a:solidFill>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VPC limits</a:t>
            </a:r>
            <a:endParaRPr/>
          </a:p>
        </p:txBody>
      </p:sp>
      <p:sp>
        <p:nvSpPr>
          <p:cNvPr id="99" name="Google Shape;9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0" name="Google Shape;100;p21"/>
          <p:cNvPicPr preferRelativeResize="0"/>
          <p:nvPr/>
        </p:nvPicPr>
        <p:blipFill>
          <a:blip r:embed="rId3">
            <a:alphaModFix/>
          </a:blip>
          <a:stretch>
            <a:fillRect/>
          </a:stretch>
        </p:blipFill>
        <p:spPr>
          <a:xfrm>
            <a:off x="403350" y="1109328"/>
            <a:ext cx="8520600" cy="35026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