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E73"/>
    <a:srgbClr val="4E9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3B6-295C-4D2D-86F7-F23AC50432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0523-65D3-4CBA-B007-92C563A3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6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3B6-295C-4D2D-86F7-F23AC50432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0523-65D3-4CBA-B007-92C563A3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3B6-295C-4D2D-86F7-F23AC50432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0523-65D3-4CBA-B007-92C563A3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3B6-295C-4D2D-86F7-F23AC50432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0523-65D3-4CBA-B007-92C563A3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5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3B6-295C-4D2D-86F7-F23AC50432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0523-65D3-4CBA-B007-92C563A3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3B6-295C-4D2D-86F7-F23AC50432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0523-65D3-4CBA-B007-92C563A3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9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3B6-295C-4D2D-86F7-F23AC50432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0523-65D3-4CBA-B007-92C563A3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3B6-295C-4D2D-86F7-F23AC50432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0523-65D3-4CBA-B007-92C563A3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3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3B6-295C-4D2D-86F7-F23AC50432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0523-65D3-4CBA-B007-92C563A3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8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3B6-295C-4D2D-86F7-F23AC50432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0523-65D3-4CBA-B007-92C563A3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1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3B6-295C-4D2D-86F7-F23AC50432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0523-65D3-4CBA-B007-92C563A3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4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6F3B6-295C-4D2D-86F7-F23AC50432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50523-65D3-4CBA-B007-92C563A3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6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그림 1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942" y="2154406"/>
            <a:ext cx="2093344" cy="590085"/>
          </a:xfrm>
          <a:prstGeom prst="rect">
            <a:avLst/>
          </a:prstGeom>
        </p:spPr>
      </p:pic>
      <p:pic>
        <p:nvPicPr>
          <p:cNvPr id="202" name="그림 2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5" y="5982928"/>
            <a:ext cx="475405" cy="475405"/>
          </a:xfrm>
          <a:prstGeom prst="rect">
            <a:avLst/>
          </a:prstGeom>
        </p:spPr>
      </p:pic>
      <p:grpSp>
        <p:nvGrpSpPr>
          <p:cNvPr id="213" name="그룹 212"/>
          <p:cNvGrpSpPr/>
          <p:nvPr/>
        </p:nvGrpSpPr>
        <p:grpSpPr>
          <a:xfrm>
            <a:off x="843469" y="5981541"/>
            <a:ext cx="483962" cy="483962"/>
            <a:chOff x="4876800" y="2822014"/>
            <a:chExt cx="859482" cy="859482"/>
          </a:xfrm>
        </p:grpSpPr>
        <p:sp>
          <p:nvSpPr>
            <p:cNvPr id="203" name="타원 202"/>
            <p:cNvSpPr/>
            <p:nvPr/>
          </p:nvSpPr>
          <p:spPr>
            <a:xfrm>
              <a:off x="4876800" y="2822014"/>
              <a:ext cx="859482" cy="8594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5032221" y="2998470"/>
              <a:ext cx="548640" cy="479256"/>
              <a:chOff x="5032221" y="3028950"/>
              <a:chExt cx="548640" cy="479256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5032221" y="3462487"/>
                <a:ext cx="548640" cy="45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5032221" y="3155401"/>
                <a:ext cx="548640" cy="45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양쪽 모서리가 잘린 사각형 205"/>
              <p:cNvSpPr/>
              <p:nvPr/>
            </p:nvSpPr>
            <p:spPr>
              <a:xfrm>
                <a:off x="5032221" y="3028950"/>
                <a:ext cx="548639" cy="8763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한쪽 모서리가 둥근 사각형 206"/>
              <p:cNvSpPr/>
              <p:nvPr/>
            </p:nvSpPr>
            <p:spPr>
              <a:xfrm>
                <a:off x="5072089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한쪽 모서리가 둥근 사각형 207"/>
              <p:cNvSpPr/>
              <p:nvPr/>
            </p:nvSpPr>
            <p:spPr>
              <a:xfrm>
                <a:off x="5189438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한쪽 모서리가 둥근 사각형 208"/>
              <p:cNvSpPr/>
              <p:nvPr/>
            </p:nvSpPr>
            <p:spPr>
              <a:xfrm>
                <a:off x="5299657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한쪽 모서리가 둥근 사각형 209"/>
              <p:cNvSpPr/>
              <p:nvPr/>
            </p:nvSpPr>
            <p:spPr>
              <a:xfrm>
                <a:off x="5399011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한쪽 모서리가 둥근 사각형 210"/>
              <p:cNvSpPr/>
              <p:nvPr/>
            </p:nvSpPr>
            <p:spPr>
              <a:xfrm>
                <a:off x="5494231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8" name="모서리가 둥근 직사각형 367"/>
          <p:cNvSpPr/>
          <p:nvPr/>
        </p:nvSpPr>
        <p:spPr>
          <a:xfrm>
            <a:off x="4037289" y="940777"/>
            <a:ext cx="2523392" cy="4739054"/>
          </a:xfrm>
          <a:prstGeom prst="roundRect">
            <a:avLst>
              <a:gd name="adj" fmla="val 8862"/>
            </a:avLst>
          </a:prstGeom>
          <a:gradFill>
            <a:gsLst>
              <a:gs pos="0">
                <a:srgbClr val="B8B4B4"/>
              </a:gs>
              <a:gs pos="9000">
                <a:srgbClr val="C0BDBD"/>
              </a:gs>
              <a:gs pos="2000">
                <a:schemeClr val="bg2">
                  <a:lumMod val="90000"/>
                </a:schemeClr>
              </a:gs>
              <a:gs pos="97000">
                <a:srgbClr val="C0BDBD"/>
              </a:gs>
              <a:gs pos="93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4083932" y="1059181"/>
            <a:ext cx="2420112" cy="4526280"/>
          </a:xfrm>
          <a:prstGeom prst="roundRect">
            <a:avLst>
              <a:gd name="adj" fmla="val 90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모서리가 둥근 직사각형 308"/>
          <p:cNvSpPr/>
          <p:nvPr/>
        </p:nvSpPr>
        <p:spPr>
          <a:xfrm>
            <a:off x="4197358" y="1244918"/>
            <a:ext cx="2203651" cy="4261486"/>
          </a:xfrm>
          <a:prstGeom prst="roundRect">
            <a:avLst>
              <a:gd name="adj" fmla="val 554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자유형 309"/>
          <p:cNvSpPr/>
          <p:nvPr/>
        </p:nvSpPr>
        <p:spPr>
          <a:xfrm>
            <a:off x="4192162" y="1218883"/>
            <a:ext cx="2203650" cy="386373"/>
          </a:xfrm>
          <a:custGeom>
            <a:avLst/>
            <a:gdLst>
              <a:gd name="connsiteX0" fmla="*/ 116158 w 2203651"/>
              <a:gd name="connsiteY0" fmla="*/ 0 h 454660"/>
              <a:gd name="connsiteX1" fmla="*/ 2087493 w 2203651"/>
              <a:gd name="connsiteY1" fmla="*/ 0 h 454660"/>
              <a:gd name="connsiteX2" fmla="*/ 2203651 w 2203651"/>
              <a:gd name="connsiteY2" fmla="*/ 116158 h 454660"/>
              <a:gd name="connsiteX3" fmla="*/ 2203651 w 2203651"/>
              <a:gd name="connsiteY3" fmla="*/ 432482 h 454660"/>
              <a:gd name="connsiteX4" fmla="*/ 2199174 w 2203651"/>
              <a:gd name="connsiteY4" fmla="*/ 454660 h 454660"/>
              <a:gd name="connsiteX5" fmla="*/ 1920 w 2203651"/>
              <a:gd name="connsiteY5" fmla="*/ 454660 h 454660"/>
              <a:gd name="connsiteX6" fmla="*/ 1905 w 2203651"/>
              <a:gd name="connsiteY6" fmla="*/ 451532 h 454660"/>
              <a:gd name="connsiteX7" fmla="*/ 0 w 2203651"/>
              <a:gd name="connsiteY7" fmla="*/ 116158 h 454660"/>
              <a:gd name="connsiteX8" fmla="*/ 116158 w 2203651"/>
              <a:gd name="connsiteY8" fmla="*/ 0 h 4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651" h="454660">
                <a:moveTo>
                  <a:pt x="116158" y="0"/>
                </a:moveTo>
                <a:lnTo>
                  <a:pt x="2087493" y="0"/>
                </a:lnTo>
                <a:cubicBezTo>
                  <a:pt x="2151645" y="0"/>
                  <a:pt x="2203651" y="52006"/>
                  <a:pt x="2203651" y="116158"/>
                </a:cubicBezTo>
                <a:lnTo>
                  <a:pt x="2203651" y="432482"/>
                </a:lnTo>
                <a:lnTo>
                  <a:pt x="2199174" y="454660"/>
                </a:lnTo>
                <a:lnTo>
                  <a:pt x="1920" y="454660"/>
                </a:lnTo>
                <a:lnTo>
                  <a:pt x="1905" y="451532"/>
                </a:lnTo>
                <a:cubicBezTo>
                  <a:pt x="1905" y="346091"/>
                  <a:pt x="0" y="221599"/>
                  <a:pt x="0" y="116158"/>
                </a:cubicBezTo>
                <a:cubicBezTo>
                  <a:pt x="0" y="52006"/>
                  <a:pt x="52006" y="0"/>
                  <a:pt x="1161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4620886" y="1114108"/>
            <a:ext cx="1312558" cy="261620"/>
          </a:xfrm>
          <a:prstGeom prst="roundRect">
            <a:avLst>
              <a:gd name="adj" fmla="val 457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4164105" y="1207770"/>
            <a:ext cx="482181" cy="152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1:58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313" name="그룹 312"/>
          <p:cNvGrpSpPr/>
          <p:nvPr/>
        </p:nvGrpSpPr>
        <p:grpSpPr>
          <a:xfrm>
            <a:off x="5936560" y="1216661"/>
            <a:ext cx="438932" cy="169227"/>
            <a:chOff x="3092149" y="1216661"/>
            <a:chExt cx="352290" cy="151922"/>
          </a:xfrm>
        </p:grpSpPr>
        <p:grpSp>
          <p:nvGrpSpPr>
            <p:cNvPr id="314" name="그룹 313"/>
            <p:cNvGrpSpPr/>
            <p:nvPr/>
          </p:nvGrpSpPr>
          <p:grpSpPr>
            <a:xfrm>
              <a:off x="3103285" y="1263015"/>
              <a:ext cx="55206" cy="57308"/>
              <a:chOff x="3145155" y="1218883"/>
              <a:chExt cx="85725" cy="76517"/>
            </a:xfrm>
          </p:grpSpPr>
          <p:cxnSp>
            <p:nvCxnSpPr>
              <p:cNvPr id="319" name="직선 연결선 318"/>
              <p:cNvCxnSpPr/>
              <p:nvPr/>
            </p:nvCxnSpPr>
            <p:spPr>
              <a:xfrm>
                <a:off x="3230880" y="1218883"/>
                <a:ext cx="0" cy="7651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/>
              <p:cNvCxnSpPr/>
              <p:nvPr/>
            </p:nvCxnSpPr>
            <p:spPr>
              <a:xfrm>
                <a:off x="3202305" y="1236345"/>
                <a:ext cx="0" cy="59055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/>
              <p:cNvCxnSpPr/>
              <p:nvPr/>
            </p:nvCxnSpPr>
            <p:spPr>
              <a:xfrm>
                <a:off x="3173730" y="1257300"/>
                <a:ext cx="0" cy="381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직선 연결선 321"/>
              <p:cNvCxnSpPr/>
              <p:nvPr/>
            </p:nvCxnSpPr>
            <p:spPr>
              <a:xfrm>
                <a:off x="3145155" y="1272540"/>
                <a:ext cx="0" cy="228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5" name="직사각형 314"/>
            <p:cNvSpPr/>
            <p:nvPr/>
          </p:nvSpPr>
          <p:spPr>
            <a:xfrm>
              <a:off x="3092149" y="1216661"/>
              <a:ext cx="310944" cy="1519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/>
                <a:t>LTE</a:t>
              </a:r>
              <a:endParaRPr lang="ko-KR" altLang="en-US" sz="600" b="1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334535" y="1272446"/>
              <a:ext cx="109904" cy="49702"/>
              <a:chOff x="3336440" y="1365791"/>
              <a:chExt cx="109904" cy="49702"/>
            </a:xfrm>
          </p:grpSpPr>
          <p:sp>
            <p:nvSpPr>
              <p:cNvPr id="317" name="직사각형 316"/>
              <p:cNvSpPr/>
              <p:nvPr/>
            </p:nvSpPr>
            <p:spPr>
              <a:xfrm>
                <a:off x="3338822" y="1369774"/>
                <a:ext cx="73318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자유형 317"/>
              <p:cNvSpPr/>
              <p:nvPr/>
            </p:nvSpPr>
            <p:spPr>
              <a:xfrm>
                <a:off x="3336440" y="1365791"/>
                <a:ext cx="109904" cy="45719"/>
              </a:xfrm>
              <a:custGeom>
                <a:avLst/>
                <a:gdLst>
                  <a:gd name="connsiteX0" fmla="*/ 14683 w 275639"/>
                  <a:gd name="connsiteY0" fmla="*/ 0 h 88095"/>
                  <a:gd name="connsiteX1" fmla="*/ 236191 w 275639"/>
                  <a:gd name="connsiteY1" fmla="*/ 0 h 88095"/>
                  <a:gd name="connsiteX2" fmla="*/ 250874 w 275639"/>
                  <a:gd name="connsiteY2" fmla="*/ 14683 h 88095"/>
                  <a:gd name="connsiteX3" fmla="*/ 250874 w 275639"/>
                  <a:gd name="connsiteY3" fmla="*/ 19282 h 88095"/>
                  <a:gd name="connsiteX4" fmla="*/ 275639 w 275639"/>
                  <a:gd name="connsiteY4" fmla="*/ 19282 h 88095"/>
                  <a:gd name="connsiteX5" fmla="*/ 275639 w 275639"/>
                  <a:gd name="connsiteY5" fmla="*/ 65001 h 88095"/>
                  <a:gd name="connsiteX6" fmla="*/ 250874 w 275639"/>
                  <a:gd name="connsiteY6" fmla="*/ 65001 h 88095"/>
                  <a:gd name="connsiteX7" fmla="*/ 250874 w 275639"/>
                  <a:gd name="connsiteY7" fmla="*/ 73412 h 88095"/>
                  <a:gd name="connsiteX8" fmla="*/ 236191 w 275639"/>
                  <a:gd name="connsiteY8" fmla="*/ 88095 h 88095"/>
                  <a:gd name="connsiteX9" fmla="*/ 14683 w 275639"/>
                  <a:gd name="connsiteY9" fmla="*/ 88095 h 88095"/>
                  <a:gd name="connsiteX10" fmla="*/ 0 w 275639"/>
                  <a:gd name="connsiteY10" fmla="*/ 73412 h 88095"/>
                  <a:gd name="connsiteX11" fmla="*/ 0 w 275639"/>
                  <a:gd name="connsiteY11" fmla="*/ 14683 h 88095"/>
                  <a:gd name="connsiteX12" fmla="*/ 14683 w 275639"/>
                  <a:gd name="connsiteY12" fmla="*/ 0 h 8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5639" h="88095">
                    <a:moveTo>
                      <a:pt x="14683" y="0"/>
                    </a:moveTo>
                    <a:lnTo>
                      <a:pt x="236191" y="0"/>
                    </a:lnTo>
                    <a:cubicBezTo>
                      <a:pt x="244300" y="0"/>
                      <a:pt x="250874" y="6574"/>
                      <a:pt x="250874" y="14683"/>
                    </a:cubicBezTo>
                    <a:lnTo>
                      <a:pt x="250874" y="19282"/>
                    </a:lnTo>
                    <a:lnTo>
                      <a:pt x="275639" y="19282"/>
                    </a:lnTo>
                    <a:lnTo>
                      <a:pt x="275639" y="65001"/>
                    </a:lnTo>
                    <a:lnTo>
                      <a:pt x="250874" y="65001"/>
                    </a:lnTo>
                    <a:lnTo>
                      <a:pt x="250874" y="73412"/>
                    </a:lnTo>
                    <a:cubicBezTo>
                      <a:pt x="250874" y="81521"/>
                      <a:pt x="244300" y="88095"/>
                      <a:pt x="236191" y="88095"/>
                    </a:cubicBezTo>
                    <a:lnTo>
                      <a:pt x="14683" y="88095"/>
                    </a:lnTo>
                    <a:cubicBezTo>
                      <a:pt x="6574" y="88095"/>
                      <a:pt x="0" y="81521"/>
                      <a:pt x="0" y="73412"/>
                    </a:cubicBezTo>
                    <a:lnTo>
                      <a:pt x="0" y="14683"/>
                    </a:lnTo>
                    <a:cubicBezTo>
                      <a:pt x="0" y="6574"/>
                      <a:pt x="6574" y="0"/>
                      <a:pt x="14683" y="0"/>
                    </a:cubicBez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3" name="직사각형 322"/>
          <p:cNvSpPr/>
          <p:nvPr/>
        </p:nvSpPr>
        <p:spPr>
          <a:xfrm>
            <a:off x="4164105" y="1421753"/>
            <a:ext cx="482181" cy="152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&lt; BACK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354" name="그룹 353"/>
          <p:cNvGrpSpPr/>
          <p:nvPr/>
        </p:nvGrpSpPr>
        <p:grpSpPr>
          <a:xfrm>
            <a:off x="5699970" y="1994713"/>
            <a:ext cx="723900" cy="454736"/>
            <a:chOff x="4022890" y="1848791"/>
            <a:chExt cx="723900" cy="454736"/>
          </a:xfrm>
        </p:grpSpPr>
        <p:sp>
          <p:nvSpPr>
            <p:cNvPr id="355" name="타원 354"/>
            <p:cNvSpPr/>
            <p:nvPr/>
          </p:nvSpPr>
          <p:spPr>
            <a:xfrm>
              <a:off x="4157472" y="1848791"/>
              <a:ext cx="454736" cy="454736"/>
            </a:xfrm>
            <a:prstGeom prst="ellipse">
              <a:avLst/>
            </a:prstGeom>
            <a:solidFill>
              <a:srgbClr val="4E9C6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022890" y="1944714"/>
              <a:ext cx="723900" cy="262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담당자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7" name="모서리가 둥근 직사각형 356"/>
          <p:cNvSpPr/>
          <p:nvPr/>
        </p:nvSpPr>
        <p:spPr>
          <a:xfrm>
            <a:off x="5100410" y="1236456"/>
            <a:ext cx="361950" cy="45719"/>
          </a:xfrm>
          <a:prstGeom prst="roundRect">
            <a:avLst/>
          </a:prstGeom>
          <a:gradFill flip="none" rotWithShape="1">
            <a:gsLst>
              <a:gs pos="100000">
                <a:schemeClr val="bg2">
                  <a:lumMod val="10000"/>
                  <a:alpha val="94000"/>
                </a:schemeClr>
              </a:gs>
              <a:gs pos="77000">
                <a:schemeClr val="bg2">
                  <a:lumMod val="25000"/>
                </a:schemeClr>
              </a:gs>
              <a:gs pos="26000">
                <a:schemeClr val="bg2">
                  <a:lumMod val="25000"/>
                </a:schemeClr>
              </a:gs>
              <a:gs pos="53000">
                <a:schemeClr val="bg2">
                  <a:lumMod val="25000"/>
                </a:schemeClr>
              </a:gs>
              <a:gs pos="0">
                <a:schemeClr val="bg2">
                  <a:lumMod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직사각형 357"/>
          <p:cNvSpPr/>
          <p:nvPr/>
        </p:nvSpPr>
        <p:spPr>
          <a:xfrm>
            <a:off x="4034358" y="1567111"/>
            <a:ext cx="1691447" cy="31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서울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국립미술관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4030476" y="2397744"/>
            <a:ext cx="1276114" cy="257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대관 일정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5611165" y="2090635"/>
            <a:ext cx="238570" cy="280371"/>
            <a:chOff x="6850379" y="2449449"/>
            <a:chExt cx="309609" cy="363857"/>
          </a:xfrm>
        </p:grpSpPr>
        <p:sp>
          <p:nvSpPr>
            <p:cNvPr id="361" name="막힌 원호 360"/>
            <p:cNvSpPr/>
            <p:nvPr/>
          </p:nvSpPr>
          <p:spPr>
            <a:xfrm rot="14102230">
              <a:off x="6863630" y="2480264"/>
              <a:ext cx="283107" cy="309609"/>
            </a:xfrm>
            <a:prstGeom prst="blockArc">
              <a:avLst/>
            </a:prstGeom>
            <a:gradFill>
              <a:gsLst>
                <a:gs pos="100000">
                  <a:schemeClr val="bg2">
                    <a:lumMod val="50000"/>
                  </a:schemeClr>
                </a:gs>
                <a:gs pos="77000">
                  <a:schemeClr val="bg2">
                    <a:lumMod val="25000"/>
                  </a:schemeClr>
                </a:gs>
                <a:gs pos="26000">
                  <a:schemeClr val="bg2">
                    <a:lumMod val="25000"/>
                  </a:schemeClr>
                </a:gs>
                <a:gs pos="53000">
                  <a:schemeClr val="bg2">
                    <a:lumMod val="2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2" name="원호 361"/>
            <p:cNvSpPr/>
            <p:nvPr/>
          </p:nvSpPr>
          <p:spPr>
            <a:xfrm rot="13640430">
              <a:off x="6897129" y="2445910"/>
              <a:ext cx="138477" cy="163402"/>
            </a:xfrm>
            <a:prstGeom prst="arc">
              <a:avLst>
                <a:gd name="adj1" fmla="val 10411607"/>
                <a:gd name="adj2" fmla="val 3156076"/>
              </a:avLst>
            </a:prstGeom>
            <a:gradFill>
              <a:gsLst>
                <a:gs pos="100000">
                  <a:schemeClr val="bg2">
                    <a:lumMod val="50000"/>
                  </a:schemeClr>
                </a:gs>
                <a:gs pos="77000">
                  <a:schemeClr val="bg2">
                    <a:lumMod val="25000"/>
                  </a:schemeClr>
                </a:gs>
                <a:gs pos="26000">
                  <a:schemeClr val="bg2">
                    <a:lumMod val="25000"/>
                  </a:schemeClr>
                </a:gs>
                <a:gs pos="53000">
                  <a:schemeClr val="bg2">
                    <a:lumMod val="2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직사각형 362"/>
            <p:cNvSpPr/>
            <p:nvPr/>
          </p:nvSpPr>
          <p:spPr>
            <a:xfrm rot="20447769">
              <a:off x="6962965" y="2449449"/>
              <a:ext cx="62485" cy="13800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50000"/>
                  </a:schemeClr>
                </a:gs>
                <a:gs pos="77000">
                  <a:schemeClr val="bg2">
                    <a:lumMod val="25000"/>
                  </a:schemeClr>
                </a:gs>
                <a:gs pos="26000">
                  <a:schemeClr val="bg2">
                    <a:lumMod val="25000"/>
                  </a:schemeClr>
                </a:gs>
                <a:gs pos="53000">
                  <a:schemeClr val="bg2">
                    <a:lumMod val="2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64" name="그룹 363"/>
            <p:cNvGrpSpPr/>
            <p:nvPr/>
          </p:nvGrpSpPr>
          <p:grpSpPr>
            <a:xfrm>
              <a:off x="6993908" y="2652793"/>
              <a:ext cx="149381" cy="160513"/>
              <a:chOff x="6978049" y="2682662"/>
              <a:chExt cx="167856" cy="119383"/>
            </a:xfrm>
          </p:grpSpPr>
          <p:sp>
            <p:nvSpPr>
              <p:cNvPr id="365" name="원호 364"/>
              <p:cNvSpPr/>
              <p:nvPr/>
            </p:nvSpPr>
            <p:spPr>
              <a:xfrm rot="11911707">
                <a:off x="7012409" y="2701347"/>
                <a:ext cx="105543" cy="100698"/>
              </a:xfrm>
              <a:prstGeom prst="arc">
                <a:avLst>
                  <a:gd name="adj1" fmla="val 10411607"/>
                  <a:gd name="adj2" fmla="val 3156076"/>
                </a:avLst>
              </a:prstGeom>
              <a:gradFill>
                <a:gsLst>
                  <a:gs pos="100000">
                    <a:schemeClr val="bg2">
                      <a:lumMod val="50000"/>
                    </a:schemeClr>
                  </a:gs>
                  <a:gs pos="77000">
                    <a:schemeClr val="bg2">
                      <a:lumMod val="25000"/>
                    </a:schemeClr>
                  </a:gs>
                  <a:gs pos="26000">
                    <a:schemeClr val="bg2">
                      <a:lumMod val="25000"/>
                    </a:schemeClr>
                  </a:gs>
                  <a:gs pos="53000">
                    <a:schemeClr val="bg2">
                      <a:lumMod val="25000"/>
                    </a:schemeClr>
                  </a:gs>
                  <a:gs pos="0">
                    <a:schemeClr val="bg2">
                      <a:lumMod val="5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8818849">
                <a:off x="7036852" y="2623859"/>
                <a:ext cx="50250" cy="16785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2">
                      <a:lumMod val="50000"/>
                    </a:schemeClr>
                  </a:gs>
                  <a:gs pos="77000">
                    <a:schemeClr val="bg2">
                      <a:lumMod val="25000"/>
                    </a:schemeClr>
                  </a:gs>
                  <a:gs pos="26000">
                    <a:schemeClr val="bg2">
                      <a:lumMod val="25000"/>
                    </a:schemeClr>
                  </a:gs>
                  <a:gs pos="53000">
                    <a:schemeClr val="bg2">
                      <a:lumMod val="25000"/>
                    </a:schemeClr>
                  </a:gs>
                  <a:gs pos="0">
                    <a:schemeClr val="bg2">
                      <a:lumMod val="5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7" name="타원형 설명선 366"/>
          <p:cNvSpPr/>
          <p:nvPr/>
        </p:nvSpPr>
        <p:spPr>
          <a:xfrm>
            <a:off x="5272637" y="2116113"/>
            <a:ext cx="256609" cy="230953"/>
          </a:xfrm>
          <a:prstGeom prst="wedgeEllipseCallout">
            <a:avLst>
              <a:gd name="adj1" fmla="val -34921"/>
              <a:gd name="adj2" fmla="val 6684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…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307" name="그룹 306"/>
          <p:cNvGrpSpPr/>
          <p:nvPr/>
        </p:nvGrpSpPr>
        <p:grpSpPr>
          <a:xfrm>
            <a:off x="4219072" y="2773403"/>
            <a:ext cx="2149830" cy="2603777"/>
            <a:chOff x="4122137" y="2787426"/>
            <a:chExt cx="2149830" cy="2603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65" name="모서리가 둥근 직사각형 264"/>
            <p:cNvSpPr/>
            <p:nvPr/>
          </p:nvSpPr>
          <p:spPr>
            <a:xfrm>
              <a:off x="4122137" y="2787426"/>
              <a:ext cx="2149830" cy="2603777"/>
            </a:xfrm>
            <a:prstGeom prst="roundRect">
              <a:avLst>
                <a:gd name="adj" fmla="val 38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2" name="그룹 271"/>
            <p:cNvGrpSpPr/>
            <p:nvPr/>
          </p:nvGrpSpPr>
          <p:grpSpPr>
            <a:xfrm>
              <a:off x="4136956" y="2843784"/>
              <a:ext cx="2075454" cy="426720"/>
              <a:chOff x="1383792" y="2843784"/>
              <a:chExt cx="2075454" cy="426720"/>
            </a:xfrm>
          </p:grpSpPr>
          <p:sp>
            <p:nvSpPr>
              <p:cNvPr id="273" name="직사각형 272"/>
              <p:cNvSpPr/>
              <p:nvPr/>
            </p:nvSpPr>
            <p:spPr>
              <a:xfrm>
                <a:off x="1383792" y="284378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1402079" y="2886456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>
                <a:off x="1402080" y="305714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2022.12.02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>
                <a:off x="2027063" y="2898648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78" name="그룹 277"/>
            <p:cNvGrpSpPr/>
            <p:nvPr/>
          </p:nvGrpSpPr>
          <p:grpSpPr>
            <a:xfrm>
              <a:off x="4136956" y="3359033"/>
              <a:ext cx="2075454" cy="426720"/>
              <a:chOff x="1383792" y="3359033"/>
              <a:chExt cx="2075454" cy="426720"/>
            </a:xfrm>
          </p:grpSpPr>
          <p:sp>
            <p:nvSpPr>
              <p:cNvPr id="279" name="직사각형 278"/>
              <p:cNvSpPr/>
              <p:nvPr/>
            </p:nvSpPr>
            <p:spPr>
              <a:xfrm>
                <a:off x="1383792" y="3359033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1402079" y="3401705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>
                <a:off x="1402080" y="3572393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2022.11.02 ~ 2023. 05.25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2027063" y="3413897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4136956" y="3880295"/>
              <a:ext cx="2075454" cy="426720"/>
              <a:chOff x="1383792" y="3880295"/>
              <a:chExt cx="2075454" cy="426720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1383792" y="388029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1402079" y="392296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1402080" y="409365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2023.03.24 ~ 2023. 09.30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2027063" y="393515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90" name="그룹 289"/>
            <p:cNvGrpSpPr/>
            <p:nvPr/>
          </p:nvGrpSpPr>
          <p:grpSpPr>
            <a:xfrm>
              <a:off x="4136956" y="4368165"/>
              <a:ext cx="2075454" cy="426720"/>
              <a:chOff x="1383792" y="4368165"/>
              <a:chExt cx="2075454" cy="426720"/>
            </a:xfrm>
          </p:grpSpPr>
          <p:sp>
            <p:nvSpPr>
              <p:cNvPr id="291" name="직사각형 290"/>
              <p:cNvSpPr/>
              <p:nvPr/>
            </p:nvSpPr>
            <p:spPr>
              <a:xfrm>
                <a:off x="1383792" y="436816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>
                <a:off x="1402079" y="441083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3" name="직사각형 292"/>
              <p:cNvSpPr/>
              <p:nvPr/>
            </p:nvSpPr>
            <p:spPr>
              <a:xfrm>
                <a:off x="1402080" y="458152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2023.01.02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2027063" y="442302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4136956" y="4886325"/>
              <a:ext cx="2075454" cy="426720"/>
              <a:chOff x="1383792" y="4886325"/>
              <a:chExt cx="2075454" cy="426720"/>
            </a:xfrm>
          </p:grpSpPr>
          <p:sp>
            <p:nvSpPr>
              <p:cNvPr id="297" name="직사각형 296"/>
              <p:cNvSpPr/>
              <p:nvPr/>
            </p:nvSpPr>
            <p:spPr>
              <a:xfrm>
                <a:off x="1383792" y="488632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>
                <a:off x="1402079" y="492899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9" name="직사각형 298"/>
              <p:cNvSpPr/>
              <p:nvPr/>
            </p:nvSpPr>
            <p:spPr>
              <a:xfrm>
                <a:off x="1402080" y="509968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2022.12.02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2027063" y="494118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303" name="직선 연결선 302"/>
            <p:cNvCxnSpPr/>
            <p:nvPr/>
          </p:nvCxnSpPr>
          <p:spPr>
            <a:xfrm>
              <a:off x="4347418" y="3307599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4347418" y="4338860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>
              <a:off x="4347418" y="4842161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>
              <a:off x="4347418" y="3831992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그룹 382"/>
          <p:cNvGrpSpPr/>
          <p:nvPr/>
        </p:nvGrpSpPr>
        <p:grpSpPr>
          <a:xfrm>
            <a:off x="7265377" y="940777"/>
            <a:ext cx="2523392" cy="4739054"/>
            <a:chOff x="7265377" y="940777"/>
            <a:chExt cx="2523392" cy="4739054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7265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rgbClr val="C0BDBD"/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7315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7428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 141"/>
            <p:cNvSpPr/>
            <p:nvPr/>
          </p:nvSpPr>
          <p:spPr>
            <a:xfrm>
              <a:off x="7423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7852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395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9167829" y="1216661"/>
              <a:ext cx="438932" cy="169227"/>
              <a:chOff x="3092149" y="1216661"/>
              <a:chExt cx="352290" cy="151922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196" name="직선 연결선 195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직사각형 191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193" name="그룹 192"/>
              <p:cNvGrpSpPr/>
              <p:nvPr/>
            </p:nvGrpSpPr>
            <p:grpSpPr>
              <a:xfrm>
                <a:off x="3334535" y="1272446"/>
                <a:ext cx="109904" cy="49702"/>
                <a:chOff x="3336440" y="1365791"/>
                <a:chExt cx="109904" cy="49702"/>
              </a:xfrm>
            </p:grpSpPr>
            <p:sp>
              <p:nvSpPr>
                <p:cNvPr id="194" name="직사각형 193"/>
                <p:cNvSpPr/>
                <p:nvPr/>
              </p:nvSpPr>
              <p:spPr>
                <a:xfrm>
                  <a:off x="3338822" y="1369774"/>
                  <a:ext cx="7331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자유형 194"/>
                <p:cNvSpPr/>
                <p:nvPr/>
              </p:nvSpPr>
              <p:spPr>
                <a:xfrm>
                  <a:off x="3336440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6" name="직사각형 145"/>
            <p:cNvSpPr/>
            <p:nvPr/>
          </p:nvSpPr>
          <p:spPr>
            <a:xfrm>
              <a:off x="7395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8331679" y="1236456"/>
              <a:ext cx="361950" cy="45719"/>
            </a:xfrm>
            <a:prstGeom prst="roundRect">
              <a:avLst/>
            </a:prstGeom>
            <a:gradFill flip="none" rotWithShape="1">
              <a:gsLst>
                <a:gs pos="100000">
                  <a:schemeClr val="bg2">
                    <a:lumMod val="10000"/>
                    <a:alpha val="94000"/>
                  </a:schemeClr>
                </a:gs>
                <a:gs pos="77000">
                  <a:schemeClr val="bg2">
                    <a:lumMod val="25000"/>
                  </a:schemeClr>
                </a:gs>
                <a:gs pos="26000">
                  <a:schemeClr val="bg2">
                    <a:lumMod val="25000"/>
                  </a:schemeClr>
                </a:gs>
                <a:gs pos="53000">
                  <a:schemeClr val="bg2">
                    <a:lumMod val="25000"/>
                  </a:schemeClr>
                </a:gs>
                <a:gs pos="0">
                  <a:schemeClr val="bg2">
                    <a:lumMod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7476121" y="1982428"/>
              <a:ext cx="2088023" cy="1127873"/>
            </a:xfrm>
            <a:prstGeom prst="roundRect">
              <a:avLst>
                <a:gd name="adj" fmla="val 127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한쪽 모서리가 둥근 사각형 219"/>
            <p:cNvSpPr/>
            <p:nvPr/>
          </p:nvSpPr>
          <p:spPr>
            <a:xfrm>
              <a:off x="7375171" y="1760208"/>
              <a:ext cx="880110" cy="186701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내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대관 현황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1" name="한쪽 모서리가 둥근 사각형 220"/>
            <p:cNvSpPr/>
            <p:nvPr/>
          </p:nvSpPr>
          <p:spPr>
            <a:xfrm>
              <a:off x="8093144" y="2090089"/>
              <a:ext cx="830580" cy="202459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국립 미술관</a:t>
              </a:r>
              <a:endParaRPr lang="ko-KR" alt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3" name="한쪽 모서리가 둥근 사각형 222"/>
            <p:cNvSpPr/>
            <p:nvPr/>
          </p:nvSpPr>
          <p:spPr>
            <a:xfrm>
              <a:off x="7606380" y="2609610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당당자</a:t>
              </a: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배정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8785859" y="2609610"/>
              <a:ext cx="345441" cy="13488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8512244" y="2610070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배정 중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25" name="한쪽 모서리가 둥근 사각형 224"/>
            <p:cNvSpPr/>
            <p:nvPr/>
          </p:nvSpPr>
          <p:spPr>
            <a:xfrm>
              <a:off x="7932037" y="2232760"/>
              <a:ext cx="1152794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2023.01.25 ~ 2023.06.05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6" name="한쪽 모서리가 둥근 사각형 225"/>
            <p:cNvSpPr/>
            <p:nvPr/>
          </p:nvSpPr>
          <p:spPr>
            <a:xfrm>
              <a:off x="7606380" y="2425028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기획서 검토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8785859" y="2438898"/>
              <a:ext cx="345441" cy="134881"/>
            </a:xfrm>
            <a:prstGeom prst="roundRect">
              <a:avLst>
                <a:gd name="adj" fmla="val 50000"/>
              </a:avLst>
            </a:prstGeom>
            <a:solidFill>
              <a:srgbClr val="18B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한쪽 모서리가 둥근 사각형 228"/>
            <p:cNvSpPr/>
            <p:nvPr/>
          </p:nvSpPr>
          <p:spPr>
            <a:xfrm>
              <a:off x="8512244" y="2430364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완료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77" name="모서리가 둥근 직사각형 376"/>
            <p:cNvSpPr/>
            <p:nvPr/>
          </p:nvSpPr>
          <p:spPr>
            <a:xfrm>
              <a:off x="7476120" y="3184275"/>
              <a:ext cx="2088023" cy="2241927"/>
            </a:xfrm>
            <a:prstGeom prst="roundRect">
              <a:avLst>
                <a:gd name="adj" fmla="val 38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2" name="그룹 231"/>
            <p:cNvGrpSpPr/>
            <p:nvPr/>
          </p:nvGrpSpPr>
          <p:grpSpPr>
            <a:xfrm>
              <a:off x="7575900" y="3307599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33" name="직사각형 232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1402079" y="2596896"/>
                <a:ext cx="1542288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의뢰서가 접수되었습니다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2022.02.02 15:38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7575900" y="3783224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49" name="직사각형 248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의뢰서를 확인하는 중입니다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2" name="그룹 251"/>
            <p:cNvGrpSpPr/>
            <p:nvPr/>
          </p:nvGrpSpPr>
          <p:grpSpPr>
            <a:xfrm>
              <a:off x="7575900" y="4275555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53" name="직사각형 252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기획서를 열람했습니다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7575900" y="4746117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57" name="직사각형 256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기획서 검토를 완료했습니다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60" name="한쪽 모서리가 둥근 사각형 259"/>
            <p:cNvSpPr/>
            <p:nvPr/>
          </p:nvSpPr>
          <p:spPr>
            <a:xfrm>
              <a:off x="7606380" y="2821351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모서리가 둥근 직사각형 260"/>
            <p:cNvSpPr/>
            <p:nvPr/>
          </p:nvSpPr>
          <p:spPr>
            <a:xfrm>
              <a:off x="8785859" y="2821351"/>
              <a:ext cx="345441" cy="13488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한쪽 모서리가 둥근 사각형 261"/>
            <p:cNvSpPr/>
            <p:nvPr/>
          </p:nvSpPr>
          <p:spPr>
            <a:xfrm>
              <a:off x="8512244" y="2821811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대기중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75" name="한쪽 모서리가 둥근 사각형 374"/>
            <p:cNvSpPr/>
            <p:nvPr/>
          </p:nvSpPr>
          <p:spPr>
            <a:xfrm>
              <a:off x="7606380" y="2827249"/>
              <a:ext cx="1017028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홍보 담당자 배정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9" name="직선 연결선 378"/>
            <p:cNvCxnSpPr/>
            <p:nvPr/>
          </p:nvCxnSpPr>
          <p:spPr>
            <a:xfrm>
              <a:off x="7654585" y="4256215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>
              <a:off x="7654585" y="3778144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/>
            <p:cNvCxnSpPr/>
            <p:nvPr/>
          </p:nvCxnSpPr>
          <p:spPr>
            <a:xfrm>
              <a:off x="7654585" y="4744085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6" name="한쪽 모서리가 둥근 사각형 405"/>
          <p:cNvSpPr/>
          <p:nvPr/>
        </p:nvSpPr>
        <p:spPr>
          <a:xfrm>
            <a:off x="6011340" y="2856644"/>
            <a:ext cx="240528" cy="372954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7" name="한쪽 모서리가 둥근 사각형 406"/>
          <p:cNvSpPr/>
          <p:nvPr/>
        </p:nvSpPr>
        <p:spPr>
          <a:xfrm>
            <a:off x="6011340" y="3356929"/>
            <a:ext cx="240528" cy="372954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" name="한쪽 모서리가 둥근 사각형 407"/>
          <p:cNvSpPr/>
          <p:nvPr/>
        </p:nvSpPr>
        <p:spPr>
          <a:xfrm>
            <a:off x="6011340" y="3867360"/>
            <a:ext cx="240528" cy="372954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" name="한쪽 모서리가 둥근 사각형 408"/>
          <p:cNvSpPr/>
          <p:nvPr/>
        </p:nvSpPr>
        <p:spPr>
          <a:xfrm>
            <a:off x="6011340" y="4367891"/>
            <a:ext cx="240528" cy="372954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0" name="한쪽 모서리가 둥근 사각형 409"/>
          <p:cNvSpPr/>
          <p:nvPr/>
        </p:nvSpPr>
        <p:spPr>
          <a:xfrm>
            <a:off x="6011340" y="4886325"/>
            <a:ext cx="240528" cy="372954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5" name="그룹 414"/>
          <p:cNvGrpSpPr/>
          <p:nvPr/>
        </p:nvGrpSpPr>
        <p:grpSpPr>
          <a:xfrm>
            <a:off x="1155040" y="940777"/>
            <a:ext cx="2537729" cy="4739054"/>
            <a:chOff x="1155040" y="940777"/>
            <a:chExt cx="2537729" cy="473905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69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rgbClr val="C0BDBD"/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219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332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27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756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99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71832" y="1216661"/>
              <a:ext cx="423692" cy="169227"/>
              <a:chOff x="3092149" y="1216661"/>
              <a:chExt cx="340058" cy="151922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24" name="직선 연결선 23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직사각형 33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3322303" y="1272446"/>
                <a:ext cx="109904" cy="49701"/>
                <a:chOff x="3324208" y="1365791"/>
                <a:chExt cx="109904" cy="49701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3338822" y="1365791"/>
                  <a:ext cx="73318" cy="497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>
                  <a:off x="3324208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" name="직사각형 45"/>
            <p:cNvSpPr/>
            <p:nvPr/>
          </p:nvSpPr>
          <p:spPr>
            <a:xfrm>
              <a:off x="1299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67" name="그룹 266"/>
            <p:cNvGrpSpPr/>
            <p:nvPr/>
          </p:nvGrpSpPr>
          <p:grpSpPr>
            <a:xfrm>
              <a:off x="1465072" y="2843784"/>
              <a:ext cx="1963197" cy="426720"/>
              <a:chOff x="1383792" y="2843784"/>
              <a:chExt cx="2075454" cy="42672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383792" y="284378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402079" y="2886456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402080" y="305714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2022.12.02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027063" y="2898648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>
              <a:off x="1465072" y="3359033"/>
              <a:ext cx="1963197" cy="426720"/>
              <a:chOff x="1383792" y="3359033"/>
              <a:chExt cx="2075454" cy="426720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1383792" y="3359033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1402079" y="3401705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402080" y="3572393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2022.11.02 ~ 2023. 05.25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027063" y="3413897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1465072" y="3880295"/>
              <a:ext cx="1963197" cy="426720"/>
              <a:chOff x="1383792" y="3880295"/>
              <a:chExt cx="2075454" cy="426720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1383792" y="388029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1402079" y="392296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402080" y="409365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2023.03.24 ~ 2023. 09.30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027063" y="393515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1465072" y="4368165"/>
              <a:ext cx="1963197" cy="426720"/>
              <a:chOff x="1383792" y="4368165"/>
              <a:chExt cx="2075454" cy="426720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383792" y="436816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402079" y="441083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402080" y="458152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2023.01.02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2027063" y="442302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1465072" y="4886325"/>
              <a:ext cx="1963197" cy="426720"/>
              <a:chOff x="1383792" y="4886325"/>
              <a:chExt cx="2075454" cy="426720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383792" y="488632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402079" y="492899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1402080" y="509968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2022.12.02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027063" y="494118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7" name="타원 96"/>
            <p:cNvSpPr/>
            <p:nvPr/>
          </p:nvSpPr>
          <p:spPr>
            <a:xfrm>
              <a:off x="2862549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235679" y="1236456"/>
              <a:ext cx="361950" cy="45719"/>
            </a:xfrm>
            <a:prstGeom prst="roundRect">
              <a:avLst/>
            </a:prstGeom>
            <a:gradFill flip="none" rotWithShape="1">
              <a:gsLst>
                <a:gs pos="100000">
                  <a:schemeClr val="bg2">
                    <a:lumMod val="10000"/>
                    <a:alpha val="94000"/>
                  </a:schemeClr>
                </a:gs>
                <a:gs pos="77000">
                  <a:schemeClr val="bg2">
                    <a:lumMod val="25000"/>
                  </a:schemeClr>
                </a:gs>
                <a:gs pos="26000">
                  <a:schemeClr val="bg2">
                    <a:lumMod val="25000"/>
                  </a:schemeClr>
                </a:gs>
                <a:gs pos="53000">
                  <a:schemeClr val="bg2">
                    <a:lumMod val="25000"/>
                  </a:schemeClr>
                </a:gs>
                <a:gs pos="0">
                  <a:schemeClr val="bg2">
                    <a:lumMod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155040" y="1595860"/>
              <a:ext cx="1442590" cy="28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서울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국립미술관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178572" y="2576661"/>
              <a:ext cx="1276114" cy="25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대관 일정 </a:t>
              </a:r>
              <a:endParaRPr lang="ko-KR" alt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76" name="한쪽 모서리가 둥근 사각형 375"/>
            <p:cNvSpPr/>
            <p:nvPr/>
          </p:nvSpPr>
          <p:spPr>
            <a:xfrm>
              <a:off x="3145273" y="2856644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4" name="타원 393"/>
            <p:cNvSpPr/>
            <p:nvPr/>
          </p:nvSpPr>
          <p:spPr>
            <a:xfrm>
              <a:off x="2209511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/>
            <p:cNvSpPr/>
            <p:nvPr/>
          </p:nvSpPr>
          <p:spPr>
            <a:xfrm>
              <a:off x="1553810" y="1936315"/>
              <a:ext cx="454736" cy="454736"/>
            </a:xfrm>
            <a:prstGeom prst="ellipse">
              <a:avLst/>
            </a:prstGeom>
            <a:solidFill>
              <a:srgbClr val="18BE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1465073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전시관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선택</a:t>
              </a:r>
              <a:endParaRPr lang="ko-KR" altLang="en-US" sz="800" dirty="0"/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2130302" y="202506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필요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서류제출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2785767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접수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완료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411" name="한쪽 모서리가 둥근 사각형 410"/>
            <p:cNvSpPr/>
            <p:nvPr/>
          </p:nvSpPr>
          <p:spPr>
            <a:xfrm>
              <a:off x="3145273" y="3384085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2" name="한쪽 모서리가 둥근 사각형 411"/>
            <p:cNvSpPr/>
            <p:nvPr/>
          </p:nvSpPr>
          <p:spPr>
            <a:xfrm>
              <a:off x="3145273" y="3911443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3" name="한쪽 모서리가 둥근 사각형 412"/>
            <p:cNvSpPr/>
            <p:nvPr/>
          </p:nvSpPr>
          <p:spPr>
            <a:xfrm>
              <a:off x="3145273" y="4407240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4" name="한쪽 모서리가 둥근 사각형 413"/>
            <p:cNvSpPr/>
            <p:nvPr/>
          </p:nvSpPr>
          <p:spPr>
            <a:xfrm>
              <a:off x="3145273" y="4925400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1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그림 1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942" y="2154406"/>
            <a:ext cx="2093344" cy="590085"/>
          </a:xfrm>
          <a:prstGeom prst="rect">
            <a:avLst/>
          </a:prstGeom>
        </p:spPr>
      </p:pic>
      <p:pic>
        <p:nvPicPr>
          <p:cNvPr id="202" name="그림 2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5" y="5982928"/>
            <a:ext cx="475405" cy="475405"/>
          </a:xfrm>
          <a:prstGeom prst="rect">
            <a:avLst/>
          </a:prstGeom>
        </p:spPr>
      </p:pic>
      <p:grpSp>
        <p:nvGrpSpPr>
          <p:cNvPr id="213" name="그룹 212"/>
          <p:cNvGrpSpPr/>
          <p:nvPr/>
        </p:nvGrpSpPr>
        <p:grpSpPr>
          <a:xfrm>
            <a:off x="843469" y="5981541"/>
            <a:ext cx="483962" cy="483962"/>
            <a:chOff x="4876800" y="2822014"/>
            <a:chExt cx="859482" cy="859482"/>
          </a:xfrm>
        </p:grpSpPr>
        <p:sp>
          <p:nvSpPr>
            <p:cNvPr id="203" name="타원 202"/>
            <p:cNvSpPr/>
            <p:nvPr/>
          </p:nvSpPr>
          <p:spPr>
            <a:xfrm>
              <a:off x="4876800" y="2822014"/>
              <a:ext cx="859482" cy="8594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5032221" y="2998470"/>
              <a:ext cx="548640" cy="479256"/>
              <a:chOff x="5032221" y="3028950"/>
              <a:chExt cx="548640" cy="479256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5032221" y="3462487"/>
                <a:ext cx="548640" cy="45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5032221" y="3155401"/>
                <a:ext cx="548640" cy="45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양쪽 모서리가 잘린 사각형 205"/>
              <p:cNvSpPr/>
              <p:nvPr/>
            </p:nvSpPr>
            <p:spPr>
              <a:xfrm>
                <a:off x="5032221" y="3028950"/>
                <a:ext cx="548639" cy="8763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한쪽 모서리가 둥근 사각형 206"/>
              <p:cNvSpPr/>
              <p:nvPr/>
            </p:nvSpPr>
            <p:spPr>
              <a:xfrm>
                <a:off x="5072089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한쪽 모서리가 둥근 사각형 207"/>
              <p:cNvSpPr/>
              <p:nvPr/>
            </p:nvSpPr>
            <p:spPr>
              <a:xfrm>
                <a:off x="5189438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한쪽 모서리가 둥근 사각형 208"/>
              <p:cNvSpPr/>
              <p:nvPr/>
            </p:nvSpPr>
            <p:spPr>
              <a:xfrm>
                <a:off x="5299657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한쪽 모서리가 둥근 사각형 209"/>
              <p:cNvSpPr/>
              <p:nvPr/>
            </p:nvSpPr>
            <p:spPr>
              <a:xfrm>
                <a:off x="5399011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한쪽 모서리가 둥근 사각형 210"/>
              <p:cNvSpPr/>
              <p:nvPr/>
            </p:nvSpPr>
            <p:spPr>
              <a:xfrm>
                <a:off x="5494231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3" name="그룹 382"/>
          <p:cNvGrpSpPr/>
          <p:nvPr/>
        </p:nvGrpSpPr>
        <p:grpSpPr>
          <a:xfrm>
            <a:off x="7265377" y="940777"/>
            <a:ext cx="2523392" cy="4739054"/>
            <a:chOff x="7265377" y="940777"/>
            <a:chExt cx="2523392" cy="4739054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7265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rgbClr val="C0BDBD"/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7315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7428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 141"/>
            <p:cNvSpPr/>
            <p:nvPr/>
          </p:nvSpPr>
          <p:spPr>
            <a:xfrm>
              <a:off x="7423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7852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395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9167829" y="1216661"/>
              <a:ext cx="438932" cy="169227"/>
              <a:chOff x="3092149" y="1216661"/>
              <a:chExt cx="352290" cy="151922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196" name="직선 연결선 195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직사각형 191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193" name="그룹 192"/>
              <p:cNvGrpSpPr/>
              <p:nvPr/>
            </p:nvGrpSpPr>
            <p:grpSpPr>
              <a:xfrm>
                <a:off x="3334535" y="1272446"/>
                <a:ext cx="109904" cy="49702"/>
                <a:chOff x="3336440" y="1365791"/>
                <a:chExt cx="109904" cy="49702"/>
              </a:xfrm>
            </p:grpSpPr>
            <p:sp>
              <p:nvSpPr>
                <p:cNvPr id="194" name="직사각형 193"/>
                <p:cNvSpPr/>
                <p:nvPr/>
              </p:nvSpPr>
              <p:spPr>
                <a:xfrm>
                  <a:off x="3338822" y="1369774"/>
                  <a:ext cx="7331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자유형 194"/>
                <p:cNvSpPr/>
                <p:nvPr/>
              </p:nvSpPr>
              <p:spPr>
                <a:xfrm>
                  <a:off x="3336440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6" name="직사각형 145"/>
            <p:cNvSpPr/>
            <p:nvPr/>
          </p:nvSpPr>
          <p:spPr>
            <a:xfrm>
              <a:off x="7395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8331679" y="1236456"/>
              <a:ext cx="361950" cy="45719"/>
            </a:xfrm>
            <a:prstGeom prst="roundRect">
              <a:avLst/>
            </a:prstGeom>
            <a:gradFill flip="none" rotWithShape="1">
              <a:gsLst>
                <a:gs pos="100000">
                  <a:schemeClr val="bg2">
                    <a:lumMod val="10000"/>
                    <a:alpha val="94000"/>
                  </a:schemeClr>
                </a:gs>
                <a:gs pos="77000">
                  <a:schemeClr val="bg2">
                    <a:lumMod val="25000"/>
                  </a:schemeClr>
                </a:gs>
                <a:gs pos="26000">
                  <a:schemeClr val="bg2">
                    <a:lumMod val="25000"/>
                  </a:schemeClr>
                </a:gs>
                <a:gs pos="53000">
                  <a:schemeClr val="bg2">
                    <a:lumMod val="25000"/>
                  </a:schemeClr>
                </a:gs>
                <a:gs pos="0">
                  <a:schemeClr val="bg2">
                    <a:lumMod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7476121" y="1982428"/>
              <a:ext cx="2088023" cy="1127873"/>
            </a:xfrm>
            <a:prstGeom prst="roundRect">
              <a:avLst>
                <a:gd name="adj" fmla="val 127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한쪽 모서리가 둥근 사각형 219"/>
            <p:cNvSpPr/>
            <p:nvPr/>
          </p:nvSpPr>
          <p:spPr>
            <a:xfrm>
              <a:off x="7375171" y="1760208"/>
              <a:ext cx="880110" cy="186701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내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대관 현황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1" name="한쪽 모서리가 둥근 사각형 220"/>
            <p:cNvSpPr/>
            <p:nvPr/>
          </p:nvSpPr>
          <p:spPr>
            <a:xfrm>
              <a:off x="8093144" y="2090089"/>
              <a:ext cx="830580" cy="202459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국립 미술관</a:t>
              </a:r>
              <a:endParaRPr lang="ko-KR" alt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3" name="한쪽 모서리가 둥근 사각형 222"/>
            <p:cNvSpPr/>
            <p:nvPr/>
          </p:nvSpPr>
          <p:spPr>
            <a:xfrm>
              <a:off x="7606380" y="2609610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당당자</a:t>
              </a: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배정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8785859" y="2609610"/>
              <a:ext cx="345441" cy="13488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8512244" y="2610070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배정 중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25" name="한쪽 모서리가 둥근 사각형 224"/>
            <p:cNvSpPr/>
            <p:nvPr/>
          </p:nvSpPr>
          <p:spPr>
            <a:xfrm>
              <a:off x="7932037" y="2232760"/>
              <a:ext cx="1152794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2023.01.25 ~ 2023.06.05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6" name="한쪽 모서리가 둥근 사각형 225"/>
            <p:cNvSpPr/>
            <p:nvPr/>
          </p:nvSpPr>
          <p:spPr>
            <a:xfrm>
              <a:off x="7606380" y="2425028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기획서 검토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8785859" y="2438898"/>
              <a:ext cx="345441" cy="134881"/>
            </a:xfrm>
            <a:prstGeom prst="roundRect">
              <a:avLst>
                <a:gd name="adj" fmla="val 50000"/>
              </a:avLst>
            </a:prstGeom>
            <a:solidFill>
              <a:srgbClr val="18B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한쪽 모서리가 둥근 사각형 228"/>
            <p:cNvSpPr/>
            <p:nvPr/>
          </p:nvSpPr>
          <p:spPr>
            <a:xfrm>
              <a:off x="8512244" y="2430364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완료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77" name="모서리가 둥근 직사각형 376"/>
            <p:cNvSpPr/>
            <p:nvPr/>
          </p:nvSpPr>
          <p:spPr>
            <a:xfrm>
              <a:off x="7476120" y="3184275"/>
              <a:ext cx="2088023" cy="2241927"/>
            </a:xfrm>
            <a:prstGeom prst="roundRect">
              <a:avLst>
                <a:gd name="adj" fmla="val 38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2" name="그룹 231"/>
            <p:cNvGrpSpPr/>
            <p:nvPr/>
          </p:nvGrpSpPr>
          <p:grpSpPr>
            <a:xfrm>
              <a:off x="7575900" y="3307599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33" name="직사각형 232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1402079" y="2596896"/>
                <a:ext cx="1542288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의뢰서가 접수되었습니다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2022.02.02 15:38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7575900" y="3783224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49" name="직사각형 248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의뢰서를 확인하는 중입니다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2" name="그룹 251"/>
            <p:cNvGrpSpPr/>
            <p:nvPr/>
          </p:nvGrpSpPr>
          <p:grpSpPr>
            <a:xfrm>
              <a:off x="7575900" y="4275555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53" name="직사각형 252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기획서를 열람했습니다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7575900" y="4746117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57" name="직사각형 256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기획서 검토를 완료했습니다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60" name="한쪽 모서리가 둥근 사각형 259"/>
            <p:cNvSpPr/>
            <p:nvPr/>
          </p:nvSpPr>
          <p:spPr>
            <a:xfrm>
              <a:off x="7606380" y="2821351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모서리가 둥근 직사각형 260"/>
            <p:cNvSpPr/>
            <p:nvPr/>
          </p:nvSpPr>
          <p:spPr>
            <a:xfrm>
              <a:off x="8785859" y="2821351"/>
              <a:ext cx="345441" cy="13488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한쪽 모서리가 둥근 사각형 261"/>
            <p:cNvSpPr/>
            <p:nvPr/>
          </p:nvSpPr>
          <p:spPr>
            <a:xfrm>
              <a:off x="8512244" y="2821811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대기중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75" name="한쪽 모서리가 둥근 사각형 374"/>
            <p:cNvSpPr/>
            <p:nvPr/>
          </p:nvSpPr>
          <p:spPr>
            <a:xfrm>
              <a:off x="7606380" y="2827249"/>
              <a:ext cx="1017028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홍보 담당자 배정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9" name="직선 연결선 378"/>
            <p:cNvCxnSpPr/>
            <p:nvPr/>
          </p:nvCxnSpPr>
          <p:spPr>
            <a:xfrm>
              <a:off x="7654585" y="4256215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>
              <a:off x="7654585" y="3778144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/>
            <p:cNvCxnSpPr/>
            <p:nvPr/>
          </p:nvCxnSpPr>
          <p:spPr>
            <a:xfrm>
              <a:off x="7654585" y="4744085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/>
          <p:cNvGrpSpPr/>
          <p:nvPr/>
        </p:nvGrpSpPr>
        <p:grpSpPr>
          <a:xfrm>
            <a:off x="4174102" y="904265"/>
            <a:ext cx="2537729" cy="4739054"/>
            <a:chOff x="1155040" y="940777"/>
            <a:chExt cx="2537729" cy="4739054"/>
          </a:xfrm>
        </p:grpSpPr>
        <p:sp>
          <p:nvSpPr>
            <p:cNvPr id="301" name="모서리가 둥근 직사각형 300"/>
            <p:cNvSpPr/>
            <p:nvPr/>
          </p:nvSpPr>
          <p:spPr>
            <a:xfrm>
              <a:off x="1169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rgbClr val="C0BDBD"/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모서리가 둥근 직사각형 301"/>
            <p:cNvSpPr/>
            <p:nvPr/>
          </p:nvSpPr>
          <p:spPr>
            <a:xfrm>
              <a:off x="1219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모서리가 둥근 직사각형 323"/>
            <p:cNvSpPr/>
            <p:nvPr/>
          </p:nvSpPr>
          <p:spPr>
            <a:xfrm>
              <a:off x="1332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 324"/>
            <p:cNvSpPr/>
            <p:nvPr/>
          </p:nvSpPr>
          <p:spPr>
            <a:xfrm>
              <a:off x="1327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1756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1299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3071832" y="1216661"/>
              <a:ext cx="423692" cy="169227"/>
              <a:chOff x="3092149" y="1216661"/>
              <a:chExt cx="340058" cy="151922"/>
            </a:xfrm>
          </p:grpSpPr>
          <p:grpSp>
            <p:nvGrpSpPr>
              <p:cNvPr id="392" name="그룹 391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399" name="직선 연결선 398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직선 연결선 399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직선 연결선 401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직선 연결선 402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3" name="직사각형 392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395" name="그룹 394"/>
              <p:cNvGrpSpPr/>
              <p:nvPr/>
            </p:nvGrpSpPr>
            <p:grpSpPr>
              <a:xfrm>
                <a:off x="3322303" y="1272446"/>
                <a:ext cx="109904" cy="49701"/>
                <a:chOff x="3324208" y="1365791"/>
                <a:chExt cx="109904" cy="49701"/>
              </a:xfrm>
            </p:grpSpPr>
            <p:sp>
              <p:nvSpPr>
                <p:cNvPr id="397" name="직사각형 396"/>
                <p:cNvSpPr/>
                <p:nvPr/>
              </p:nvSpPr>
              <p:spPr>
                <a:xfrm>
                  <a:off x="3338822" y="1365791"/>
                  <a:ext cx="73318" cy="497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자유형 397"/>
                <p:cNvSpPr/>
                <p:nvPr/>
              </p:nvSpPr>
              <p:spPr>
                <a:xfrm>
                  <a:off x="3324208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29" name="직사각형 328"/>
            <p:cNvSpPr/>
            <p:nvPr/>
          </p:nvSpPr>
          <p:spPr>
            <a:xfrm>
              <a:off x="1299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30" name="그룹 329"/>
            <p:cNvGrpSpPr/>
            <p:nvPr/>
          </p:nvGrpSpPr>
          <p:grpSpPr>
            <a:xfrm>
              <a:off x="1465072" y="2843784"/>
              <a:ext cx="1963197" cy="426720"/>
              <a:chOff x="1383792" y="2843784"/>
              <a:chExt cx="2075454" cy="426720"/>
            </a:xfrm>
          </p:grpSpPr>
          <p:sp>
            <p:nvSpPr>
              <p:cNvPr id="388" name="직사각형 387"/>
              <p:cNvSpPr/>
              <p:nvPr/>
            </p:nvSpPr>
            <p:spPr>
              <a:xfrm>
                <a:off x="1383792" y="284378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1402079" y="2886456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0" name="직사각형 389"/>
              <p:cNvSpPr/>
              <p:nvPr/>
            </p:nvSpPr>
            <p:spPr>
              <a:xfrm>
                <a:off x="1402080" y="305714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2022.12.02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2027063" y="2898648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1" name="그룹 330"/>
            <p:cNvGrpSpPr/>
            <p:nvPr/>
          </p:nvGrpSpPr>
          <p:grpSpPr>
            <a:xfrm>
              <a:off x="1465072" y="3359033"/>
              <a:ext cx="1963197" cy="426720"/>
              <a:chOff x="1383792" y="3359033"/>
              <a:chExt cx="2075454" cy="426720"/>
            </a:xfrm>
          </p:grpSpPr>
          <p:sp>
            <p:nvSpPr>
              <p:cNvPr id="382" name="직사각형 381"/>
              <p:cNvSpPr/>
              <p:nvPr/>
            </p:nvSpPr>
            <p:spPr>
              <a:xfrm>
                <a:off x="1383792" y="3359033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4" name="직사각형 383"/>
              <p:cNvSpPr/>
              <p:nvPr/>
            </p:nvSpPr>
            <p:spPr>
              <a:xfrm>
                <a:off x="1402079" y="3401705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>
                <a:off x="1402080" y="3572393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2022.11.02 ~ 2023. 05.25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2027063" y="3413897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>
              <a:off x="1465072" y="3880295"/>
              <a:ext cx="1963197" cy="426720"/>
              <a:chOff x="1383792" y="3880295"/>
              <a:chExt cx="2075454" cy="426720"/>
            </a:xfrm>
          </p:grpSpPr>
          <p:sp>
            <p:nvSpPr>
              <p:cNvPr id="372" name="직사각형 371"/>
              <p:cNvSpPr/>
              <p:nvPr/>
            </p:nvSpPr>
            <p:spPr>
              <a:xfrm>
                <a:off x="1383792" y="388029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1402079" y="392296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>
                <a:off x="1402080" y="409365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2023.03.24 ~ 2023. 09.30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>
                <a:off x="2027063" y="393515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3" name="그룹 332"/>
            <p:cNvGrpSpPr/>
            <p:nvPr/>
          </p:nvGrpSpPr>
          <p:grpSpPr>
            <a:xfrm>
              <a:off x="1465072" y="4368165"/>
              <a:ext cx="1963197" cy="426720"/>
              <a:chOff x="1383792" y="4368165"/>
              <a:chExt cx="2075454" cy="426720"/>
            </a:xfrm>
          </p:grpSpPr>
          <p:sp>
            <p:nvSpPr>
              <p:cNvPr id="353" name="직사각형 352"/>
              <p:cNvSpPr/>
              <p:nvPr/>
            </p:nvSpPr>
            <p:spPr>
              <a:xfrm>
                <a:off x="1383792" y="436816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9" name="직사각형 368"/>
              <p:cNvSpPr/>
              <p:nvPr/>
            </p:nvSpPr>
            <p:spPr>
              <a:xfrm>
                <a:off x="1402079" y="441083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>
                <a:off x="1402080" y="458152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2023.01.02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>
                <a:off x="2027063" y="442302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1465072" y="4886325"/>
              <a:ext cx="1963197" cy="426720"/>
              <a:chOff x="1383792" y="4886325"/>
              <a:chExt cx="2075454" cy="426720"/>
            </a:xfrm>
          </p:grpSpPr>
          <p:sp>
            <p:nvSpPr>
              <p:cNvPr id="349" name="직사각형 348"/>
              <p:cNvSpPr/>
              <p:nvPr/>
            </p:nvSpPr>
            <p:spPr>
              <a:xfrm>
                <a:off x="1383792" y="488632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>
                <a:off x="1402079" y="492899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>
                <a:off x="1402080" y="509968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2022.12.02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>
                <a:off x="2027063" y="494118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35" name="타원 334"/>
            <p:cNvSpPr/>
            <p:nvPr/>
          </p:nvSpPr>
          <p:spPr>
            <a:xfrm>
              <a:off x="2862549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모서리가 둥근 직사각형 335"/>
            <p:cNvSpPr/>
            <p:nvPr/>
          </p:nvSpPr>
          <p:spPr>
            <a:xfrm>
              <a:off x="2235679" y="1236456"/>
              <a:ext cx="361950" cy="45719"/>
            </a:xfrm>
            <a:prstGeom prst="roundRect">
              <a:avLst/>
            </a:prstGeom>
            <a:gradFill flip="none" rotWithShape="1">
              <a:gsLst>
                <a:gs pos="99000">
                  <a:schemeClr val="bg2">
                    <a:lumMod val="75000"/>
                  </a:schemeClr>
                </a:gs>
                <a:gs pos="53000">
                  <a:schemeClr val="bg2">
                    <a:lumMod val="90000"/>
                  </a:schemeClr>
                </a:gs>
                <a:gs pos="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1155040" y="1595860"/>
              <a:ext cx="1442590" cy="28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서울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국립미술관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1178572" y="2576661"/>
              <a:ext cx="1276114" cy="25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대관 일정 </a:t>
              </a:r>
              <a:endParaRPr lang="ko-KR" alt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39" name="한쪽 모서리가 둥근 사각형 338"/>
            <p:cNvSpPr/>
            <p:nvPr/>
          </p:nvSpPr>
          <p:spPr>
            <a:xfrm>
              <a:off x="3145273" y="2856644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2209511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/>
            <p:cNvSpPr/>
            <p:nvPr/>
          </p:nvSpPr>
          <p:spPr>
            <a:xfrm>
              <a:off x="1553810" y="1936315"/>
              <a:ext cx="454736" cy="454736"/>
            </a:xfrm>
            <a:prstGeom prst="ellipse">
              <a:avLst/>
            </a:prstGeom>
            <a:solidFill>
              <a:srgbClr val="18BE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1465073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전시관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선택</a:t>
              </a:r>
              <a:endParaRPr lang="ko-KR" altLang="en-US" sz="800" dirty="0"/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2130302" y="202506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필요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서류제출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2785767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접수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완료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345" name="한쪽 모서리가 둥근 사각형 344"/>
            <p:cNvSpPr/>
            <p:nvPr/>
          </p:nvSpPr>
          <p:spPr>
            <a:xfrm>
              <a:off x="3145273" y="3384085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6" name="한쪽 모서리가 둥근 사각형 345"/>
            <p:cNvSpPr/>
            <p:nvPr/>
          </p:nvSpPr>
          <p:spPr>
            <a:xfrm>
              <a:off x="3145273" y="3911443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7" name="한쪽 모서리가 둥근 사각형 346"/>
            <p:cNvSpPr/>
            <p:nvPr/>
          </p:nvSpPr>
          <p:spPr>
            <a:xfrm>
              <a:off x="3145273" y="4407240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8" name="한쪽 모서리가 둥근 사각형 347"/>
            <p:cNvSpPr/>
            <p:nvPr/>
          </p:nvSpPr>
          <p:spPr>
            <a:xfrm>
              <a:off x="3145273" y="4925400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55040" y="940777"/>
            <a:ext cx="2537729" cy="4739054"/>
            <a:chOff x="1155040" y="940777"/>
            <a:chExt cx="2537729" cy="473905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69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rgbClr val="C0BDBD"/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219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332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27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756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99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71832" y="1216661"/>
              <a:ext cx="423692" cy="169227"/>
              <a:chOff x="3092149" y="1216661"/>
              <a:chExt cx="340058" cy="151922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24" name="직선 연결선 23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직사각형 33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3322303" y="1272446"/>
                <a:ext cx="109904" cy="49701"/>
                <a:chOff x="3324208" y="1365791"/>
                <a:chExt cx="109904" cy="49701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3338822" y="1365791"/>
                  <a:ext cx="73318" cy="497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>
                  <a:off x="3324208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" name="직사각형 45"/>
            <p:cNvSpPr/>
            <p:nvPr/>
          </p:nvSpPr>
          <p:spPr>
            <a:xfrm>
              <a:off x="1299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2862549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155040" y="1595860"/>
              <a:ext cx="1442590" cy="28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서울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국립미술관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178572" y="2576661"/>
              <a:ext cx="1057107" cy="25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대관 일정 </a:t>
              </a:r>
              <a:endParaRPr lang="ko-KR" alt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94" name="타원 393"/>
            <p:cNvSpPr/>
            <p:nvPr/>
          </p:nvSpPr>
          <p:spPr>
            <a:xfrm>
              <a:off x="2209511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/>
            <p:cNvSpPr/>
            <p:nvPr/>
          </p:nvSpPr>
          <p:spPr>
            <a:xfrm>
              <a:off x="1553810" y="1936315"/>
              <a:ext cx="454736" cy="454736"/>
            </a:xfrm>
            <a:prstGeom prst="ellipse">
              <a:avLst/>
            </a:prstGeom>
            <a:solidFill>
              <a:srgbClr val="18BE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1465073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전시관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선택</a:t>
              </a:r>
              <a:endParaRPr lang="ko-KR" altLang="en-US" sz="800" dirty="0"/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2130302" y="202506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필요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서류제출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2785767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접수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완료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1356845" y="2822171"/>
              <a:ext cx="2149830" cy="2603777"/>
              <a:chOff x="4122137" y="2787426"/>
              <a:chExt cx="2149830" cy="260377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모서리가 둥근 직사각형 187"/>
              <p:cNvSpPr/>
              <p:nvPr/>
            </p:nvSpPr>
            <p:spPr>
              <a:xfrm>
                <a:off x="4122137" y="2787426"/>
                <a:ext cx="2149830" cy="2603777"/>
              </a:xfrm>
              <a:prstGeom prst="roundRect">
                <a:avLst>
                  <a:gd name="adj" fmla="val 38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9" name="그룹 188"/>
              <p:cNvGrpSpPr/>
              <p:nvPr/>
            </p:nvGrpSpPr>
            <p:grpSpPr>
              <a:xfrm>
                <a:off x="4136956" y="2843784"/>
                <a:ext cx="2075454" cy="426720"/>
                <a:chOff x="1383792" y="2843784"/>
                <a:chExt cx="2075454" cy="426720"/>
              </a:xfrm>
            </p:grpSpPr>
            <p:sp>
              <p:nvSpPr>
                <p:cNvPr id="266" name="직사각형 265"/>
                <p:cNvSpPr/>
                <p:nvPr/>
              </p:nvSpPr>
              <p:spPr>
                <a:xfrm>
                  <a:off x="1383792" y="2843784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1402079" y="2886456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1402080" y="3057144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2022.12.02 ~ 2023. 04.25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2027063" y="2898648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90" name="그룹 189"/>
              <p:cNvGrpSpPr/>
              <p:nvPr/>
            </p:nvGrpSpPr>
            <p:grpSpPr>
              <a:xfrm>
                <a:off x="4136956" y="3359033"/>
                <a:ext cx="2075454" cy="426720"/>
                <a:chOff x="1383792" y="3359033"/>
                <a:chExt cx="2075454" cy="426720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>
                  <a:off x="1383792" y="3359033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402079" y="3401705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402080" y="3572393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2022.11.02 ~ 2023. 05.25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2027063" y="3413897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01" name="그룹 200"/>
              <p:cNvGrpSpPr/>
              <p:nvPr/>
            </p:nvGrpSpPr>
            <p:grpSpPr>
              <a:xfrm>
                <a:off x="4136956" y="3880295"/>
                <a:ext cx="2075454" cy="426720"/>
                <a:chOff x="1383792" y="3880295"/>
                <a:chExt cx="2075454" cy="426720"/>
              </a:xfrm>
            </p:grpSpPr>
            <p:sp>
              <p:nvSpPr>
                <p:cNvPr id="242" name="직사각형 241"/>
                <p:cNvSpPr/>
                <p:nvPr/>
              </p:nvSpPr>
              <p:spPr>
                <a:xfrm>
                  <a:off x="1383792" y="3880295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1402079" y="3922967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1402080" y="4093655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2023.03.24 ~ 2023. 09.30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2027063" y="3935159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4" name="그룹 213"/>
              <p:cNvGrpSpPr/>
              <p:nvPr/>
            </p:nvGrpSpPr>
            <p:grpSpPr>
              <a:xfrm>
                <a:off x="4136956" y="4368165"/>
                <a:ext cx="2075454" cy="426720"/>
                <a:chOff x="1383792" y="4368165"/>
                <a:chExt cx="2075454" cy="426720"/>
              </a:xfrm>
            </p:grpSpPr>
            <p:sp>
              <p:nvSpPr>
                <p:cNvPr id="238" name="직사각형 237"/>
                <p:cNvSpPr/>
                <p:nvPr/>
              </p:nvSpPr>
              <p:spPr>
                <a:xfrm>
                  <a:off x="1383792" y="4368165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402079" y="4410837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02080" y="4581525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2023.01.02 ~ 2023. 04.25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2027063" y="4423029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4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5" name="그룹 214"/>
              <p:cNvGrpSpPr/>
              <p:nvPr/>
            </p:nvGrpSpPr>
            <p:grpSpPr>
              <a:xfrm>
                <a:off x="4136956" y="4886325"/>
                <a:ext cx="2075454" cy="426720"/>
                <a:chOff x="1383792" y="4886325"/>
                <a:chExt cx="2075454" cy="426720"/>
              </a:xfrm>
            </p:grpSpPr>
            <p:sp>
              <p:nvSpPr>
                <p:cNvPr id="230" name="직사각형 229"/>
                <p:cNvSpPr/>
                <p:nvPr/>
              </p:nvSpPr>
              <p:spPr>
                <a:xfrm>
                  <a:off x="1383792" y="4886325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402079" y="4928997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1402080" y="5099685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2022.12.02 ~ 2023. 04.25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2027063" y="4941189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(2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cxnSp>
            <p:nvCxnSpPr>
              <p:cNvPr id="216" name="직선 연결선 215"/>
              <p:cNvCxnSpPr/>
              <p:nvPr/>
            </p:nvCxnSpPr>
            <p:spPr>
              <a:xfrm>
                <a:off x="4347418" y="3307599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4347418" y="4338860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4347418" y="4842161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4347418" y="3831992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한쪽 모서리가 둥근 사각형 404"/>
            <p:cNvSpPr/>
            <p:nvPr/>
          </p:nvSpPr>
          <p:spPr>
            <a:xfrm>
              <a:off x="3097694" y="2885326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3" name="한쪽 모서리가 둥근 사각형 442"/>
            <p:cNvSpPr/>
            <p:nvPr/>
          </p:nvSpPr>
          <p:spPr>
            <a:xfrm>
              <a:off x="3097694" y="3441578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4" name="한쪽 모서리가 둥근 사각형 443"/>
            <p:cNvSpPr/>
            <p:nvPr/>
          </p:nvSpPr>
          <p:spPr>
            <a:xfrm>
              <a:off x="3097694" y="3958699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5" name="한쪽 모서리가 둥근 사각형 444"/>
            <p:cNvSpPr/>
            <p:nvPr/>
          </p:nvSpPr>
          <p:spPr>
            <a:xfrm>
              <a:off x="3097694" y="4425361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6" name="한쪽 모서리가 둥근 사각형 445"/>
            <p:cNvSpPr/>
            <p:nvPr/>
          </p:nvSpPr>
          <p:spPr>
            <a:xfrm>
              <a:off x="3097694" y="4931579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7" name="모서리가 둥근 직사각형 446"/>
            <p:cNvSpPr/>
            <p:nvPr/>
          </p:nvSpPr>
          <p:spPr>
            <a:xfrm>
              <a:off x="2248281" y="1201033"/>
              <a:ext cx="361950" cy="45719"/>
            </a:xfrm>
            <a:prstGeom prst="roundRect">
              <a:avLst/>
            </a:prstGeom>
            <a:gradFill flip="none" rotWithShape="1">
              <a:gsLst>
                <a:gs pos="99000">
                  <a:schemeClr val="bg2">
                    <a:lumMod val="75000"/>
                  </a:schemeClr>
                </a:gs>
                <a:gs pos="53000">
                  <a:schemeClr val="bg2">
                    <a:lumMod val="90000"/>
                  </a:schemeClr>
                </a:gs>
                <a:gs pos="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그림 1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942" y="2154406"/>
            <a:ext cx="2093344" cy="590085"/>
          </a:xfrm>
          <a:prstGeom prst="rect">
            <a:avLst/>
          </a:prstGeom>
        </p:spPr>
      </p:pic>
      <p:pic>
        <p:nvPicPr>
          <p:cNvPr id="202" name="그림 2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5" y="5982928"/>
            <a:ext cx="475405" cy="475405"/>
          </a:xfrm>
          <a:prstGeom prst="rect">
            <a:avLst/>
          </a:prstGeom>
        </p:spPr>
      </p:pic>
      <p:grpSp>
        <p:nvGrpSpPr>
          <p:cNvPr id="213" name="그룹 212"/>
          <p:cNvGrpSpPr/>
          <p:nvPr/>
        </p:nvGrpSpPr>
        <p:grpSpPr>
          <a:xfrm>
            <a:off x="843469" y="5981541"/>
            <a:ext cx="483962" cy="483962"/>
            <a:chOff x="4876800" y="2822014"/>
            <a:chExt cx="859482" cy="859482"/>
          </a:xfrm>
        </p:grpSpPr>
        <p:sp>
          <p:nvSpPr>
            <p:cNvPr id="203" name="타원 202"/>
            <p:cNvSpPr/>
            <p:nvPr/>
          </p:nvSpPr>
          <p:spPr>
            <a:xfrm>
              <a:off x="4876800" y="2822014"/>
              <a:ext cx="859482" cy="8594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5032221" y="2998470"/>
              <a:ext cx="548640" cy="479256"/>
              <a:chOff x="5032221" y="3028950"/>
              <a:chExt cx="548640" cy="479256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5032221" y="3462487"/>
                <a:ext cx="548640" cy="45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5032221" y="3155401"/>
                <a:ext cx="548640" cy="45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양쪽 모서리가 잘린 사각형 205"/>
              <p:cNvSpPr/>
              <p:nvPr/>
            </p:nvSpPr>
            <p:spPr>
              <a:xfrm>
                <a:off x="5032221" y="3028950"/>
                <a:ext cx="548639" cy="8763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한쪽 모서리가 둥근 사각형 206"/>
              <p:cNvSpPr/>
              <p:nvPr/>
            </p:nvSpPr>
            <p:spPr>
              <a:xfrm>
                <a:off x="5072089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한쪽 모서리가 둥근 사각형 207"/>
              <p:cNvSpPr/>
              <p:nvPr/>
            </p:nvSpPr>
            <p:spPr>
              <a:xfrm>
                <a:off x="5189438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한쪽 모서리가 둥근 사각형 208"/>
              <p:cNvSpPr/>
              <p:nvPr/>
            </p:nvSpPr>
            <p:spPr>
              <a:xfrm>
                <a:off x="5299657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한쪽 모서리가 둥근 사각형 209"/>
              <p:cNvSpPr/>
              <p:nvPr/>
            </p:nvSpPr>
            <p:spPr>
              <a:xfrm>
                <a:off x="5399011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한쪽 모서리가 둥근 사각형 210"/>
              <p:cNvSpPr/>
              <p:nvPr/>
            </p:nvSpPr>
            <p:spPr>
              <a:xfrm>
                <a:off x="5494231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3" name="그룹 382"/>
          <p:cNvGrpSpPr/>
          <p:nvPr/>
        </p:nvGrpSpPr>
        <p:grpSpPr>
          <a:xfrm>
            <a:off x="7265377" y="940777"/>
            <a:ext cx="2523392" cy="4739054"/>
            <a:chOff x="7265377" y="940777"/>
            <a:chExt cx="2523392" cy="4739054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7265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rgbClr val="C0BDBD"/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7315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7428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 141"/>
            <p:cNvSpPr/>
            <p:nvPr/>
          </p:nvSpPr>
          <p:spPr>
            <a:xfrm>
              <a:off x="7423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7852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395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9167829" y="1216661"/>
              <a:ext cx="438932" cy="169227"/>
              <a:chOff x="3092149" y="1216661"/>
              <a:chExt cx="352290" cy="151922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196" name="직선 연결선 195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직사각형 191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193" name="그룹 192"/>
              <p:cNvGrpSpPr/>
              <p:nvPr/>
            </p:nvGrpSpPr>
            <p:grpSpPr>
              <a:xfrm>
                <a:off x="3334535" y="1272446"/>
                <a:ext cx="109904" cy="49702"/>
                <a:chOff x="3336440" y="1365791"/>
                <a:chExt cx="109904" cy="49702"/>
              </a:xfrm>
            </p:grpSpPr>
            <p:sp>
              <p:nvSpPr>
                <p:cNvPr id="194" name="직사각형 193"/>
                <p:cNvSpPr/>
                <p:nvPr/>
              </p:nvSpPr>
              <p:spPr>
                <a:xfrm>
                  <a:off x="3338822" y="1369774"/>
                  <a:ext cx="7331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자유형 194"/>
                <p:cNvSpPr/>
                <p:nvPr/>
              </p:nvSpPr>
              <p:spPr>
                <a:xfrm>
                  <a:off x="3336440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6" name="직사각형 145"/>
            <p:cNvSpPr/>
            <p:nvPr/>
          </p:nvSpPr>
          <p:spPr>
            <a:xfrm>
              <a:off x="7395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8331679" y="1236456"/>
              <a:ext cx="361950" cy="45719"/>
            </a:xfrm>
            <a:prstGeom prst="roundRect">
              <a:avLst/>
            </a:prstGeom>
            <a:gradFill flip="none" rotWithShape="1">
              <a:gsLst>
                <a:gs pos="100000">
                  <a:schemeClr val="bg2">
                    <a:lumMod val="10000"/>
                    <a:alpha val="94000"/>
                  </a:schemeClr>
                </a:gs>
                <a:gs pos="77000">
                  <a:schemeClr val="bg2">
                    <a:lumMod val="25000"/>
                  </a:schemeClr>
                </a:gs>
                <a:gs pos="26000">
                  <a:schemeClr val="bg2">
                    <a:lumMod val="25000"/>
                  </a:schemeClr>
                </a:gs>
                <a:gs pos="53000">
                  <a:schemeClr val="bg2">
                    <a:lumMod val="25000"/>
                  </a:schemeClr>
                </a:gs>
                <a:gs pos="0">
                  <a:schemeClr val="bg2">
                    <a:lumMod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7476121" y="1982428"/>
              <a:ext cx="2088023" cy="1127873"/>
            </a:xfrm>
            <a:prstGeom prst="roundRect">
              <a:avLst>
                <a:gd name="adj" fmla="val 127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한쪽 모서리가 둥근 사각형 219"/>
            <p:cNvSpPr/>
            <p:nvPr/>
          </p:nvSpPr>
          <p:spPr>
            <a:xfrm>
              <a:off x="7375171" y="1760208"/>
              <a:ext cx="880110" cy="186701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내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대관 현황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1" name="한쪽 모서리가 둥근 사각형 220"/>
            <p:cNvSpPr/>
            <p:nvPr/>
          </p:nvSpPr>
          <p:spPr>
            <a:xfrm>
              <a:off x="8093144" y="2090089"/>
              <a:ext cx="830580" cy="202459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국립 미술관</a:t>
              </a:r>
              <a:endParaRPr lang="ko-KR" alt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3" name="한쪽 모서리가 둥근 사각형 222"/>
            <p:cNvSpPr/>
            <p:nvPr/>
          </p:nvSpPr>
          <p:spPr>
            <a:xfrm>
              <a:off x="7606380" y="2609610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당당자</a:t>
              </a: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배정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8785859" y="2609610"/>
              <a:ext cx="345441" cy="13488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8512244" y="2610070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배정 중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25" name="한쪽 모서리가 둥근 사각형 224"/>
            <p:cNvSpPr/>
            <p:nvPr/>
          </p:nvSpPr>
          <p:spPr>
            <a:xfrm>
              <a:off x="7932037" y="2232760"/>
              <a:ext cx="1152794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2023.01.25 ~ 2023.06.05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6" name="한쪽 모서리가 둥근 사각형 225"/>
            <p:cNvSpPr/>
            <p:nvPr/>
          </p:nvSpPr>
          <p:spPr>
            <a:xfrm>
              <a:off x="7606380" y="2425028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기획서 검토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8785859" y="2438898"/>
              <a:ext cx="345441" cy="134881"/>
            </a:xfrm>
            <a:prstGeom prst="roundRect">
              <a:avLst>
                <a:gd name="adj" fmla="val 50000"/>
              </a:avLst>
            </a:prstGeom>
            <a:solidFill>
              <a:srgbClr val="18B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한쪽 모서리가 둥근 사각형 228"/>
            <p:cNvSpPr/>
            <p:nvPr/>
          </p:nvSpPr>
          <p:spPr>
            <a:xfrm>
              <a:off x="8512244" y="2430364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완료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77" name="모서리가 둥근 직사각형 376"/>
            <p:cNvSpPr/>
            <p:nvPr/>
          </p:nvSpPr>
          <p:spPr>
            <a:xfrm>
              <a:off x="7476120" y="3184275"/>
              <a:ext cx="2088023" cy="2241927"/>
            </a:xfrm>
            <a:prstGeom prst="roundRect">
              <a:avLst>
                <a:gd name="adj" fmla="val 38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2" name="그룹 231"/>
            <p:cNvGrpSpPr/>
            <p:nvPr/>
          </p:nvGrpSpPr>
          <p:grpSpPr>
            <a:xfrm>
              <a:off x="7575900" y="3307599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33" name="직사각형 232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1402079" y="2596896"/>
                <a:ext cx="1542288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의뢰서가 접수되었습니다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2022.02.02 15:38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7575900" y="3783224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49" name="직사각형 248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의뢰서를 확인하는 중입니다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2" name="그룹 251"/>
            <p:cNvGrpSpPr/>
            <p:nvPr/>
          </p:nvGrpSpPr>
          <p:grpSpPr>
            <a:xfrm>
              <a:off x="7575900" y="4275555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53" name="직사각형 252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기획서를 열람했습니다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7575900" y="4746117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57" name="직사각형 256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기획서 검토를 완료했습니다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60" name="한쪽 모서리가 둥근 사각형 259"/>
            <p:cNvSpPr/>
            <p:nvPr/>
          </p:nvSpPr>
          <p:spPr>
            <a:xfrm>
              <a:off x="7606380" y="2821351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모서리가 둥근 직사각형 260"/>
            <p:cNvSpPr/>
            <p:nvPr/>
          </p:nvSpPr>
          <p:spPr>
            <a:xfrm>
              <a:off x="8785859" y="2821351"/>
              <a:ext cx="345441" cy="13488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한쪽 모서리가 둥근 사각형 261"/>
            <p:cNvSpPr/>
            <p:nvPr/>
          </p:nvSpPr>
          <p:spPr>
            <a:xfrm>
              <a:off x="8512244" y="2821811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대기중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75" name="한쪽 모서리가 둥근 사각형 374"/>
            <p:cNvSpPr/>
            <p:nvPr/>
          </p:nvSpPr>
          <p:spPr>
            <a:xfrm>
              <a:off x="7606380" y="2827249"/>
              <a:ext cx="1017028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홍보 담당자 배정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9" name="직선 연결선 378"/>
            <p:cNvCxnSpPr/>
            <p:nvPr/>
          </p:nvCxnSpPr>
          <p:spPr>
            <a:xfrm>
              <a:off x="7654585" y="4256215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>
              <a:off x="7654585" y="3778144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/>
            <p:cNvCxnSpPr/>
            <p:nvPr/>
          </p:nvCxnSpPr>
          <p:spPr>
            <a:xfrm>
              <a:off x="7654585" y="4744085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/>
          <p:cNvGrpSpPr/>
          <p:nvPr/>
        </p:nvGrpSpPr>
        <p:grpSpPr>
          <a:xfrm>
            <a:off x="4174102" y="904265"/>
            <a:ext cx="2537729" cy="4739054"/>
            <a:chOff x="1155040" y="940777"/>
            <a:chExt cx="2537729" cy="4739054"/>
          </a:xfrm>
        </p:grpSpPr>
        <p:sp>
          <p:nvSpPr>
            <p:cNvPr id="301" name="모서리가 둥근 직사각형 300"/>
            <p:cNvSpPr/>
            <p:nvPr/>
          </p:nvSpPr>
          <p:spPr>
            <a:xfrm>
              <a:off x="1169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rgbClr val="C0BDBD"/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모서리가 둥근 직사각형 301"/>
            <p:cNvSpPr/>
            <p:nvPr/>
          </p:nvSpPr>
          <p:spPr>
            <a:xfrm>
              <a:off x="1219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모서리가 둥근 직사각형 323"/>
            <p:cNvSpPr/>
            <p:nvPr/>
          </p:nvSpPr>
          <p:spPr>
            <a:xfrm>
              <a:off x="1332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 324"/>
            <p:cNvSpPr/>
            <p:nvPr/>
          </p:nvSpPr>
          <p:spPr>
            <a:xfrm>
              <a:off x="1327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1756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1299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3071832" y="1216661"/>
              <a:ext cx="423692" cy="169227"/>
              <a:chOff x="3092149" y="1216661"/>
              <a:chExt cx="340058" cy="151922"/>
            </a:xfrm>
          </p:grpSpPr>
          <p:grpSp>
            <p:nvGrpSpPr>
              <p:cNvPr id="392" name="그룹 391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399" name="직선 연결선 398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직선 연결선 399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직선 연결선 401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직선 연결선 402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3" name="직사각형 392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395" name="그룹 394"/>
              <p:cNvGrpSpPr/>
              <p:nvPr/>
            </p:nvGrpSpPr>
            <p:grpSpPr>
              <a:xfrm>
                <a:off x="3322303" y="1272446"/>
                <a:ext cx="109904" cy="49701"/>
                <a:chOff x="3324208" y="1365791"/>
                <a:chExt cx="109904" cy="49701"/>
              </a:xfrm>
            </p:grpSpPr>
            <p:sp>
              <p:nvSpPr>
                <p:cNvPr id="397" name="직사각형 396"/>
                <p:cNvSpPr/>
                <p:nvPr/>
              </p:nvSpPr>
              <p:spPr>
                <a:xfrm>
                  <a:off x="3338822" y="1365791"/>
                  <a:ext cx="73318" cy="497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자유형 397"/>
                <p:cNvSpPr/>
                <p:nvPr/>
              </p:nvSpPr>
              <p:spPr>
                <a:xfrm>
                  <a:off x="3324208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29" name="직사각형 328"/>
            <p:cNvSpPr/>
            <p:nvPr/>
          </p:nvSpPr>
          <p:spPr>
            <a:xfrm>
              <a:off x="1299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30" name="그룹 329"/>
            <p:cNvGrpSpPr/>
            <p:nvPr/>
          </p:nvGrpSpPr>
          <p:grpSpPr>
            <a:xfrm>
              <a:off x="1465072" y="2843784"/>
              <a:ext cx="1963197" cy="426720"/>
              <a:chOff x="1383792" y="2843784"/>
              <a:chExt cx="2075454" cy="426720"/>
            </a:xfrm>
          </p:grpSpPr>
          <p:sp>
            <p:nvSpPr>
              <p:cNvPr id="388" name="직사각형 387"/>
              <p:cNvSpPr/>
              <p:nvPr/>
            </p:nvSpPr>
            <p:spPr>
              <a:xfrm>
                <a:off x="1383792" y="284378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1402079" y="2886456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0" name="직사각형 389"/>
              <p:cNvSpPr/>
              <p:nvPr/>
            </p:nvSpPr>
            <p:spPr>
              <a:xfrm>
                <a:off x="1402080" y="305714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2022.12.02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2027063" y="2898648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1" name="그룹 330"/>
            <p:cNvGrpSpPr/>
            <p:nvPr/>
          </p:nvGrpSpPr>
          <p:grpSpPr>
            <a:xfrm>
              <a:off x="1465072" y="3359033"/>
              <a:ext cx="1963197" cy="426720"/>
              <a:chOff x="1383792" y="3359033"/>
              <a:chExt cx="2075454" cy="426720"/>
            </a:xfrm>
          </p:grpSpPr>
          <p:sp>
            <p:nvSpPr>
              <p:cNvPr id="382" name="직사각형 381"/>
              <p:cNvSpPr/>
              <p:nvPr/>
            </p:nvSpPr>
            <p:spPr>
              <a:xfrm>
                <a:off x="1383792" y="3359033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4" name="직사각형 383"/>
              <p:cNvSpPr/>
              <p:nvPr/>
            </p:nvSpPr>
            <p:spPr>
              <a:xfrm>
                <a:off x="1402079" y="3401705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>
                <a:off x="1402080" y="3572393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2022.11.02 ~ 2023. 05.25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2027063" y="3413897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>
              <a:off x="1465072" y="3880295"/>
              <a:ext cx="1963197" cy="426720"/>
              <a:chOff x="1383792" y="3880295"/>
              <a:chExt cx="2075454" cy="426720"/>
            </a:xfrm>
          </p:grpSpPr>
          <p:sp>
            <p:nvSpPr>
              <p:cNvPr id="372" name="직사각형 371"/>
              <p:cNvSpPr/>
              <p:nvPr/>
            </p:nvSpPr>
            <p:spPr>
              <a:xfrm>
                <a:off x="1383792" y="388029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1402079" y="392296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>
                <a:off x="1402080" y="409365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2023.03.24 ~ 2023. 09.30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>
                <a:off x="2027063" y="393515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3" name="그룹 332"/>
            <p:cNvGrpSpPr/>
            <p:nvPr/>
          </p:nvGrpSpPr>
          <p:grpSpPr>
            <a:xfrm>
              <a:off x="1465072" y="4368165"/>
              <a:ext cx="1963197" cy="426720"/>
              <a:chOff x="1383792" y="4368165"/>
              <a:chExt cx="2075454" cy="426720"/>
            </a:xfrm>
          </p:grpSpPr>
          <p:sp>
            <p:nvSpPr>
              <p:cNvPr id="353" name="직사각형 352"/>
              <p:cNvSpPr/>
              <p:nvPr/>
            </p:nvSpPr>
            <p:spPr>
              <a:xfrm>
                <a:off x="1383792" y="436816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9" name="직사각형 368"/>
              <p:cNvSpPr/>
              <p:nvPr/>
            </p:nvSpPr>
            <p:spPr>
              <a:xfrm>
                <a:off x="1402079" y="441083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>
                <a:off x="1402080" y="458152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2023.01.02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>
                <a:off x="2027063" y="442302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1465072" y="4886325"/>
              <a:ext cx="1963197" cy="426720"/>
              <a:chOff x="1383792" y="4886325"/>
              <a:chExt cx="2075454" cy="426720"/>
            </a:xfrm>
          </p:grpSpPr>
          <p:sp>
            <p:nvSpPr>
              <p:cNvPr id="349" name="직사각형 348"/>
              <p:cNvSpPr/>
              <p:nvPr/>
            </p:nvSpPr>
            <p:spPr>
              <a:xfrm>
                <a:off x="1383792" y="488632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>
                <a:off x="1402079" y="492899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>
                <a:off x="1402080" y="509968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2022.12.02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>
                <a:off x="2027063" y="494118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35" name="타원 334"/>
            <p:cNvSpPr/>
            <p:nvPr/>
          </p:nvSpPr>
          <p:spPr>
            <a:xfrm>
              <a:off x="2862549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모서리가 둥근 직사각형 335"/>
            <p:cNvSpPr/>
            <p:nvPr/>
          </p:nvSpPr>
          <p:spPr>
            <a:xfrm>
              <a:off x="2235679" y="1236456"/>
              <a:ext cx="361950" cy="45719"/>
            </a:xfrm>
            <a:prstGeom prst="roundRect">
              <a:avLst/>
            </a:prstGeom>
            <a:gradFill flip="none" rotWithShape="1">
              <a:gsLst>
                <a:gs pos="99000">
                  <a:schemeClr val="bg2">
                    <a:lumMod val="75000"/>
                  </a:schemeClr>
                </a:gs>
                <a:gs pos="53000">
                  <a:schemeClr val="bg2">
                    <a:lumMod val="90000"/>
                  </a:schemeClr>
                </a:gs>
                <a:gs pos="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1155040" y="1595860"/>
              <a:ext cx="1442590" cy="28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서울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국립미술관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1178572" y="2576661"/>
              <a:ext cx="1276114" cy="25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대관 일정 </a:t>
              </a:r>
              <a:endParaRPr lang="ko-KR" alt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39" name="한쪽 모서리가 둥근 사각형 338"/>
            <p:cNvSpPr/>
            <p:nvPr/>
          </p:nvSpPr>
          <p:spPr>
            <a:xfrm>
              <a:off x="3145273" y="2856644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2209511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/>
            <p:cNvSpPr/>
            <p:nvPr/>
          </p:nvSpPr>
          <p:spPr>
            <a:xfrm>
              <a:off x="1553810" y="1936315"/>
              <a:ext cx="454736" cy="454736"/>
            </a:xfrm>
            <a:prstGeom prst="ellipse">
              <a:avLst/>
            </a:prstGeom>
            <a:solidFill>
              <a:srgbClr val="18BE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1465073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전시관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선택</a:t>
              </a:r>
              <a:endParaRPr lang="ko-KR" altLang="en-US" sz="800" dirty="0"/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2130302" y="202506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필요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서류제출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2785767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접수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완료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345" name="한쪽 모서리가 둥근 사각형 344"/>
            <p:cNvSpPr/>
            <p:nvPr/>
          </p:nvSpPr>
          <p:spPr>
            <a:xfrm>
              <a:off x="3145273" y="3384085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6" name="한쪽 모서리가 둥근 사각형 345"/>
            <p:cNvSpPr/>
            <p:nvPr/>
          </p:nvSpPr>
          <p:spPr>
            <a:xfrm>
              <a:off x="3145273" y="3911443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7" name="한쪽 모서리가 둥근 사각형 346"/>
            <p:cNvSpPr/>
            <p:nvPr/>
          </p:nvSpPr>
          <p:spPr>
            <a:xfrm>
              <a:off x="3145273" y="4407240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8" name="한쪽 모서리가 둥근 사각형 347"/>
            <p:cNvSpPr/>
            <p:nvPr/>
          </p:nvSpPr>
          <p:spPr>
            <a:xfrm>
              <a:off x="3145273" y="4925400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55040" y="940777"/>
            <a:ext cx="2537729" cy="4739054"/>
            <a:chOff x="1155040" y="940777"/>
            <a:chExt cx="2537729" cy="473905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69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rgbClr val="C0BDBD"/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219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332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27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756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99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71832" y="1216661"/>
              <a:ext cx="423692" cy="169227"/>
              <a:chOff x="3092149" y="1216661"/>
              <a:chExt cx="340058" cy="151922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24" name="직선 연결선 23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직사각형 33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3322303" y="1272446"/>
                <a:ext cx="109904" cy="49701"/>
                <a:chOff x="3324208" y="1365791"/>
                <a:chExt cx="109904" cy="49701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3338822" y="1365791"/>
                  <a:ext cx="73318" cy="497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>
                  <a:off x="3324208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" name="직사각형 45"/>
            <p:cNvSpPr/>
            <p:nvPr/>
          </p:nvSpPr>
          <p:spPr>
            <a:xfrm>
              <a:off x="1299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2862549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155040" y="1595860"/>
              <a:ext cx="1442590" cy="28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서울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국립미술관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178572" y="2576661"/>
              <a:ext cx="1057107" cy="25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대관 일정 </a:t>
              </a:r>
              <a:endParaRPr lang="ko-KR" alt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94" name="타원 393"/>
            <p:cNvSpPr/>
            <p:nvPr/>
          </p:nvSpPr>
          <p:spPr>
            <a:xfrm>
              <a:off x="2209511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/>
            <p:cNvSpPr/>
            <p:nvPr/>
          </p:nvSpPr>
          <p:spPr>
            <a:xfrm>
              <a:off x="1553810" y="1936315"/>
              <a:ext cx="454736" cy="454736"/>
            </a:xfrm>
            <a:prstGeom prst="ellipse">
              <a:avLst/>
            </a:prstGeom>
            <a:solidFill>
              <a:srgbClr val="18BE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1465073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전시관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선택</a:t>
              </a:r>
              <a:endParaRPr lang="ko-KR" altLang="en-US" sz="800" dirty="0"/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2130302" y="202506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필요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서류제출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2785767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접수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완료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1356845" y="2822171"/>
              <a:ext cx="2149830" cy="2603777"/>
              <a:chOff x="4122137" y="2787426"/>
              <a:chExt cx="2149830" cy="260377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모서리가 둥근 직사각형 187"/>
              <p:cNvSpPr/>
              <p:nvPr/>
            </p:nvSpPr>
            <p:spPr>
              <a:xfrm>
                <a:off x="4122137" y="2787426"/>
                <a:ext cx="2149830" cy="2603777"/>
              </a:xfrm>
              <a:prstGeom prst="roundRect">
                <a:avLst>
                  <a:gd name="adj" fmla="val 38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9" name="그룹 188"/>
              <p:cNvGrpSpPr/>
              <p:nvPr/>
            </p:nvGrpSpPr>
            <p:grpSpPr>
              <a:xfrm>
                <a:off x="4136956" y="2843784"/>
                <a:ext cx="2075454" cy="426720"/>
                <a:chOff x="1383792" y="2843784"/>
                <a:chExt cx="2075454" cy="426720"/>
              </a:xfrm>
            </p:grpSpPr>
            <p:sp>
              <p:nvSpPr>
                <p:cNvPr id="266" name="직사각형 265"/>
                <p:cNvSpPr/>
                <p:nvPr/>
              </p:nvSpPr>
              <p:spPr>
                <a:xfrm>
                  <a:off x="1383792" y="2843784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1402079" y="2886456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1402080" y="3057144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2022.12.02 ~ 2023. 04.25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2027063" y="2898648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90" name="그룹 189"/>
              <p:cNvGrpSpPr/>
              <p:nvPr/>
            </p:nvGrpSpPr>
            <p:grpSpPr>
              <a:xfrm>
                <a:off x="4136956" y="3359033"/>
                <a:ext cx="2075454" cy="426720"/>
                <a:chOff x="1383792" y="3359033"/>
                <a:chExt cx="2075454" cy="426720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>
                  <a:off x="1383792" y="3359033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402079" y="3401705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402080" y="3572393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2022.11.02 ~ 2023. 05.25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2027063" y="3413897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01" name="그룹 200"/>
              <p:cNvGrpSpPr/>
              <p:nvPr/>
            </p:nvGrpSpPr>
            <p:grpSpPr>
              <a:xfrm>
                <a:off x="4136956" y="3880295"/>
                <a:ext cx="2075454" cy="426720"/>
                <a:chOff x="1383792" y="3880295"/>
                <a:chExt cx="2075454" cy="426720"/>
              </a:xfrm>
            </p:grpSpPr>
            <p:sp>
              <p:nvSpPr>
                <p:cNvPr id="242" name="직사각형 241"/>
                <p:cNvSpPr/>
                <p:nvPr/>
              </p:nvSpPr>
              <p:spPr>
                <a:xfrm>
                  <a:off x="1383792" y="3880295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1402079" y="3922967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1402080" y="4093655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2023.03.24 ~ 2023. 09.30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2027063" y="3935159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4" name="그룹 213"/>
              <p:cNvGrpSpPr/>
              <p:nvPr/>
            </p:nvGrpSpPr>
            <p:grpSpPr>
              <a:xfrm>
                <a:off x="4136956" y="4368165"/>
                <a:ext cx="2075454" cy="426720"/>
                <a:chOff x="1383792" y="4368165"/>
                <a:chExt cx="2075454" cy="426720"/>
              </a:xfrm>
            </p:grpSpPr>
            <p:sp>
              <p:nvSpPr>
                <p:cNvPr id="238" name="직사각형 237"/>
                <p:cNvSpPr/>
                <p:nvPr/>
              </p:nvSpPr>
              <p:spPr>
                <a:xfrm>
                  <a:off x="1383792" y="4368165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402079" y="4410837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02080" y="4581525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2023.01.02 ~ 2023. 04.25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2027063" y="4423029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4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5" name="그룹 214"/>
              <p:cNvGrpSpPr/>
              <p:nvPr/>
            </p:nvGrpSpPr>
            <p:grpSpPr>
              <a:xfrm>
                <a:off x="4136956" y="4886325"/>
                <a:ext cx="2075454" cy="426720"/>
                <a:chOff x="1383792" y="4886325"/>
                <a:chExt cx="2075454" cy="426720"/>
              </a:xfrm>
            </p:grpSpPr>
            <p:sp>
              <p:nvSpPr>
                <p:cNvPr id="230" name="직사각형 229"/>
                <p:cNvSpPr/>
                <p:nvPr/>
              </p:nvSpPr>
              <p:spPr>
                <a:xfrm>
                  <a:off x="1383792" y="4886325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402079" y="4928997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1402080" y="5099685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2022.12.02 ~ 2023. 04.25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2027063" y="4941189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(2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cxnSp>
            <p:nvCxnSpPr>
              <p:cNvPr id="216" name="직선 연결선 215"/>
              <p:cNvCxnSpPr/>
              <p:nvPr/>
            </p:nvCxnSpPr>
            <p:spPr>
              <a:xfrm>
                <a:off x="4347418" y="3307599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4347418" y="4338860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4347418" y="4842161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4347418" y="3831992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한쪽 모서리가 둥근 사각형 404"/>
            <p:cNvSpPr/>
            <p:nvPr/>
          </p:nvSpPr>
          <p:spPr>
            <a:xfrm>
              <a:off x="3097694" y="2885326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3" name="한쪽 모서리가 둥근 사각형 442"/>
            <p:cNvSpPr/>
            <p:nvPr/>
          </p:nvSpPr>
          <p:spPr>
            <a:xfrm>
              <a:off x="3097694" y="3441578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4" name="한쪽 모서리가 둥근 사각형 443"/>
            <p:cNvSpPr/>
            <p:nvPr/>
          </p:nvSpPr>
          <p:spPr>
            <a:xfrm>
              <a:off x="3097694" y="3958699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5" name="한쪽 모서리가 둥근 사각형 444"/>
            <p:cNvSpPr/>
            <p:nvPr/>
          </p:nvSpPr>
          <p:spPr>
            <a:xfrm>
              <a:off x="3097694" y="4425361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6" name="한쪽 모서리가 둥근 사각형 445"/>
            <p:cNvSpPr/>
            <p:nvPr/>
          </p:nvSpPr>
          <p:spPr>
            <a:xfrm>
              <a:off x="3097694" y="4931579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7" name="모서리가 둥근 직사각형 446"/>
            <p:cNvSpPr/>
            <p:nvPr/>
          </p:nvSpPr>
          <p:spPr>
            <a:xfrm>
              <a:off x="2248281" y="1201033"/>
              <a:ext cx="361950" cy="45719"/>
            </a:xfrm>
            <a:prstGeom prst="roundRect">
              <a:avLst/>
            </a:prstGeom>
            <a:gradFill flip="none" rotWithShape="1">
              <a:gsLst>
                <a:gs pos="99000">
                  <a:schemeClr val="tx1">
                    <a:lumMod val="65000"/>
                    <a:lumOff val="35000"/>
                  </a:schemeClr>
                </a:gs>
                <a:gs pos="53000">
                  <a:schemeClr val="bg2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그림 1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942" y="2154406"/>
            <a:ext cx="2093344" cy="590085"/>
          </a:xfrm>
          <a:prstGeom prst="rect">
            <a:avLst/>
          </a:prstGeom>
        </p:spPr>
      </p:pic>
      <p:pic>
        <p:nvPicPr>
          <p:cNvPr id="202" name="그림 2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5" y="5982928"/>
            <a:ext cx="475405" cy="475405"/>
          </a:xfrm>
          <a:prstGeom prst="rect">
            <a:avLst/>
          </a:prstGeom>
        </p:spPr>
      </p:pic>
      <p:grpSp>
        <p:nvGrpSpPr>
          <p:cNvPr id="213" name="그룹 212"/>
          <p:cNvGrpSpPr/>
          <p:nvPr/>
        </p:nvGrpSpPr>
        <p:grpSpPr>
          <a:xfrm>
            <a:off x="843469" y="5981541"/>
            <a:ext cx="483962" cy="483962"/>
            <a:chOff x="4876800" y="2822014"/>
            <a:chExt cx="859482" cy="859482"/>
          </a:xfrm>
        </p:grpSpPr>
        <p:sp>
          <p:nvSpPr>
            <p:cNvPr id="203" name="타원 202"/>
            <p:cNvSpPr/>
            <p:nvPr/>
          </p:nvSpPr>
          <p:spPr>
            <a:xfrm>
              <a:off x="4876800" y="2822014"/>
              <a:ext cx="859482" cy="8594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5032221" y="2998470"/>
              <a:ext cx="548640" cy="479256"/>
              <a:chOff x="5032221" y="3028950"/>
              <a:chExt cx="548640" cy="479256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5032221" y="3462487"/>
                <a:ext cx="548640" cy="45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5032221" y="3155401"/>
                <a:ext cx="548640" cy="45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양쪽 모서리가 잘린 사각형 205"/>
              <p:cNvSpPr/>
              <p:nvPr/>
            </p:nvSpPr>
            <p:spPr>
              <a:xfrm>
                <a:off x="5032221" y="3028950"/>
                <a:ext cx="548639" cy="8763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한쪽 모서리가 둥근 사각형 206"/>
              <p:cNvSpPr/>
              <p:nvPr/>
            </p:nvSpPr>
            <p:spPr>
              <a:xfrm>
                <a:off x="5072089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한쪽 모서리가 둥근 사각형 207"/>
              <p:cNvSpPr/>
              <p:nvPr/>
            </p:nvSpPr>
            <p:spPr>
              <a:xfrm>
                <a:off x="5189438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한쪽 모서리가 둥근 사각형 208"/>
              <p:cNvSpPr/>
              <p:nvPr/>
            </p:nvSpPr>
            <p:spPr>
              <a:xfrm>
                <a:off x="5299657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한쪽 모서리가 둥근 사각형 209"/>
              <p:cNvSpPr/>
              <p:nvPr/>
            </p:nvSpPr>
            <p:spPr>
              <a:xfrm>
                <a:off x="5399011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한쪽 모서리가 둥근 사각형 210"/>
              <p:cNvSpPr/>
              <p:nvPr/>
            </p:nvSpPr>
            <p:spPr>
              <a:xfrm>
                <a:off x="5494231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3" name="그룹 382"/>
          <p:cNvGrpSpPr/>
          <p:nvPr/>
        </p:nvGrpSpPr>
        <p:grpSpPr>
          <a:xfrm>
            <a:off x="7265377" y="940777"/>
            <a:ext cx="2523392" cy="4739054"/>
            <a:chOff x="7265377" y="940777"/>
            <a:chExt cx="2523392" cy="4739054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7265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rgbClr val="C0BDBD"/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7315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7428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 141"/>
            <p:cNvSpPr/>
            <p:nvPr/>
          </p:nvSpPr>
          <p:spPr>
            <a:xfrm>
              <a:off x="7423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7852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395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9167829" y="1216661"/>
              <a:ext cx="438932" cy="169227"/>
              <a:chOff x="3092149" y="1216661"/>
              <a:chExt cx="352290" cy="151922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196" name="직선 연결선 195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직사각형 191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193" name="그룹 192"/>
              <p:cNvGrpSpPr/>
              <p:nvPr/>
            </p:nvGrpSpPr>
            <p:grpSpPr>
              <a:xfrm>
                <a:off x="3334535" y="1272446"/>
                <a:ext cx="109904" cy="49702"/>
                <a:chOff x="3336440" y="1365791"/>
                <a:chExt cx="109904" cy="49702"/>
              </a:xfrm>
            </p:grpSpPr>
            <p:sp>
              <p:nvSpPr>
                <p:cNvPr id="194" name="직사각형 193"/>
                <p:cNvSpPr/>
                <p:nvPr/>
              </p:nvSpPr>
              <p:spPr>
                <a:xfrm>
                  <a:off x="3338822" y="1369774"/>
                  <a:ext cx="7331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자유형 194"/>
                <p:cNvSpPr/>
                <p:nvPr/>
              </p:nvSpPr>
              <p:spPr>
                <a:xfrm>
                  <a:off x="3336440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6" name="직사각형 145"/>
            <p:cNvSpPr/>
            <p:nvPr/>
          </p:nvSpPr>
          <p:spPr>
            <a:xfrm>
              <a:off x="7395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8331679" y="1236456"/>
              <a:ext cx="361950" cy="45719"/>
            </a:xfrm>
            <a:prstGeom prst="roundRect">
              <a:avLst/>
            </a:prstGeom>
            <a:gradFill flip="none" rotWithShape="1">
              <a:gsLst>
                <a:gs pos="100000">
                  <a:schemeClr val="bg2">
                    <a:lumMod val="10000"/>
                    <a:alpha val="94000"/>
                  </a:schemeClr>
                </a:gs>
                <a:gs pos="77000">
                  <a:schemeClr val="bg2">
                    <a:lumMod val="25000"/>
                  </a:schemeClr>
                </a:gs>
                <a:gs pos="26000">
                  <a:schemeClr val="bg2">
                    <a:lumMod val="25000"/>
                  </a:schemeClr>
                </a:gs>
                <a:gs pos="53000">
                  <a:schemeClr val="bg2">
                    <a:lumMod val="25000"/>
                  </a:schemeClr>
                </a:gs>
                <a:gs pos="0">
                  <a:schemeClr val="bg2">
                    <a:lumMod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7476121" y="1982428"/>
              <a:ext cx="2088023" cy="1127873"/>
            </a:xfrm>
            <a:prstGeom prst="roundRect">
              <a:avLst>
                <a:gd name="adj" fmla="val 127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한쪽 모서리가 둥근 사각형 219"/>
            <p:cNvSpPr/>
            <p:nvPr/>
          </p:nvSpPr>
          <p:spPr>
            <a:xfrm>
              <a:off x="7375171" y="1760208"/>
              <a:ext cx="880110" cy="186701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내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대관 현황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1" name="한쪽 모서리가 둥근 사각형 220"/>
            <p:cNvSpPr/>
            <p:nvPr/>
          </p:nvSpPr>
          <p:spPr>
            <a:xfrm>
              <a:off x="8093144" y="2090089"/>
              <a:ext cx="830580" cy="202459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국립 미술관</a:t>
              </a:r>
              <a:endParaRPr lang="ko-KR" alt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3" name="한쪽 모서리가 둥근 사각형 222"/>
            <p:cNvSpPr/>
            <p:nvPr/>
          </p:nvSpPr>
          <p:spPr>
            <a:xfrm>
              <a:off x="7606380" y="2609610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당당자</a:t>
              </a: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배정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8785859" y="2609610"/>
              <a:ext cx="345441" cy="13488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8512244" y="2610070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배정 중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25" name="한쪽 모서리가 둥근 사각형 224"/>
            <p:cNvSpPr/>
            <p:nvPr/>
          </p:nvSpPr>
          <p:spPr>
            <a:xfrm>
              <a:off x="7932037" y="2232760"/>
              <a:ext cx="1152794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2023.01.25 ~ 2023.06.05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6" name="한쪽 모서리가 둥근 사각형 225"/>
            <p:cNvSpPr/>
            <p:nvPr/>
          </p:nvSpPr>
          <p:spPr>
            <a:xfrm>
              <a:off x="7606380" y="2425028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기획서 검토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8785859" y="2438898"/>
              <a:ext cx="345441" cy="134881"/>
            </a:xfrm>
            <a:prstGeom prst="roundRect">
              <a:avLst>
                <a:gd name="adj" fmla="val 50000"/>
              </a:avLst>
            </a:prstGeom>
            <a:solidFill>
              <a:srgbClr val="18B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한쪽 모서리가 둥근 사각형 228"/>
            <p:cNvSpPr/>
            <p:nvPr/>
          </p:nvSpPr>
          <p:spPr>
            <a:xfrm>
              <a:off x="8512244" y="2430364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완료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77" name="모서리가 둥근 직사각형 376"/>
            <p:cNvSpPr/>
            <p:nvPr/>
          </p:nvSpPr>
          <p:spPr>
            <a:xfrm>
              <a:off x="7476120" y="3184275"/>
              <a:ext cx="2088023" cy="2241927"/>
            </a:xfrm>
            <a:prstGeom prst="roundRect">
              <a:avLst>
                <a:gd name="adj" fmla="val 38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2" name="그룹 231"/>
            <p:cNvGrpSpPr/>
            <p:nvPr/>
          </p:nvGrpSpPr>
          <p:grpSpPr>
            <a:xfrm>
              <a:off x="7575900" y="3307599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33" name="직사각형 232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1402079" y="2596896"/>
                <a:ext cx="1542288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의뢰서가 접수되었습니다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2022.02.02 15:38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7575900" y="3783224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49" name="직사각형 248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의뢰서를 확인하는 중입니다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2" name="그룹 251"/>
            <p:cNvGrpSpPr/>
            <p:nvPr/>
          </p:nvGrpSpPr>
          <p:grpSpPr>
            <a:xfrm>
              <a:off x="7575900" y="4275555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53" name="직사각형 252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기획서를 열람했습니다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7575900" y="4746117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57" name="직사각형 256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기획서 검토를 완료했습니다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60" name="한쪽 모서리가 둥근 사각형 259"/>
            <p:cNvSpPr/>
            <p:nvPr/>
          </p:nvSpPr>
          <p:spPr>
            <a:xfrm>
              <a:off x="7606380" y="2821351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모서리가 둥근 직사각형 260"/>
            <p:cNvSpPr/>
            <p:nvPr/>
          </p:nvSpPr>
          <p:spPr>
            <a:xfrm>
              <a:off x="8785859" y="2821351"/>
              <a:ext cx="345441" cy="13488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한쪽 모서리가 둥근 사각형 261"/>
            <p:cNvSpPr/>
            <p:nvPr/>
          </p:nvSpPr>
          <p:spPr>
            <a:xfrm>
              <a:off x="8512244" y="2821811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대기중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75" name="한쪽 모서리가 둥근 사각형 374"/>
            <p:cNvSpPr/>
            <p:nvPr/>
          </p:nvSpPr>
          <p:spPr>
            <a:xfrm>
              <a:off x="7606380" y="2827249"/>
              <a:ext cx="1017028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홍보 담당자 배정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9" name="직선 연결선 378"/>
            <p:cNvCxnSpPr/>
            <p:nvPr/>
          </p:nvCxnSpPr>
          <p:spPr>
            <a:xfrm>
              <a:off x="7654585" y="4256215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>
              <a:off x="7654585" y="3778144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/>
            <p:cNvCxnSpPr/>
            <p:nvPr/>
          </p:nvCxnSpPr>
          <p:spPr>
            <a:xfrm>
              <a:off x="7654585" y="4744085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/>
          <p:cNvGrpSpPr/>
          <p:nvPr/>
        </p:nvGrpSpPr>
        <p:grpSpPr>
          <a:xfrm>
            <a:off x="4174102" y="904265"/>
            <a:ext cx="2537729" cy="4739054"/>
            <a:chOff x="1155040" y="940777"/>
            <a:chExt cx="2537729" cy="4739054"/>
          </a:xfrm>
        </p:grpSpPr>
        <p:sp>
          <p:nvSpPr>
            <p:cNvPr id="301" name="모서리가 둥근 직사각형 300"/>
            <p:cNvSpPr/>
            <p:nvPr/>
          </p:nvSpPr>
          <p:spPr>
            <a:xfrm>
              <a:off x="1169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rgbClr val="C0BDBD"/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모서리가 둥근 직사각형 301"/>
            <p:cNvSpPr/>
            <p:nvPr/>
          </p:nvSpPr>
          <p:spPr>
            <a:xfrm>
              <a:off x="1219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모서리가 둥근 직사각형 323"/>
            <p:cNvSpPr/>
            <p:nvPr/>
          </p:nvSpPr>
          <p:spPr>
            <a:xfrm>
              <a:off x="1332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 324"/>
            <p:cNvSpPr/>
            <p:nvPr/>
          </p:nvSpPr>
          <p:spPr>
            <a:xfrm>
              <a:off x="1327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1756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1299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3071832" y="1216661"/>
              <a:ext cx="423692" cy="169227"/>
              <a:chOff x="3092149" y="1216661"/>
              <a:chExt cx="340058" cy="151922"/>
            </a:xfrm>
          </p:grpSpPr>
          <p:grpSp>
            <p:nvGrpSpPr>
              <p:cNvPr id="392" name="그룹 391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399" name="직선 연결선 398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직선 연결선 399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직선 연결선 401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직선 연결선 402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3" name="직사각형 392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395" name="그룹 394"/>
              <p:cNvGrpSpPr/>
              <p:nvPr/>
            </p:nvGrpSpPr>
            <p:grpSpPr>
              <a:xfrm>
                <a:off x="3322303" y="1272446"/>
                <a:ext cx="109904" cy="49701"/>
                <a:chOff x="3324208" y="1365791"/>
                <a:chExt cx="109904" cy="49701"/>
              </a:xfrm>
            </p:grpSpPr>
            <p:sp>
              <p:nvSpPr>
                <p:cNvPr id="397" name="직사각형 396"/>
                <p:cNvSpPr/>
                <p:nvPr/>
              </p:nvSpPr>
              <p:spPr>
                <a:xfrm>
                  <a:off x="3338822" y="1365791"/>
                  <a:ext cx="73318" cy="497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자유형 397"/>
                <p:cNvSpPr/>
                <p:nvPr/>
              </p:nvSpPr>
              <p:spPr>
                <a:xfrm>
                  <a:off x="3324208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29" name="직사각형 328"/>
            <p:cNvSpPr/>
            <p:nvPr/>
          </p:nvSpPr>
          <p:spPr>
            <a:xfrm>
              <a:off x="1299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30" name="그룹 329"/>
            <p:cNvGrpSpPr/>
            <p:nvPr/>
          </p:nvGrpSpPr>
          <p:grpSpPr>
            <a:xfrm>
              <a:off x="1465072" y="2843784"/>
              <a:ext cx="1963197" cy="426720"/>
              <a:chOff x="1383792" y="2843784"/>
              <a:chExt cx="2075454" cy="426720"/>
            </a:xfrm>
          </p:grpSpPr>
          <p:sp>
            <p:nvSpPr>
              <p:cNvPr id="388" name="직사각형 387"/>
              <p:cNvSpPr/>
              <p:nvPr/>
            </p:nvSpPr>
            <p:spPr>
              <a:xfrm>
                <a:off x="1383792" y="284378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1402079" y="2886456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0" name="직사각형 389"/>
              <p:cNvSpPr/>
              <p:nvPr/>
            </p:nvSpPr>
            <p:spPr>
              <a:xfrm>
                <a:off x="1402080" y="305714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2022.12.02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2027063" y="2898648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1" name="그룹 330"/>
            <p:cNvGrpSpPr/>
            <p:nvPr/>
          </p:nvGrpSpPr>
          <p:grpSpPr>
            <a:xfrm>
              <a:off x="1465072" y="3359033"/>
              <a:ext cx="1963197" cy="426720"/>
              <a:chOff x="1383792" y="3359033"/>
              <a:chExt cx="2075454" cy="426720"/>
            </a:xfrm>
          </p:grpSpPr>
          <p:sp>
            <p:nvSpPr>
              <p:cNvPr id="382" name="직사각형 381"/>
              <p:cNvSpPr/>
              <p:nvPr/>
            </p:nvSpPr>
            <p:spPr>
              <a:xfrm>
                <a:off x="1383792" y="3359033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4" name="직사각형 383"/>
              <p:cNvSpPr/>
              <p:nvPr/>
            </p:nvSpPr>
            <p:spPr>
              <a:xfrm>
                <a:off x="1402079" y="3401705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>
                <a:off x="1402080" y="3572393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2022.11.02 ~ 2023. 05.25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2027063" y="3413897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>
              <a:off x="1465072" y="3880295"/>
              <a:ext cx="1963197" cy="426720"/>
              <a:chOff x="1383792" y="3880295"/>
              <a:chExt cx="2075454" cy="426720"/>
            </a:xfrm>
          </p:grpSpPr>
          <p:sp>
            <p:nvSpPr>
              <p:cNvPr id="372" name="직사각형 371"/>
              <p:cNvSpPr/>
              <p:nvPr/>
            </p:nvSpPr>
            <p:spPr>
              <a:xfrm>
                <a:off x="1383792" y="388029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1402079" y="392296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>
                <a:off x="1402080" y="409365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2023.03.24 ~ 2023. 09.30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>
                <a:off x="2027063" y="393515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3" name="그룹 332"/>
            <p:cNvGrpSpPr/>
            <p:nvPr/>
          </p:nvGrpSpPr>
          <p:grpSpPr>
            <a:xfrm>
              <a:off x="1465072" y="4368165"/>
              <a:ext cx="1963197" cy="426720"/>
              <a:chOff x="1383792" y="4368165"/>
              <a:chExt cx="2075454" cy="426720"/>
            </a:xfrm>
          </p:grpSpPr>
          <p:sp>
            <p:nvSpPr>
              <p:cNvPr id="353" name="직사각형 352"/>
              <p:cNvSpPr/>
              <p:nvPr/>
            </p:nvSpPr>
            <p:spPr>
              <a:xfrm>
                <a:off x="1383792" y="436816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9" name="직사각형 368"/>
              <p:cNvSpPr/>
              <p:nvPr/>
            </p:nvSpPr>
            <p:spPr>
              <a:xfrm>
                <a:off x="1402079" y="441083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>
                <a:off x="1402080" y="458152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2023.01.02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>
                <a:off x="2027063" y="442302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1465072" y="4886325"/>
              <a:ext cx="1963197" cy="426720"/>
              <a:chOff x="1383792" y="4886325"/>
              <a:chExt cx="2075454" cy="426720"/>
            </a:xfrm>
          </p:grpSpPr>
          <p:sp>
            <p:nvSpPr>
              <p:cNvPr id="349" name="직사각형 348"/>
              <p:cNvSpPr/>
              <p:nvPr/>
            </p:nvSpPr>
            <p:spPr>
              <a:xfrm>
                <a:off x="1383792" y="488632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>
                <a:off x="1402079" y="492899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>
                <a:off x="1402080" y="509968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2022.12.02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>
                <a:off x="2027063" y="494118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35" name="타원 334"/>
            <p:cNvSpPr/>
            <p:nvPr/>
          </p:nvSpPr>
          <p:spPr>
            <a:xfrm>
              <a:off x="2862549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모서리가 둥근 직사각형 335"/>
            <p:cNvSpPr/>
            <p:nvPr/>
          </p:nvSpPr>
          <p:spPr>
            <a:xfrm>
              <a:off x="2235679" y="1236456"/>
              <a:ext cx="361950" cy="45719"/>
            </a:xfrm>
            <a:prstGeom prst="roundRect">
              <a:avLst/>
            </a:prstGeom>
            <a:gradFill flip="none" rotWithShape="1">
              <a:gsLst>
                <a:gs pos="99000">
                  <a:schemeClr val="bg2">
                    <a:lumMod val="75000"/>
                  </a:schemeClr>
                </a:gs>
                <a:gs pos="53000">
                  <a:schemeClr val="bg2">
                    <a:lumMod val="90000"/>
                  </a:schemeClr>
                </a:gs>
                <a:gs pos="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1155040" y="1595860"/>
              <a:ext cx="1442590" cy="28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서울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국립미술관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1178572" y="2576661"/>
              <a:ext cx="1276114" cy="25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대관 일정 </a:t>
              </a:r>
              <a:endParaRPr lang="ko-KR" alt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39" name="한쪽 모서리가 둥근 사각형 338"/>
            <p:cNvSpPr/>
            <p:nvPr/>
          </p:nvSpPr>
          <p:spPr>
            <a:xfrm>
              <a:off x="3145273" y="2856644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2209511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/>
            <p:cNvSpPr/>
            <p:nvPr/>
          </p:nvSpPr>
          <p:spPr>
            <a:xfrm>
              <a:off x="1553810" y="1936315"/>
              <a:ext cx="454736" cy="454736"/>
            </a:xfrm>
            <a:prstGeom prst="ellipse">
              <a:avLst/>
            </a:prstGeom>
            <a:solidFill>
              <a:srgbClr val="18BE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1465073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전시관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선택</a:t>
              </a:r>
              <a:endParaRPr lang="ko-KR" altLang="en-US" sz="800" dirty="0"/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2130302" y="202506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필요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서류제출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2785767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접수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완료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345" name="한쪽 모서리가 둥근 사각형 344"/>
            <p:cNvSpPr/>
            <p:nvPr/>
          </p:nvSpPr>
          <p:spPr>
            <a:xfrm>
              <a:off x="3145273" y="3384085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6" name="한쪽 모서리가 둥근 사각형 345"/>
            <p:cNvSpPr/>
            <p:nvPr/>
          </p:nvSpPr>
          <p:spPr>
            <a:xfrm>
              <a:off x="3145273" y="3911443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7" name="한쪽 모서리가 둥근 사각형 346"/>
            <p:cNvSpPr/>
            <p:nvPr/>
          </p:nvSpPr>
          <p:spPr>
            <a:xfrm>
              <a:off x="3145273" y="4407240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8" name="한쪽 모서리가 둥근 사각형 347"/>
            <p:cNvSpPr/>
            <p:nvPr/>
          </p:nvSpPr>
          <p:spPr>
            <a:xfrm>
              <a:off x="3145273" y="4925400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55040" y="940777"/>
            <a:ext cx="2537729" cy="4739054"/>
            <a:chOff x="1155040" y="940777"/>
            <a:chExt cx="2537729" cy="473905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69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chemeClr val="bg1">
                    <a:lumMod val="85000"/>
                  </a:schemeClr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1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219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332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27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756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99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71832" y="1216661"/>
              <a:ext cx="423692" cy="169227"/>
              <a:chOff x="3092149" y="1216661"/>
              <a:chExt cx="340058" cy="151922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24" name="직선 연결선 23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직사각형 33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3322303" y="1272446"/>
                <a:ext cx="109904" cy="49701"/>
                <a:chOff x="3324208" y="1365791"/>
                <a:chExt cx="109904" cy="49701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3338822" y="1365791"/>
                  <a:ext cx="73318" cy="497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>
                  <a:off x="3324208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" name="직사각형 45"/>
            <p:cNvSpPr/>
            <p:nvPr/>
          </p:nvSpPr>
          <p:spPr>
            <a:xfrm>
              <a:off x="1299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2862549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155040" y="1595860"/>
              <a:ext cx="1442590" cy="28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서울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국립미술관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178572" y="2576661"/>
              <a:ext cx="1057107" cy="25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대관 일정 </a:t>
              </a:r>
              <a:endParaRPr lang="ko-KR" alt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94" name="타원 393"/>
            <p:cNvSpPr/>
            <p:nvPr/>
          </p:nvSpPr>
          <p:spPr>
            <a:xfrm>
              <a:off x="2209511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/>
            <p:cNvSpPr/>
            <p:nvPr/>
          </p:nvSpPr>
          <p:spPr>
            <a:xfrm>
              <a:off x="1553810" y="1936315"/>
              <a:ext cx="454736" cy="454736"/>
            </a:xfrm>
            <a:prstGeom prst="ellipse">
              <a:avLst/>
            </a:prstGeom>
            <a:solidFill>
              <a:srgbClr val="18BE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1465073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전시관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선택</a:t>
              </a:r>
              <a:endParaRPr lang="ko-KR" altLang="en-US" sz="800" dirty="0"/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2130302" y="202506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필요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서류제출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2785767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접수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완료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1356845" y="2822171"/>
              <a:ext cx="2149830" cy="2603777"/>
              <a:chOff x="4122137" y="2787426"/>
              <a:chExt cx="2149830" cy="260377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모서리가 둥근 직사각형 187"/>
              <p:cNvSpPr/>
              <p:nvPr/>
            </p:nvSpPr>
            <p:spPr>
              <a:xfrm>
                <a:off x="4122137" y="2787426"/>
                <a:ext cx="2149830" cy="2603777"/>
              </a:xfrm>
              <a:prstGeom prst="roundRect">
                <a:avLst>
                  <a:gd name="adj" fmla="val 38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9" name="그룹 188"/>
              <p:cNvGrpSpPr/>
              <p:nvPr/>
            </p:nvGrpSpPr>
            <p:grpSpPr>
              <a:xfrm>
                <a:off x="4136956" y="2843784"/>
                <a:ext cx="2075454" cy="426720"/>
                <a:chOff x="1383792" y="2843784"/>
                <a:chExt cx="2075454" cy="426720"/>
              </a:xfrm>
            </p:grpSpPr>
            <p:sp>
              <p:nvSpPr>
                <p:cNvPr id="266" name="직사각형 265"/>
                <p:cNvSpPr/>
                <p:nvPr/>
              </p:nvSpPr>
              <p:spPr>
                <a:xfrm>
                  <a:off x="1383792" y="2843784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1402079" y="2886456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1402080" y="3057144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2022.12.02 ~ 2023. 04.25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2027063" y="2898648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90" name="그룹 189"/>
              <p:cNvGrpSpPr/>
              <p:nvPr/>
            </p:nvGrpSpPr>
            <p:grpSpPr>
              <a:xfrm>
                <a:off x="4136956" y="3359033"/>
                <a:ext cx="2075454" cy="426720"/>
                <a:chOff x="1383792" y="3359033"/>
                <a:chExt cx="2075454" cy="426720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>
                  <a:off x="1383792" y="3359033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402079" y="3401705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402080" y="3572393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2022.11.02 ~ 2023. 05.25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2027063" y="3413897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01" name="그룹 200"/>
              <p:cNvGrpSpPr/>
              <p:nvPr/>
            </p:nvGrpSpPr>
            <p:grpSpPr>
              <a:xfrm>
                <a:off x="4136956" y="3880295"/>
                <a:ext cx="2075454" cy="426720"/>
                <a:chOff x="1383792" y="3880295"/>
                <a:chExt cx="2075454" cy="426720"/>
              </a:xfrm>
            </p:grpSpPr>
            <p:sp>
              <p:nvSpPr>
                <p:cNvPr id="242" name="직사각형 241"/>
                <p:cNvSpPr/>
                <p:nvPr/>
              </p:nvSpPr>
              <p:spPr>
                <a:xfrm>
                  <a:off x="1383792" y="3880295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1402079" y="3922967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1402080" y="4093655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2023.03.24 ~ 2023. 09.30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2027063" y="3935159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4" name="그룹 213"/>
              <p:cNvGrpSpPr/>
              <p:nvPr/>
            </p:nvGrpSpPr>
            <p:grpSpPr>
              <a:xfrm>
                <a:off x="4136956" y="4368165"/>
                <a:ext cx="2075454" cy="426720"/>
                <a:chOff x="1383792" y="4368165"/>
                <a:chExt cx="2075454" cy="426720"/>
              </a:xfrm>
            </p:grpSpPr>
            <p:sp>
              <p:nvSpPr>
                <p:cNvPr id="238" name="직사각형 237"/>
                <p:cNvSpPr/>
                <p:nvPr/>
              </p:nvSpPr>
              <p:spPr>
                <a:xfrm>
                  <a:off x="1383792" y="4368165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402079" y="4410837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02080" y="4581525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2023.01.02 ~ 2023. 04.25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2027063" y="4423029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4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5" name="그룹 214"/>
              <p:cNvGrpSpPr/>
              <p:nvPr/>
            </p:nvGrpSpPr>
            <p:grpSpPr>
              <a:xfrm>
                <a:off x="4136956" y="4886325"/>
                <a:ext cx="2075454" cy="426720"/>
                <a:chOff x="1383792" y="4886325"/>
                <a:chExt cx="2075454" cy="426720"/>
              </a:xfrm>
            </p:grpSpPr>
            <p:sp>
              <p:nvSpPr>
                <p:cNvPr id="230" name="직사각형 229"/>
                <p:cNvSpPr/>
                <p:nvPr/>
              </p:nvSpPr>
              <p:spPr>
                <a:xfrm>
                  <a:off x="1383792" y="4886325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402079" y="4928997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1402080" y="5099685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2022.12.02 ~ 2023. 04.25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2027063" y="4941189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(2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cxnSp>
            <p:nvCxnSpPr>
              <p:cNvPr id="216" name="직선 연결선 215"/>
              <p:cNvCxnSpPr/>
              <p:nvPr/>
            </p:nvCxnSpPr>
            <p:spPr>
              <a:xfrm>
                <a:off x="4347418" y="3307599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4347418" y="4338860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4347418" y="4842161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4347418" y="3831992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한쪽 모서리가 둥근 사각형 404"/>
            <p:cNvSpPr/>
            <p:nvPr/>
          </p:nvSpPr>
          <p:spPr>
            <a:xfrm>
              <a:off x="3097694" y="2885326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3" name="한쪽 모서리가 둥근 사각형 442"/>
            <p:cNvSpPr/>
            <p:nvPr/>
          </p:nvSpPr>
          <p:spPr>
            <a:xfrm>
              <a:off x="3097694" y="3441578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4" name="한쪽 모서리가 둥근 사각형 443"/>
            <p:cNvSpPr/>
            <p:nvPr/>
          </p:nvSpPr>
          <p:spPr>
            <a:xfrm>
              <a:off x="3097694" y="3958699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5" name="한쪽 모서리가 둥근 사각형 444"/>
            <p:cNvSpPr/>
            <p:nvPr/>
          </p:nvSpPr>
          <p:spPr>
            <a:xfrm>
              <a:off x="3097694" y="4425361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6" name="한쪽 모서리가 둥근 사각형 445"/>
            <p:cNvSpPr/>
            <p:nvPr/>
          </p:nvSpPr>
          <p:spPr>
            <a:xfrm>
              <a:off x="3097694" y="4931579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7" name="모서리가 둥근 직사각형 446"/>
            <p:cNvSpPr/>
            <p:nvPr/>
          </p:nvSpPr>
          <p:spPr>
            <a:xfrm>
              <a:off x="2248281" y="1201033"/>
              <a:ext cx="361950" cy="45719"/>
            </a:xfrm>
            <a:prstGeom prst="roundRect">
              <a:avLst/>
            </a:prstGeom>
            <a:gradFill flip="none" rotWithShape="1">
              <a:gsLst>
                <a:gs pos="99000">
                  <a:schemeClr val="bg2">
                    <a:lumMod val="75000"/>
                  </a:schemeClr>
                </a:gs>
                <a:gs pos="53000">
                  <a:schemeClr val="bg2">
                    <a:lumMod val="90000"/>
                  </a:schemeClr>
                </a:gs>
                <a:gs pos="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9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그림 1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942" y="2154406"/>
            <a:ext cx="2093344" cy="590085"/>
          </a:xfrm>
          <a:prstGeom prst="rect">
            <a:avLst/>
          </a:prstGeom>
        </p:spPr>
      </p:pic>
      <p:pic>
        <p:nvPicPr>
          <p:cNvPr id="202" name="그림 2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5" y="5982928"/>
            <a:ext cx="475405" cy="475405"/>
          </a:xfrm>
          <a:prstGeom prst="rect">
            <a:avLst/>
          </a:prstGeom>
        </p:spPr>
      </p:pic>
      <p:grpSp>
        <p:nvGrpSpPr>
          <p:cNvPr id="213" name="그룹 212"/>
          <p:cNvGrpSpPr/>
          <p:nvPr/>
        </p:nvGrpSpPr>
        <p:grpSpPr>
          <a:xfrm>
            <a:off x="843469" y="5981541"/>
            <a:ext cx="483962" cy="483962"/>
            <a:chOff x="4876800" y="2822014"/>
            <a:chExt cx="859482" cy="859482"/>
          </a:xfrm>
        </p:grpSpPr>
        <p:sp>
          <p:nvSpPr>
            <p:cNvPr id="203" name="타원 202"/>
            <p:cNvSpPr/>
            <p:nvPr/>
          </p:nvSpPr>
          <p:spPr>
            <a:xfrm>
              <a:off x="4876800" y="2822014"/>
              <a:ext cx="859482" cy="8594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5032221" y="2998470"/>
              <a:ext cx="548640" cy="479256"/>
              <a:chOff x="5032221" y="3028950"/>
              <a:chExt cx="548640" cy="479256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5032221" y="3462487"/>
                <a:ext cx="548640" cy="45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5032221" y="3155401"/>
                <a:ext cx="548640" cy="45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양쪽 모서리가 잘린 사각형 205"/>
              <p:cNvSpPr/>
              <p:nvPr/>
            </p:nvSpPr>
            <p:spPr>
              <a:xfrm>
                <a:off x="5032221" y="3028950"/>
                <a:ext cx="548639" cy="8763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한쪽 모서리가 둥근 사각형 206"/>
              <p:cNvSpPr/>
              <p:nvPr/>
            </p:nvSpPr>
            <p:spPr>
              <a:xfrm>
                <a:off x="5072089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한쪽 모서리가 둥근 사각형 207"/>
              <p:cNvSpPr/>
              <p:nvPr/>
            </p:nvSpPr>
            <p:spPr>
              <a:xfrm>
                <a:off x="5189438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한쪽 모서리가 둥근 사각형 208"/>
              <p:cNvSpPr/>
              <p:nvPr/>
            </p:nvSpPr>
            <p:spPr>
              <a:xfrm>
                <a:off x="5299657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한쪽 모서리가 둥근 사각형 209"/>
              <p:cNvSpPr/>
              <p:nvPr/>
            </p:nvSpPr>
            <p:spPr>
              <a:xfrm>
                <a:off x="5399011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한쪽 모서리가 둥근 사각형 210"/>
              <p:cNvSpPr/>
              <p:nvPr/>
            </p:nvSpPr>
            <p:spPr>
              <a:xfrm>
                <a:off x="5494231" y="3231511"/>
                <a:ext cx="49530" cy="200585"/>
              </a:xfrm>
              <a:prstGeom prst="round1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3" name="그룹 382"/>
          <p:cNvGrpSpPr/>
          <p:nvPr/>
        </p:nvGrpSpPr>
        <p:grpSpPr>
          <a:xfrm>
            <a:off x="7265377" y="940777"/>
            <a:ext cx="2523392" cy="4739054"/>
            <a:chOff x="7265377" y="940777"/>
            <a:chExt cx="2523392" cy="4739054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7265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rgbClr val="C0BDBD"/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7315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7428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 141"/>
            <p:cNvSpPr/>
            <p:nvPr/>
          </p:nvSpPr>
          <p:spPr>
            <a:xfrm>
              <a:off x="7423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7852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395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9167829" y="1216661"/>
              <a:ext cx="438932" cy="169227"/>
              <a:chOff x="3092149" y="1216661"/>
              <a:chExt cx="352290" cy="151922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196" name="직선 연결선 195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직사각형 191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193" name="그룹 192"/>
              <p:cNvGrpSpPr/>
              <p:nvPr/>
            </p:nvGrpSpPr>
            <p:grpSpPr>
              <a:xfrm>
                <a:off x="3334535" y="1272446"/>
                <a:ext cx="109904" cy="49702"/>
                <a:chOff x="3336440" y="1365791"/>
                <a:chExt cx="109904" cy="49702"/>
              </a:xfrm>
            </p:grpSpPr>
            <p:sp>
              <p:nvSpPr>
                <p:cNvPr id="194" name="직사각형 193"/>
                <p:cNvSpPr/>
                <p:nvPr/>
              </p:nvSpPr>
              <p:spPr>
                <a:xfrm>
                  <a:off x="3338822" y="1369774"/>
                  <a:ext cx="7331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자유형 194"/>
                <p:cNvSpPr/>
                <p:nvPr/>
              </p:nvSpPr>
              <p:spPr>
                <a:xfrm>
                  <a:off x="3336440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6" name="직사각형 145"/>
            <p:cNvSpPr/>
            <p:nvPr/>
          </p:nvSpPr>
          <p:spPr>
            <a:xfrm>
              <a:off x="7395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8331679" y="1236456"/>
              <a:ext cx="361950" cy="45719"/>
            </a:xfrm>
            <a:prstGeom prst="roundRect">
              <a:avLst/>
            </a:prstGeom>
            <a:gradFill flip="none" rotWithShape="1">
              <a:gsLst>
                <a:gs pos="100000">
                  <a:schemeClr val="bg2">
                    <a:lumMod val="10000"/>
                    <a:alpha val="94000"/>
                  </a:schemeClr>
                </a:gs>
                <a:gs pos="77000">
                  <a:schemeClr val="bg2">
                    <a:lumMod val="25000"/>
                  </a:schemeClr>
                </a:gs>
                <a:gs pos="26000">
                  <a:schemeClr val="bg2">
                    <a:lumMod val="25000"/>
                  </a:schemeClr>
                </a:gs>
                <a:gs pos="53000">
                  <a:schemeClr val="bg2">
                    <a:lumMod val="25000"/>
                  </a:schemeClr>
                </a:gs>
                <a:gs pos="0">
                  <a:schemeClr val="bg2">
                    <a:lumMod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7476121" y="1982428"/>
              <a:ext cx="2088023" cy="1127873"/>
            </a:xfrm>
            <a:prstGeom prst="roundRect">
              <a:avLst>
                <a:gd name="adj" fmla="val 127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한쪽 모서리가 둥근 사각형 219"/>
            <p:cNvSpPr/>
            <p:nvPr/>
          </p:nvSpPr>
          <p:spPr>
            <a:xfrm>
              <a:off x="7375171" y="1760208"/>
              <a:ext cx="880110" cy="186701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내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대관 현황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1" name="한쪽 모서리가 둥근 사각형 220"/>
            <p:cNvSpPr/>
            <p:nvPr/>
          </p:nvSpPr>
          <p:spPr>
            <a:xfrm>
              <a:off x="8093144" y="2090089"/>
              <a:ext cx="830580" cy="202459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국립 미술관</a:t>
              </a:r>
              <a:endParaRPr lang="ko-KR" alt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3" name="한쪽 모서리가 둥근 사각형 222"/>
            <p:cNvSpPr/>
            <p:nvPr/>
          </p:nvSpPr>
          <p:spPr>
            <a:xfrm>
              <a:off x="7606380" y="2609610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당당자</a:t>
              </a: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배정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8785859" y="2609610"/>
              <a:ext cx="345441" cy="13488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한쪽 모서리가 둥근 사각형 223"/>
            <p:cNvSpPr/>
            <p:nvPr/>
          </p:nvSpPr>
          <p:spPr>
            <a:xfrm>
              <a:off x="8512244" y="2610070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배정 중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25" name="한쪽 모서리가 둥근 사각형 224"/>
            <p:cNvSpPr/>
            <p:nvPr/>
          </p:nvSpPr>
          <p:spPr>
            <a:xfrm>
              <a:off x="7932037" y="2232760"/>
              <a:ext cx="1152794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2023.01.25 ~ 2023.06.05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6" name="한쪽 모서리가 둥근 사각형 225"/>
            <p:cNvSpPr/>
            <p:nvPr/>
          </p:nvSpPr>
          <p:spPr>
            <a:xfrm>
              <a:off x="7606380" y="2425028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기획서 검토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8785859" y="2438898"/>
              <a:ext cx="345441" cy="134881"/>
            </a:xfrm>
            <a:prstGeom prst="roundRect">
              <a:avLst>
                <a:gd name="adj" fmla="val 50000"/>
              </a:avLst>
            </a:prstGeom>
            <a:solidFill>
              <a:srgbClr val="18B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한쪽 모서리가 둥근 사각형 228"/>
            <p:cNvSpPr/>
            <p:nvPr/>
          </p:nvSpPr>
          <p:spPr>
            <a:xfrm>
              <a:off x="8512244" y="2430364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완료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77" name="모서리가 둥근 직사각형 376"/>
            <p:cNvSpPr/>
            <p:nvPr/>
          </p:nvSpPr>
          <p:spPr>
            <a:xfrm>
              <a:off x="7476120" y="3184275"/>
              <a:ext cx="2088023" cy="2241927"/>
            </a:xfrm>
            <a:prstGeom prst="roundRect">
              <a:avLst>
                <a:gd name="adj" fmla="val 38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2" name="그룹 231"/>
            <p:cNvGrpSpPr/>
            <p:nvPr/>
          </p:nvGrpSpPr>
          <p:grpSpPr>
            <a:xfrm>
              <a:off x="7575900" y="3307599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33" name="직사각형 232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1402079" y="2596896"/>
                <a:ext cx="1542288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의뢰서가 접수되었습니다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2022.02.02 15:38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7575900" y="3783224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49" name="직사각형 248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의뢰서를 확인하는 중입니다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2" name="그룹 251"/>
            <p:cNvGrpSpPr/>
            <p:nvPr/>
          </p:nvGrpSpPr>
          <p:grpSpPr>
            <a:xfrm>
              <a:off x="7575900" y="4275555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53" name="직사각형 252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기획서를 열람했습니다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7575900" y="4746117"/>
              <a:ext cx="1893927" cy="426720"/>
              <a:chOff x="1383792" y="2554224"/>
              <a:chExt cx="2075454" cy="426720"/>
            </a:xfrm>
            <a:effectLst/>
          </p:grpSpPr>
          <p:sp>
            <p:nvSpPr>
              <p:cNvPr id="257" name="직사각형 256"/>
              <p:cNvSpPr/>
              <p:nvPr/>
            </p:nvSpPr>
            <p:spPr>
              <a:xfrm>
                <a:off x="1383792" y="255422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1417193" y="2596896"/>
                <a:ext cx="1932167" cy="234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기획서 검토를 완료했습니다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402080" y="276758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2022.02.03 10:26 </a:t>
                </a:r>
                <a:endParaRPr lang="ko-KR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60" name="한쪽 모서리가 둥근 사각형 259"/>
            <p:cNvSpPr/>
            <p:nvPr/>
          </p:nvSpPr>
          <p:spPr>
            <a:xfrm>
              <a:off x="7606380" y="2821351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모서리가 둥근 직사각형 260"/>
            <p:cNvSpPr/>
            <p:nvPr/>
          </p:nvSpPr>
          <p:spPr>
            <a:xfrm>
              <a:off x="8785859" y="2821351"/>
              <a:ext cx="345441" cy="13488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한쪽 모서리가 둥근 사각형 261"/>
            <p:cNvSpPr/>
            <p:nvPr/>
          </p:nvSpPr>
          <p:spPr>
            <a:xfrm>
              <a:off x="8512244" y="2821811"/>
              <a:ext cx="907035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대기중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75" name="한쪽 모서리가 둥근 사각형 374"/>
            <p:cNvSpPr/>
            <p:nvPr/>
          </p:nvSpPr>
          <p:spPr>
            <a:xfrm>
              <a:off x="7606380" y="2827249"/>
              <a:ext cx="1017028" cy="13730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홍보 담당자 배정 현황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9" name="직선 연결선 378"/>
            <p:cNvCxnSpPr/>
            <p:nvPr/>
          </p:nvCxnSpPr>
          <p:spPr>
            <a:xfrm>
              <a:off x="7654585" y="4256215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>
              <a:off x="7654585" y="3778144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/>
            <p:cNvCxnSpPr/>
            <p:nvPr/>
          </p:nvCxnSpPr>
          <p:spPr>
            <a:xfrm>
              <a:off x="7654585" y="4744085"/>
              <a:ext cx="176687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/>
          <p:cNvGrpSpPr/>
          <p:nvPr/>
        </p:nvGrpSpPr>
        <p:grpSpPr>
          <a:xfrm>
            <a:off x="4174102" y="904265"/>
            <a:ext cx="2537729" cy="4739054"/>
            <a:chOff x="1155040" y="940777"/>
            <a:chExt cx="2537729" cy="4739054"/>
          </a:xfrm>
        </p:grpSpPr>
        <p:sp>
          <p:nvSpPr>
            <p:cNvPr id="301" name="모서리가 둥근 직사각형 300"/>
            <p:cNvSpPr/>
            <p:nvPr/>
          </p:nvSpPr>
          <p:spPr>
            <a:xfrm>
              <a:off x="1169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rgbClr val="C0BDBD"/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모서리가 둥근 직사각형 301"/>
            <p:cNvSpPr/>
            <p:nvPr/>
          </p:nvSpPr>
          <p:spPr>
            <a:xfrm>
              <a:off x="1219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모서리가 둥근 직사각형 323"/>
            <p:cNvSpPr/>
            <p:nvPr/>
          </p:nvSpPr>
          <p:spPr>
            <a:xfrm>
              <a:off x="1332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 324"/>
            <p:cNvSpPr/>
            <p:nvPr/>
          </p:nvSpPr>
          <p:spPr>
            <a:xfrm>
              <a:off x="1327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1756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1299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3071832" y="1216661"/>
              <a:ext cx="423692" cy="169227"/>
              <a:chOff x="3092149" y="1216661"/>
              <a:chExt cx="340058" cy="151922"/>
            </a:xfrm>
          </p:grpSpPr>
          <p:grpSp>
            <p:nvGrpSpPr>
              <p:cNvPr id="392" name="그룹 391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399" name="직선 연결선 398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직선 연결선 399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직선 연결선 401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직선 연결선 402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3" name="직사각형 392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395" name="그룹 394"/>
              <p:cNvGrpSpPr/>
              <p:nvPr/>
            </p:nvGrpSpPr>
            <p:grpSpPr>
              <a:xfrm>
                <a:off x="3322303" y="1272446"/>
                <a:ext cx="109904" cy="49701"/>
                <a:chOff x="3324208" y="1365791"/>
                <a:chExt cx="109904" cy="49701"/>
              </a:xfrm>
            </p:grpSpPr>
            <p:sp>
              <p:nvSpPr>
                <p:cNvPr id="397" name="직사각형 396"/>
                <p:cNvSpPr/>
                <p:nvPr/>
              </p:nvSpPr>
              <p:spPr>
                <a:xfrm>
                  <a:off x="3338822" y="1365791"/>
                  <a:ext cx="73318" cy="497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자유형 397"/>
                <p:cNvSpPr/>
                <p:nvPr/>
              </p:nvSpPr>
              <p:spPr>
                <a:xfrm>
                  <a:off x="3324208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29" name="직사각형 328"/>
            <p:cNvSpPr/>
            <p:nvPr/>
          </p:nvSpPr>
          <p:spPr>
            <a:xfrm>
              <a:off x="1299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30" name="그룹 329"/>
            <p:cNvGrpSpPr/>
            <p:nvPr/>
          </p:nvGrpSpPr>
          <p:grpSpPr>
            <a:xfrm>
              <a:off x="1465072" y="2843784"/>
              <a:ext cx="1963197" cy="426720"/>
              <a:chOff x="1383792" y="2843784"/>
              <a:chExt cx="2075454" cy="426720"/>
            </a:xfrm>
          </p:grpSpPr>
          <p:sp>
            <p:nvSpPr>
              <p:cNvPr id="388" name="직사각형 387"/>
              <p:cNvSpPr/>
              <p:nvPr/>
            </p:nvSpPr>
            <p:spPr>
              <a:xfrm>
                <a:off x="1383792" y="2843784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1402079" y="2886456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0" name="직사각형 389"/>
              <p:cNvSpPr/>
              <p:nvPr/>
            </p:nvSpPr>
            <p:spPr>
              <a:xfrm>
                <a:off x="1402080" y="3057144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2022.12.02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2027063" y="2898648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1" name="그룹 330"/>
            <p:cNvGrpSpPr/>
            <p:nvPr/>
          </p:nvGrpSpPr>
          <p:grpSpPr>
            <a:xfrm>
              <a:off x="1465072" y="3359033"/>
              <a:ext cx="1963197" cy="426720"/>
              <a:chOff x="1383792" y="3359033"/>
              <a:chExt cx="2075454" cy="426720"/>
            </a:xfrm>
          </p:grpSpPr>
          <p:sp>
            <p:nvSpPr>
              <p:cNvPr id="382" name="직사각형 381"/>
              <p:cNvSpPr/>
              <p:nvPr/>
            </p:nvSpPr>
            <p:spPr>
              <a:xfrm>
                <a:off x="1383792" y="3359033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4" name="직사각형 383"/>
              <p:cNvSpPr/>
              <p:nvPr/>
            </p:nvSpPr>
            <p:spPr>
              <a:xfrm>
                <a:off x="1402079" y="3401705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>
                <a:off x="1402080" y="3572393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2022.11.02 ~ 2023. 05.25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2027063" y="3413897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>
              <a:off x="1465072" y="3880295"/>
              <a:ext cx="1963197" cy="426720"/>
              <a:chOff x="1383792" y="3880295"/>
              <a:chExt cx="2075454" cy="426720"/>
            </a:xfrm>
          </p:grpSpPr>
          <p:sp>
            <p:nvSpPr>
              <p:cNvPr id="372" name="직사각형 371"/>
              <p:cNvSpPr/>
              <p:nvPr/>
            </p:nvSpPr>
            <p:spPr>
              <a:xfrm>
                <a:off x="1383792" y="388029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1402079" y="392296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>
                <a:off x="1402080" y="409365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2023.03.24 ~ 2023. 09.30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>
                <a:off x="2027063" y="393515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3" name="그룹 332"/>
            <p:cNvGrpSpPr/>
            <p:nvPr/>
          </p:nvGrpSpPr>
          <p:grpSpPr>
            <a:xfrm>
              <a:off x="1465072" y="4368165"/>
              <a:ext cx="1963197" cy="426720"/>
              <a:chOff x="1383792" y="4368165"/>
              <a:chExt cx="2075454" cy="426720"/>
            </a:xfrm>
          </p:grpSpPr>
          <p:sp>
            <p:nvSpPr>
              <p:cNvPr id="353" name="직사각형 352"/>
              <p:cNvSpPr/>
              <p:nvPr/>
            </p:nvSpPr>
            <p:spPr>
              <a:xfrm>
                <a:off x="1383792" y="436816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9" name="직사각형 368"/>
              <p:cNvSpPr/>
              <p:nvPr/>
            </p:nvSpPr>
            <p:spPr>
              <a:xfrm>
                <a:off x="1402079" y="441083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>
                <a:off x="1402080" y="458152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2023.01.02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>
                <a:off x="2027063" y="442302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1465072" y="4886325"/>
              <a:ext cx="1963197" cy="426720"/>
              <a:chOff x="1383792" y="4886325"/>
              <a:chExt cx="2075454" cy="426720"/>
            </a:xfrm>
          </p:grpSpPr>
          <p:sp>
            <p:nvSpPr>
              <p:cNvPr id="349" name="직사각형 348"/>
              <p:cNvSpPr/>
              <p:nvPr/>
            </p:nvSpPr>
            <p:spPr>
              <a:xfrm>
                <a:off x="1383792" y="4886325"/>
                <a:ext cx="2075454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>
                <a:off x="1402079" y="4928997"/>
                <a:ext cx="792481" cy="18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국립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미술관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>
                <a:off x="1402080" y="5099685"/>
                <a:ext cx="1249590" cy="21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2022.12.02 ~ 2023. 04.25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>
                <a:off x="2027063" y="4941189"/>
                <a:ext cx="624606" cy="17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</a:t>
                </a: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35" name="타원 334"/>
            <p:cNvSpPr/>
            <p:nvPr/>
          </p:nvSpPr>
          <p:spPr>
            <a:xfrm>
              <a:off x="2862549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모서리가 둥근 직사각형 335"/>
            <p:cNvSpPr/>
            <p:nvPr/>
          </p:nvSpPr>
          <p:spPr>
            <a:xfrm>
              <a:off x="2235679" y="1236456"/>
              <a:ext cx="361950" cy="45719"/>
            </a:xfrm>
            <a:prstGeom prst="roundRect">
              <a:avLst/>
            </a:prstGeom>
            <a:gradFill flip="none" rotWithShape="1">
              <a:gsLst>
                <a:gs pos="99000">
                  <a:schemeClr val="bg2">
                    <a:lumMod val="75000"/>
                  </a:schemeClr>
                </a:gs>
                <a:gs pos="53000">
                  <a:schemeClr val="bg2">
                    <a:lumMod val="90000"/>
                  </a:schemeClr>
                </a:gs>
                <a:gs pos="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1155040" y="1595860"/>
              <a:ext cx="1442590" cy="28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서울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국립미술관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1178572" y="2576661"/>
              <a:ext cx="1276114" cy="25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대관 일정 </a:t>
              </a:r>
              <a:endParaRPr lang="ko-KR" alt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39" name="한쪽 모서리가 둥근 사각형 338"/>
            <p:cNvSpPr/>
            <p:nvPr/>
          </p:nvSpPr>
          <p:spPr>
            <a:xfrm>
              <a:off x="3145273" y="2856644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2209511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/>
            <p:cNvSpPr/>
            <p:nvPr/>
          </p:nvSpPr>
          <p:spPr>
            <a:xfrm>
              <a:off x="1553810" y="1936315"/>
              <a:ext cx="454736" cy="454736"/>
            </a:xfrm>
            <a:prstGeom prst="ellipse">
              <a:avLst/>
            </a:prstGeom>
            <a:solidFill>
              <a:srgbClr val="18BE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1465073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전시관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선택</a:t>
              </a:r>
              <a:endParaRPr lang="ko-KR" altLang="en-US" sz="800" dirty="0"/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2130302" y="202506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필요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서류제출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2785767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접수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완료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345" name="한쪽 모서리가 둥근 사각형 344"/>
            <p:cNvSpPr/>
            <p:nvPr/>
          </p:nvSpPr>
          <p:spPr>
            <a:xfrm>
              <a:off x="3145273" y="3384085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6" name="한쪽 모서리가 둥근 사각형 345"/>
            <p:cNvSpPr/>
            <p:nvPr/>
          </p:nvSpPr>
          <p:spPr>
            <a:xfrm>
              <a:off x="3145273" y="3911443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7" name="한쪽 모서리가 둥근 사각형 346"/>
            <p:cNvSpPr/>
            <p:nvPr/>
          </p:nvSpPr>
          <p:spPr>
            <a:xfrm>
              <a:off x="3145273" y="4407240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8" name="한쪽 모서리가 둥근 사각형 347"/>
            <p:cNvSpPr/>
            <p:nvPr/>
          </p:nvSpPr>
          <p:spPr>
            <a:xfrm>
              <a:off x="3145273" y="4925400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55040" y="940777"/>
            <a:ext cx="2537729" cy="4739054"/>
            <a:chOff x="1155040" y="940777"/>
            <a:chExt cx="2537729" cy="473905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69377" y="940777"/>
              <a:ext cx="2523392" cy="4739054"/>
            </a:xfrm>
            <a:prstGeom prst="roundRect">
              <a:avLst>
                <a:gd name="adj" fmla="val 8862"/>
              </a:avLst>
            </a:prstGeom>
            <a:gradFill>
              <a:gsLst>
                <a:gs pos="0">
                  <a:srgbClr val="B8B4B4"/>
                </a:gs>
                <a:gs pos="9000">
                  <a:schemeClr val="bg1">
                    <a:lumMod val="85000"/>
                  </a:schemeClr>
                </a:gs>
                <a:gs pos="2000">
                  <a:schemeClr val="bg2">
                    <a:lumMod val="90000"/>
                  </a:schemeClr>
                </a:gs>
                <a:gs pos="97000">
                  <a:srgbClr val="C0BDBD"/>
                </a:gs>
                <a:gs pos="93000">
                  <a:schemeClr val="bg1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219201" y="1059181"/>
              <a:ext cx="2420112" cy="4526280"/>
            </a:xfrm>
            <a:prstGeom prst="roundRect">
              <a:avLst>
                <a:gd name="adj" fmla="val 901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332627" y="1244918"/>
              <a:ext cx="2203651" cy="4261486"/>
            </a:xfrm>
            <a:prstGeom prst="roundRect">
              <a:avLst>
                <a:gd name="adj" fmla="val 5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27431" y="1218883"/>
              <a:ext cx="2203650" cy="386373"/>
            </a:xfrm>
            <a:custGeom>
              <a:avLst/>
              <a:gdLst>
                <a:gd name="connsiteX0" fmla="*/ 116158 w 2203651"/>
                <a:gd name="connsiteY0" fmla="*/ 0 h 454660"/>
                <a:gd name="connsiteX1" fmla="*/ 2087493 w 2203651"/>
                <a:gd name="connsiteY1" fmla="*/ 0 h 454660"/>
                <a:gd name="connsiteX2" fmla="*/ 2203651 w 2203651"/>
                <a:gd name="connsiteY2" fmla="*/ 116158 h 454660"/>
                <a:gd name="connsiteX3" fmla="*/ 2203651 w 2203651"/>
                <a:gd name="connsiteY3" fmla="*/ 432482 h 454660"/>
                <a:gd name="connsiteX4" fmla="*/ 2199174 w 2203651"/>
                <a:gd name="connsiteY4" fmla="*/ 454660 h 454660"/>
                <a:gd name="connsiteX5" fmla="*/ 1920 w 2203651"/>
                <a:gd name="connsiteY5" fmla="*/ 454660 h 454660"/>
                <a:gd name="connsiteX6" fmla="*/ 1905 w 2203651"/>
                <a:gd name="connsiteY6" fmla="*/ 451532 h 454660"/>
                <a:gd name="connsiteX7" fmla="*/ 0 w 2203651"/>
                <a:gd name="connsiteY7" fmla="*/ 116158 h 454660"/>
                <a:gd name="connsiteX8" fmla="*/ 116158 w 2203651"/>
                <a:gd name="connsiteY8" fmla="*/ 0 h 4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651" h="454660">
                  <a:moveTo>
                    <a:pt x="116158" y="0"/>
                  </a:moveTo>
                  <a:lnTo>
                    <a:pt x="2087493" y="0"/>
                  </a:lnTo>
                  <a:cubicBezTo>
                    <a:pt x="2151645" y="0"/>
                    <a:pt x="2203651" y="52006"/>
                    <a:pt x="2203651" y="116158"/>
                  </a:cubicBezTo>
                  <a:lnTo>
                    <a:pt x="2203651" y="432482"/>
                  </a:lnTo>
                  <a:lnTo>
                    <a:pt x="2199174" y="454660"/>
                  </a:lnTo>
                  <a:lnTo>
                    <a:pt x="1920" y="454660"/>
                  </a:lnTo>
                  <a:lnTo>
                    <a:pt x="1905" y="451532"/>
                  </a:lnTo>
                  <a:cubicBezTo>
                    <a:pt x="1905" y="346091"/>
                    <a:pt x="0" y="221599"/>
                    <a:pt x="0" y="116158"/>
                  </a:cubicBezTo>
                  <a:cubicBezTo>
                    <a:pt x="0" y="52006"/>
                    <a:pt x="52006" y="0"/>
                    <a:pt x="116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756155" y="1114108"/>
              <a:ext cx="1312558" cy="261620"/>
            </a:xfrm>
            <a:prstGeom prst="roundRect">
              <a:avLst>
                <a:gd name="adj" fmla="val 4579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99374" y="1207770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1:58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71832" y="1216661"/>
              <a:ext cx="423692" cy="169227"/>
              <a:chOff x="3092149" y="1216661"/>
              <a:chExt cx="340058" cy="151922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3103285" y="1263015"/>
                <a:ext cx="55206" cy="57308"/>
                <a:chOff x="3145155" y="1218883"/>
                <a:chExt cx="85725" cy="76517"/>
              </a:xfrm>
            </p:grpSpPr>
            <p:cxnSp>
              <p:nvCxnSpPr>
                <p:cNvPr id="24" name="직선 연결선 23"/>
                <p:cNvCxnSpPr/>
                <p:nvPr/>
              </p:nvCxnSpPr>
              <p:spPr>
                <a:xfrm>
                  <a:off x="3230880" y="1218883"/>
                  <a:ext cx="0" cy="76517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3202305" y="1236345"/>
                  <a:ext cx="0" cy="59055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3173730" y="1257300"/>
                  <a:ext cx="0" cy="381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3145155" y="1272540"/>
                  <a:ext cx="0" cy="2286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직사각형 33"/>
              <p:cNvSpPr/>
              <p:nvPr/>
            </p:nvSpPr>
            <p:spPr>
              <a:xfrm>
                <a:off x="3092149" y="1216661"/>
                <a:ext cx="310944" cy="151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 smtClean="0"/>
                  <a:t>LTE</a:t>
                </a:r>
                <a:endParaRPr lang="ko-KR" altLang="en-US" sz="600" b="1" dirty="0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3322303" y="1272446"/>
                <a:ext cx="109904" cy="49701"/>
                <a:chOff x="3324208" y="1365791"/>
                <a:chExt cx="109904" cy="49701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3338822" y="1365791"/>
                  <a:ext cx="73318" cy="497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>
                  <a:off x="3324208" y="1365791"/>
                  <a:ext cx="109904" cy="45719"/>
                </a:xfrm>
                <a:custGeom>
                  <a:avLst/>
                  <a:gdLst>
                    <a:gd name="connsiteX0" fmla="*/ 14683 w 275639"/>
                    <a:gd name="connsiteY0" fmla="*/ 0 h 88095"/>
                    <a:gd name="connsiteX1" fmla="*/ 236191 w 275639"/>
                    <a:gd name="connsiteY1" fmla="*/ 0 h 88095"/>
                    <a:gd name="connsiteX2" fmla="*/ 250874 w 275639"/>
                    <a:gd name="connsiteY2" fmla="*/ 14683 h 88095"/>
                    <a:gd name="connsiteX3" fmla="*/ 250874 w 275639"/>
                    <a:gd name="connsiteY3" fmla="*/ 19282 h 88095"/>
                    <a:gd name="connsiteX4" fmla="*/ 275639 w 275639"/>
                    <a:gd name="connsiteY4" fmla="*/ 19282 h 88095"/>
                    <a:gd name="connsiteX5" fmla="*/ 275639 w 275639"/>
                    <a:gd name="connsiteY5" fmla="*/ 65001 h 88095"/>
                    <a:gd name="connsiteX6" fmla="*/ 250874 w 275639"/>
                    <a:gd name="connsiteY6" fmla="*/ 65001 h 88095"/>
                    <a:gd name="connsiteX7" fmla="*/ 250874 w 275639"/>
                    <a:gd name="connsiteY7" fmla="*/ 73412 h 88095"/>
                    <a:gd name="connsiteX8" fmla="*/ 236191 w 275639"/>
                    <a:gd name="connsiteY8" fmla="*/ 88095 h 88095"/>
                    <a:gd name="connsiteX9" fmla="*/ 14683 w 275639"/>
                    <a:gd name="connsiteY9" fmla="*/ 88095 h 88095"/>
                    <a:gd name="connsiteX10" fmla="*/ 0 w 275639"/>
                    <a:gd name="connsiteY10" fmla="*/ 73412 h 88095"/>
                    <a:gd name="connsiteX11" fmla="*/ 0 w 275639"/>
                    <a:gd name="connsiteY11" fmla="*/ 14683 h 88095"/>
                    <a:gd name="connsiteX12" fmla="*/ 14683 w 275639"/>
                    <a:gd name="connsiteY12" fmla="*/ 0 h 8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5639" h="88095">
                      <a:moveTo>
                        <a:pt x="14683" y="0"/>
                      </a:moveTo>
                      <a:lnTo>
                        <a:pt x="236191" y="0"/>
                      </a:lnTo>
                      <a:cubicBezTo>
                        <a:pt x="244300" y="0"/>
                        <a:pt x="250874" y="6574"/>
                        <a:pt x="250874" y="14683"/>
                      </a:cubicBezTo>
                      <a:lnTo>
                        <a:pt x="250874" y="19282"/>
                      </a:lnTo>
                      <a:lnTo>
                        <a:pt x="275639" y="19282"/>
                      </a:lnTo>
                      <a:lnTo>
                        <a:pt x="275639" y="65001"/>
                      </a:lnTo>
                      <a:lnTo>
                        <a:pt x="250874" y="65001"/>
                      </a:lnTo>
                      <a:lnTo>
                        <a:pt x="250874" y="73412"/>
                      </a:lnTo>
                      <a:cubicBezTo>
                        <a:pt x="250874" y="81521"/>
                        <a:pt x="244300" y="88095"/>
                        <a:pt x="236191" y="88095"/>
                      </a:cubicBezTo>
                      <a:lnTo>
                        <a:pt x="14683" y="88095"/>
                      </a:lnTo>
                      <a:cubicBezTo>
                        <a:pt x="6574" y="88095"/>
                        <a:pt x="0" y="81521"/>
                        <a:pt x="0" y="73412"/>
                      </a:cubicBezTo>
                      <a:lnTo>
                        <a:pt x="0" y="14683"/>
                      </a:lnTo>
                      <a:cubicBezTo>
                        <a:pt x="0" y="6574"/>
                        <a:pt x="6574" y="0"/>
                        <a:pt x="14683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" name="직사각형 45"/>
            <p:cNvSpPr/>
            <p:nvPr/>
          </p:nvSpPr>
          <p:spPr>
            <a:xfrm>
              <a:off x="1299374" y="1421753"/>
              <a:ext cx="482181" cy="152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&lt; BACK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2862549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155040" y="1595860"/>
              <a:ext cx="1442590" cy="28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서울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국립미술관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178572" y="2576661"/>
              <a:ext cx="1057107" cy="25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대관 일정 </a:t>
              </a:r>
              <a:endParaRPr lang="ko-KR" alt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94" name="타원 393"/>
            <p:cNvSpPr/>
            <p:nvPr/>
          </p:nvSpPr>
          <p:spPr>
            <a:xfrm>
              <a:off x="2209511" y="1936315"/>
              <a:ext cx="454736" cy="4547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8BE7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/>
            <p:cNvSpPr/>
            <p:nvPr/>
          </p:nvSpPr>
          <p:spPr>
            <a:xfrm>
              <a:off x="1553810" y="1936315"/>
              <a:ext cx="454736" cy="454736"/>
            </a:xfrm>
            <a:prstGeom prst="ellipse">
              <a:avLst/>
            </a:prstGeom>
            <a:solidFill>
              <a:srgbClr val="18BE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1465073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전시관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선택</a:t>
              </a:r>
              <a:endParaRPr lang="ko-KR" altLang="en-US" sz="800" dirty="0"/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2130302" y="202506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필요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서류제출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2785767" y="2030146"/>
              <a:ext cx="608300" cy="278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접수</a:t>
              </a:r>
              <a:endParaRPr lang="en-US" altLang="ko-KR" sz="800" b="1" dirty="0" smtClean="0">
                <a:solidFill>
                  <a:srgbClr val="18BE73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rgbClr val="18BE73"/>
                  </a:solidFill>
                </a:rPr>
                <a:t>완료</a:t>
              </a:r>
              <a:endParaRPr lang="ko-KR" altLang="en-US" sz="800" b="1" dirty="0">
                <a:solidFill>
                  <a:srgbClr val="18BE73"/>
                </a:solidFill>
              </a:endParaRPr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1356845" y="2822171"/>
              <a:ext cx="2149830" cy="2603777"/>
              <a:chOff x="4122137" y="2787426"/>
              <a:chExt cx="2149830" cy="260377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모서리가 둥근 직사각형 187"/>
              <p:cNvSpPr/>
              <p:nvPr/>
            </p:nvSpPr>
            <p:spPr>
              <a:xfrm>
                <a:off x="4122137" y="2787426"/>
                <a:ext cx="2149830" cy="2603777"/>
              </a:xfrm>
              <a:prstGeom prst="roundRect">
                <a:avLst>
                  <a:gd name="adj" fmla="val 38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9" name="그룹 188"/>
              <p:cNvGrpSpPr/>
              <p:nvPr/>
            </p:nvGrpSpPr>
            <p:grpSpPr>
              <a:xfrm>
                <a:off x="4136956" y="2843784"/>
                <a:ext cx="2075454" cy="426720"/>
                <a:chOff x="1383792" y="2843784"/>
                <a:chExt cx="2075454" cy="426720"/>
              </a:xfrm>
            </p:grpSpPr>
            <p:sp>
              <p:nvSpPr>
                <p:cNvPr id="266" name="직사각형 265"/>
                <p:cNvSpPr/>
                <p:nvPr/>
              </p:nvSpPr>
              <p:spPr>
                <a:xfrm>
                  <a:off x="1383792" y="2843784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1402079" y="2886456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1402080" y="3057144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2022.12.02 ~ 2023. 04.25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2027063" y="2898648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90" name="그룹 189"/>
              <p:cNvGrpSpPr/>
              <p:nvPr/>
            </p:nvGrpSpPr>
            <p:grpSpPr>
              <a:xfrm>
                <a:off x="4136956" y="3359033"/>
                <a:ext cx="2075454" cy="426720"/>
                <a:chOff x="1383792" y="3359033"/>
                <a:chExt cx="2075454" cy="426720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>
                  <a:off x="1383792" y="3359033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402079" y="3401705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402080" y="3572393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2022.11.02 ~ 2023. 05.25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2027063" y="3413897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01" name="그룹 200"/>
              <p:cNvGrpSpPr/>
              <p:nvPr/>
            </p:nvGrpSpPr>
            <p:grpSpPr>
              <a:xfrm>
                <a:off x="4136956" y="3880295"/>
                <a:ext cx="2075454" cy="426720"/>
                <a:chOff x="1383792" y="3880295"/>
                <a:chExt cx="2075454" cy="426720"/>
              </a:xfrm>
            </p:grpSpPr>
            <p:sp>
              <p:nvSpPr>
                <p:cNvPr id="242" name="직사각형 241"/>
                <p:cNvSpPr/>
                <p:nvPr/>
              </p:nvSpPr>
              <p:spPr>
                <a:xfrm>
                  <a:off x="1383792" y="3880295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1402079" y="3922967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1402080" y="4093655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2023.03.24 ~ 2023. 09.30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2027063" y="3935159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4" name="그룹 213"/>
              <p:cNvGrpSpPr/>
              <p:nvPr/>
            </p:nvGrpSpPr>
            <p:grpSpPr>
              <a:xfrm>
                <a:off x="4136956" y="4368165"/>
                <a:ext cx="2075454" cy="426720"/>
                <a:chOff x="1383792" y="4368165"/>
                <a:chExt cx="2075454" cy="426720"/>
              </a:xfrm>
            </p:grpSpPr>
            <p:sp>
              <p:nvSpPr>
                <p:cNvPr id="238" name="직사각형 237"/>
                <p:cNvSpPr/>
                <p:nvPr/>
              </p:nvSpPr>
              <p:spPr>
                <a:xfrm>
                  <a:off x="1383792" y="4368165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402079" y="4410837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02080" y="4581525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2023.01.02 ~ 2023. 04.25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2027063" y="4423029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4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5" name="그룹 214"/>
              <p:cNvGrpSpPr/>
              <p:nvPr/>
            </p:nvGrpSpPr>
            <p:grpSpPr>
              <a:xfrm>
                <a:off x="4136956" y="4886325"/>
                <a:ext cx="2075454" cy="426720"/>
                <a:chOff x="1383792" y="4886325"/>
                <a:chExt cx="2075454" cy="426720"/>
              </a:xfrm>
            </p:grpSpPr>
            <p:sp>
              <p:nvSpPr>
                <p:cNvPr id="230" name="직사각형 229"/>
                <p:cNvSpPr/>
                <p:nvPr/>
              </p:nvSpPr>
              <p:spPr>
                <a:xfrm>
                  <a:off x="1383792" y="4886325"/>
                  <a:ext cx="2075454" cy="426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402079" y="4928997"/>
                  <a:ext cx="792481" cy="18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국립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미술관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1402080" y="5099685"/>
                  <a:ext cx="1249590" cy="213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2022.12.02 ~ 2023. 04.25</a:t>
                  </a:r>
                  <a:endParaRPr lang="ko-KR" altLang="en-US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2027063" y="4941189"/>
                  <a:ext cx="624606" cy="170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(2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층 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r>
                    <a:rPr lang="ko-KR" altLang="en-US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관</a:t>
                  </a:r>
                  <a:r>
                    <a:rPr lang="en-US" altLang="ko-KR" sz="8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cxnSp>
            <p:nvCxnSpPr>
              <p:cNvPr id="216" name="직선 연결선 215"/>
              <p:cNvCxnSpPr/>
              <p:nvPr/>
            </p:nvCxnSpPr>
            <p:spPr>
              <a:xfrm>
                <a:off x="4347418" y="3307599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4347418" y="4338860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4347418" y="4842161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4347418" y="3831992"/>
                <a:ext cx="176687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한쪽 모서리가 둥근 사각형 404"/>
            <p:cNvSpPr/>
            <p:nvPr/>
          </p:nvSpPr>
          <p:spPr>
            <a:xfrm>
              <a:off x="3097694" y="2885326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3" name="한쪽 모서리가 둥근 사각형 442"/>
            <p:cNvSpPr/>
            <p:nvPr/>
          </p:nvSpPr>
          <p:spPr>
            <a:xfrm>
              <a:off x="3097694" y="3441578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4" name="한쪽 모서리가 둥근 사각형 443"/>
            <p:cNvSpPr/>
            <p:nvPr/>
          </p:nvSpPr>
          <p:spPr>
            <a:xfrm>
              <a:off x="3097694" y="3958699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5" name="한쪽 모서리가 둥근 사각형 444"/>
            <p:cNvSpPr/>
            <p:nvPr/>
          </p:nvSpPr>
          <p:spPr>
            <a:xfrm>
              <a:off x="3097694" y="4425361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6" name="한쪽 모서리가 둥근 사각형 445"/>
            <p:cNvSpPr/>
            <p:nvPr/>
          </p:nvSpPr>
          <p:spPr>
            <a:xfrm>
              <a:off x="3097694" y="4931579"/>
              <a:ext cx="240528" cy="3729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7" name="모서리가 둥근 직사각형 446"/>
            <p:cNvSpPr/>
            <p:nvPr/>
          </p:nvSpPr>
          <p:spPr>
            <a:xfrm>
              <a:off x="2248281" y="1201033"/>
              <a:ext cx="361950" cy="45719"/>
            </a:xfrm>
            <a:prstGeom prst="roundRect">
              <a:avLst/>
            </a:prstGeom>
            <a:gradFill flip="none" rotWithShape="1">
              <a:gsLst>
                <a:gs pos="99000">
                  <a:schemeClr val="bg2">
                    <a:lumMod val="75000"/>
                  </a:schemeClr>
                </a:gs>
                <a:gs pos="53000">
                  <a:schemeClr val="bg2">
                    <a:lumMod val="90000"/>
                  </a:schemeClr>
                </a:gs>
                <a:gs pos="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4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1076</Words>
  <Application>Microsoft Office PowerPoint</Application>
  <PresentationFormat>와이드스크린</PresentationFormat>
  <Paragraphs>406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2022-12-04T06:04:47Z</dcterms:created>
  <dcterms:modified xsi:type="dcterms:W3CDTF">2022-12-04T09:17:32Z</dcterms:modified>
</cp:coreProperties>
</file>