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embeddedFontLst>
    <p:embeddedFont>
      <p:font typeface="Calibri" pitchFamily="34" charset="0"/>
      <p:regular r:id="rId18"/>
      <p:bold r:id="rId19"/>
      <p:italic r:id="rId20"/>
      <p:boldItalic r:id="rId21"/>
    </p:embeddedFont>
    <p:embeddedFont>
      <p:font typeface="Lucida Sans Unicode" pitchFamily="34" charset="0"/>
      <p:regular r:id="rId22"/>
    </p:embeddedFont>
    <p:embeddedFont>
      <p:font typeface="Wingdings 3" pitchFamily="18" charset="2"/>
      <p:regular r:id="rId23"/>
    </p:embeddedFont>
    <p:embeddedFont>
      <p:font typeface="Verdana" pitchFamily="34" charset="0"/>
      <p:regular r:id="rId24"/>
      <p:bold r:id="rId25"/>
      <p:italic r:id="rId26"/>
      <p:boldItalic r:id="rId27"/>
    </p:embeddedFont>
    <p:embeddedFont>
      <p:font typeface="Wingdings 2" pitchFamily="18" charset="2"/>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UwyxXpSbYnRxPbq/wXeDKVsSCb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44213AF-26F6-41FA-8D85-E2C5388D6E58}" type="datetimeFigureOut">
              <a:rPr lang="en-US" smtClean="0"/>
              <a:pPr/>
              <a:t>12/29/2022</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12/29/2022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12/29/2022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12/29/2022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4213AF-26F6-41FA-8D85-E2C5388D6E58}" type="datetimeFigureOut">
              <a:rPr lang="en-US" smtClean="0"/>
              <a:pPr/>
              <a:t>12/29/2022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4213AF-26F6-41FA-8D85-E2C5388D6E58}" type="datetimeFigureOut">
              <a:rPr lang="en-US" smtClean="0"/>
              <a:pPr/>
              <a:t>12/29/2022</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44213AF-26F6-41FA-8D85-E2C5388D6E58}" type="datetimeFigureOut">
              <a:rPr lang="en-US" smtClean="0"/>
              <a:pPr/>
              <a:t>12/29/2022</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44213AF-26F6-41FA-8D85-E2C5388D6E58}" type="datetimeFigureOut">
              <a:rPr lang="en-US" smtClean="0"/>
              <a:pPr/>
              <a:t>12/29/2022</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544213AF-26F6-41FA-8D85-E2C5388D6E58}" type="datetimeFigureOut">
              <a:rPr lang="en-US" smtClean="0"/>
              <a:pPr/>
              <a:t>12/29/2022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44213AF-26F6-41FA-8D85-E2C5388D6E58}" type="datetimeFigureOut">
              <a:rPr lang="en-US" smtClean="0"/>
              <a:pPr/>
              <a:t>12/29/2022</a:t>
            </a:fld>
            <a:endParaRPr lang="en-US">
              <a:solidFill>
                <a:schemeClr val="tx1"/>
              </a:solidFill>
            </a:endParaRPr>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12/29/2022</a:t>
            </a:fld>
            <a:endParaRPr lang="en-US" sz="1000" dirty="0">
              <a:solidFill>
                <a:schemeClr val="tx1"/>
              </a:solidFill>
            </a:endParaRPr>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
        <p:cNvGrpSpPr/>
        <p:nvPr/>
      </p:nvGrpSpPr>
      <p:grpSpPr>
        <a:xfrm>
          <a:off x="0" y="0"/>
          <a:ext cx="0" cy="0"/>
          <a:chOff x="0" y="0"/>
          <a:chExt cx="0" cy="0"/>
        </a:xfrm>
      </p:grpSpPr>
      <p:sp>
        <p:nvSpPr>
          <p:cNvPr id="68" name="Google Shape;68;p1"/>
          <p:cNvSpPr/>
          <p:nvPr/>
        </p:nvSpPr>
        <p:spPr>
          <a:xfrm>
            <a:off x="0" y="-106775"/>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 name="Google Shape;69;p1"/>
          <p:cNvSpPr txBox="1">
            <a:spLocks noGrp="1"/>
          </p:cNvSpPr>
          <p:nvPr>
            <p:ph type="ctrTitle"/>
          </p:nvPr>
        </p:nvSpPr>
        <p:spPr>
          <a:xfrm>
            <a:off x="204955" y="157346"/>
            <a:ext cx="10550100" cy="11829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ct val="100000"/>
              <a:buFont typeface="Calibri"/>
              <a:buNone/>
            </a:pPr>
            <a:r>
              <a:rPr lang="en-US" sz="4800" b="1" u="sng" dirty="0"/>
              <a:t>Fake News </a:t>
            </a:r>
            <a:r>
              <a:rPr lang="en-US" sz="4800" b="1" u="sng" dirty="0" smtClean="0"/>
              <a:t>Report</a:t>
            </a:r>
            <a:endParaRPr sz="4800" b="1" u="sng"/>
          </a:p>
          <a:p>
            <a:pPr marL="0" lvl="0" indent="0" algn="l" rtl="0">
              <a:lnSpc>
                <a:spcPct val="90000"/>
              </a:lnSpc>
              <a:spcBef>
                <a:spcPts val="0"/>
              </a:spcBef>
              <a:spcAft>
                <a:spcPts val="0"/>
              </a:spcAft>
              <a:buClr>
                <a:schemeClr val="dk1"/>
              </a:buClr>
              <a:buSzPct val="100000"/>
              <a:buFont typeface="Calibri"/>
              <a:buNone/>
            </a:pPr>
            <a:endParaRPr sz="4800" b="1" u="sng"/>
          </a:p>
        </p:txBody>
      </p:sp>
      <p:sp>
        <p:nvSpPr>
          <p:cNvPr id="71" name="Google Shape;71;p1"/>
          <p:cNvSpPr txBox="1">
            <a:spLocks noGrp="1"/>
          </p:cNvSpPr>
          <p:nvPr>
            <p:ph type="subTitle" idx="1"/>
          </p:nvPr>
        </p:nvSpPr>
        <p:spPr>
          <a:xfrm>
            <a:off x="204951" y="1518666"/>
            <a:ext cx="11441400" cy="4856400"/>
          </a:xfrm>
          <a:prstGeom prst="rect">
            <a:avLst/>
          </a:prstGeom>
          <a:noFill/>
          <a:ln>
            <a:noFill/>
          </a:ln>
        </p:spPr>
        <p:txBody>
          <a:bodyPr spcFirstLastPara="1" wrap="square" lIns="91425" tIns="45700" rIns="91425" bIns="45700" anchor="t" anchorCtr="0">
            <a:noAutofit/>
          </a:bodyPr>
          <a:lstStyle/>
          <a:p>
            <a:pPr marL="0" lvl="0" indent="0" algn="l" rtl="0">
              <a:lnSpc>
                <a:spcPct val="107916"/>
              </a:lnSpc>
              <a:spcBef>
                <a:spcPts val="0"/>
              </a:spcBef>
              <a:spcAft>
                <a:spcPts val="0"/>
              </a:spcAft>
              <a:buClr>
                <a:schemeClr val="dk1"/>
              </a:buClr>
              <a:buSzPts val="1100"/>
              <a:buFont typeface="Arial"/>
              <a:buNone/>
            </a:pPr>
            <a:r>
              <a:rPr lang="en-US" sz="2000" b="1" u="sng">
                <a:latin typeface="Calibri"/>
                <a:ea typeface="Calibri"/>
                <a:cs typeface="Calibri"/>
                <a:sym typeface="Calibri"/>
              </a:rPr>
              <a:t>Fake News Filtering</a:t>
            </a:r>
            <a:endParaRPr sz="2000" b="1" u="sng">
              <a:latin typeface="Calibri"/>
              <a:ea typeface="Calibri"/>
              <a:cs typeface="Calibri"/>
              <a:sym typeface="Calibri"/>
            </a:endParaRPr>
          </a:p>
          <a:p>
            <a:pPr marL="0" lvl="0" indent="0" algn="l" rtl="0">
              <a:lnSpc>
                <a:spcPct val="115000"/>
              </a:lnSpc>
              <a:spcBef>
                <a:spcPts val="800"/>
              </a:spcBef>
              <a:spcAft>
                <a:spcPts val="0"/>
              </a:spcAft>
              <a:buClr>
                <a:schemeClr val="dk1"/>
              </a:buClr>
              <a:buSzPts val="1100"/>
              <a:buFont typeface="Arial"/>
              <a:buNone/>
            </a:pPr>
            <a:r>
              <a:rPr lang="en-US" sz="1900">
                <a:latin typeface="Calibri"/>
                <a:ea typeface="Calibri"/>
                <a:cs typeface="Calibri"/>
                <a:sym typeface="Calibri"/>
              </a:rPr>
              <a:t>Fake news has become one of the biggest problems of our age. It has a serious impact on our online as well as offline discourse. One can even go as far as saying that, to date, fake news poses a clear and present danger to western democracy and stability of the society.</a:t>
            </a:r>
            <a:endParaRPr sz="1900">
              <a:latin typeface="Calibri"/>
              <a:ea typeface="Calibri"/>
              <a:cs typeface="Calibri"/>
              <a:sym typeface="Calibri"/>
            </a:endParaRPr>
          </a:p>
          <a:p>
            <a:pPr marL="0" lvl="0" indent="0" algn="l" rtl="0">
              <a:lnSpc>
                <a:spcPct val="115000"/>
              </a:lnSpc>
              <a:spcBef>
                <a:spcPts val="0"/>
              </a:spcBef>
              <a:spcAft>
                <a:spcPts val="0"/>
              </a:spcAft>
              <a:buNone/>
            </a:pPr>
            <a:endParaRPr sz="1900">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900">
                <a:latin typeface="Calibri"/>
                <a:ea typeface="Calibri"/>
                <a:cs typeface="Calibri"/>
                <a:sym typeface="Calibri"/>
              </a:rPr>
              <a:t>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a:t>
            </a:r>
            <a:endParaRPr sz="1900">
              <a:latin typeface="Calibri"/>
              <a:ea typeface="Calibri"/>
              <a:cs typeface="Calibri"/>
              <a:sym typeface="Calibri"/>
            </a:endParaRPr>
          </a:p>
          <a:p>
            <a:pPr marL="0" lvl="0" indent="0" algn="l" rtl="0">
              <a:lnSpc>
                <a:spcPct val="115000"/>
              </a:lnSpc>
              <a:spcBef>
                <a:spcPts val="0"/>
              </a:spcBef>
              <a:spcAft>
                <a:spcPts val="0"/>
              </a:spcAft>
              <a:buNone/>
            </a:pPr>
            <a:endParaRPr sz="1900">
              <a:latin typeface="Calibri"/>
              <a:ea typeface="Calibri"/>
              <a:cs typeface="Calibri"/>
              <a:sym typeface="Calibri"/>
            </a:endParaRPr>
          </a:p>
          <a:p>
            <a:pPr marL="0" lvl="0" indent="0" algn="l" rtl="0">
              <a:lnSpc>
                <a:spcPct val="115000"/>
              </a:lnSpc>
              <a:spcBef>
                <a:spcPts val="0"/>
              </a:spcBef>
              <a:spcAft>
                <a:spcPts val="0"/>
              </a:spcAft>
              <a:buNone/>
            </a:pPr>
            <a:r>
              <a:rPr lang="en-US" sz="1900">
                <a:latin typeface="Calibri"/>
                <a:ea typeface="Calibri"/>
                <a:cs typeface="Calibri"/>
                <a:sym typeface="Calibri"/>
              </a:rPr>
              <a:t>For media outlets, the ability to attract viewers to their websites is necessary to generate online advertising revenue. So it is necessary to detect fake news.</a:t>
            </a:r>
            <a:endParaRPr sz="2500" u="sng"/>
          </a:p>
          <a:p>
            <a:pPr marL="0" lvl="0" indent="88900" algn="l" rtl="0">
              <a:lnSpc>
                <a:spcPct val="90000"/>
              </a:lnSpc>
              <a:spcBef>
                <a:spcPts val="1000"/>
              </a:spcBef>
              <a:spcAft>
                <a:spcPts val="0"/>
              </a:spcAft>
              <a:buClr>
                <a:schemeClr val="dk1"/>
              </a:buClr>
              <a:buSzPts val="1400"/>
              <a:buFont typeface="Arial"/>
              <a:buNone/>
            </a:pPr>
            <a:endParaRPr sz="2000">
              <a:solidFill>
                <a:schemeClr val="dk1"/>
              </a:solidFill>
            </a:endParaRPr>
          </a:p>
        </p:txBody>
      </p:sp>
      <p:cxnSp>
        <p:nvCxnSpPr>
          <p:cNvPr id="70" name="Google Shape;70;p1"/>
          <p:cNvCxnSpPr/>
          <p:nvPr/>
        </p:nvCxnSpPr>
        <p:spPr>
          <a:xfrm>
            <a:off x="8878" y="806470"/>
            <a:ext cx="7903723" cy="0"/>
          </a:xfrm>
          <a:prstGeom prst="straightConnector1">
            <a:avLst/>
          </a:prstGeom>
          <a:noFill/>
          <a:ln w="25400" cap="sq" cmpd="sng">
            <a:solidFill>
              <a:schemeClr val="accent1"/>
            </a:solidFill>
            <a:prstDash val="solid"/>
            <a:bevel/>
            <a:headEnd type="none" w="sm" len="sm"/>
            <a:tailEnd type="none" w="sm" len="sm"/>
          </a:ln>
        </p:spPr>
      </p:cxnSp>
      <p:grpSp>
        <p:nvGrpSpPr>
          <p:cNvPr id="72" name="Google Shape;72;p1"/>
          <p:cNvGrpSpPr/>
          <p:nvPr/>
        </p:nvGrpSpPr>
        <p:grpSpPr>
          <a:xfrm>
            <a:off x="11388224" y="2325422"/>
            <a:ext cx="465458" cy="872153"/>
            <a:chOff x="11388224" y="2325422"/>
            <a:chExt cx="465458" cy="872153"/>
          </a:xfrm>
        </p:grpSpPr>
        <p:sp>
          <p:nvSpPr>
            <p:cNvPr id="73" name="Google Shape;73;p1"/>
            <p:cNvSpPr/>
            <p:nvPr/>
          </p:nvSpPr>
          <p:spPr>
            <a:xfrm>
              <a:off x="11403764" y="2325422"/>
              <a:ext cx="139039" cy="139039"/>
            </a:xfrm>
            <a:custGeom>
              <a:avLst/>
              <a:gdLst/>
              <a:ahLst/>
              <a:cxnLst/>
              <a:rect l="l" t="t" r="r" b="b"/>
              <a:pathLst>
                <a:path w="139039" h="139039" extrusionOk="0">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1"/>
            <p:cNvSpPr/>
            <p:nvPr/>
          </p:nvSpPr>
          <p:spPr>
            <a:xfrm>
              <a:off x="11762544" y="2554717"/>
              <a:ext cx="91138" cy="91138"/>
            </a:xfrm>
            <a:custGeom>
              <a:avLst/>
              <a:gdLst/>
              <a:ahLst/>
              <a:cxnLst/>
              <a:rect l="l" t="t" r="r" b="b"/>
              <a:pathLst>
                <a:path w="91138" h="91138" extrusionOk="0">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1"/>
            <p:cNvSpPr/>
            <p:nvPr/>
          </p:nvSpPr>
          <p:spPr>
            <a:xfrm>
              <a:off x="11388224" y="3069861"/>
              <a:ext cx="127714" cy="127714"/>
            </a:xfrm>
            <a:custGeom>
              <a:avLst/>
              <a:gdLst/>
              <a:ahLst/>
              <a:cxnLst/>
              <a:rect l="l" t="t" r="r" b="b"/>
              <a:pathLst>
                <a:path w="127714" h="127714" extrusionOk="0">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76" name="Google Shape;76;p1"/>
          <p:cNvPicPr preferRelativeResize="0"/>
          <p:nvPr/>
        </p:nvPicPr>
        <p:blipFill rotWithShape="1">
          <a:blip r:embed="rId3">
            <a:alphaModFix/>
          </a:blip>
          <a:srcRect l="9546" r="9546"/>
          <a:stretch/>
        </p:blipFill>
        <p:spPr>
          <a:xfrm>
            <a:off x="10063238" y="98027"/>
            <a:ext cx="1705985" cy="1182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pic>
        <p:nvPicPr>
          <p:cNvPr id="185" name="Google Shape;185;p10"/>
          <p:cNvPicPr preferRelativeResize="0">
            <a:picLocks noGrp="1"/>
          </p:cNvPicPr>
          <p:nvPr>
            <p:ph idx="1"/>
          </p:nvPr>
        </p:nvPicPr>
        <p:blipFill rotWithShape="1">
          <a:blip r:embed="rId3">
            <a:alphaModFix/>
          </a:blip>
          <a:srcRect t="7983" b="7983"/>
          <a:stretch/>
        </p:blipFill>
        <p:spPr>
          <a:xfrm>
            <a:off x="20" y="10"/>
            <a:ext cx="12192000" cy="6858000"/>
          </a:xfrm>
          <a:prstGeom prst="rect">
            <a:avLst/>
          </a:prstGeom>
          <a:noFill/>
          <a:ln>
            <a:noFill/>
          </a:ln>
        </p:spPr>
      </p:pic>
      <p:sp>
        <p:nvSpPr>
          <p:cNvPr id="187" name="Google Shape;187;p10"/>
          <p:cNvSpPr txBox="1">
            <a:spLocks noGrp="1"/>
          </p:cNvSpPr>
          <p:nvPr>
            <p:ph type="title"/>
          </p:nvPr>
        </p:nvSpPr>
        <p:spPr>
          <a:xfrm>
            <a:off x="523875" y="5317240"/>
            <a:ext cx="11210925" cy="74483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3600"/>
              <a:buFont typeface="Calibri"/>
              <a:buNone/>
            </a:pPr>
            <a:r>
              <a:rPr lang="en-US" sz="3600" b="1" u="sng">
                <a:solidFill>
                  <a:srgbClr val="262626"/>
                </a:solidFill>
              </a:rPr>
              <a:t>Word Cloud</a:t>
            </a:r>
            <a:endParaRPr/>
          </a:p>
        </p:txBody>
      </p:sp>
      <p:sp>
        <p:nvSpPr>
          <p:cNvPr id="186" name="Google Shape;186;p10"/>
          <p:cNvSpPr/>
          <p:nvPr/>
        </p:nvSpPr>
        <p:spPr>
          <a:xfrm>
            <a:off x="0" y="5320142"/>
            <a:ext cx="12192000" cy="736551"/>
          </a:xfrm>
          <a:prstGeom prst="rect">
            <a:avLst/>
          </a:prstGeom>
          <a:solidFill>
            <a:schemeClr val="lt1">
              <a:alpha val="9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88" name="Google Shape;188;p10"/>
          <p:cNvCxnSpPr/>
          <p:nvPr/>
        </p:nvCxnSpPr>
        <p:spPr>
          <a:xfrm>
            <a:off x="0" y="5241983"/>
            <a:ext cx="12192000" cy="0"/>
          </a:xfrm>
          <a:prstGeom prst="straightConnector1">
            <a:avLst/>
          </a:prstGeom>
          <a:noFill/>
          <a:ln w="41275" cap="flat" cmpd="sng">
            <a:solidFill>
              <a:schemeClr val="lt1">
                <a:alpha val="89803"/>
              </a:schemeClr>
            </a:solidFill>
            <a:prstDash val="solid"/>
            <a:miter lim="800000"/>
            <a:headEnd type="none" w="sm" len="sm"/>
            <a:tailEnd type="none" w="sm" len="sm"/>
          </a:ln>
        </p:spPr>
      </p:cxnSp>
      <p:cxnSp>
        <p:nvCxnSpPr>
          <p:cNvPr id="189" name="Google Shape;189;p10"/>
          <p:cNvCxnSpPr/>
          <p:nvPr/>
        </p:nvCxnSpPr>
        <p:spPr>
          <a:xfrm>
            <a:off x="0" y="6134852"/>
            <a:ext cx="12192000" cy="0"/>
          </a:xfrm>
          <a:prstGeom prst="straightConnector1">
            <a:avLst/>
          </a:prstGeom>
          <a:noFill/>
          <a:ln w="41275" cap="flat" cmpd="sng">
            <a:solidFill>
              <a:schemeClr val="lt1">
                <a:alpha val="89803"/>
              </a:schemeClr>
            </a:solidFill>
            <a:prstDash val="solid"/>
            <a:miter lim="800000"/>
            <a:headEnd type="none" w="sm" len="sm"/>
            <a:tailEnd type="none" w="sm" len="sm"/>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3"/>
        <p:cNvGrpSpPr/>
        <p:nvPr/>
      </p:nvGrpSpPr>
      <p:grpSpPr>
        <a:xfrm>
          <a:off x="0" y="0"/>
          <a:ext cx="0" cy="0"/>
          <a:chOff x="0" y="0"/>
          <a:chExt cx="0" cy="0"/>
        </a:xfrm>
      </p:grpSpPr>
      <p:sp>
        <p:nvSpPr>
          <p:cNvPr id="194" name="Google Shape;194;p13"/>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 name="Google Shape;195;p13"/>
          <p:cNvSpPr txBox="1">
            <a:spLocks noGrp="1"/>
          </p:cNvSpPr>
          <p:nvPr>
            <p:ph type="title"/>
          </p:nvPr>
        </p:nvSpPr>
        <p:spPr>
          <a:xfrm>
            <a:off x="838200" y="184805"/>
            <a:ext cx="10515600" cy="15058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200"/>
              <a:buFont typeface="Calibri"/>
              <a:buNone/>
            </a:pPr>
            <a:r>
              <a:rPr lang="en-US" sz="5200" b="1" u="sng">
                <a:solidFill>
                  <a:schemeClr val="dk1"/>
                </a:solidFill>
                <a:latin typeface="Calibri"/>
                <a:ea typeface="Calibri"/>
                <a:cs typeface="Calibri"/>
                <a:sym typeface="Calibri"/>
              </a:rPr>
              <a:t>Final Dataset</a:t>
            </a:r>
            <a:endParaRPr/>
          </a:p>
        </p:txBody>
      </p:sp>
      <p:pic>
        <p:nvPicPr>
          <p:cNvPr id="196" name="Google Shape;196;p13"/>
          <p:cNvPicPr preferRelativeResize="0"/>
          <p:nvPr/>
        </p:nvPicPr>
        <p:blipFill>
          <a:blip r:embed="rId3">
            <a:alphaModFix/>
          </a:blip>
          <a:stretch>
            <a:fillRect/>
          </a:stretch>
        </p:blipFill>
        <p:spPr>
          <a:xfrm>
            <a:off x="1512453" y="1423828"/>
            <a:ext cx="9164051" cy="5149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0"/>
        <p:cNvGrpSpPr/>
        <p:nvPr/>
      </p:nvGrpSpPr>
      <p:grpSpPr>
        <a:xfrm>
          <a:off x="0" y="0"/>
          <a:ext cx="0" cy="0"/>
          <a:chOff x="0" y="0"/>
          <a:chExt cx="0" cy="0"/>
        </a:xfrm>
      </p:grpSpPr>
      <p:cxnSp>
        <p:nvCxnSpPr>
          <p:cNvPr id="201" name="Google Shape;201;p14"/>
          <p:cNvCxnSpPr/>
          <p:nvPr/>
        </p:nvCxnSpPr>
        <p:spPr>
          <a:xfrm>
            <a:off x="0" y="272357"/>
            <a:ext cx="12188824" cy="0"/>
          </a:xfrm>
          <a:prstGeom prst="straightConnector1">
            <a:avLst/>
          </a:prstGeom>
          <a:noFill/>
          <a:ln w="50800" cap="flat" cmpd="sng">
            <a:solidFill>
              <a:srgbClr val="3F3F3F"/>
            </a:solidFill>
            <a:prstDash val="solid"/>
            <a:miter lim="800000"/>
            <a:headEnd type="none" w="sm" len="sm"/>
            <a:tailEnd type="none" w="sm" len="sm"/>
          </a:ln>
        </p:spPr>
      </p:cxnSp>
      <p:sp>
        <p:nvSpPr>
          <p:cNvPr id="202" name="Google Shape;202;p14"/>
          <p:cNvSpPr/>
          <p:nvPr/>
        </p:nvSpPr>
        <p:spPr>
          <a:xfrm>
            <a:off x="0" y="368596"/>
            <a:ext cx="12192000" cy="1735555"/>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 name="Google Shape;203;p14"/>
          <p:cNvSpPr txBox="1">
            <a:spLocks noGrp="1"/>
          </p:cNvSpPr>
          <p:nvPr>
            <p:ph type="title"/>
          </p:nvPr>
        </p:nvSpPr>
        <p:spPr>
          <a:xfrm>
            <a:off x="526073" y="489439"/>
            <a:ext cx="11139854" cy="93044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3000"/>
              <a:buFont typeface="Calibri"/>
              <a:buNone/>
            </a:pPr>
            <a:r>
              <a:rPr lang="en-US" sz="3000" b="1" u="sng">
                <a:solidFill>
                  <a:schemeClr val="lt1"/>
                </a:solidFill>
                <a:latin typeface="Calibri"/>
                <a:ea typeface="Calibri"/>
                <a:cs typeface="Calibri"/>
                <a:sym typeface="Calibri"/>
              </a:rPr>
              <a:t>Encoding</a:t>
            </a:r>
            <a:br>
              <a:rPr lang="en-US" sz="3000" b="1" u="sng">
                <a:solidFill>
                  <a:schemeClr val="lt1"/>
                </a:solidFill>
                <a:latin typeface="Calibri"/>
                <a:ea typeface="Calibri"/>
                <a:cs typeface="Calibri"/>
                <a:sym typeface="Calibri"/>
              </a:rPr>
            </a:br>
            <a:r>
              <a:rPr lang="en-US" sz="3000" b="1" u="sng">
                <a:solidFill>
                  <a:schemeClr val="lt1"/>
                </a:solidFill>
                <a:latin typeface="Calibri"/>
                <a:ea typeface="Calibri"/>
                <a:cs typeface="Calibri"/>
                <a:sym typeface="Calibri"/>
              </a:rPr>
              <a:t>TF-IDF Vectorizer</a:t>
            </a:r>
            <a:endParaRPr sz="3000" b="1">
              <a:solidFill>
                <a:schemeClr val="lt1"/>
              </a:solidFill>
              <a:latin typeface="Calibri"/>
              <a:ea typeface="Calibri"/>
              <a:cs typeface="Calibri"/>
              <a:sym typeface="Calibri"/>
            </a:endParaRPr>
          </a:p>
        </p:txBody>
      </p:sp>
      <p:cxnSp>
        <p:nvCxnSpPr>
          <p:cNvPr id="204" name="Google Shape;204;p14"/>
          <p:cNvCxnSpPr/>
          <p:nvPr/>
        </p:nvCxnSpPr>
        <p:spPr>
          <a:xfrm>
            <a:off x="4724400" y="1479733"/>
            <a:ext cx="2743200" cy="0"/>
          </a:xfrm>
          <a:prstGeom prst="straightConnector1">
            <a:avLst/>
          </a:prstGeom>
          <a:noFill/>
          <a:ln w="19050" cap="flat" cmpd="sng">
            <a:solidFill>
              <a:schemeClr val="lt1">
                <a:alpha val="74901"/>
              </a:schemeClr>
            </a:solidFill>
            <a:prstDash val="solid"/>
            <a:miter lim="800000"/>
            <a:headEnd type="none" w="sm" len="sm"/>
            <a:tailEnd type="none" w="sm" len="sm"/>
          </a:ln>
        </p:spPr>
      </p:cxnSp>
      <p:cxnSp>
        <p:nvCxnSpPr>
          <p:cNvPr id="205" name="Google Shape;205;p14"/>
          <p:cNvCxnSpPr/>
          <p:nvPr/>
        </p:nvCxnSpPr>
        <p:spPr>
          <a:xfrm>
            <a:off x="0" y="2201402"/>
            <a:ext cx="12188824" cy="0"/>
          </a:xfrm>
          <a:prstGeom prst="straightConnector1">
            <a:avLst/>
          </a:prstGeom>
          <a:noFill/>
          <a:ln w="50800" cap="flat" cmpd="sng">
            <a:solidFill>
              <a:srgbClr val="3F3F3F"/>
            </a:solidFill>
            <a:prstDash val="solid"/>
            <a:miter lim="800000"/>
            <a:headEnd type="none" w="sm" len="sm"/>
            <a:tailEnd type="none" w="sm" len="sm"/>
          </a:ln>
        </p:spPr>
      </p:cxnSp>
      <p:pic>
        <p:nvPicPr>
          <p:cNvPr id="206" name="Google Shape;206;p14"/>
          <p:cNvPicPr preferRelativeResize="0"/>
          <p:nvPr/>
        </p:nvPicPr>
        <p:blipFill>
          <a:blip r:embed="rId3">
            <a:alphaModFix/>
          </a:blip>
          <a:stretch>
            <a:fillRect/>
          </a:stretch>
        </p:blipFill>
        <p:spPr>
          <a:xfrm>
            <a:off x="787863" y="3098950"/>
            <a:ext cx="10616275" cy="2311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sp>
        <p:nvSpPr>
          <p:cNvPr id="211" name="Google Shape;211;p15"/>
          <p:cNvSpPr/>
          <p:nvPr/>
        </p:nvSpPr>
        <p:spPr>
          <a:xfrm>
            <a:off x="336884" y="321177"/>
            <a:ext cx="4332307" cy="6179552"/>
          </a:xfrm>
          <a:prstGeom prst="rect">
            <a:avLst/>
          </a:prstGeom>
          <a:solidFill>
            <a:srgbClr val="404040">
              <a:alpha val="89803"/>
            </a:srgbClr>
          </a:solidFill>
          <a:ln w="127000" cap="sq" cmpd="thinThick">
            <a:solidFill>
              <a:srgbClr val="595959">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 name="Google Shape;213;p15"/>
          <p:cNvSpPr txBox="1">
            <a:spLocks noGrp="1"/>
          </p:cNvSpPr>
          <p:nvPr>
            <p:ph idx="1"/>
          </p:nvPr>
        </p:nvSpPr>
        <p:spPr>
          <a:xfrm>
            <a:off x="674237" y="4170501"/>
            <a:ext cx="3657600" cy="152559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1600"/>
              </a:spcAft>
              <a:buClr>
                <a:srgbClr val="FFFFFF"/>
              </a:buClr>
              <a:buSzPts val="2000"/>
              <a:buNone/>
            </a:pPr>
            <a:r>
              <a:rPr lang="en-US" sz="2000">
                <a:solidFill>
                  <a:srgbClr val="FFFFFF"/>
                </a:solidFill>
                <a:latin typeface="Calibri"/>
                <a:ea typeface="Calibri"/>
                <a:cs typeface="Calibri"/>
                <a:sym typeface="Calibri"/>
              </a:rPr>
              <a:t>RandomForest Classifier.</a:t>
            </a:r>
            <a:endParaRPr/>
          </a:p>
        </p:txBody>
      </p:sp>
      <p:sp>
        <p:nvSpPr>
          <p:cNvPr id="212" name="Google Shape;212;p15"/>
          <p:cNvSpPr txBox="1">
            <a:spLocks noGrp="1"/>
          </p:cNvSpPr>
          <p:nvPr>
            <p:ph type="title"/>
          </p:nvPr>
        </p:nvSpPr>
        <p:spPr>
          <a:xfrm>
            <a:off x="674237" y="914400"/>
            <a:ext cx="3657600" cy="288757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3400"/>
              <a:buFont typeface="Calibri"/>
              <a:buNone/>
            </a:pPr>
            <a:r>
              <a:rPr lang="en-US" sz="3400" b="1" u="sng">
                <a:solidFill>
                  <a:srgbClr val="FFFFFF"/>
                </a:solidFill>
                <a:latin typeface="Calibri"/>
                <a:ea typeface="Calibri"/>
                <a:cs typeface="Calibri"/>
                <a:sym typeface="Calibri"/>
              </a:rPr>
              <a:t>Best Model, Parameters &amp; Score:</a:t>
            </a:r>
            <a:endParaRPr/>
          </a:p>
        </p:txBody>
      </p:sp>
      <p:cxnSp>
        <p:nvCxnSpPr>
          <p:cNvPr id="214" name="Google Shape;214;p15"/>
          <p:cNvCxnSpPr/>
          <p:nvPr/>
        </p:nvCxnSpPr>
        <p:spPr>
          <a:xfrm>
            <a:off x="1191126" y="3910267"/>
            <a:ext cx="2586790" cy="0"/>
          </a:xfrm>
          <a:prstGeom prst="straightConnector1">
            <a:avLst/>
          </a:prstGeom>
          <a:noFill/>
          <a:ln w="22225" cap="flat" cmpd="sng">
            <a:solidFill>
              <a:srgbClr val="D9D9D9"/>
            </a:solidFill>
            <a:prstDash val="solid"/>
            <a:miter lim="800000"/>
            <a:headEnd type="none" w="sm" len="sm"/>
            <a:tailEnd type="none" w="sm" len="sm"/>
          </a:ln>
        </p:spPr>
      </p:cxnSp>
      <p:pic>
        <p:nvPicPr>
          <p:cNvPr id="215" name="Google Shape;215;p15"/>
          <p:cNvPicPr preferRelativeResize="0"/>
          <p:nvPr/>
        </p:nvPicPr>
        <p:blipFill>
          <a:blip r:embed="rId3">
            <a:alphaModFix/>
          </a:blip>
          <a:stretch>
            <a:fillRect/>
          </a:stretch>
        </p:blipFill>
        <p:spPr>
          <a:xfrm>
            <a:off x="6957291" y="152400"/>
            <a:ext cx="4035587" cy="6553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9"/>
        <p:cNvGrpSpPr/>
        <p:nvPr/>
      </p:nvGrpSpPr>
      <p:grpSpPr>
        <a:xfrm>
          <a:off x="0" y="0"/>
          <a:ext cx="0" cy="0"/>
          <a:chOff x="0" y="0"/>
          <a:chExt cx="0" cy="0"/>
        </a:xfrm>
      </p:grpSpPr>
      <p:sp>
        <p:nvSpPr>
          <p:cNvPr id="220" name="Google Shape;220;p16"/>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4" name="Google Shape;244;p16"/>
          <p:cNvSpPr txBox="1">
            <a:spLocks noGrp="1"/>
          </p:cNvSpPr>
          <p:nvPr>
            <p:ph idx="1"/>
          </p:nvPr>
        </p:nvSpPr>
        <p:spPr>
          <a:xfrm>
            <a:off x="594360" y="5540035"/>
            <a:ext cx="4376651" cy="7955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1600"/>
              </a:spcAft>
              <a:buClr>
                <a:schemeClr val="dk1"/>
              </a:buClr>
              <a:buSzPts val="1800"/>
              <a:buNone/>
            </a:pPr>
            <a:r>
              <a:rPr lang="en-US" sz="1800">
                <a:solidFill>
                  <a:schemeClr val="dk1"/>
                </a:solidFill>
                <a:latin typeface="Calibri"/>
                <a:ea typeface="Calibri"/>
                <a:cs typeface="Calibri"/>
                <a:sym typeface="Calibri"/>
              </a:rPr>
              <a:t>- RandomForest Classifier.</a:t>
            </a:r>
            <a:endParaRPr/>
          </a:p>
        </p:txBody>
      </p:sp>
      <p:sp>
        <p:nvSpPr>
          <p:cNvPr id="221" name="Google Shape;221;p16"/>
          <p:cNvSpPr txBox="1">
            <a:spLocks noGrp="1"/>
          </p:cNvSpPr>
          <p:nvPr>
            <p:ph type="title"/>
          </p:nvPr>
        </p:nvSpPr>
        <p:spPr>
          <a:xfrm>
            <a:off x="594360" y="1474757"/>
            <a:ext cx="3734698" cy="32102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800"/>
              <a:buFont typeface="Calibri"/>
              <a:buNone/>
            </a:pPr>
            <a:r>
              <a:rPr lang="en-US" sz="4800" b="1" u="sng">
                <a:solidFill>
                  <a:schemeClr val="dk1"/>
                </a:solidFill>
                <a:latin typeface="Calibri"/>
                <a:ea typeface="Calibri"/>
                <a:cs typeface="Calibri"/>
                <a:sym typeface="Calibri"/>
              </a:rPr>
              <a:t>Original VS Predicted</a:t>
            </a:r>
            <a:endParaRPr/>
          </a:p>
        </p:txBody>
      </p:sp>
      <p:grpSp>
        <p:nvGrpSpPr>
          <p:cNvPr id="222" name="Google Shape;222;p16"/>
          <p:cNvGrpSpPr/>
          <p:nvPr/>
        </p:nvGrpSpPr>
        <p:grpSpPr>
          <a:xfrm>
            <a:off x="56168" y="2414016"/>
            <a:ext cx="232963" cy="1340860"/>
            <a:chOff x="56168" y="2050133"/>
            <a:chExt cx="232963" cy="1340860"/>
          </a:xfrm>
        </p:grpSpPr>
        <p:sp>
          <p:nvSpPr>
            <p:cNvPr id="223" name="Google Shape;223;p16"/>
            <p:cNvSpPr/>
            <p:nvPr/>
          </p:nvSpPr>
          <p:spPr>
            <a:xfrm rot="5400000">
              <a:off x="228600" y="261989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 name="Google Shape;224;p16"/>
            <p:cNvSpPr/>
            <p:nvPr/>
          </p:nvSpPr>
          <p:spPr>
            <a:xfrm rot="5400000">
              <a:off x="54864" y="261989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 name="Google Shape;225;p16"/>
            <p:cNvSpPr/>
            <p:nvPr/>
          </p:nvSpPr>
          <p:spPr>
            <a:xfrm rot="5400000">
              <a:off x="228600" y="247777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 name="Google Shape;226;p16"/>
            <p:cNvSpPr/>
            <p:nvPr/>
          </p:nvSpPr>
          <p:spPr>
            <a:xfrm rot="5400000">
              <a:off x="54864" y="247777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 name="Google Shape;227;p16"/>
            <p:cNvSpPr/>
            <p:nvPr/>
          </p:nvSpPr>
          <p:spPr>
            <a:xfrm rot="5400000">
              <a:off x="228600" y="233566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8" name="Google Shape;228;p16"/>
            <p:cNvSpPr/>
            <p:nvPr/>
          </p:nvSpPr>
          <p:spPr>
            <a:xfrm rot="5400000">
              <a:off x="54864" y="233566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9" name="Google Shape;229;p16"/>
            <p:cNvSpPr/>
            <p:nvPr/>
          </p:nvSpPr>
          <p:spPr>
            <a:xfrm rot="5400000">
              <a:off x="228600" y="219355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0" name="Google Shape;230;p16"/>
            <p:cNvSpPr/>
            <p:nvPr/>
          </p:nvSpPr>
          <p:spPr>
            <a:xfrm rot="5400000">
              <a:off x="54864" y="219355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1" name="Google Shape;231;p16"/>
            <p:cNvSpPr/>
            <p:nvPr/>
          </p:nvSpPr>
          <p:spPr>
            <a:xfrm rot="5400000">
              <a:off x="228600" y="205143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2" name="Google Shape;232;p16"/>
            <p:cNvSpPr/>
            <p:nvPr/>
          </p:nvSpPr>
          <p:spPr>
            <a:xfrm rot="5400000">
              <a:off x="54864" y="205143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3" name="Google Shape;233;p16"/>
            <p:cNvSpPr/>
            <p:nvPr/>
          </p:nvSpPr>
          <p:spPr>
            <a:xfrm rot="5400000">
              <a:off x="228600" y="333046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4" name="Google Shape;234;p16"/>
            <p:cNvSpPr/>
            <p:nvPr/>
          </p:nvSpPr>
          <p:spPr>
            <a:xfrm rot="5400000">
              <a:off x="54864" y="333046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5" name="Google Shape;235;p16"/>
            <p:cNvSpPr/>
            <p:nvPr/>
          </p:nvSpPr>
          <p:spPr>
            <a:xfrm rot="5400000">
              <a:off x="228600" y="318834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16"/>
            <p:cNvSpPr/>
            <p:nvPr/>
          </p:nvSpPr>
          <p:spPr>
            <a:xfrm rot="5400000">
              <a:off x="54864" y="318834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 name="Google Shape;237;p16"/>
            <p:cNvSpPr/>
            <p:nvPr/>
          </p:nvSpPr>
          <p:spPr>
            <a:xfrm rot="5400000">
              <a:off x="228600" y="304623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8" name="Google Shape;238;p16"/>
            <p:cNvSpPr/>
            <p:nvPr/>
          </p:nvSpPr>
          <p:spPr>
            <a:xfrm rot="5400000">
              <a:off x="54864" y="304623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9" name="Google Shape;239;p16"/>
            <p:cNvSpPr/>
            <p:nvPr/>
          </p:nvSpPr>
          <p:spPr>
            <a:xfrm rot="5400000">
              <a:off x="228600" y="290412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0" name="Google Shape;240;p16"/>
            <p:cNvSpPr/>
            <p:nvPr/>
          </p:nvSpPr>
          <p:spPr>
            <a:xfrm rot="5400000">
              <a:off x="54864" y="290412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1" name="Google Shape;241;p16"/>
            <p:cNvSpPr/>
            <p:nvPr/>
          </p:nvSpPr>
          <p:spPr>
            <a:xfrm rot="5400000">
              <a:off x="228600" y="276200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2" name="Google Shape;242;p16"/>
            <p:cNvSpPr/>
            <p:nvPr/>
          </p:nvSpPr>
          <p:spPr>
            <a:xfrm rot="5400000">
              <a:off x="54864" y="276200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43" name="Google Shape;243;p16"/>
          <p:cNvSpPr/>
          <p:nvPr/>
        </p:nvSpPr>
        <p:spPr>
          <a:xfrm>
            <a:off x="0" y="5364472"/>
            <a:ext cx="5291468" cy="149047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16"/>
          <p:cNvSpPr/>
          <p:nvPr/>
        </p:nvSpPr>
        <p:spPr>
          <a:xfrm>
            <a:off x="0" y="6501384"/>
            <a:ext cx="5852160" cy="35661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46" name="Google Shape;246;p16"/>
          <p:cNvPicPr preferRelativeResize="0"/>
          <p:nvPr/>
        </p:nvPicPr>
        <p:blipFill>
          <a:blip r:embed="rId3">
            <a:alphaModFix/>
          </a:blip>
          <a:stretch>
            <a:fillRect/>
          </a:stretch>
        </p:blipFill>
        <p:spPr>
          <a:xfrm>
            <a:off x="7416859" y="412563"/>
            <a:ext cx="3277319" cy="6032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0"/>
        <p:cNvGrpSpPr/>
        <p:nvPr/>
      </p:nvGrpSpPr>
      <p:grpSpPr>
        <a:xfrm>
          <a:off x="0" y="0"/>
          <a:ext cx="0" cy="0"/>
          <a:chOff x="0" y="0"/>
          <a:chExt cx="0" cy="0"/>
        </a:xfrm>
      </p:grpSpPr>
      <p:sp>
        <p:nvSpPr>
          <p:cNvPr id="251" name="Google Shape;251;p17"/>
          <p:cNvSpPr/>
          <p:nvPr/>
        </p:nvSpPr>
        <p:spPr>
          <a:xfrm>
            <a:off x="1500"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 name="Google Shape;252;p17"/>
          <p:cNvSpPr txBox="1">
            <a:spLocks noGrp="1"/>
          </p:cNvSpPr>
          <p:nvPr>
            <p:ph type="title"/>
          </p:nvPr>
        </p:nvSpPr>
        <p:spPr>
          <a:xfrm>
            <a:off x="594349" y="1474750"/>
            <a:ext cx="4175400" cy="3210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100"/>
              <a:buFont typeface="Calibri"/>
              <a:buNone/>
            </a:pPr>
            <a:r>
              <a:rPr lang="en-US" sz="4100" b="1" u="sng">
                <a:solidFill>
                  <a:schemeClr val="dk1"/>
                </a:solidFill>
                <a:latin typeface="Calibri"/>
                <a:ea typeface="Calibri"/>
                <a:cs typeface="Calibri"/>
                <a:sym typeface="Calibri"/>
              </a:rPr>
              <a:t>Cross-Validation</a:t>
            </a:r>
            <a:endParaRPr sz="4100" b="1">
              <a:solidFill>
                <a:schemeClr val="dk1"/>
              </a:solidFill>
              <a:latin typeface="Calibri"/>
              <a:ea typeface="Calibri"/>
              <a:cs typeface="Calibri"/>
              <a:sym typeface="Calibri"/>
            </a:endParaRPr>
          </a:p>
        </p:txBody>
      </p:sp>
      <p:grpSp>
        <p:nvGrpSpPr>
          <p:cNvPr id="253" name="Google Shape;253;p17"/>
          <p:cNvGrpSpPr/>
          <p:nvPr/>
        </p:nvGrpSpPr>
        <p:grpSpPr>
          <a:xfrm>
            <a:off x="56168" y="2414016"/>
            <a:ext cx="232963" cy="1340860"/>
            <a:chOff x="56168" y="2050133"/>
            <a:chExt cx="232963" cy="1340860"/>
          </a:xfrm>
        </p:grpSpPr>
        <p:sp>
          <p:nvSpPr>
            <p:cNvPr id="254" name="Google Shape;254;p17"/>
            <p:cNvSpPr/>
            <p:nvPr/>
          </p:nvSpPr>
          <p:spPr>
            <a:xfrm rot="5400000">
              <a:off x="228600" y="261989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5" name="Google Shape;255;p17"/>
            <p:cNvSpPr/>
            <p:nvPr/>
          </p:nvSpPr>
          <p:spPr>
            <a:xfrm rot="5400000">
              <a:off x="54864" y="261989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6" name="Google Shape;256;p17"/>
            <p:cNvSpPr/>
            <p:nvPr/>
          </p:nvSpPr>
          <p:spPr>
            <a:xfrm rot="5400000">
              <a:off x="228600" y="247777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7" name="Google Shape;257;p17"/>
            <p:cNvSpPr/>
            <p:nvPr/>
          </p:nvSpPr>
          <p:spPr>
            <a:xfrm rot="5400000">
              <a:off x="54864" y="247777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8" name="Google Shape;258;p17"/>
            <p:cNvSpPr/>
            <p:nvPr/>
          </p:nvSpPr>
          <p:spPr>
            <a:xfrm rot="5400000">
              <a:off x="228600" y="233566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9" name="Google Shape;259;p17"/>
            <p:cNvSpPr/>
            <p:nvPr/>
          </p:nvSpPr>
          <p:spPr>
            <a:xfrm rot="5400000">
              <a:off x="54864" y="233566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0" name="Google Shape;260;p17"/>
            <p:cNvSpPr/>
            <p:nvPr/>
          </p:nvSpPr>
          <p:spPr>
            <a:xfrm rot="5400000">
              <a:off x="228600" y="219355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1" name="Google Shape;261;p17"/>
            <p:cNvSpPr/>
            <p:nvPr/>
          </p:nvSpPr>
          <p:spPr>
            <a:xfrm rot="5400000">
              <a:off x="54864" y="219355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 name="Google Shape;262;p17"/>
            <p:cNvSpPr/>
            <p:nvPr/>
          </p:nvSpPr>
          <p:spPr>
            <a:xfrm rot="5400000">
              <a:off x="228600" y="205143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3" name="Google Shape;263;p17"/>
            <p:cNvSpPr/>
            <p:nvPr/>
          </p:nvSpPr>
          <p:spPr>
            <a:xfrm rot="5400000">
              <a:off x="54864" y="205143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4" name="Google Shape;264;p17"/>
            <p:cNvSpPr/>
            <p:nvPr/>
          </p:nvSpPr>
          <p:spPr>
            <a:xfrm rot="5400000">
              <a:off x="228600" y="333046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5" name="Google Shape;265;p17"/>
            <p:cNvSpPr/>
            <p:nvPr/>
          </p:nvSpPr>
          <p:spPr>
            <a:xfrm rot="5400000">
              <a:off x="54864" y="333046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6" name="Google Shape;266;p17"/>
            <p:cNvSpPr/>
            <p:nvPr/>
          </p:nvSpPr>
          <p:spPr>
            <a:xfrm rot="5400000">
              <a:off x="228600" y="318834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7" name="Google Shape;267;p17"/>
            <p:cNvSpPr/>
            <p:nvPr/>
          </p:nvSpPr>
          <p:spPr>
            <a:xfrm rot="5400000">
              <a:off x="54864" y="318834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8" name="Google Shape;268;p17"/>
            <p:cNvSpPr/>
            <p:nvPr/>
          </p:nvSpPr>
          <p:spPr>
            <a:xfrm rot="5400000">
              <a:off x="228600" y="304623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9" name="Google Shape;269;p17"/>
            <p:cNvSpPr/>
            <p:nvPr/>
          </p:nvSpPr>
          <p:spPr>
            <a:xfrm rot="5400000">
              <a:off x="54864" y="304623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17"/>
            <p:cNvSpPr/>
            <p:nvPr/>
          </p:nvSpPr>
          <p:spPr>
            <a:xfrm rot="5400000">
              <a:off x="228600" y="290412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p17"/>
            <p:cNvSpPr/>
            <p:nvPr/>
          </p:nvSpPr>
          <p:spPr>
            <a:xfrm rot="5400000">
              <a:off x="54864" y="290412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2" name="Google Shape;272;p17"/>
            <p:cNvSpPr/>
            <p:nvPr/>
          </p:nvSpPr>
          <p:spPr>
            <a:xfrm rot="5400000">
              <a:off x="228600" y="276200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3" name="Google Shape;273;p17"/>
            <p:cNvSpPr/>
            <p:nvPr/>
          </p:nvSpPr>
          <p:spPr>
            <a:xfrm rot="5400000">
              <a:off x="54864" y="276200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74" name="Google Shape;274;p17"/>
          <p:cNvSpPr/>
          <p:nvPr/>
        </p:nvSpPr>
        <p:spPr>
          <a:xfrm>
            <a:off x="0" y="5364472"/>
            <a:ext cx="5291468" cy="149047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5" name="Google Shape;275;p17"/>
          <p:cNvSpPr/>
          <p:nvPr/>
        </p:nvSpPr>
        <p:spPr>
          <a:xfrm>
            <a:off x="0" y="6501384"/>
            <a:ext cx="5852160" cy="35661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76" name="Google Shape;276;p17"/>
          <p:cNvPicPr preferRelativeResize="0"/>
          <p:nvPr/>
        </p:nvPicPr>
        <p:blipFill>
          <a:blip r:embed="rId3">
            <a:alphaModFix/>
          </a:blip>
          <a:stretch>
            <a:fillRect/>
          </a:stretch>
        </p:blipFill>
        <p:spPr>
          <a:xfrm>
            <a:off x="5926453" y="1525828"/>
            <a:ext cx="5988299" cy="3108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p2"/>
          <p:cNvSpPr/>
          <p:nvPr/>
        </p:nvSpPr>
        <p:spPr>
          <a:xfrm>
            <a:off x="10" y="-5705"/>
            <a:ext cx="12191990" cy="1694346"/>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 name="Google Shape;85;p2"/>
          <p:cNvSpPr txBox="1">
            <a:spLocks noGrp="1"/>
          </p:cNvSpPr>
          <p:nvPr>
            <p:ph idx="1"/>
          </p:nvPr>
        </p:nvSpPr>
        <p:spPr>
          <a:xfrm>
            <a:off x="558891" y="2179504"/>
            <a:ext cx="11074200" cy="467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800"/>
              </a:spcBef>
              <a:spcAft>
                <a:spcPts val="0"/>
              </a:spcAft>
              <a:buNone/>
            </a:pPr>
            <a:r>
              <a:rPr lang="en-US" sz="2300">
                <a:latin typeface="Calibri"/>
                <a:ea typeface="Calibri"/>
                <a:cs typeface="Calibri"/>
                <a:sym typeface="Calibri"/>
              </a:rPr>
              <a:t>There are two datasets one for fake news and one for true news. In true news, there is 21417 news, and in fake news, there is 23481 news. I have inserted one label column zero for fake news and one for true news:</a:t>
            </a:r>
            <a:endParaRPr sz="2300">
              <a:latin typeface="Calibri"/>
              <a:ea typeface="Calibri"/>
              <a:cs typeface="Calibri"/>
              <a:sym typeface="Calibri"/>
            </a:endParaRPr>
          </a:p>
          <a:p>
            <a:pPr marL="914400" lvl="0" indent="-374650" algn="l" rtl="0">
              <a:lnSpc>
                <a:spcPct val="100000"/>
              </a:lnSpc>
              <a:spcBef>
                <a:spcPts val="1800"/>
              </a:spcBef>
              <a:spcAft>
                <a:spcPts val="0"/>
              </a:spcAft>
              <a:buSzPts val="2300"/>
              <a:buFont typeface="Calibri"/>
              <a:buChar char="●"/>
            </a:pPr>
            <a:r>
              <a:rPr lang="en-US" sz="2300">
                <a:latin typeface="Calibri"/>
                <a:ea typeface="Calibri"/>
                <a:cs typeface="Calibri"/>
                <a:sym typeface="Calibri"/>
              </a:rPr>
              <a:t>Title: Headlines of the news.</a:t>
            </a:r>
            <a:endParaRPr sz="2300">
              <a:latin typeface="Calibri"/>
              <a:ea typeface="Calibri"/>
              <a:cs typeface="Calibri"/>
              <a:sym typeface="Calibri"/>
            </a:endParaRPr>
          </a:p>
          <a:p>
            <a:pPr marL="914400" lvl="0" indent="-374650" algn="l" rtl="0">
              <a:lnSpc>
                <a:spcPct val="100000"/>
              </a:lnSpc>
              <a:spcBef>
                <a:spcPts val="0"/>
              </a:spcBef>
              <a:spcAft>
                <a:spcPts val="0"/>
              </a:spcAft>
              <a:buSzPts val="2300"/>
              <a:buFont typeface="Calibri"/>
              <a:buChar char="●"/>
            </a:pPr>
            <a:r>
              <a:rPr lang="en-US" sz="2300">
                <a:latin typeface="Calibri"/>
                <a:ea typeface="Calibri"/>
                <a:cs typeface="Calibri"/>
                <a:sym typeface="Calibri"/>
              </a:rPr>
              <a:t>Text: Content of the news.</a:t>
            </a:r>
            <a:endParaRPr sz="2300">
              <a:latin typeface="Calibri"/>
              <a:ea typeface="Calibri"/>
              <a:cs typeface="Calibri"/>
              <a:sym typeface="Calibri"/>
            </a:endParaRPr>
          </a:p>
          <a:p>
            <a:pPr marL="914400" lvl="0" indent="-374650" algn="l" rtl="0">
              <a:lnSpc>
                <a:spcPct val="100000"/>
              </a:lnSpc>
              <a:spcBef>
                <a:spcPts val="0"/>
              </a:spcBef>
              <a:spcAft>
                <a:spcPts val="0"/>
              </a:spcAft>
              <a:buSzPts val="2300"/>
              <a:buFont typeface="Calibri"/>
              <a:buChar char="●"/>
            </a:pPr>
            <a:r>
              <a:rPr lang="en-US" sz="2300">
                <a:latin typeface="Calibri"/>
                <a:ea typeface="Calibri"/>
                <a:cs typeface="Calibri"/>
                <a:sym typeface="Calibri"/>
              </a:rPr>
              <a:t>Subject: Subject of the news.</a:t>
            </a:r>
            <a:endParaRPr sz="2300">
              <a:latin typeface="Calibri"/>
              <a:ea typeface="Calibri"/>
              <a:cs typeface="Calibri"/>
              <a:sym typeface="Calibri"/>
            </a:endParaRPr>
          </a:p>
          <a:p>
            <a:pPr marL="914400" lvl="0" indent="-374650" algn="l" rtl="0">
              <a:lnSpc>
                <a:spcPct val="100000"/>
              </a:lnSpc>
              <a:spcBef>
                <a:spcPts val="0"/>
              </a:spcBef>
              <a:spcAft>
                <a:spcPts val="0"/>
              </a:spcAft>
              <a:buSzPts val="2300"/>
              <a:buFont typeface="Calibri"/>
              <a:buChar char="●"/>
            </a:pPr>
            <a:r>
              <a:rPr lang="en-US" sz="2300">
                <a:latin typeface="Calibri"/>
                <a:ea typeface="Calibri"/>
                <a:cs typeface="Calibri"/>
                <a:sym typeface="Calibri"/>
              </a:rPr>
              <a:t>Date: Date of the news.</a:t>
            </a:r>
            <a:endParaRPr sz="2300">
              <a:latin typeface="Calibri"/>
              <a:ea typeface="Calibri"/>
              <a:cs typeface="Calibri"/>
              <a:sym typeface="Calibri"/>
            </a:endParaRPr>
          </a:p>
          <a:p>
            <a:pPr marL="914400" lvl="0" indent="-374650" algn="l" rtl="0">
              <a:lnSpc>
                <a:spcPct val="100000"/>
              </a:lnSpc>
              <a:spcBef>
                <a:spcPts val="0"/>
              </a:spcBef>
              <a:spcAft>
                <a:spcPts val="0"/>
              </a:spcAft>
              <a:buSzPts val="2300"/>
              <a:buFont typeface="Calibri"/>
              <a:buChar char="●"/>
            </a:pPr>
            <a:r>
              <a:rPr lang="en-US" sz="2300">
                <a:latin typeface="Calibri"/>
                <a:ea typeface="Calibri"/>
                <a:cs typeface="Calibri"/>
                <a:sym typeface="Calibri"/>
              </a:rPr>
              <a:t>Label: News is True(1)/False(0)</a:t>
            </a:r>
            <a:endParaRPr sz="2300">
              <a:latin typeface="Calibri"/>
              <a:ea typeface="Calibri"/>
              <a:cs typeface="Calibri"/>
              <a:sym typeface="Calibri"/>
            </a:endParaRPr>
          </a:p>
          <a:p>
            <a:pPr marL="457200" lvl="0" indent="0" algn="l" rtl="0">
              <a:lnSpc>
                <a:spcPct val="90000"/>
              </a:lnSpc>
              <a:spcBef>
                <a:spcPts val="0"/>
              </a:spcBef>
              <a:spcAft>
                <a:spcPts val="1600"/>
              </a:spcAft>
              <a:buNone/>
            </a:pPr>
            <a:endParaRPr sz="1900"/>
          </a:p>
        </p:txBody>
      </p:sp>
      <p:sp>
        <p:nvSpPr>
          <p:cNvPr id="82" name="Google Shape;82;p2"/>
          <p:cNvSpPr txBox="1">
            <a:spLocks noGrp="1"/>
          </p:cNvSpPr>
          <p:nvPr>
            <p:ph type="title"/>
          </p:nvPr>
        </p:nvSpPr>
        <p:spPr>
          <a:xfrm>
            <a:off x="1156851" y="637762"/>
            <a:ext cx="9888496" cy="90013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4000"/>
              <a:buFont typeface="Calibri"/>
              <a:buNone/>
            </a:pPr>
            <a:r>
              <a:rPr lang="en-US" sz="4000" b="1" u="sng">
                <a:solidFill>
                  <a:schemeClr val="lt1"/>
                </a:solidFill>
              </a:rPr>
              <a:t>Data Set Description</a:t>
            </a:r>
            <a:endParaRPr sz="40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
          <p:cNvSpPr txBox="1">
            <a:spLocks noGrp="1"/>
          </p:cNvSpPr>
          <p:nvPr>
            <p:ph idx="1"/>
          </p:nvPr>
        </p:nvSpPr>
        <p:spPr>
          <a:xfrm>
            <a:off x="4313" y="-299"/>
            <a:ext cx="12181667" cy="6856897"/>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800"/>
              <a:buFont typeface="Noto Sans Symbols"/>
              <a:buChar char="Ø"/>
            </a:pPr>
            <a:r>
              <a:rPr lang="en-US" b="1" u="sng"/>
              <a:t>Model Building Phase</a:t>
            </a:r>
            <a:endParaRPr/>
          </a:p>
          <a:p>
            <a:pPr marL="228600" lvl="0" indent="-228600" algn="l" rtl="0">
              <a:lnSpc>
                <a:spcPct val="90000"/>
              </a:lnSpc>
              <a:spcBef>
                <a:spcPts val="1000"/>
              </a:spcBef>
              <a:spcAft>
                <a:spcPts val="0"/>
              </a:spcAft>
              <a:buClr>
                <a:schemeClr val="dk1"/>
              </a:buClr>
              <a:buSzPts val="2800"/>
              <a:buNone/>
            </a:pPr>
            <a:r>
              <a:rPr lang="en-US"/>
              <a:t>After collecting the data, you need to build a machine learning model. Before model building do all data pre-processing steps. Try different models with different hyper parameters and select the best model. </a:t>
            </a:r>
            <a:endParaRPr/>
          </a:p>
          <a:p>
            <a:pPr marL="228600" lvl="0" indent="-228600" algn="l" rtl="0">
              <a:lnSpc>
                <a:spcPct val="90000"/>
              </a:lnSpc>
              <a:spcBef>
                <a:spcPts val="1000"/>
              </a:spcBef>
              <a:spcAft>
                <a:spcPts val="0"/>
              </a:spcAft>
              <a:buClr>
                <a:schemeClr val="dk1"/>
              </a:buClr>
              <a:buSzPts val="2800"/>
              <a:buNone/>
            </a:pPr>
            <a:r>
              <a:rPr lang="en-US"/>
              <a:t>Follow the complete life cycle of data science. Include all the steps like </a:t>
            </a:r>
            <a:endParaRPr/>
          </a:p>
          <a:p>
            <a:pPr marL="228600" lvl="0" indent="-228600" algn="l" rtl="0">
              <a:lnSpc>
                <a:spcPct val="90000"/>
              </a:lnSpc>
              <a:spcBef>
                <a:spcPts val="1000"/>
              </a:spcBef>
              <a:spcAft>
                <a:spcPts val="0"/>
              </a:spcAft>
              <a:buClr>
                <a:schemeClr val="dk1"/>
              </a:buClr>
              <a:buSzPts val="2800"/>
              <a:buNone/>
            </a:pPr>
            <a:r>
              <a:rPr lang="en-US"/>
              <a:t>1. Data Cleaning </a:t>
            </a:r>
            <a:endParaRPr/>
          </a:p>
          <a:p>
            <a:pPr marL="228600" lvl="0" indent="-228600" algn="l" rtl="0">
              <a:lnSpc>
                <a:spcPct val="90000"/>
              </a:lnSpc>
              <a:spcBef>
                <a:spcPts val="1000"/>
              </a:spcBef>
              <a:spcAft>
                <a:spcPts val="0"/>
              </a:spcAft>
              <a:buClr>
                <a:schemeClr val="dk1"/>
              </a:buClr>
              <a:buSzPts val="2800"/>
              <a:buNone/>
            </a:pPr>
            <a:r>
              <a:rPr lang="en-US"/>
              <a:t>2. Exploratory Data Analysis </a:t>
            </a:r>
            <a:endParaRPr/>
          </a:p>
          <a:p>
            <a:pPr marL="228600" lvl="0" indent="-228600" algn="l" rtl="0">
              <a:lnSpc>
                <a:spcPct val="90000"/>
              </a:lnSpc>
              <a:spcBef>
                <a:spcPts val="1000"/>
              </a:spcBef>
              <a:spcAft>
                <a:spcPts val="0"/>
              </a:spcAft>
              <a:buClr>
                <a:schemeClr val="dk1"/>
              </a:buClr>
              <a:buSzPts val="2800"/>
              <a:buNone/>
            </a:pPr>
            <a:r>
              <a:rPr lang="en-US"/>
              <a:t>3. Data Pre-processing </a:t>
            </a:r>
            <a:endParaRPr/>
          </a:p>
          <a:p>
            <a:pPr marL="228600" lvl="0" indent="-228600" algn="l" rtl="0">
              <a:lnSpc>
                <a:spcPct val="90000"/>
              </a:lnSpc>
              <a:spcBef>
                <a:spcPts val="1000"/>
              </a:spcBef>
              <a:spcAft>
                <a:spcPts val="0"/>
              </a:spcAft>
              <a:buClr>
                <a:schemeClr val="dk1"/>
              </a:buClr>
              <a:buSzPts val="2800"/>
              <a:buNone/>
            </a:pPr>
            <a:r>
              <a:rPr lang="en-US"/>
              <a:t>4. Model Building</a:t>
            </a:r>
            <a:endParaRPr/>
          </a:p>
          <a:p>
            <a:pPr marL="228600" lvl="0" indent="-228600" algn="l" rtl="0">
              <a:lnSpc>
                <a:spcPct val="90000"/>
              </a:lnSpc>
              <a:spcBef>
                <a:spcPts val="1000"/>
              </a:spcBef>
              <a:spcAft>
                <a:spcPts val="0"/>
              </a:spcAft>
              <a:buClr>
                <a:schemeClr val="dk1"/>
              </a:buClr>
              <a:buSzPts val="2800"/>
              <a:buNone/>
            </a:pPr>
            <a:r>
              <a:rPr lang="en-US"/>
              <a:t>5. Model Evaluation </a:t>
            </a:r>
            <a:endParaRPr/>
          </a:p>
          <a:p>
            <a:pPr marL="228600" lvl="0" indent="-228600" algn="l" rtl="0">
              <a:lnSpc>
                <a:spcPct val="90000"/>
              </a:lnSpc>
              <a:spcBef>
                <a:spcPts val="1000"/>
              </a:spcBef>
              <a:spcAft>
                <a:spcPts val="0"/>
              </a:spcAft>
              <a:buClr>
                <a:schemeClr val="dk1"/>
              </a:buClr>
              <a:buSzPts val="2800"/>
              <a:buNone/>
            </a:pPr>
            <a:r>
              <a:rPr lang="en-US"/>
              <a:t>6. Selecting the best model </a:t>
            </a:r>
            <a:endParaRPr/>
          </a:p>
          <a:p>
            <a:pPr marL="0" lvl="0" indent="0" algn="l" rtl="0">
              <a:lnSpc>
                <a:spcPct val="100000"/>
              </a:lnSpc>
              <a:spcBef>
                <a:spcPts val="0"/>
              </a:spcBef>
              <a:spcAft>
                <a:spcPts val="1600"/>
              </a:spcAft>
              <a:buClr>
                <a:schemeClr val="dk1"/>
              </a:buClr>
              <a:buSzPts val="28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EDA</a:t>
            </a:r>
            <a:endParaRPr/>
          </a:p>
        </p:txBody>
      </p:sp>
      <p:grpSp>
        <p:nvGrpSpPr>
          <p:cNvPr id="96" name="Google Shape;96;p4"/>
          <p:cNvGrpSpPr/>
          <p:nvPr/>
        </p:nvGrpSpPr>
        <p:grpSpPr>
          <a:xfrm>
            <a:off x="913968" y="2403794"/>
            <a:ext cx="10364063" cy="3195000"/>
            <a:chOff x="75768" y="578169"/>
            <a:chExt cx="10364063" cy="3195000"/>
          </a:xfrm>
        </p:grpSpPr>
        <p:sp>
          <p:nvSpPr>
            <p:cNvPr id="97" name="Google Shape;97;p4"/>
            <p:cNvSpPr/>
            <p:nvPr/>
          </p:nvSpPr>
          <p:spPr>
            <a:xfrm>
              <a:off x="679050" y="578169"/>
              <a:ext cx="1887187" cy="1887187"/>
            </a:xfrm>
            <a:prstGeom prst="ellipse">
              <a:avLst/>
            </a:prstGeom>
            <a:solidFill>
              <a:srgbClr val="CCD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1081237" y="980356"/>
              <a:ext cx="1082812" cy="1082812"/>
            </a:xfrm>
            <a:prstGeom prst="rect">
              <a:avLst/>
            </a:prstGeom>
            <a:blipFill rotWithShape="1">
              <a:blip r:embed="rId3">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75768" y="3053169"/>
              <a:ext cx="309375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txBox="1"/>
            <p:nvPr/>
          </p:nvSpPr>
          <p:spPr>
            <a:xfrm>
              <a:off x="75768" y="3053169"/>
              <a:ext cx="309375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300"/>
                <a:buFont typeface="Calibri"/>
                <a:buNone/>
              </a:pPr>
              <a:r>
                <a:rPr lang="en-US" sz="2300" cap="none">
                  <a:solidFill>
                    <a:schemeClr val="dk1"/>
                  </a:solidFill>
                  <a:latin typeface="Calibri"/>
                  <a:ea typeface="Calibri"/>
                  <a:cs typeface="Calibri"/>
                  <a:sym typeface="Calibri"/>
                </a:rPr>
                <a:t>SHAPE OF THE DATASET.</a:t>
              </a:r>
              <a:endParaRPr/>
            </a:p>
          </p:txBody>
        </p:sp>
        <p:sp>
          <p:nvSpPr>
            <p:cNvPr id="101" name="Google Shape;101;p4"/>
            <p:cNvSpPr/>
            <p:nvPr/>
          </p:nvSpPr>
          <p:spPr>
            <a:xfrm>
              <a:off x="4314206" y="578169"/>
              <a:ext cx="1887187" cy="1887187"/>
            </a:xfrm>
            <a:prstGeom prst="ellipse">
              <a:avLst/>
            </a:prstGeom>
            <a:solidFill>
              <a:srgbClr val="CCD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4716393" y="980356"/>
              <a:ext cx="1082812" cy="1082812"/>
            </a:xfrm>
            <a:prstGeom prst="rect">
              <a:avLst/>
            </a:prstGeom>
            <a:blipFill rotWithShape="1">
              <a:blip r:embed="rId4">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3710925" y="3053169"/>
              <a:ext cx="309375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txBox="1"/>
            <p:nvPr/>
          </p:nvSpPr>
          <p:spPr>
            <a:xfrm>
              <a:off x="3710925" y="3053169"/>
              <a:ext cx="309375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300"/>
                <a:buFont typeface="Calibri"/>
                <a:buNone/>
              </a:pPr>
              <a:r>
                <a:rPr lang="en-US" sz="2300" cap="none">
                  <a:solidFill>
                    <a:schemeClr val="dk1"/>
                  </a:solidFill>
                  <a:latin typeface="Calibri"/>
                  <a:ea typeface="Calibri"/>
                  <a:cs typeface="Calibri"/>
                  <a:sym typeface="Calibri"/>
                </a:rPr>
                <a:t>INFORMATION OF THE DATASET.</a:t>
              </a:r>
              <a:endParaRPr/>
            </a:p>
          </p:txBody>
        </p:sp>
        <p:sp>
          <p:nvSpPr>
            <p:cNvPr id="105" name="Google Shape;105;p4"/>
            <p:cNvSpPr/>
            <p:nvPr/>
          </p:nvSpPr>
          <p:spPr>
            <a:xfrm>
              <a:off x="7949362" y="578169"/>
              <a:ext cx="1887187" cy="1887187"/>
            </a:xfrm>
            <a:prstGeom prst="ellipse">
              <a:avLst/>
            </a:prstGeom>
            <a:solidFill>
              <a:srgbClr val="CCD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8351550" y="980356"/>
              <a:ext cx="1082812" cy="1082812"/>
            </a:xfrm>
            <a:prstGeom prst="rect">
              <a:avLst/>
            </a:prstGeom>
            <a:blipFill rotWithShape="1">
              <a:blip r:embed="rId5">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7346081" y="3053169"/>
              <a:ext cx="309375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txBox="1"/>
            <p:nvPr/>
          </p:nvSpPr>
          <p:spPr>
            <a:xfrm>
              <a:off x="7346081" y="3053169"/>
              <a:ext cx="309375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300"/>
                <a:buFont typeface="Calibri"/>
                <a:buNone/>
              </a:pPr>
              <a:r>
                <a:rPr lang="en-US" sz="2300" cap="none">
                  <a:solidFill>
                    <a:schemeClr val="dk1"/>
                  </a:solidFill>
                  <a:latin typeface="Calibri"/>
                  <a:ea typeface="Calibri"/>
                  <a:cs typeface="Calibri"/>
                  <a:sym typeface="Calibri"/>
                </a:rPr>
                <a:t>DATA CLEANING.</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Google Shape;113;p5"/>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 name="Google Shape;114;p5"/>
          <p:cNvSpPr txBox="1">
            <a:spLocks noGrp="1"/>
          </p:cNvSpPr>
          <p:nvPr>
            <p:ph type="title"/>
          </p:nvPr>
        </p:nvSpPr>
        <p:spPr>
          <a:xfrm>
            <a:off x="838200" y="184805"/>
            <a:ext cx="10515600" cy="15058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200"/>
              <a:buFont typeface="Calibri"/>
              <a:buNone/>
            </a:pPr>
            <a:r>
              <a:rPr lang="en-US" sz="5200" b="1" u="sng">
                <a:solidFill>
                  <a:schemeClr val="dk1"/>
                </a:solidFill>
                <a:latin typeface="Calibri"/>
                <a:ea typeface="Calibri"/>
                <a:cs typeface="Calibri"/>
                <a:sym typeface="Calibri"/>
              </a:rPr>
              <a:t>Descriptive Statistic:</a:t>
            </a:r>
            <a:endParaRPr/>
          </a:p>
        </p:txBody>
      </p:sp>
      <p:pic>
        <p:nvPicPr>
          <p:cNvPr id="115" name="Google Shape;115;p5"/>
          <p:cNvPicPr preferRelativeResize="0"/>
          <p:nvPr/>
        </p:nvPicPr>
        <p:blipFill>
          <a:blip r:embed="rId3">
            <a:alphaModFix/>
          </a:blip>
          <a:stretch>
            <a:fillRect/>
          </a:stretch>
        </p:blipFill>
        <p:spPr>
          <a:xfrm>
            <a:off x="2906950" y="1690700"/>
            <a:ext cx="5030775" cy="4389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6"/>
          <p:cNvSpPr/>
          <p:nvPr/>
        </p:nvSpPr>
        <p:spPr>
          <a:xfrm>
            <a:off x="0" y="651752"/>
            <a:ext cx="12192000" cy="73655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1" name="Google Shape;121;p6"/>
          <p:cNvSpPr txBox="1">
            <a:spLocks noGrp="1"/>
          </p:cNvSpPr>
          <p:nvPr>
            <p:ph type="title"/>
          </p:nvPr>
        </p:nvSpPr>
        <p:spPr>
          <a:xfrm>
            <a:off x="556532" y="643467"/>
            <a:ext cx="11210925" cy="74483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200"/>
              <a:buFont typeface="Calibri"/>
              <a:buNone/>
            </a:pPr>
            <a:r>
              <a:rPr lang="en-US" sz="3200" b="1" u="sng">
                <a:solidFill>
                  <a:schemeClr val="lt1"/>
                </a:solidFill>
                <a:latin typeface="Calibri"/>
                <a:ea typeface="Calibri"/>
                <a:cs typeface="Calibri"/>
                <a:sym typeface="Calibri"/>
              </a:rPr>
              <a:t>Information of dataset:-</a:t>
            </a:r>
            <a:endParaRPr/>
          </a:p>
        </p:txBody>
      </p:sp>
      <p:pic>
        <p:nvPicPr>
          <p:cNvPr id="122" name="Google Shape;122;p6"/>
          <p:cNvPicPr preferRelativeResize="0"/>
          <p:nvPr/>
        </p:nvPicPr>
        <p:blipFill>
          <a:blip r:embed="rId3">
            <a:alphaModFix/>
          </a:blip>
          <a:stretch>
            <a:fillRect/>
          </a:stretch>
        </p:blipFill>
        <p:spPr>
          <a:xfrm>
            <a:off x="4261925" y="1564448"/>
            <a:ext cx="3668150" cy="4929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7"/>
          <p:cNvSpPr/>
          <p:nvPr/>
        </p:nvSpPr>
        <p:spPr>
          <a:xfrm>
            <a:off x="317636" y="4577975"/>
            <a:ext cx="11482938" cy="1899827"/>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8" name="Google Shape;128;p7"/>
          <p:cNvSpPr txBox="1">
            <a:spLocks noGrp="1"/>
          </p:cNvSpPr>
          <p:nvPr>
            <p:ph type="title"/>
          </p:nvPr>
        </p:nvSpPr>
        <p:spPr>
          <a:xfrm>
            <a:off x="607325" y="4741948"/>
            <a:ext cx="10825663" cy="86203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b="1" u="sng">
                <a:solidFill>
                  <a:srgbClr val="FFFFFF"/>
                </a:solidFill>
                <a:latin typeface="Calibri"/>
                <a:ea typeface="Calibri"/>
                <a:cs typeface="Calibri"/>
                <a:sym typeface="Calibri"/>
              </a:rPr>
              <a:t>Visualization</a:t>
            </a:r>
            <a:endParaRPr sz="4000">
              <a:solidFill>
                <a:srgbClr val="FFFFFF"/>
              </a:solidFill>
              <a:latin typeface="Calibri"/>
              <a:ea typeface="Calibri"/>
              <a:cs typeface="Calibri"/>
              <a:sym typeface="Calibri"/>
            </a:endParaRPr>
          </a:p>
        </p:txBody>
      </p:sp>
      <p:cxnSp>
        <p:nvCxnSpPr>
          <p:cNvPr id="129" name="Google Shape;129;p7"/>
          <p:cNvCxnSpPr/>
          <p:nvPr/>
        </p:nvCxnSpPr>
        <p:spPr>
          <a:xfrm>
            <a:off x="727963" y="5694097"/>
            <a:ext cx="9144000" cy="0"/>
          </a:xfrm>
          <a:prstGeom prst="straightConnector1">
            <a:avLst/>
          </a:prstGeom>
          <a:noFill/>
          <a:ln w="15875" cap="flat" cmpd="sng">
            <a:solidFill>
              <a:srgbClr val="D9D9D9"/>
            </a:solidFill>
            <a:prstDash val="solid"/>
            <a:miter lim="800000"/>
            <a:headEnd type="none" w="sm" len="sm"/>
            <a:tailEnd type="none" w="sm" len="sm"/>
          </a:ln>
        </p:spPr>
      </p:cxnSp>
      <p:pic>
        <p:nvPicPr>
          <p:cNvPr id="130" name="Google Shape;130;p7"/>
          <p:cNvPicPr preferRelativeResize="0"/>
          <p:nvPr/>
        </p:nvPicPr>
        <p:blipFill>
          <a:blip r:embed="rId3">
            <a:alphaModFix/>
          </a:blip>
          <a:stretch>
            <a:fillRect/>
          </a:stretch>
        </p:blipFill>
        <p:spPr>
          <a:xfrm>
            <a:off x="259175" y="484600"/>
            <a:ext cx="5562125" cy="3810525"/>
          </a:xfrm>
          <a:prstGeom prst="rect">
            <a:avLst/>
          </a:prstGeom>
          <a:noFill/>
          <a:ln>
            <a:noFill/>
          </a:ln>
        </p:spPr>
      </p:pic>
      <p:pic>
        <p:nvPicPr>
          <p:cNvPr id="131" name="Google Shape;131;p7"/>
          <p:cNvPicPr preferRelativeResize="0"/>
          <p:nvPr/>
        </p:nvPicPr>
        <p:blipFill>
          <a:blip r:embed="rId4">
            <a:alphaModFix/>
          </a:blip>
          <a:stretch>
            <a:fillRect/>
          </a:stretch>
        </p:blipFill>
        <p:spPr>
          <a:xfrm>
            <a:off x="6705975" y="739675"/>
            <a:ext cx="5094600" cy="3490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78571"/>
              <a:buFont typeface="Calibri"/>
              <a:buNone/>
            </a:pPr>
            <a:r>
              <a:rPr lang="en-US" b="1" u="sng"/>
              <a:t>Natural Language Processing (NLP)</a:t>
            </a:r>
            <a:endParaRPr u="sng"/>
          </a:p>
          <a:p>
            <a:pPr marL="0" lvl="0" indent="0" algn="l" rtl="0">
              <a:lnSpc>
                <a:spcPct val="90000"/>
              </a:lnSpc>
              <a:spcBef>
                <a:spcPts val="0"/>
              </a:spcBef>
              <a:spcAft>
                <a:spcPts val="0"/>
              </a:spcAft>
              <a:buClr>
                <a:schemeClr val="dk1"/>
              </a:buClr>
              <a:buSzPct val="78571"/>
              <a:buFont typeface="Calibri"/>
              <a:buNone/>
            </a:pPr>
            <a:r>
              <a:rPr lang="en-US" b="1" u="sng"/>
              <a:t>Data Preprocessing</a:t>
            </a:r>
            <a:endParaRPr u="sng"/>
          </a:p>
        </p:txBody>
      </p:sp>
      <p:grpSp>
        <p:nvGrpSpPr>
          <p:cNvPr id="137" name="Google Shape;137;p8"/>
          <p:cNvGrpSpPr/>
          <p:nvPr/>
        </p:nvGrpSpPr>
        <p:grpSpPr>
          <a:xfrm>
            <a:off x="1510004" y="2012620"/>
            <a:ext cx="9387651" cy="4523686"/>
            <a:chOff x="671804" y="89"/>
            <a:chExt cx="9387651" cy="4523686"/>
          </a:xfrm>
        </p:grpSpPr>
        <p:sp>
          <p:nvSpPr>
            <p:cNvPr id="138" name="Google Shape;138;p8"/>
            <p:cNvSpPr/>
            <p:nvPr/>
          </p:nvSpPr>
          <p:spPr>
            <a:xfrm>
              <a:off x="2671635" y="554858"/>
              <a:ext cx="429775"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txBox="1"/>
            <p:nvPr/>
          </p:nvSpPr>
          <p:spPr>
            <a:xfrm>
              <a:off x="2875013" y="598276"/>
              <a:ext cx="23018"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40" name="Google Shape;140;p8"/>
            <p:cNvSpPr/>
            <p:nvPr/>
          </p:nvSpPr>
          <p:spPr>
            <a:xfrm>
              <a:off x="671804" y="89"/>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txBox="1"/>
            <p:nvPr/>
          </p:nvSpPr>
          <p:spPr>
            <a:xfrm>
              <a:off x="671804" y="89"/>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a:solidFill>
                    <a:schemeClr val="lt1"/>
                  </a:solidFill>
                  <a:latin typeface="Calibri"/>
                  <a:ea typeface="Calibri"/>
                  <a:cs typeface="Calibri"/>
                  <a:sym typeface="Calibri"/>
                </a:rPr>
                <a:t>Stopwords</a:t>
              </a:r>
              <a:endParaRPr/>
            </a:p>
          </p:txBody>
        </p:sp>
        <p:sp>
          <p:nvSpPr>
            <p:cNvPr id="142" name="Google Shape;142;p8"/>
            <p:cNvSpPr/>
            <p:nvPr/>
          </p:nvSpPr>
          <p:spPr>
            <a:xfrm>
              <a:off x="5133642" y="554858"/>
              <a:ext cx="429775"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txBox="1"/>
            <p:nvPr/>
          </p:nvSpPr>
          <p:spPr>
            <a:xfrm>
              <a:off x="5337020" y="598276"/>
              <a:ext cx="23018"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44" name="Google Shape;144;p8"/>
            <p:cNvSpPr/>
            <p:nvPr/>
          </p:nvSpPr>
          <p:spPr>
            <a:xfrm>
              <a:off x="3133810" y="89"/>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txBox="1"/>
            <p:nvPr/>
          </p:nvSpPr>
          <p:spPr>
            <a:xfrm>
              <a:off x="3133810" y="89"/>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a:solidFill>
                    <a:schemeClr val="lt1"/>
                  </a:solidFill>
                  <a:latin typeface="Calibri"/>
                  <a:ea typeface="Calibri"/>
                  <a:cs typeface="Calibri"/>
                  <a:sym typeface="Calibri"/>
                </a:rPr>
                <a:t>Punkt</a:t>
              </a:r>
              <a:endParaRPr/>
            </a:p>
          </p:txBody>
        </p:sp>
        <p:sp>
          <p:nvSpPr>
            <p:cNvPr id="146" name="Google Shape;146;p8"/>
            <p:cNvSpPr/>
            <p:nvPr/>
          </p:nvSpPr>
          <p:spPr>
            <a:xfrm>
              <a:off x="7595649" y="554858"/>
              <a:ext cx="429775"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txBox="1"/>
            <p:nvPr/>
          </p:nvSpPr>
          <p:spPr>
            <a:xfrm>
              <a:off x="7799027" y="598276"/>
              <a:ext cx="23018"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48" name="Google Shape;148;p8"/>
            <p:cNvSpPr/>
            <p:nvPr/>
          </p:nvSpPr>
          <p:spPr>
            <a:xfrm>
              <a:off x="5595817" y="89"/>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txBox="1"/>
            <p:nvPr/>
          </p:nvSpPr>
          <p:spPr>
            <a:xfrm>
              <a:off x="5595817" y="89"/>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a:solidFill>
                    <a:schemeClr val="lt1"/>
                  </a:solidFill>
                  <a:latin typeface="Calibri"/>
                  <a:ea typeface="Calibri"/>
                  <a:cs typeface="Calibri"/>
                  <a:sym typeface="Calibri"/>
                </a:rPr>
                <a:t>wordnet</a:t>
              </a:r>
              <a:endParaRPr/>
            </a:p>
          </p:txBody>
        </p:sp>
        <p:sp>
          <p:nvSpPr>
            <p:cNvPr id="150" name="Google Shape;150;p8"/>
            <p:cNvSpPr/>
            <p:nvPr/>
          </p:nvSpPr>
          <p:spPr>
            <a:xfrm>
              <a:off x="1672619" y="1199268"/>
              <a:ext cx="7386020" cy="429775"/>
            </a:xfrm>
            <a:custGeom>
              <a:avLst/>
              <a:gdLst/>
              <a:ahLst/>
              <a:cxnLst/>
              <a:rect l="l" t="t" r="r" b="b"/>
              <a:pathLst>
                <a:path w="120000" h="120000" extrusionOk="0">
                  <a:moveTo>
                    <a:pt x="120000" y="0"/>
                  </a:moveTo>
                  <a:lnTo>
                    <a:pt x="120000" y="64774"/>
                  </a:lnTo>
                  <a:lnTo>
                    <a:pt x="0" y="64774"/>
                  </a:lnTo>
                  <a:lnTo>
                    <a:pt x="0" y="12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txBox="1"/>
            <p:nvPr/>
          </p:nvSpPr>
          <p:spPr>
            <a:xfrm>
              <a:off x="5180621" y="1411854"/>
              <a:ext cx="370017"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52" name="Google Shape;152;p8"/>
            <p:cNvSpPr/>
            <p:nvPr/>
          </p:nvSpPr>
          <p:spPr>
            <a:xfrm>
              <a:off x="8057824" y="89"/>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txBox="1"/>
            <p:nvPr/>
          </p:nvSpPr>
          <p:spPr>
            <a:xfrm>
              <a:off x="8057824" y="89"/>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b="1">
                  <a:solidFill>
                    <a:schemeClr val="lt1"/>
                  </a:solidFill>
                  <a:latin typeface="Calibri"/>
                  <a:ea typeface="Calibri"/>
                  <a:cs typeface="Calibri"/>
                  <a:sym typeface="Calibri"/>
                </a:rPr>
                <a:t>Converting to lower case</a:t>
              </a:r>
              <a:endParaRPr sz="2300">
                <a:solidFill>
                  <a:schemeClr val="lt1"/>
                </a:solidFill>
                <a:latin typeface="Calibri"/>
                <a:ea typeface="Calibri"/>
                <a:cs typeface="Calibri"/>
                <a:sym typeface="Calibri"/>
              </a:endParaRPr>
            </a:p>
          </p:txBody>
        </p:sp>
        <p:sp>
          <p:nvSpPr>
            <p:cNvPr id="154" name="Google Shape;154;p8"/>
            <p:cNvSpPr/>
            <p:nvPr/>
          </p:nvSpPr>
          <p:spPr>
            <a:xfrm>
              <a:off x="2671635" y="2216212"/>
              <a:ext cx="429775"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txBox="1"/>
            <p:nvPr/>
          </p:nvSpPr>
          <p:spPr>
            <a:xfrm>
              <a:off x="2875013" y="2259631"/>
              <a:ext cx="23018"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56" name="Google Shape;156;p8"/>
            <p:cNvSpPr/>
            <p:nvPr/>
          </p:nvSpPr>
          <p:spPr>
            <a:xfrm>
              <a:off x="671804" y="1661443"/>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txBox="1"/>
            <p:nvPr/>
          </p:nvSpPr>
          <p:spPr>
            <a:xfrm>
              <a:off x="671804" y="1661443"/>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b="1">
                  <a:solidFill>
                    <a:schemeClr val="lt1"/>
                  </a:solidFill>
                  <a:latin typeface="Calibri"/>
                  <a:ea typeface="Calibri"/>
                  <a:cs typeface="Calibri"/>
                  <a:sym typeface="Calibri"/>
                </a:rPr>
                <a:t>Removing the URL's</a:t>
              </a:r>
              <a:endParaRPr sz="2300" b="1">
                <a:solidFill>
                  <a:schemeClr val="lt1"/>
                </a:solidFill>
                <a:latin typeface="Calibri"/>
                <a:ea typeface="Calibri"/>
                <a:cs typeface="Calibri"/>
                <a:sym typeface="Calibri"/>
              </a:endParaRPr>
            </a:p>
          </p:txBody>
        </p:sp>
        <p:sp>
          <p:nvSpPr>
            <p:cNvPr id="158" name="Google Shape;158;p8"/>
            <p:cNvSpPr/>
            <p:nvPr/>
          </p:nvSpPr>
          <p:spPr>
            <a:xfrm>
              <a:off x="5133642" y="2216212"/>
              <a:ext cx="429775"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txBox="1"/>
            <p:nvPr/>
          </p:nvSpPr>
          <p:spPr>
            <a:xfrm>
              <a:off x="5337020" y="2259631"/>
              <a:ext cx="23018"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60" name="Google Shape;160;p8"/>
            <p:cNvSpPr/>
            <p:nvPr/>
          </p:nvSpPr>
          <p:spPr>
            <a:xfrm>
              <a:off x="3133810" y="1661443"/>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txBox="1"/>
            <p:nvPr/>
          </p:nvSpPr>
          <p:spPr>
            <a:xfrm>
              <a:off x="3133810" y="1661443"/>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b="1">
                  <a:solidFill>
                    <a:schemeClr val="lt1"/>
                  </a:solidFill>
                  <a:latin typeface="Calibri"/>
                  <a:ea typeface="Calibri"/>
                  <a:cs typeface="Calibri"/>
                  <a:sym typeface="Calibri"/>
                </a:rPr>
                <a:t>Removing the numbers</a:t>
              </a:r>
              <a:endParaRPr sz="2300" b="1">
                <a:solidFill>
                  <a:schemeClr val="lt1"/>
                </a:solidFill>
                <a:latin typeface="Calibri"/>
                <a:ea typeface="Calibri"/>
                <a:cs typeface="Calibri"/>
                <a:sym typeface="Calibri"/>
              </a:endParaRPr>
            </a:p>
          </p:txBody>
        </p:sp>
        <p:sp>
          <p:nvSpPr>
            <p:cNvPr id="162" name="Google Shape;162;p8"/>
            <p:cNvSpPr/>
            <p:nvPr/>
          </p:nvSpPr>
          <p:spPr>
            <a:xfrm>
              <a:off x="7595649" y="2216212"/>
              <a:ext cx="429775"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txBox="1"/>
            <p:nvPr/>
          </p:nvSpPr>
          <p:spPr>
            <a:xfrm>
              <a:off x="7799027" y="2259631"/>
              <a:ext cx="23018"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64" name="Google Shape;164;p8"/>
            <p:cNvSpPr/>
            <p:nvPr/>
          </p:nvSpPr>
          <p:spPr>
            <a:xfrm>
              <a:off x="5595817" y="1661443"/>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txBox="1"/>
            <p:nvPr/>
          </p:nvSpPr>
          <p:spPr>
            <a:xfrm>
              <a:off x="5595817" y="1661443"/>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b="1">
                  <a:solidFill>
                    <a:schemeClr val="lt1"/>
                  </a:solidFill>
                  <a:latin typeface="Calibri"/>
                  <a:ea typeface="Calibri"/>
                  <a:cs typeface="Calibri"/>
                  <a:sym typeface="Calibri"/>
                </a:rPr>
                <a:t>Dealing with Punctuation</a:t>
              </a:r>
              <a:endParaRPr sz="2300">
                <a:solidFill>
                  <a:schemeClr val="lt1"/>
                </a:solidFill>
                <a:latin typeface="Calibri"/>
                <a:ea typeface="Calibri"/>
                <a:cs typeface="Calibri"/>
                <a:sym typeface="Calibri"/>
              </a:endParaRPr>
            </a:p>
          </p:txBody>
        </p:sp>
        <p:sp>
          <p:nvSpPr>
            <p:cNvPr id="166" name="Google Shape;166;p8"/>
            <p:cNvSpPr/>
            <p:nvPr/>
          </p:nvSpPr>
          <p:spPr>
            <a:xfrm>
              <a:off x="1672619" y="2860622"/>
              <a:ext cx="7386020" cy="429775"/>
            </a:xfrm>
            <a:custGeom>
              <a:avLst/>
              <a:gdLst/>
              <a:ahLst/>
              <a:cxnLst/>
              <a:rect l="l" t="t" r="r" b="b"/>
              <a:pathLst>
                <a:path w="120000" h="120000" extrusionOk="0">
                  <a:moveTo>
                    <a:pt x="120000" y="0"/>
                  </a:moveTo>
                  <a:lnTo>
                    <a:pt x="120000" y="64774"/>
                  </a:lnTo>
                  <a:lnTo>
                    <a:pt x="0" y="64774"/>
                  </a:lnTo>
                  <a:lnTo>
                    <a:pt x="0" y="12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txBox="1"/>
            <p:nvPr/>
          </p:nvSpPr>
          <p:spPr>
            <a:xfrm>
              <a:off x="5180621" y="3073208"/>
              <a:ext cx="370017"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68" name="Google Shape;168;p8"/>
            <p:cNvSpPr/>
            <p:nvPr/>
          </p:nvSpPr>
          <p:spPr>
            <a:xfrm>
              <a:off x="8057824" y="1661443"/>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txBox="1"/>
            <p:nvPr/>
          </p:nvSpPr>
          <p:spPr>
            <a:xfrm>
              <a:off x="8057824" y="1661443"/>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b="1">
                  <a:solidFill>
                    <a:schemeClr val="lt1"/>
                  </a:solidFill>
                  <a:latin typeface="Calibri"/>
                  <a:ea typeface="Calibri"/>
                  <a:cs typeface="Calibri"/>
                  <a:sym typeface="Calibri"/>
                </a:rPr>
                <a:t>Removing Stop word</a:t>
              </a:r>
              <a:endParaRPr sz="2300" b="1">
                <a:solidFill>
                  <a:schemeClr val="lt1"/>
                </a:solidFill>
                <a:latin typeface="Calibri"/>
                <a:ea typeface="Calibri"/>
                <a:cs typeface="Calibri"/>
                <a:sym typeface="Calibri"/>
              </a:endParaRPr>
            </a:p>
          </p:txBody>
        </p:sp>
        <p:sp>
          <p:nvSpPr>
            <p:cNvPr id="170" name="Google Shape;170;p8"/>
            <p:cNvSpPr/>
            <p:nvPr/>
          </p:nvSpPr>
          <p:spPr>
            <a:xfrm>
              <a:off x="671804" y="3322797"/>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txBox="1"/>
            <p:nvPr/>
          </p:nvSpPr>
          <p:spPr>
            <a:xfrm>
              <a:off x="671804" y="3322797"/>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b="1">
                  <a:solidFill>
                    <a:schemeClr val="lt1"/>
                  </a:solidFill>
                  <a:latin typeface="Calibri"/>
                  <a:ea typeface="Calibri"/>
                  <a:cs typeface="Calibri"/>
                  <a:sym typeface="Calibri"/>
                </a:rPr>
                <a:t>Applying Lemmatization</a:t>
              </a:r>
              <a:endParaRPr sz="2300" b="1">
                <a:solidFill>
                  <a:schemeClr val="lt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7" name="Google Shape;177;p9"/>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1600"/>
              </a:spcAft>
              <a:buClr>
                <a:schemeClr val="dk1"/>
              </a:buClr>
              <a:buSzPts val="2800"/>
              <a:buNone/>
            </a:pPr>
            <a:r>
              <a:rPr lang="en-US"/>
              <a:t/>
            </a:r>
            <a:br>
              <a:rPr lang="en-US"/>
            </a:br>
            <a:r>
              <a:rPr lang="en-US"/>
              <a:t/>
            </a:r>
            <a:br>
              <a:rPr lang="en-US"/>
            </a:br>
            <a:endParaRPr/>
          </a:p>
        </p:txBody>
      </p:sp>
      <p:sp>
        <p:nvSpPr>
          <p:cNvPr id="176" name="Google Shape;176;p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u="sng"/>
              <a:t>Length before and after preprocessing</a:t>
            </a:r>
            <a:endParaRPr/>
          </a:p>
        </p:txBody>
      </p:sp>
      <p:sp>
        <p:nvSpPr>
          <p:cNvPr id="178" name="Google Shape;178;p9"/>
          <p:cNvSpPr/>
          <p:nvPr/>
        </p:nvSpPr>
        <p:spPr>
          <a:xfrm>
            <a:off x="3847923" y="3641588"/>
            <a:ext cx="3752400" cy="11502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Clean Length : 78875097</a:t>
            </a:r>
            <a:endParaRPr sz="1800">
              <a:solidFill>
                <a:schemeClr val="lt1"/>
              </a:solidFill>
              <a:latin typeface="Calibri"/>
              <a:ea typeface="Calibri"/>
              <a:cs typeface="Calibri"/>
              <a:sym typeface="Calibri"/>
            </a:endParaRPr>
          </a:p>
        </p:txBody>
      </p:sp>
      <p:sp>
        <p:nvSpPr>
          <p:cNvPr id="179" name="Google Shape;179;p9"/>
          <p:cNvSpPr/>
          <p:nvPr/>
        </p:nvSpPr>
        <p:spPr>
          <a:xfrm>
            <a:off x="5390913" y="2663930"/>
            <a:ext cx="488830" cy="977660"/>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p9"/>
          <p:cNvSpPr/>
          <p:nvPr/>
        </p:nvSpPr>
        <p:spPr>
          <a:xfrm>
            <a:off x="3984505" y="1950109"/>
            <a:ext cx="3479319" cy="10783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Original Length : 110858087</a:t>
            </a:r>
            <a:endParaRPr sz="1800">
              <a:solidFill>
                <a:schemeClr val="lt1"/>
              </a:solidFill>
              <a:latin typeface="Calibri"/>
              <a:ea typeface="Calibri"/>
              <a:cs typeface="Calibri"/>
              <a:sym typeface="Calibri"/>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351</Words>
  <PresentationFormat>Custom</PresentationFormat>
  <Paragraphs>53</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Lucida Sans Unicode</vt:lpstr>
      <vt:lpstr>Wingdings 3</vt:lpstr>
      <vt:lpstr>Noto Sans Symbols</vt:lpstr>
      <vt:lpstr>Verdana</vt:lpstr>
      <vt:lpstr>Wingdings 2</vt:lpstr>
      <vt:lpstr>Concourse</vt:lpstr>
      <vt:lpstr>Fake News Report </vt:lpstr>
      <vt:lpstr>Data Set Description</vt:lpstr>
      <vt:lpstr>Slide 3</vt:lpstr>
      <vt:lpstr>EDA</vt:lpstr>
      <vt:lpstr>Descriptive Statistic:</vt:lpstr>
      <vt:lpstr>Information of dataset:-</vt:lpstr>
      <vt:lpstr>Visualization</vt:lpstr>
      <vt:lpstr>Natural Language Processing (NLP) Data Preprocessing</vt:lpstr>
      <vt:lpstr>Length before and after preprocessing</vt:lpstr>
      <vt:lpstr>Word Cloud</vt:lpstr>
      <vt:lpstr>Final Dataset</vt:lpstr>
      <vt:lpstr>Encoding TF-IDF Vectorizer</vt:lpstr>
      <vt:lpstr>Best Model, Parameters &amp; Score:</vt:lpstr>
      <vt:lpstr>Original VS Predicted</vt:lpstr>
      <vt:lpstr>Cross-Validation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Report </dc:title>
  <dc:creator>Dell</dc:creator>
  <cp:lastModifiedBy>Dell</cp:lastModifiedBy>
  <cp:revision>1</cp:revision>
  <dcterms:created xsi:type="dcterms:W3CDTF">2022-08-19T21:28:11Z</dcterms:created>
  <dcterms:modified xsi:type="dcterms:W3CDTF">2022-12-29T13:26:09Z</dcterms:modified>
</cp:coreProperties>
</file>