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1" r:id="rId3"/>
    <p:sldId id="257" r:id="rId4"/>
    <p:sldId id="258" r:id="rId5"/>
    <p:sldId id="259" r:id="rId6"/>
    <p:sldId id="260" r:id="rId7"/>
    <p:sldId id="286" r:id="rId8"/>
    <p:sldId id="292" r:id="rId9"/>
    <p:sldId id="293" r:id="rId10"/>
    <p:sldId id="282" r:id="rId11"/>
    <p:sldId id="288" r:id="rId12"/>
    <p:sldId id="283" r:id="rId13"/>
    <p:sldId id="284" r:id="rId14"/>
    <p:sldId id="285" r:id="rId15"/>
    <p:sldId id="289" r:id="rId16"/>
    <p:sldId id="294" r:id="rId17"/>
    <p:sldId id="295" r:id="rId18"/>
    <p:sldId id="296" r:id="rId19"/>
    <p:sldId id="297" r:id="rId20"/>
    <p:sldId id="29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6CE66-116A-4E6D-8E14-21B7E194662D}" v="213" dt="2022-08-20T12:09:08.913"/>
    <p1510:client id="{3FFEAD36-739B-4199-949B-FEA60EEF8426}" v="453" dt="2022-09-02T22:37:01.321"/>
    <p1510:client id="{42A9E117-E811-4262-90CA-19FC02E67A18}" v="189" dt="2022-08-20T09:10:42.180"/>
    <p1510:client id="{5C53AAB6-0E63-4760-9941-04CC329890C3}" v="29" dt="2022-08-20T09:15:16.066"/>
    <p1510:client id="{926CABA0-A130-47E2-8909-27CAE5D84AA5}" v="284" dt="2022-09-08T12:26:30.304"/>
    <p1510:client id="{B90A0B9E-7C5A-470E-AF51-14C946C749E8}" v="295" dt="2022-09-08T12:02:39.536"/>
    <p1510:client id="{DE162FB4-2197-4198-8697-9B5ACD1A13E0}" v="1489" dt="2022-08-20T08:55:33.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2/27/2023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2/27/2023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929"/>
            <a:ext cx="12191999" cy="1122392"/>
          </a:xfrm>
        </p:spPr>
        <p:txBody>
          <a:bodyPr>
            <a:normAutofit/>
          </a:bodyPr>
          <a:lstStyle/>
          <a:p>
            <a:r>
              <a:rPr lang="en-IN" sz="2800" b="1" u="sng" dirty="0">
                <a:latin typeface="Calibri"/>
                <a:ea typeface="+mj-lt"/>
                <a:cs typeface="+mj-lt"/>
              </a:rPr>
              <a:t>Micro-Credit Defaulter Model</a:t>
            </a:r>
            <a:endParaRPr lang="en-US" b="1" u="sng" dirty="0">
              <a:latin typeface="Calibri"/>
            </a:endParaRPr>
          </a:p>
        </p:txBody>
      </p:sp>
      <p:sp>
        <p:nvSpPr>
          <p:cNvPr id="3" name="Subtitle 2"/>
          <p:cNvSpPr>
            <a:spLocks noGrp="1"/>
          </p:cNvSpPr>
          <p:nvPr>
            <p:ph type="subTitle" idx="1"/>
          </p:nvPr>
        </p:nvSpPr>
        <p:spPr>
          <a:xfrm>
            <a:off x="1" y="1718605"/>
            <a:ext cx="12191999" cy="5005685"/>
          </a:xfrm>
        </p:spPr>
        <p:txBody>
          <a:bodyPr vert="horz" lIns="91440" tIns="45720" rIns="91440" bIns="45720" rtlCol="0" anchor="t">
            <a:normAutofit/>
          </a:bodyPr>
          <a:lstStyle/>
          <a:p>
            <a:pPr algn="just"/>
            <a:r>
              <a:rPr lang="en-IN" dirty="0">
                <a:ea typeface="+mn-lt"/>
                <a:cs typeface="+mn-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US" dirty="0"/>
          </a:p>
          <a:p>
            <a:pPr algn="just"/>
            <a:r>
              <a:rPr lang="en-IN" dirty="0">
                <a:ea typeface="+mn-lt"/>
                <a:cs typeface="+mn-lt"/>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IN" dirty="0"/>
          </a:p>
          <a:p>
            <a:pPr algn="just"/>
            <a:r>
              <a:rPr lang="en-IN" dirty="0">
                <a:ea typeface="+mn-lt"/>
                <a:cs typeface="+mn-lt"/>
              </a:rPr>
              <a:t>Today, microfinance is widely accepted as a poverty-reduction tool, representing $70 billion in outstanding loans and a global outreach of 200 million clients.</a:t>
            </a:r>
            <a:endParaRPr lang="en-IN" dirty="0"/>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xmlns="" id="{0E3596DD-156A-473E-9BB3-C6A29F7574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2C46C4D6-C474-4E92-B52E-944C1118F7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8" name="Content Placeholder 7">
            <a:extLst>
              <a:ext uri="{FF2B5EF4-FFF2-40B4-BE49-F238E27FC236}">
                <a16:creationId xmlns:a16="http://schemas.microsoft.com/office/drawing/2014/main" xmlns="" id="{965A2E05-19A1-3E83-118D-B8D8D041E466}"/>
              </a:ext>
            </a:extLst>
          </p:cNvPr>
          <p:cNvSpPr>
            <a:spLocks noGrp="1"/>
          </p:cNvSpPr>
          <p:nvPr>
            <p:ph idx="1"/>
          </p:nvPr>
        </p:nvSpPr>
        <p:spPr>
          <a:xfrm>
            <a:off x="191220" y="653683"/>
            <a:ext cx="4952451" cy="4976939"/>
          </a:xfrm>
        </p:spPr>
        <p:txBody>
          <a:bodyPr vert="horz" lIns="91440" tIns="45720" rIns="91440" bIns="45720" rtlCol="0" anchor="t">
            <a:normAutofit fontScale="92500" lnSpcReduction="20000"/>
          </a:bodyPr>
          <a:lstStyle/>
          <a:p>
            <a:pPr marL="0" indent="0">
              <a:buNone/>
            </a:pPr>
            <a:r>
              <a:rPr lang="en-US" sz="2000" b="1" dirty="0">
                <a:ea typeface="+mn-lt"/>
                <a:cs typeface="+mn-lt"/>
              </a:rPr>
              <a:t>There are multicollinearity problem present in our dataset. </a:t>
            </a:r>
            <a:endParaRPr lang="en-US" sz="2000" b="1">
              <a:ea typeface="+mn-lt"/>
              <a:cs typeface="+mn-lt"/>
            </a:endParaRPr>
          </a:p>
          <a:p>
            <a:r>
              <a:rPr lang="en-US" sz="2000" dirty="0">
                <a:ea typeface="+mn-lt"/>
                <a:cs typeface="+mn-lt"/>
              </a:rPr>
              <a:t>daily_decr90 &amp; daily_decr30 is 98% correlated.</a:t>
            </a:r>
            <a:endParaRPr lang="en-US" sz="2000" dirty="0">
              <a:cs typeface="Calibri"/>
            </a:endParaRPr>
          </a:p>
          <a:p>
            <a:r>
              <a:rPr lang="en-US" sz="2000" dirty="0">
                <a:ea typeface="+mn-lt"/>
                <a:cs typeface="+mn-lt"/>
              </a:rPr>
              <a:t>rental30 &amp; rental90 is 96% correlated.</a:t>
            </a:r>
            <a:endParaRPr lang="en-US" dirty="0"/>
          </a:p>
          <a:p>
            <a:r>
              <a:rPr lang="en-US" sz="2000" dirty="0">
                <a:ea typeface="+mn-lt"/>
                <a:cs typeface="+mn-lt"/>
              </a:rPr>
              <a:t>cnt_ma_rech90 &amp; cnt_ma_rech30 is 89% correlated.</a:t>
            </a:r>
            <a:endParaRPr lang="en-US" dirty="0"/>
          </a:p>
          <a:p>
            <a:r>
              <a:rPr lang="en-US" sz="2000" dirty="0">
                <a:ea typeface="+mn-lt"/>
                <a:cs typeface="+mn-lt"/>
              </a:rPr>
              <a:t>sumamnt_ma_rech30 &amp; sumamnt_ma_rech90 is 89% correlated.</a:t>
            </a:r>
            <a:endParaRPr lang="en-US" dirty="0"/>
          </a:p>
          <a:p>
            <a:r>
              <a:rPr lang="en-US" sz="2000" dirty="0">
                <a:ea typeface="+mn-lt"/>
                <a:cs typeface="+mn-lt"/>
              </a:rPr>
              <a:t>medianamnt_ma_rech90 &amp; medianamnt_ma_rech30 is 86% correlated.</a:t>
            </a:r>
            <a:endParaRPr lang="en-US" dirty="0"/>
          </a:p>
          <a:p>
            <a:r>
              <a:rPr lang="en-US" sz="2000">
                <a:ea typeface="+mn-lt"/>
                <a:cs typeface="+mn-lt"/>
              </a:rPr>
              <a:t>cnt_loans30 &amp; amnt_loans30 is 96% correlated.</a:t>
            </a:r>
            <a:endParaRPr lang="en-US"/>
          </a:p>
          <a:p>
            <a:r>
              <a:rPr lang="en-US" sz="2000">
                <a:ea typeface="+mn-lt"/>
                <a:cs typeface="+mn-lt"/>
              </a:rPr>
              <a:t>amnt_loans90 &amp; amnt_loans30 is 90% correlated.</a:t>
            </a:r>
            <a:endParaRPr lang="en-US"/>
          </a:p>
          <a:p>
            <a:r>
              <a:rPr lang="en-US" sz="2000">
                <a:ea typeface="+mn-lt"/>
                <a:cs typeface="+mn-lt"/>
              </a:rPr>
              <a:t>medianamnt_loans90 &amp; medianamnt_loans30 is 91% correlated.</a:t>
            </a:r>
            <a:endParaRPr lang="en-US"/>
          </a:p>
          <a:p>
            <a:r>
              <a:rPr lang="en-US" sz="2000" dirty="0">
                <a:ea typeface="+mn-lt"/>
                <a:cs typeface="+mn-lt"/>
              </a:rPr>
              <a:t>payback30 &amp; payback90 is 83% correlated.</a:t>
            </a:r>
            <a:endParaRPr lang="en-US" dirty="0"/>
          </a:p>
          <a:p>
            <a:endParaRPr lang="en-US" sz="2000" dirty="0">
              <a:cs typeface="Calibri"/>
            </a:endParaRPr>
          </a:p>
          <a:p>
            <a:endParaRPr lang="en-US" sz="2000" b="1" dirty="0">
              <a:ea typeface="Calibri" panose="020F0502020204030204"/>
              <a:cs typeface="Calibri" panose="020F0502020204030204"/>
            </a:endParaRPr>
          </a:p>
        </p:txBody>
      </p:sp>
      <p:pic>
        <p:nvPicPr>
          <p:cNvPr id="4" name="Picture 4" descr="Chart&#10;&#10;Description automatically generated">
            <a:extLst>
              <a:ext uri="{FF2B5EF4-FFF2-40B4-BE49-F238E27FC236}">
                <a16:creationId xmlns:a16="http://schemas.microsoft.com/office/drawing/2014/main" xmlns="" id="{DBA8E943-5A3D-87D9-D590-FBBC3D3B794C}"/>
              </a:ext>
            </a:extLst>
          </p:cNvPr>
          <p:cNvPicPr>
            <a:picLocks noChangeAspect="1"/>
          </p:cNvPicPr>
          <p:nvPr/>
        </p:nvPicPr>
        <p:blipFill rotWithShape="1">
          <a:blip r:embed="rId2"/>
          <a:srcRect l="1213" r="1213"/>
          <a:stretch/>
        </p:blipFill>
        <p:spPr>
          <a:xfrm>
            <a:off x="5852081" y="832167"/>
            <a:ext cx="5653320" cy="5638955"/>
          </a:xfrm>
          <a:prstGeom prst="rect">
            <a:avLst/>
          </a:prstGeom>
        </p:spPr>
      </p:pic>
    </p:spTree>
    <p:extLst>
      <p:ext uri="{BB962C8B-B14F-4D97-AF65-F5344CB8AC3E}">
        <p14:creationId xmlns:p14="http://schemas.microsoft.com/office/powerpoint/2010/main" xmlns="" val="326145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xmlns="" id="{0E3596DD-156A-473E-9BB3-C6A29F7574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xmlns="" id="{2C46C4D6-C474-4E92-B52E-944C1118F7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46F7F535-7BA7-EE8C-E7D7-57CC694FA8F0}"/>
              </a:ext>
            </a:extLst>
          </p:cNvPr>
          <p:cNvSpPr>
            <a:spLocks noGrp="1"/>
          </p:cNvSpPr>
          <p:nvPr>
            <p:ph type="title"/>
          </p:nvPr>
        </p:nvSpPr>
        <p:spPr>
          <a:xfrm>
            <a:off x="-455761" y="2138712"/>
            <a:ext cx="6030751" cy="1800526"/>
          </a:xfrm>
          <a:prstGeom prst="ellipse">
            <a:avLst/>
          </a:prstGeom>
        </p:spPr>
        <p:txBody>
          <a:bodyPr vert="horz" lIns="91440" tIns="45720" rIns="91440" bIns="45720" rtlCol="0">
            <a:normAutofit/>
          </a:bodyPr>
          <a:lstStyle/>
          <a:p>
            <a:r>
              <a:rPr lang="en-US" sz="4100" b="1" u="sng" dirty="0"/>
              <a:t>Feature Selection</a:t>
            </a:r>
            <a:endParaRPr lang="en-US" sz="4100" b="1" u="sng" kern="1200" dirty="0">
              <a:latin typeface="+mj-lt"/>
              <a:ea typeface="+mj-ea"/>
              <a:cs typeface="+mj-cs"/>
            </a:endParaRPr>
          </a:p>
        </p:txBody>
      </p:sp>
      <p:pic>
        <p:nvPicPr>
          <p:cNvPr id="4" name="Picture 4" descr="Table&#10;&#10;Description automatically generated">
            <a:extLst>
              <a:ext uri="{FF2B5EF4-FFF2-40B4-BE49-F238E27FC236}">
                <a16:creationId xmlns:a16="http://schemas.microsoft.com/office/drawing/2014/main" xmlns="" id="{989F937D-1AD2-B178-A304-CE9D2989B02D}"/>
              </a:ext>
            </a:extLst>
          </p:cNvPr>
          <p:cNvPicPr>
            <a:picLocks noChangeAspect="1"/>
          </p:cNvPicPr>
          <p:nvPr/>
        </p:nvPicPr>
        <p:blipFill>
          <a:blip r:embed="rId2"/>
          <a:stretch>
            <a:fillRect/>
          </a:stretch>
        </p:blipFill>
        <p:spPr>
          <a:xfrm>
            <a:off x="7514866" y="-3747"/>
            <a:ext cx="3233523" cy="6649423"/>
          </a:xfrm>
          <a:prstGeom prst="rect">
            <a:avLst/>
          </a:prstGeom>
        </p:spPr>
      </p:pic>
    </p:spTree>
    <p:extLst>
      <p:ext uri="{BB962C8B-B14F-4D97-AF65-F5344CB8AC3E}">
        <p14:creationId xmlns:p14="http://schemas.microsoft.com/office/powerpoint/2010/main" xmlns="" val="262320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7">
            <a:extLst>
              <a:ext uri="{FF2B5EF4-FFF2-40B4-BE49-F238E27FC236}">
                <a16:creationId xmlns:a16="http://schemas.microsoft.com/office/drawing/2014/main" xmlns=""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702A326-F417-9F64-1941-B5CB9428FBE4}"/>
              </a:ext>
            </a:extLst>
          </p:cNvPr>
          <p:cNvSpPr>
            <a:spLocks noGrp="1"/>
          </p:cNvSpPr>
          <p:nvPr>
            <p:ph type="title"/>
          </p:nvPr>
        </p:nvSpPr>
        <p:spPr>
          <a:xfrm>
            <a:off x="1000452" y="1610024"/>
            <a:ext cx="3058621" cy="1457002"/>
          </a:xfrm>
        </p:spPr>
        <p:txBody>
          <a:bodyPr vert="horz" lIns="91440" tIns="45720" rIns="91440" bIns="45720" rtlCol="0" anchor="b">
            <a:normAutofit/>
          </a:bodyPr>
          <a:lstStyle/>
          <a:p>
            <a:r>
              <a:rPr lang="en-US" sz="4000" b="1" kern="1200">
                <a:latin typeface="+mj-lt"/>
                <a:ea typeface="+mj-ea"/>
                <a:cs typeface="+mj-cs"/>
              </a:rPr>
              <a:t>Normal Distribution:</a:t>
            </a:r>
          </a:p>
        </p:txBody>
      </p:sp>
      <p:grpSp>
        <p:nvGrpSpPr>
          <p:cNvPr id="20" name="Group 19">
            <a:extLst>
              <a:ext uri="{FF2B5EF4-FFF2-40B4-BE49-F238E27FC236}">
                <a16:creationId xmlns:a16="http://schemas.microsoft.com/office/drawing/2014/main" xmlns="" id="{770AE191-D2EA-45C9-A44D-830C188F74C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72021" y="518649"/>
            <a:ext cx="1128382" cy="847206"/>
            <a:chOff x="8183879" y="1000124"/>
            <a:chExt cx="1562267" cy="1172973"/>
          </a:xfrm>
        </p:grpSpPr>
        <p:sp>
          <p:nvSpPr>
            <p:cNvPr id="21" name="Freeform 5">
              <a:extLst>
                <a:ext uri="{FF2B5EF4-FFF2-40B4-BE49-F238E27FC236}">
                  <a16:creationId xmlns:a16="http://schemas.microsoft.com/office/drawing/2014/main" xmlns="" id="{23A0E4C1-B7A6-4637-AC51-4A5AE3841FF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xmlns="" id="{F4E8C039-CC58-44F3-8A7B-E0A934C1D01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4" descr="Graphical user interface, diagram, PowerPoint&#10;&#10;Description automatically generated">
            <a:extLst>
              <a:ext uri="{FF2B5EF4-FFF2-40B4-BE49-F238E27FC236}">
                <a16:creationId xmlns:a16="http://schemas.microsoft.com/office/drawing/2014/main" xmlns="" id="{765D29D3-9746-2107-E0BB-BF803409A339}"/>
              </a:ext>
            </a:extLst>
          </p:cNvPr>
          <p:cNvPicPr>
            <a:picLocks noChangeAspect="1"/>
          </p:cNvPicPr>
          <p:nvPr/>
        </p:nvPicPr>
        <p:blipFill>
          <a:blip r:embed="rId2"/>
          <a:stretch>
            <a:fillRect/>
          </a:stretch>
        </p:blipFill>
        <p:spPr>
          <a:xfrm>
            <a:off x="3783178" y="1165978"/>
            <a:ext cx="8202560" cy="4735792"/>
          </a:xfrm>
          <a:prstGeom prst="rect">
            <a:avLst/>
          </a:prstGeom>
        </p:spPr>
      </p:pic>
    </p:spTree>
    <p:extLst>
      <p:ext uri="{BB962C8B-B14F-4D97-AF65-F5344CB8AC3E}">
        <p14:creationId xmlns:p14="http://schemas.microsoft.com/office/powerpoint/2010/main" xmlns="" val="1937265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3">
            <a:extLst>
              <a:ext uri="{FF2B5EF4-FFF2-40B4-BE49-F238E27FC236}">
                <a16:creationId xmlns:a16="http://schemas.microsoft.com/office/drawing/2014/main" xmlns="" id="{B9D7E975-9161-4F2D-AC53-69E1912F6B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ight Triangle 75">
            <a:extLst>
              <a:ext uri="{FF2B5EF4-FFF2-40B4-BE49-F238E27FC236}">
                <a16:creationId xmlns:a16="http://schemas.microsoft.com/office/drawing/2014/main" xmlns="" id="{827DC2C4-B485-428A-BF4A-472D2967F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5C2080BF-A098-1F70-1E9E-45E44D72BBB2}"/>
              </a:ext>
            </a:extLst>
          </p:cNvPr>
          <p:cNvSpPr>
            <a:spLocks noGrp="1"/>
          </p:cNvSpPr>
          <p:nvPr>
            <p:ph type="title"/>
          </p:nvPr>
        </p:nvSpPr>
        <p:spPr>
          <a:xfrm>
            <a:off x="6889833" y="1056640"/>
            <a:ext cx="4360324" cy="3494398"/>
          </a:xfrm>
          <a:prstGeom prst="ellipse">
            <a:avLst/>
          </a:prstGeom>
        </p:spPr>
        <p:txBody>
          <a:bodyPr vert="horz" lIns="91440" tIns="45720" rIns="91440" bIns="45720" rtlCol="0" anchor="b">
            <a:normAutofit/>
          </a:bodyPr>
          <a:lstStyle/>
          <a:p>
            <a:r>
              <a:rPr lang="en-US" sz="6700" b="1" u="sng"/>
              <a:t>Outliers:</a:t>
            </a:r>
          </a:p>
        </p:txBody>
      </p:sp>
      <p:pic>
        <p:nvPicPr>
          <p:cNvPr id="4" name="Picture 4" descr="A picture containing text, electronics&#10;&#10;Description automatically generated">
            <a:extLst>
              <a:ext uri="{FF2B5EF4-FFF2-40B4-BE49-F238E27FC236}">
                <a16:creationId xmlns:a16="http://schemas.microsoft.com/office/drawing/2014/main" xmlns="" id="{0E68B4A2-5533-42EF-6782-41F7B51B6859}"/>
              </a:ext>
            </a:extLst>
          </p:cNvPr>
          <p:cNvPicPr>
            <a:picLocks noChangeAspect="1"/>
          </p:cNvPicPr>
          <p:nvPr/>
        </p:nvPicPr>
        <p:blipFill rotWithShape="1">
          <a:blip r:embed="rId2"/>
          <a:srcRect l="2411" r="2410" b="-1"/>
          <a:stretch/>
        </p:blipFill>
        <p:spPr>
          <a:xfrm>
            <a:off x="621675" y="623275"/>
            <a:ext cx="5474323" cy="5607882"/>
          </a:xfrm>
          <a:prstGeom prst="rect">
            <a:avLst/>
          </a:prstGeom>
        </p:spPr>
      </p:pic>
      <p:sp>
        <p:nvSpPr>
          <p:cNvPr id="78" name="Rectangle 77">
            <a:extLst>
              <a:ext uri="{FF2B5EF4-FFF2-40B4-BE49-F238E27FC236}">
                <a16:creationId xmlns:a16="http://schemas.microsoft.com/office/drawing/2014/main" xmlns="" id="{463E6235-1649-4B47-9862-4026FC473B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44075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4697CDA-BDB7-4883-B48B-1D4EDB2F0E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EEF3567-92CE-EAB9-97D0-63B19BAA1EDF}"/>
              </a:ext>
            </a:extLst>
          </p:cNvPr>
          <p:cNvSpPr>
            <a:spLocks noGrp="1"/>
          </p:cNvSpPr>
          <p:nvPr>
            <p:ph type="title"/>
          </p:nvPr>
        </p:nvSpPr>
        <p:spPr>
          <a:xfrm>
            <a:off x="1629751" y="934327"/>
            <a:ext cx="8924392" cy="1058275"/>
          </a:xfrm>
        </p:spPr>
        <p:txBody>
          <a:bodyPr>
            <a:normAutofit/>
          </a:bodyPr>
          <a:lstStyle/>
          <a:p>
            <a:pPr algn="ctr"/>
            <a:r>
              <a:rPr lang="en-US" b="1" u="sng" dirty="0">
                <a:ea typeface="+mj-lt"/>
                <a:cs typeface="+mj-lt"/>
              </a:rPr>
              <a:t>Normal Distribution &amp; Outliers.</a:t>
            </a:r>
            <a:r>
              <a:rPr lang="en-US" dirty="0">
                <a:ea typeface="+mj-lt"/>
                <a:cs typeface="+mj-lt"/>
              </a:rPr>
              <a:t> </a:t>
            </a:r>
            <a:endParaRPr lang="en-US"/>
          </a:p>
        </p:txBody>
      </p:sp>
      <p:sp>
        <p:nvSpPr>
          <p:cNvPr id="10" name="Freeform: Shape 9">
            <a:extLst>
              <a:ext uri="{FF2B5EF4-FFF2-40B4-BE49-F238E27FC236}">
                <a16:creationId xmlns:a16="http://schemas.microsoft.com/office/drawing/2014/main" xmlns="" id="{6295B176-FA0E-4B6A-A190-5E2E82BEA5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xmlns="" id="{48F779DE-4744-42D6-9C74-33EC94460C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2780338F-A013-2B6C-0D54-8E09DA563BFC}"/>
              </a:ext>
            </a:extLst>
          </p:cNvPr>
          <p:cNvSpPr>
            <a:spLocks noGrp="1"/>
          </p:cNvSpPr>
          <p:nvPr>
            <p:ph idx="1"/>
          </p:nvPr>
        </p:nvSpPr>
        <p:spPr>
          <a:xfrm>
            <a:off x="1783056" y="2479146"/>
            <a:ext cx="8309586" cy="2756848"/>
          </a:xfrm>
        </p:spPr>
        <p:txBody>
          <a:bodyPr vert="horz" lIns="91440" tIns="45720" rIns="91440" bIns="45720" rtlCol="0" anchor="t">
            <a:normAutofit/>
          </a:bodyPr>
          <a:lstStyle/>
          <a:p>
            <a:pPr algn="just"/>
            <a:r>
              <a:rPr lang="en-US" dirty="0">
                <a:ea typeface="Calibri"/>
                <a:cs typeface="Calibri"/>
              </a:rPr>
              <a:t>Skewness are present in the dataset.</a:t>
            </a:r>
          </a:p>
          <a:p>
            <a:pPr algn="just"/>
            <a:r>
              <a:rPr lang="en-US" dirty="0">
                <a:ea typeface="Calibri"/>
                <a:cs typeface="Calibri"/>
              </a:rPr>
              <a:t>And outliers are also there in dataset.</a:t>
            </a:r>
          </a:p>
        </p:txBody>
      </p:sp>
    </p:spTree>
    <p:extLst>
      <p:ext uri="{BB962C8B-B14F-4D97-AF65-F5344CB8AC3E}">
        <p14:creationId xmlns:p14="http://schemas.microsoft.com/office/powerpoint/2010/main" xmlns="" val="3525978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5">
            <a:extLst>
              <a:ext uri="{FF2B5EF4-FFF2-40B4-BE49-F238E27FC236}">
                <a16:creationId xmlns:a16="http://schemas.microsoft.com/office/drawing/2014/main" xmlns="" id="{96918796-2918-40D6-BE3A-4600C47FCD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69A0C4FB-89B6-7AEF-B6BD-95A179CC34A3}"/>
              </a:ext>
            </a:extLst>
          </p:cNvPr>
          <p:cNvSpPr>
            <a:spLocks noGrp="1"/>
          </p:cNvSpPr>
          <p:nvPr>
            <p:ph type="title"/>
          </p:nvPr>
        </p:nvSpPr>
        <p:spPr>
          <a:xfrm>
            <a:off x="838200" y="672747"/>
            <a:ext cx="10515600" cy="715556"/>
          </a:xfrm>
        </p:spPr>
        <p:txBody>
          <a:bodyPr vert="horz" lIns="91440" tIns="45720" rIns="91440" bIns="45720" rtlCol="0" anchor="ctr">
            <a:noAutofit/>
          </a:bodyPr>
          <a:lstStyle/>
          <a:p>
            <a:pPr algn="ctr"/>
            <a:r>
              <a:rPr lang="en-US" sz="2000" dirty="0">
                <a:solidFill>
                  <a:schemeClr val="bg1"/>
                </a:solidFill>
                <a:cs typeface="Calibri Light"/>
              </a:rPr>
              <a:t>After Applying </a:t>
            </a:r>
            <a:r>
              <a:rPr lang="en-US" sz="2000" dirty="0" err="1">
                <a:solidFill>
                  <a:schemeClr val="bg1"/>
                </a:solidFill>
                <a:cs typeface="Calibri Light"/>
              </a:rPr>
              <a:t>PowerTransformer</a:t>
            </a:r>
            <a:r>
              <a:rPr lang="en-US" sz="2000" dirty="0">
                <a:cs typeface="Calibri Light"/>
              </a:rPr>
              <a:t/>
            </a:r>
            <a:br>
              <a:rPr lang="en-US" sz="2000" dirty="0">
                <a:cs typeface="Calibri Light"/>
              </a:rPr>
            </a:br>
            <a:r>
              <a:rPr lang="en-US" sz="2000" dirty="0">
                <a:solidFill>
                  <a:schemeClr val="bg1"/>
                </a:solidFill>
                <a:cs typeface="Calibri Light"/>
              </a:rPr>
              <a:t>Method = Yeo - Johnson</a:t>
            </a:r>
          </a:p>
        </p:txBody>
      </p:sp>
      <p:pic>
        <p:nvPicPr>
          <p:cNvPr id="13" name="Picture 13" descr="Graphical user interface, diagram, application&#10;&#10;Description automatically generated">
            <a:extLst>
              <a:ext uri="{FF2B5EF4-FFF2-40B4-BE49-F238E27FC236}">
                <a16:creationId xmlns:a16="http://schemas.microsoft.com/office/drawing/2014/main" xmlns="" id="{FAAA4E31-2285-5E86-6417-D1644089A379}"/>
              </a:ext>
            </a:extLst>
          </p:cNvPr>
          <p:cNvPicPr>
            <a:picLocks noGrp="1" noChangeAspect="1"/>
          </p:cNvPicPr>
          <p:nvPr>
            <p:ph idx="1"/>
          </p:nvPr>
        </p:nvPicPr>
        <p:blipFill>
          <a:blip r:embed="rId2"/>
          <a:stretch>
            <a:fillRect/>
          </a:stretch>
        </p:blipFill>
        <p:spPr>
          <a:xfrm>
            <a:off x="1600829" y="1713226"/>
            <a:ext cx="9090983" cy="4719907"/>
          </a:xfrm>
        </p:spPr>
      </p:pic>
    </p:spTree>
    <p:extLst>
      <p:ext uri="{BB962C8B-B14F-4D97-AF65-F5344CB8AC3E}">
        <p14:creationId xmlns:p14="http://schemas.microsoft.com/office/powerpoint/2010/main" xmlns="" val="395842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DD38EE57-B708-47C9-A4A4-E25F09FAB0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xmlns="" id="{57A28182-58A5-4DBB-8F64-BD944BCA815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xmlns="" id="{E4A9080E-7BA6-45FC-8677-8B9D5F4DAFE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xmlns="" id="{2163D516-75D4-4DE0-AC27-63719125AE5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xmlns="" id="{E74A26A5-C23A-46D4-B0FF-155FB383462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08E0243F-1062-43C6-AD04-130DFF66840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xmlns="" id="{94C5517B-1B0F-47AA-93A5-36718996986F}"/>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8476F34E-ADBE-E6EF-E1D5-FEE8D11A1B63}"/>
              </a:ext>
            </a:extLst>
          </p:cNvPr>
          <p:cNvSpPr>
            <a:spLocks noGrp="1"/>
          </p:cNvSpPr>
          <p:nvPr>
            <p:ph type="title"/>
          </p:nvPr>
        </p:nvSpPr>
        <p:spPr>
          <a:xfrm>
            <a:off x="1047280" y="759805"/>
            <a:ext cx="10306520" cy="1325563"/>
          </a:xfrm>
        </p:spPr>
        <p:txBody>
          <a:bodyPr>
            <a:normAutofit/>
          </a:bodyPr>
          <a:lstStyle/>
          <a:p>
            <a:r>
              <a:rPr lang="en-US" sz="4000" b="1" u="sng">
                <a:solidFill>
                  <a:srgbClr val="FFFFFF"/>
                </a:solidFill>
                <a:cs typeface="Calibri Light"/>
              </a:rPr>
              <a:t>Imbalanced Target Column</a:t>
            </a:r>
            <a:endParaRPr lang="en-US" sz="4000" b="1" u="sng">
              <a:solidFill>
                <a:srgbClr val="FFFFFF"/>
              </a:solidFill>
            </a:endParaRPr>
          </a:p>
        </p:txBody>
      </p:sp>
      <p:sp>
        <p:nvSpPr>
          <p:cNvPr id="3" name="Content Placeholder 2">
            <a:extLst>
              <a:ext uri="{FF2B5EF4-FFF2-40B4-BE49-F238E27FC236}">
                <a16:creationId xmlns:a16="http://schemas.microsoft.com/office/drawing/2014/main" xmlns="" id="{5D46EAB0-81C3-B6E9-54F0-B5ACACCE112B}"/>
              </a:ext>
            </a:extLst>
          </p:cNvPr>
          <p:cNvSpPr>
            <a:spLocks noGrp="1"/>
          </p:cNvSpPr>
          <p:nvPr>
            <p:ph idx="1"/>
          </p:nvPr>
        </p:nvSpPr>
        <p:spPr>
          <a:xfrm>
            <a:off x="1424904" y="2494450"/>
            <a:ext cx="4053545" cy="3563159"/>
          </a:xfrm>
        </p:spPr>
        <p:txBody>
          <a:bodyPr vert="horz" lIns="91440" tIns="45720" rIns="91440" bIns="45720" rtlCol="0">
            <a:normAutofit/>
          </a:bodyPr>
          <a:lstStyle/>
          <a:p>
            <a:r>
              <a:rPr lang="en-US" sz="2400">
                <a:ea typeface="+mn-lt"/>
                <a:cs typeface="+mn-lt"/>
              </a:rPr>
              <a:t>Label ‘1’ has approximately 87.5% records.</a:t>
            </a:r>
            <a:endParaRPr lang="en-US" sz="2400">
              <a:cs typeface="Calibri" panose="020F0502020204030204"/>
            </a:endParaRPr>
          </a:p>
          <a:p>
            <a:r>
              <a:rPr lang="en-US" sz="2400">
                <a:ea typeface="+mn-lt"/>
                <a:cs typeface="+mn-lt"/>
              </a:rPr>
              <a:t>Label ‘0’ has approximately 12.5% records.</a:t>
            </a:r>
            <a:endParaRPr lang="en-US" sz="2400"/>
          </a:p>
          <a:p>
            <a:pPr marL="0" indent="0">
              <a:buNone/>
            </a:pPr>
            <a:endParaRPr lang="en-US" sz="2400">
              <a:cs typeface="Calibri"/>
            </a:endParaRPr>
          </a:p>
        </p:txBody>
      </p:sp>
      <p:pic>
        <p:nvPicPr>
          <p:cNvPr id="4" name="Picture 4" descr="Chart, bar chart&#10;&#10;Description automatically generated">
            <a:extLst>
              <a:ext uri="{FF2B5EF4-FFF2-40B4-BE49-F238E27FC236}">
                <a16:creationId xmlns:a16="http://schemas.microsoft.com/office/drawing/2014/main" xmlns="" id="{F4143B43-91ED-53D3-7EAD-F908F629AD7C}"/>
              </a:ext>
            </a:extLst>
          </p:cNvPr>
          <p:cNvPicPr>
            <a:picLocks noChangeAspect="1"/>
          </p:cNvPicPr>
          <p:nvPr/>
        </p:nvPicPr>
        <p:blipFill>
          <a:blip r:embed="rId2"/>
          <a:stretch>
            <a:fillRect/>
          </a:stretch>
        </p:blipFill>
        <p:spPr>
          <a:xfrm>
            <a:off x="6098892" y="3031440"/>
            <a:ext cx="4802404" cy="2485243"/>
          </a:xfrm>
          <a:prstGeom prst="rect">
            <a:avLst/>
          </a:prstGeom>
        </p:spPr>
      </p:pic>
    </p:spTree>
    <p:extLst>
      <p:ext uri="{BB962C8B-B14F-4D97-AF65-F5344CB8AC3E}">
        <p14:creationId xmlns:p14="http://schemas.microsoft.com/office/powerpoint/2010/main" xmlns="" val="412385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330537C-5779-77A9-AF57-9255C67ACF6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u="sng" kern="1200">
                <a:solidFill>
                  <a:schemeClr val="bg1"/>
                </a:solidFill>
                <a:latin typeface="+mj-lt"/>
                <a:ea typeface="+mj-ea"/>
                <a:cs typeface="+mj-cs"/>
              </a:rPr>
              <a:t>After OverSampling.</a:t>
            </a:r>
          </a:p>
        </p:txBody>
      </p:sp>
      <p:pic>
        <p:nvPicPr>
          <p:cNvPr id="4" name="Picture 4" descr="Chart, bar chart&#10;&#10;Description automatically generated">
            <a:extLst>
              <a:ext uri="{FF2B5EF4-FFF2-40B4-BE49-F238E27FC236}">
                <a16:creationId xmlns:a16="http://schemas.microsoft.com/office/drawing/2014/main" xmlns="" id="{A87C8E7D-6506-DF3D-7573-2075456A8F95}"/>
              </a:ext>
            </a:extLst>
          </p:cNvPr>
          <p:cNvPicPr>
            <a:picLocks noGrp="1" noChangeAspect="1"/>
          </p:cNvPicPr>
          <p:nvPr>
            <p:ph idx="1"/>
          </p:nvPr>
        </p:nvPicPr>
        <p:blipFill>
          <a:blip r:embed="rId2"/>
          <a:stretch>
            <a:fillRect/>
          </a:stretch>
        </p:blipFill>
        <p:spPr>
          <a:xfrm>
            <a:off x="2468622" y="1632095"/>
            <a:ext cx="8491207" cy="4394199"/>
          </a:xfrm>
          <a:prstGeom prst="rect">
            <a:avLst/>
          </a:prstGeom>
        </p:spPr>
      </p:pic>
    </p:spTree>
    <p:extLst>
      <p:ext uri="{BB962C8B-B14F-4D97-AF65-F5344CB8AC3E}">
        <p14:creationId xmlns:p14="http://schemas.microsoft.com/office/powerpoint/2010/main" xmlns="" val="795471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50894-C460-0D11-55C8-4E800F0932B4}"/>
              </a:ext>
            </a:extLst>
          </p:cNvPr>
          <p:cNvSpPr>
            <a:spLocks noGrp="1"/>
          </p:cNvSpPr>
          <p:nvPr>
            <p:ph type="title"/>
          </p:nvPr>
        </p:nvSpPr>
        <p:spPr>
          <a:xfrm>
            <a:off x="838199" y="549882"/>
            <a:ext cx="10515599" cy="932688"/>
          </a:xfrm>
        </p:spPr>
        <p:txBody>
          <a:bodyPr vert="horz" lIns="91440" tIns="45720" rIns="91440" bIns="45720" rtlCol="0" anchor="b">
            <a:normAutofit/>
          </a:bodyPr>
          <a:lstStyle/>
          <a:p>
            <a:r>
              <a:rPr lang="en-US" sz="5400" b="1" u="sng" kern="1200">
                <a:solidFill>
                  <a:schemeClr val="tx1"/>
                </a:solidFill>
                <a:latin typeface="+mj-lt"/>
                <a:ea typeface="+mj-ea"/>
                <a:cs typeface="+mj-cs"/>
              </a:rPr>
              <a:t>Final Dataset</a:t>
            </a:r>
          </a:p>
        </p:txBody>
      </p:sp>
      <p:pic>
        <p:nvPicPr>
          <p:cNvPr id="4" name="Picture 4" descr="Table&#10;&#10;Description automatically generated">
            <a:extLst>
              <a:ext uri="{FF2B5EF4-FFF2-40B4-BE49-F238E27FC236}">
                <a16:creationId xmlns:a16="http://schemas.microsoft.com/office/drawing/2014/main" xmlns="" id="{CC0D2FF0-FC24-46FB-D4EC-D5836B9D1E47}"/>
              </a:ext>
            </a:extLst>
          </p:cNvPr>
          <p:cNvPicPr>
            <a:picLocks noGrp="1" noChangeAspect="1"/>
          </p:cNvPicPr>
          <p:nvPr>
            <p:ph idx="1"/>
          </p:nvPr>
        </p:nvPicPr>
        <p:blipFill>
          <a:blip r:embed="rId2"/>
          <a:stretch>
            <a:fillRect/>
          </a:stretch>
        </p:blipFill>
        <p:spPr>
          <a:xfrm>
            <a:off x="378125" y="1976938"/>
            <a:ext cx="11651410" cy="4228848"/>
          </a:xfrm>
          <a:prstGeom prst="rect">
            <a:avLst/>
          </a:prstGeom>
        </p:spPr>
      </p:pic>
    </p:spTree>
    <p:extLst>
      <p:ext uri="{BB962C8B-B14F-4D97-AF65-F5344CB8AC3E}">
        <p14:creationId xmlns:p14="http://schemas.microsoft.com/office/powerpoint/2010/main" xmlns="" val="2099433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70A4A52-6431-4094-FEF2-35900C7E05C6}"/>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b="1" u="sng" kern="1200">
                <a:solidFill>
                  <a:schemeClr val="tx1"/>
                </a:solidFill>
                <a:latin typeface="+mj-lt"/>
                <a:ea typeface="+mj-ea"/>
                <a:cs typeface="+mj-cs"/>
              </a:rPr>
              <a:t>Best Model, Parameters &amp; Score:</a:t>
            </a:r>
          </a:p>
        </p:txBody>
      </p:sp>
      <p:sp>
        <p:nvSpPr>
          <p:cNvPr id="20" name="Rectangle 19">
            <a:extLst>
              <a:ext uri="{FF2B5EF4-FFF2-40B4-BE49-F238E27FC236}">
                <a16:creationId xmlns:a16="http://schemas.microsoft.com/office/drawing/2014/main" xmlns="" id="{BC05CA36-AD6A-4ABF-9A05-52E5A143D2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D4331EE8-85A4-4588-8D9E-70E534D477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49D6C862-61CC-4B46-8080-96583D653B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xmlns="" id="{F7E0D25F-B535-7D53-4B97-5674F68A2262}"/>
              </a:ext>
            </a:extLst>
          </p:cNvPr>
          <p:cNvSpPr>
            <a:spLocks noGrp="1"/>
          </p:cNvSpPr>
          <p:nvPr>
            <p:ph idx="1"/>
          </p:nvPr>
        </p:nvSpPr>
        <p:spPr>
          <a:xfrm>
            <a:off x="823442" y="4541263"/>
            <a:ext cx="4662957" cy="1395022"/>
          </a:xfrm>
        </p:spPr>
        <p:txBody>
          <a:bodyPr vert="horz" lIns="91440" tIns="45720" rIns="91440" bIns="45720" rtlCol="0" anchor="t">
            <a:normAutofit/>
          </a:bodyPr>
          <a:lstStyle/>
          <a:p>
            <a:pPr marL="0" indent="0">
              <a:buNone/>
            </a:pPr>
            <a:r>
              <a:rPr lang="en-US" sz="2400" kern="1200">
                <a:solidFill>
                  <a:srgbClr val="FFFFFF"/>
                </a:solidFill>
                <a:latin typeface="+mn-lt"/>
                <a:ea typeface="+mn-ea"/>
                <a:cs typeface="+mn-cs"/>
              </a:rPr>
              <a:t>RandomForest Classifier.</a:t>
            </a:r>
          </a:p>
        </p:txBody>
      </p:sp>
      <p:pic>
        <p:nvPicPr>
          <p:cNvPr id="4" name="Picture 4">
            <a:extLst>
              <a:ext uri="{FF2B5EF4-FFF2-40B4-BE49-F238E27FC236}">
                <a16:creationId xmlns:a16="http://schemas.microsoft.com/office/drawing/2014/main" xmlns="" id="{835342A6-D5D2-096F-4EDD-68AFEAFD661C}"/>
              </a:ext>
            </a:extLst>
          </p:cNvPr>
          <p:cNvPicPr>
            <a:picLocks noChangeAspect="1"/>
          </p:cNvPicPr>
          <p:nvPr/>
        </p:nvPicPr>
        <p:blipFill>
          <a:blip r:embed="rId2"/>
          <a:stretch>
            <a:fillRect/>
          </a:stretch>
        </p:blipFill>
        <p:spPr>
          <a:xfrm>
            <a:off x="6048203" y="190234"/>
            <a:ext cx="4848580" cy="6214550"/>
          </a:xfrm>
          <a:prstGeom prst="rect">
            <a:avLst/>
          </a:prstGeom>
        </p:spPr>
      </p:pic>
      <p:sp>
        <p:nvSpPr>
          <p:cNvPr id="26" name="Rectangle 25">
            <a:extLst>
              <a:ext uri="{FF2B5EF4-FFF2-40B4-BE49-F238E27FC236}">
                <a16:creationId xmlns:a16="http://schemas.microsoft.com/office/drawing/2014/main" xmlns="" id="{E37EECFC-A684-4391-AE85-4CDAF5565F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98991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68C941B-75D9-AC9C-8E28-E2883B573F46}"/>
              </a:ext>
            </a:extLst>
          </p:cNvPr>
          <p:cNvSpPr>
            <a:spLocks noGrp="1"/>
          </p:cNvSpPr>
          <p:nvPr>
            <p:ph idx="1"/>
          </p:nvPr>
        </p:nvSpPr>
        <p:spPr>
          <a:xfrm>
            <a:off x="153691" y="249963"/>
            <a:ext cx="11729634" cy="6366118"/>
          </a:xfrm>
        </p:spPr>
        <p:txBody>
          <a:bodyPr vert="horz" lIns="91440" tIns="45720" rIns="91440" bIns="45720" rtlCol="0" anchor="t">
            <a:normAutofit/>
          </a:bodyPr>
          <a:lstStyle/>
          <a:p>
            <a:pPr marL="0" indent="0">
              <a:buNone/>
            </a:pPr>
            <a:r>
              <a:rPr lang="en-US" dirty="0">
                <a:ea typeface="+mn-lt"/>
                <a:cs typeface="+mn-lt"/>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US" dirty="0">
              <a:cs typeface="Calibri" panose="020F0502020204030204"/>
            </a:endParaRPr>
          </a:p>
          <a:p>
            <a:pPr marL="0" indent="0">
              <a:buNone/>
            </a:pPr>
            <a:r>
              <a:rPr lang="en-US" dirty="0">
                <a:ea typeface="+mn-lt"/>
                <a:cs typeface="+mn-lt"/>
              </a:rPr>
              <a:t>They understand the importance of communication and how it affects a person’s life, thus, focusing on providing their services and products to low income families and poor customers that can help them in the need of hour. </a:t>
            </a:r>
            <a:endParaRPr lang="en-US" dirty="0">
              <a:cs typeface="Calibri" panose="020F0502020204030204"/>
            </a:endParaRPr>
          </a:p>
          <a:p>
            <a:pPr marL="0" indent="0">
              <a:buNone/>
            </a:pPr>
            <a:r>
              <a:rPr lang="en-US" dirty="0">
                <a:ea typeface="+mn-lt"/>
                <a:cs typeface="+mn-lt"/>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xmlns="" val="291360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A88F3F0-E70E-D220-8A66-106BDF9966E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u="sng" kern="1200">
                <a:solidFill>
                  <a:schemeClr val="bg1"/>
                </a:solidFill>
                <a:latin typeface="+mj-lt"/>
                <a:ea typeface="+mj-ea"/>
                <a:cs typeface="+mj-cs"/>
              </a:rPr>
              <a:t>Cross-Validation</a:t>
            </a:r>
            <a:endParaRPr lang="en-US" sz="3200" b="1" kern="1200">
              <a:solidFill>
                <a:schemeClr val="bg1"/>
              </a:solidFill>
              <a:latin typeface="+mj-lt"/>
              <a:ea typeface="+mj-ea"/>
              <a:cs typeface="+mj-cs"/>
            </a:endParaRPr>
          </a:p>
        </p:txBody>
      </p:sp>
      <p:pic>
        <p:nvPicPr>
          <p:cNvPr id="4" name="Picture 4" descr="Text&#10;&#10;Description automatically generated">
            <a:extLst>
              <a:ext uri="{FF2B5EF4-FFF2-40B4-BE49-F238E27FC236}">
                <a16:creationId xmlns:a16="http://schemas.microsoft.com/office/drawing/2014/main" xmlns="" id="{9DAA0DB6-50D9-E459-9D4C-392E4958798A}"/>
              </a:ext>
            </a:extLst>
          </p:cNvPr>
          <p:cNvPicPr>
            <a:picLocks noGrp="1" noChangeAspect="1"/>
          </p:cNvPicPr>
          <p:nvPr>
            <p:ph idx="1"/>
          </p:nvPr>
        </p:nvPicPr>
        <p:blipFill>
          <a:blip r:embed="rId2"/>
          <a:stretch>
            <a:fillRect/>
          </a:stretch>
        </p:blipFill>
        <p:spPr>
          <a:xfrm>
            <a:off x="1508482" y="1402057"/>
            <a:ext cx="9850771" cy="5170576"/>
          </a:xfrm>
          <a:prstGeom prst="rect">
            <a:avLst/>
          </a:prstGeom>
        </p:spPr>
      </p:pic>
    </p:spTree>
    <p:extLst>
      <p:ext uri="{BB962C8B-B14F-4D97-AF65-F5344CB8AC3E}">
        <p14:creationId xmlns:p14="http://schemas.microsoft.com/office/powerpoint/2010/main" xmlns="" val="1208902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160188D-C738-65B7-16AD-B52E989CDA02}"/>
              </a:ext>
            </a:extLst>
          </p:cNvPr>
          <p:cNvSpPr txBox="1"/>
          <p:nvPr/>
        </p:nvSpPr>
        <p:spPr>
          <a:xfrm>
            <a:off x="188368" y="174477"/>
            <a:ext cx="11615603" cy="66479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ea typeface="+mn-lt"/>
                <a:cs typeface="+mn-lt"/>
              </a:rPr>
              <a:t>Exercise:</a:t>
            </a:r>
            <a:endParaRPr lang="en-US" u="sng" dirty="0"/>
          </a:p>
          <a:p>
            <a:r>
              <a:rPr lang="en-US" sz="2400" dirty="0">
                <a:ea typeface="+mn-lt"/>
                <a:cs typeface="+mn-lt"/>
              </a:rPr>
              <a:t>Build a model which can be used to predict in terms of a probability for each loan transaction, whether the customer will be paying back the loaned amount within 5 days of insurance of loan. In this case, Label ‘1’ indicates that the loan has been </a:t>
            </a:r>
            <a:r>
              <a:rPr lang="en-US" sz="2400" dirty="0" err="1">
                <a:ea typeface="+mn-lt"/>
                <a:cs typeface="+mn-lt"/>
              </a:rPr>
              <a:t>payed</a:t>
            </a:r>
            <a:r>
              <a:rPr lang="en-US" sz="2400" dirty="0">
                <a:ea typeface="+mn-lt"/>
                <a:cs typeface="+mn-lt"/>
              </a:rPr>
              <a:t> i.e. Non- defaulter, while, Label ‘0’ indicates that the loan has not been </a:t>
            </a:r>
            <a:r>
              <a:rPr lang="en-US" sz="2400" dirty="0" err="1">
                <a:ea typeface="+mn-lt"/>
                <a:cs typeface="+mn-lt"/>
              </a:rPr>
              <a:t>payed</a:t>
            </a:r>
            <a:r>
              <a:rPr lang="en-US" sz="2400" dirty="0">
                <a:ea typeface="+mn-lt"/>
                <a:cs typeface="+mn-lt"/>
              </a:rPr>
              <a:t> i.e. defaulter.  </a:t>
            </a:r>
            <a:endParaRPr lang="en-US" dirty="0"/>
          </a:p>
          <a:p>
            <a:endParaRPr lang="en-US" sz="2400" dirty="0">
              <a:ea typeface="+mn-lt"/>
              <a:cs typeface="+mn-lt"/>
            </a:endParaRPr>
          </a:p>
          <a:p>
            <a:r>
              <a:rPr lang="en-US" sz="2400" b="1" u="sng" dirty="0">
                <a:ea typeface="+mn-lt"/>
                <a:cs typeface="+mn-lt"/>
              </a:rPr>
              <a:t>Technical Requirement:</a:t>
            </a:r>
            <a:endParaRPr lang="en-US" u="sng" dirty="0"/>
          </a:p>
          <a:p>
            <a:pPr marL="285750" indent="-285750">
              <a:buFont typeface="Arial"/>
              <a:buChar char="•"/>
            </a:pPr>
            <a:r>
              <a:rPr lang="en-US" sz="2400" dirty="0">
                <a:ea typeface="+mn-lt"/>
                <a:cs typeface="+mn-lt"/>
              </a:rPr>
              <a:t>There are no null values in the dataset. </a:t>
            </a:r>
            <a:endParaRPr lang="en-US" dirty="0"/>
          </a:p>
          <a:p>
            <a:pPr marL="285750" indent="-285750">
              <a:buFont typeface="Arial"/>
              <a:buChar char="•"/>
            </a:pPr>
            <a:r>
              <a:rPr lang="en-US" sz="2400" dirty="0">
                <a:ea typeface="+mn-lt"/>
                <a:cs typeface="+mn-lt"/>
              </a:rPr>
              <a:t>There may be some customers with no loan history. </a:t>
            </a:r>
            <a:endParaRPr lang="en-US" dirty="0"/>
          </a:p>
          <a:p>
            <a:pPr marL="285750" indent="-285750">
              <a:buFont typeface="Arial"/>
              <a:buChar char="•"/>
            </a:pPr>
            <a:r>
              <a:rPr lang="en-US" sz="2400" dirty="0">
                <a:ea typeface="+mn-lt"/>
                <a:cs typeface="+mn-lt"/>
              </a:rPr>
              <a:t>The dataset is imbalanced. Label ‘1’ has approximately 87.5% records, while, label ‘0’ has approximately 12.5% records.</a:t>
            </a:r>
            <a:endParaRPr lang="en-US" dirty="0"/>
          </a:p>
          <a:p>
            <a:pPr marL="285750" indent="-285750">
              <a:buFont typeface="Arial"/>
              <a:buChar char="•"/>
            </a:pPr>
            <a:r>
              <a:rPr lang="en-US" sz="2400" dirty="0">
                <a:ea typeface="+mn-lt"/>
                <a:cs typeface="+mn-lt"/>
              </a:rPr>
              <a:t>For some features, there may be values which might not be realistic. You may have to observe them and treat them with a suitable explanation.</a:t>
            </a:r>
            <a:endParaRPr lang="en-US" dirty="0"/>
          </a:p>
          <a:p>
            <a:pPr marL="285750" indent="-285750">
              <a:buFont typeface="Arial"/>
              <a:buChar char="•"/>
            </a:pPr>
            <a:r>
              <a:rPr lang="en-US" sz="2400" dirty="0">
                <a:ea typeface="+mn-lt"/>
                <a:cs typeface="+mn-lt"/>
              </a:rPr>
              <a:t>You might come across outliers in some features which you need to handle as per your understanding. Keep in mind that data is expensive and we cannot lose more than 7-8% of the data. </a:t>
            </a:r>
            <a:endParaRPr lang="en-US" dirty="0"/>
          </a:p>
          <a:p>
            <a:endParaRPr lang="en-US" sz="2400" dirty="0">
              <a:cs typeface="Calibri"/>
            </a:endParaRPr>
          </a:p>
          <a:p>
            <a:pPr algn="l"/>
            <a:endParaRPr lang="en-US" dirty="0">
              <a:cs typeface="Calibri"/>
            </a:endParaRPr>
          </a:p>
        </p:txBody>
      </p:sp>
    </p:spTree>
    <p:extLst>
      <p:ext uri="{BB962C8B-B14F-4D97-AF65-F5344CB8AC3E}">
        <p14:creationId xmlns:p14="http://schemas.microsoft.com/office/powerpoint/2010/main" xmlns="" val="283377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13D5A21F-2FC6-3638-5AE7-C7A31A0D849E}"/>
              </a:ext>
            </a:extLst>
          </p:cNvPr>
          <p:cNvSpPr>
            <a:spLocks noGrp="1"/>
          </p:cNvSpPr>
          <p:nvPr>
            <p:ph type="title"/>
          </p:nvPr>
        </p:nvSpPr>
        <p:spPr>
          <a:xfrm>
            <a:off x="643467" y="321734"/>
            <a:ext cx="10905066" cy="1135737"/>
          </a:xfrm>
        </p:spPr>
        <p:txBody>
          <a:bodyPr>
            <a:normAutofit/>
          </a:bodyPr>
          <a:lstStyle/>
          <a:p>
            <a:r>
              <a:rPr lang="en-US" sz="3600" b="1" u="sng" dirty="0">
                <a:ea typeface="Calibri Light"/>
                <a:cs typeface="Calibri Light"/>
              </a:rPr>
              <a:t>Problem Statement:</a:t>
            </a:r>
          </a:p>
        </p:txBody>
      </p:sp>
      <p:sp>
        <p:nvSpPr>
          <p:cNvPr id="3" name="Content Placeholder 2">
            <a:extLst>
              <a:ext uri="{FF2B5EF4-FFF2-40B4-BE49-F238E27FC236}">
                <a16:creationId xmlns:a16="http://schemas.microsoft.com/office/drawing/2014/main" xmlns="" id="{71504AA0-C8C1-1F86-7862-FAEA0A6D892F}"/>
              </a:ext>
            </a:extLst>
          </p:cNvPr>
          <p:cNvSpPr>
            <a:spLocks noGrp="1"/>
          </p:cNvSpPr>
          <p:nvPr>
            <p:ph idx="1"/>
          </p:nvPr>
        </p:nvSpPr>
        <p:spPr>
          <a:xfrm>
            <a:off x="413429" y="1667962"/>
            <a:ext cx="10905066" cy="4393982"/>
          </a:xfrm>
        </p:spPr>
        <p:txBody>
          <a:bodyPr vert="horz" lIns="91440" tIns="45720" rIns="91440" bIns="45720" rtlCol="0" anchor="t">
            <a:normAutofit/>
          </a:bodyPr>
          <a:lstStyle/>
          <a:p>
            <a:pPr marL="0" indent="0">
              <a:buNone/>
            </a:pPr>
            <a:r>
              <a:rPr lang="en-US" sz="2400" dirty="0">
                <a:ea typeface="+mn-lt"/>
                <a:cs typeface="+mn-lt"/>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US" dirty="0"/>
          </a:p>
          <a:p>
            <a:endParaRPr lang="en-US" sz="2400" dirty="0">
              <a:ea typeface="Calibri"/>
              <a:cs typeface="Calibri"/>
            </a:endParaRPr>
          </a:p>
        </p:txBody>
      </p:sp>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xmlns="" val="217126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54032C4-B9B2-5DA9-A903-33446C64AEA8}"/>
              </a:ext>
            </a:extLst>
          </p:cNvPr>
          <p:cNvSpPr>
            <a:spLocks noGrp="1"/>
          </p:cNvSpPr>
          <p:nvPr>
            <p:ph type="title"/>
          </p:nvPr>
        </p:nvSpPr>
        <p:spPr>
          <a:xfrm>
            <a:off x="462653" y="63429"/>
            <a:ext cx="9858931" cy="515805"/>
          </a:xfrm>
        </p:spPr>
        <p:txBody>
          <a:bodyPr>
            <a:normAutofit fontScale="90000"/>
          </a:bodyPr>
          <a:lstStyle/>
          <a:p>
            <a:r>
              <a:rPr lang="en-US" sz="3600" b="1" u="sng" dirty="0">
                <a:ea typeface="Calibri Light"/>
                <a:cs typeface="Calibri Light"/>
              </a:rPr>
              <a:t>Understanding:</a:t>
            </a:r>
            <a:endParaRPr lang="en-US" sz="3600" b="1" u="sng" dirty="0"/>
          </a:p>
        </p:txBody>
      </p:sp>
      <p:sp>
        <p:nvSpPr>
          <p:cNvPr id="3" name="Content Placeholder 2">
            <a:extLst>
              <a:ext uri="{FF2B5EF4-FFF2-40B4-BE49-F238E27FC236}">
                <a16:creationId xmlns:a16="http://schemas.microsoft.com/office/drawing/2014/main" xmlns="" id="{7FE29720-3752-F082-EF1B-64F43CFEFA49}"/>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endParaRPr lang="en-US" sz="2000" dirty="0">
              <a:ea typeface="Calibri"/>
              <a:cs typeface="Calibri"/>
            </a:endParaRPr>
          </a:p>
          <a:p>
            <a:pPr marL="0" indent="0">
              <a:buNone/>
            </a:pPr>
            <a:endParaRPr lang="en-US" sz="2000" dirty="0">
              <a:ea typeface="Calibri"/>
              <a:cs typeface="Calibri"/>
            </a:endParaRPr>
          </a:p>
        </p:txBody>
      </p:sp>
      <p:sp>
        <p:nvSpPr>
          <p:cNvPr id="10" name="Rectangle 9">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xmlns="" id="{99BAFB21-D765-A8C4-A98F-6EE1A19E209C}"/>
              </a:ext>
            </a:extLst>
          </p:cNvPr>
          <p:cNvSpPr txBox="1"/>
          <p:nvPr/>
        </p:nvSpPr>
        <p:spPr>
          <a:xfrm>
            <a:off x="1666068" y="685727"/>
            <a:ext cx="7904135" cy="63940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b="1" dirty="0"/>
              <a:t>Features</a:t>
            </a:r>
            <a:endParaRPr lang="en-US" sz="1050" dirty="0">
              <a:cs typeface="Calibri"/>
            </a:endParaRPr>
          </a:p>
          <a:p>
            <a:pPr marL="285750" indent="-285750">
              <a:buFont typeface="Arial"/>
              <a:buChar char="•"/>
            </a:pPr>
            <a:r>
              <a:rPr lang="en-US" sz="1050" err="1">
                <a:ea typeface="+mn-lt"/>
                <a:cs typeface="+mn-lt"/>
              </a:rPr>
              <a:t>msisdn</a:t>
            </a:r>
            <a:r>
              <a:rPr lang="en-US" sz="1050" dirty="0">
                <a:ea typeface="+mn-lt"/>
                <a:cs typeface="+mn-lt"/>
              </a:rPr>
              <a:t>: mobile number of user</a:t>
            </a:r>
            <a:endParaRPr lang="en-US" sz="1050" dirty="0">
              <a:cs typeface="Calibri"/>
            </a:endParaRPr>
          </a:p>
          <a:p>
            <a:pPr marL="285750" indent="-285750">
              <a:buFont typeface="Arial"/>
              <a:buChar char="•"/>
            </a:pPr>
            <a:r>
              <a:rPr lang="en-US" sz="1050" err="1">
                <a:ea typeface="+mn-lt"/>
                <a:cs typeface="+mn-lt"/>
              </a:rPr>
              <a:t>aon</a:t>
            </a:r>
            <a:r>
              <a:rPr lang="en-US" sz="1050" dirty="0">
                <a:ea typeface="+mn-lt"/>
                <a:cs typeface="+mn-lt"/>
              </a:rPr>
              <a:t>: age on cellular network in days</a:t>
            </a:r>
            <a:endParaRPr lang="en-US" sz="1050" dirty="0">
              <a:cs typeface="Calibri"/>
            </a:endParaRPr>
          </a:p>
          <a:p>
            <a:pPr marL="285750" indent="-285750">
              <a:buFont typeface="Arial"/>
              <a:buChar char="•"/>
            </a:pPr>
            <a:r>
              <a:rPr lang="en-US" sz="1050" dirty="0">
                <a:ea typeface="+mn-lt"/>
                <a:cs typeface="+mn-lt"/>
              </a:rPr>
              <a:t>daily_decr30: Daily amount spent from main account, averaged over last 30 days (in Indonesian Rupiah)</a:t>
            </a:r>
            <a:endParaRPr lang="en-US" sz="1050" dirty="0">
              <a:cs typeface="Calibri"/>
            </a:endParaRPr>
          </a:p>
          <a:p>
            <a:pPr marL="285750" indent="-285750">
              <a:buFont typeface="Arial"/>
              <a:buChar char="•"/>
            </a:pPr>
            <a:r>
              <a:rPr lang="en-US" sz="1050" dirty="0">
                <a:ea typeface="+mn-lt"/>
                <a:cs typeface="+mn-lt"/>
              </a:rPr>
              <a:t>daily_decr90: Daily amount spent from main account, averaged over last 90 days (in Indonesian Rupiah)</a:t>
            </a:r>
            <a:endParaRPr lang="en-US" sz="1050" dirty="0">
              <a:cs typeface="Calibri"/>
            </a:endParaRPr>
          </a:p>
          <a:p>
            <a:pPr marL="285750" indent="-285750">
              <a:buFont typeface="Arial"/>
              <a:buChar char="•"/>
            </a:pPr>
            <a:r>
              <a:rPr lang="en-US" sz="1050" dirty="0">
                <a:ea typeface="+mn-lt"/>
                <a:cs typeface="+mn-lt"/>
              </a:rPr>
              <a:t>rental30: Average main account balance over last 30 days</a:t>
            </a:r>
            <a:endParaRPr lang="en-US" sz="1050" dirty="0">
              <a:cs typeface="Calibri"/>
            </a:endParaRPr>
          </a:p>
          <a:p>
            <a:pPr marL="285750" indent="-285750">
              <a:buFont typeface="Arial"/>
              <a:buChar char="•"/>
            </a:pPr>
            <a:r>
              <a:rPr lang="en-US" sz="1050" dirty="0">
                <a:ea typeface="+mn-lt"/>
                <a:cs typeface="+mn-lt"/>
              </a:rPr>
              <a:t>rental90: Average main account balance over last 90 days</a:t>
            </a:r>
            <a:endParaRPr lang="en-US" sz="1050" dirty="0">
              <a:cs typeface="Calibri"/>
            </a:endParaRPr>
          </a:p>
          <a:p>
            <a:pPr marL="285750" indent="-285750">
              <a:buFont typeface="Arial"/>
              <a:buChar char="•"/>
            </a:pPr>
            <a:r>
              <a:rPr lang="en-US" sz="1050" dirty="0" err="1">
                <a:ea typeface="+mn-lt"/>
                <a:cs typeface="+mn-lt"/>
              </a:rPr>
              <a:t>last_rech_date_ma</a:t>
            </a:r>
            <a:r>
              <a:rPr lang="en-US" sz="1050" dirty="0">
                <a:ea typeface="+mn-lt"/>
                <a:cs typeface="+mn-lt"/>
              </a:rPr>
              <a:t>: Number of days till last recharge of main account</a:t>
            </a:r>
            <a:endParaRPr lang="en-US" sz="1050" dirty="0">
              <a:cs typeface="Calibri"/>
            </a:endParaRPr>
          </a:p>
          <a:p>
            <a:pPr marL="285750" indent="-285750">
              <a:buFont typeface="Arial"/>
              <a:buChar char="•"/>
            </a:pPr>
            <a:r>
              <a:rPr lang="en-US" sz="1050" err="1">
                <a:ea typeface="+mn-lt"/>
                <a:cs typeface="+mn-lt"/>
              </a:rPr>
              <a:t>last_rech_date_da</a:t>
            </a:r>
            <a:r>
              <a:rPr lang="en-US" sz="1050" dirty="0">
                <a:ea typeface="+mn-lt"/>
                <a:cs typeface="+mn-lt"/>
              </a:rPr>
              <a:t>: Number of days till last recharge of data account</a:t>
            </a:r>
            <a:endParaRPr lang="en-US" sz="1050" dirty="0">
              <a:cs typeface="Calibri"/>
            </a:endParaRPr>
          </a:p>
          <a:p>
            <a:pPr marL="285750" indent="-285750">
              <a:buFont typeface="Arial"/>
              <a:buChar char="•"/>
            </a:pPr>
            <a:r>
              <a:rPr lang="en-US" sz="1050" err="1">
                <a:ea typeface="+mn-lt"/>
                <a:cs typeface="+mn-lt"/>
              </a:rPr>
              <a:t>last_rech_amt_ma</a:t>
            </a:r>
            <a:r>
              <a:rPr lang="en-US" sz="1050" dirty="0">
                <a:ea typeface="+mn-lt"/>
                <a:cs typeface="+mn-lt"/>
              </a:rPr>
              <a:t>: Amount of last recharge of main account (in Indonesian Rupiah)</a:t>
            </a:r>
            <a:endParaRPr lang="en-US" sz="1050" dirty="0">
              <a:cs typeface="Calibri"/>
            </a:endParaRPr>
          </a:p>
          <a:p>
            <a:pPr marL="285750" indent="-285750">
              <a:buFont typeface="Arial"/>
              <a:buChar char="•"/>
            </a:pPr>
            <a:r>
              <a:rPr lang="en-US" sz="1050" dirty="0">
                <a:ea typeface="+mn-lt"/>
                <a:cs typeface="+mn-lt"/>
              </a:rPr>
              <a:t>cnt_ma_rech30: Number of times main account got recharged in last 30 days</a:t>
            </a:r>
            <a:endParaRPr lang="en-US" sz="1050" dirty="0">
              <a:cs typeface="Calibri"/>
            </a:endParaRPr>
          </a:p>
          <a:p>
            <a:pPr marL="285750" indent="-285750">
              <a:buFont typeface="Arial"/>
              <a:buChar char="•"/>
            </a:pPr>
            <a:r>
              <a:rPr lang="en-US" sz="1050" dirty="0">
                <a:ea typeface="+mn-lt"/>
                <a:cs typeface="+mn-lt"/>
              </a:rPr>
              <a:t>fr_ma_rech30: Frequency of main account recharged in last 30 days</a:t>
            </a:r>
            <a:endParaRPr lang="en-US" sz="1050" dirty="0">
              <a:cs typeface="Calibri"/>
            </a:endParaRPr>
          </a:p>
          <a:p>
            <a:pPr marL="285750" indent="-285750">
              <a:buFont typeface="Arial"/>
              <a:buChar char="•"/>
            </a:pPr>
            <a:r>
              <a:rPr lang="en-US" sz="1050" dirty="0">
                <a:ea typeface="+mn-lt"/>
                <a:cs typeface="+mn-lt"/>
              </a:rPr>
              <a:t>sumamnt_ma_rech30: Total amount of recharge in main account over last 30 days (in Indonesian Rupiah)</a:t>
            </a:r>
            <a:endParaRPr lang="en-US" sz="1050" dirty="0">
              <a:cs typeface="Calibri"/>
            </a:endParaRPr>
          </a:p>
          <a:p>
            <a:pPr marL="285750" indent="-285750">
              <a:buFont typeface="Arial"/>
              <a:buChar char="•"/>
            </a:pPr>
            <a:r>
              <a:rPr lang="en-US" sz="1050" dirty="0">
                <a:ea typeface="+mn-lt"/>
                <a:cs typeface="+mn-lt"/>
              </a:rPr>
              <a:t>medianamnt_ma_rech30: Median of amount of recharges done in main account over last 30 days at user level (in Indonesian Rupiah)</a:t>
            </a:r>
            <a:endParaRPr lang="en-US" sz="1050" dirty="0">
              <a:cs typeface="Calibri"/>
            </a:endParaRPr>
          </a:p>
          <a:p>
            <a:pPr marL="285750" indent="-285750">
              <a:buFont typeface="Arial"/>
              <a:buChar char="•"/>
            </a:pPr>
            <a:r>
              <a:rPr lang="en-US" sz="1050" dirty="0">
                <a:ea typeface="+mn-lt"/>
                <a:cs typeface="+mn-lt"/>
              </a:rPr>
              <a:t>medianmarechprebal30: Median of main account balance just before recharge in last 30 days at user level (in Indonesian Rupiah)</a:t>
            </a:r>
            <a:endParaRPr lang="en-US" sz="1050" dirty="0">
              <a:cs typeface="Calibri"/>
            </a:endParaRPr>
          </a:p>
          <a:p>
            <a:pPr marL="285750" indent="-285750">
              <a:buFont typeface="Arial"/>
              <a:buChar char="•"/>
            </a:pPr>
            <a:r>
              <a:rPr lang="en-US" sz="1050" dirty="0">
                <a:ea typeface="+mn-lt"/>
                <a:cs typeface="+mn-lt"/>
              </a:rPr>
              <a:t>cnt_ma_rech90: Number of times main account got recharged in last 90 days</a:t>
            </a:r>
            <a:endParaRPr lang="en-US" sz="1050" dirty="0">
              <a:cs typeface="Calibri"/>
            </a:endParaRPr>
          </a:p>
          <a:p>
            <a:pPr marL="285750" indent="-285750">
              <a:buFont typeface="Arial"/>
              <a:buChar char="•"/>
            </a:pPr>
            <a:r>
              <a:rPr lang="en-US" sz="1050" dirty="0">
                <a:ea typeface="+mn-lt"/>
                <a:cs typeface="+mn-lt"/>
              </a:rPr>
              <a:t>fr_ma_rech90: Frequency of main account recharged in last 90 days</a:t>
            </a:r>
            <a:endParaRPr lang="en-US" sz="1050" dirty="0">
              <a:cs typeface="Calibri"/>
            </a:endParaRPr>
          </a:p>
          <a:p>
            <a:pPr marL="285750" indent="-285750">
              <a:buFont typeface="Arial"/>
              <a:buChar char="•"/>
            </a:pPr>
            <a:r>
              <a:rPr lang="en-US" sz="1050" dirty="0">
                <a:ea typeface="+mn-lt"/>
                <a:cs typeface="+mn-lt"/>
              </a:rPr>
              <a:t>sumamnt_ma_rech90: Total amount of recharge in main account over last 90 days (in </a:t>
            </a:r>
            <a:r>
              <a:rPr lang="en-US" sz="1050" err="1">
                <a:ea typeface="+mn-lt"/>
                <a:cs typeface="+mn-lt"/>
              </a:rPr>
              <a:t>Indonasian</a:t>
            </a:r>
            <a:r>
              <a:rPr lang="en-US" sz="1050" dirty="0">
                <a:ea typeface="+mn-lt"/>
                <a:cs typeface="+mn-lt"/>
              </a:rPr>
              <a:t> Rupiah)</a:t>
            </a:r>
            <a:endParaRPr lang="en-US" sz="1050" dirty="0">
              <a:cs typeface="Calibri"/>
            </a:endParaRPr>
          </a:p>
          <a:p>
            <a:pPr marL="285750" indent="-285750">
              <a:buFont typeface="Arial"/>
              <a:buChar char="•"/>
            </a:pPr>
            <a:r>
              <a:rPr lang="en-US" sz="1050" dirty="0">
                <a:ea typeface="+mn-lt"/>
                <a:cs typeface="+mn-lt"/>
              </a:rPr>
              <a:t>medianamnt_ma_rech90: Median of amount of recharges done in main account over last 90 days at user level (in </a:t>
            </a:r>
            <a:r>
              <a:rPr lang="en-US" sz="1050" err="1">
                <a:ea typeface="+mn-lt"/>
                <a:cs typeface="+mn-lt"/>
              </a:rPr>
              <a:t>Indonasian</a:t>
            </a:r>
            <a:r>
              <a:rPr lang="en-US" sz="1050" dirty="0">
                <a:ea typeface="+mn-lt"/>
                <a:cs typeface="+mn-lt"/>
              </a:rPr>
              <a:t> Rupiah)</a:t>
            </a:r>
            <a:endParaRPr lang="en-US" sz="1050" dirty="0">
              <a:cs typeface="Calibri"/>
            </a:endParaRPr>
          </a:p>
          <a:p>
            <a:pPr marL="285750" indent="-285750">
              <a:buFont typeface="Arial"/>
              <a:buChar char="•"/>
            </a:pPr>
            <a:r>
              <a:rPr lang="en-US" sz="1050" dirty="0">
                <a:ea typeface="+mn-lt"/>
                <a:cs typeface="+mn-lt"/>
              </a:rPr>
              <a:t>medianmarechprebal90: Median of main account balance just before recharge in last 90 days at user level (in </a:t>
            </a:r>
            <a:r>
              <a:rPr lang="en-US" sz="1050" err="1">
                <a:ea typeface="+mn-lt"/>
                <a:cs typeface="+mn-lt"/>
              </a:rPr>
              <a:t>Indonasian</a:t>
            </a:r>
            <a:r>
              <a:rPr lang="en-US" sz="1050" dirty="0">
                <a:ea typeface="+mn-lt"/>
                <a:cs typeface="+mn-lt"/>
              </a:rPr>
              <a:t> Rupiah)</a:t>
            </a:r>
            <a:endParaRPr lang="en-US" sz="1050" dirty="0">
              <a:cs typeface="Calibri"/>
            </a:endParaRPr>
          </a:p>
          <a:p>
            <a:pPr marL="285750" indent="-285750">
              <a:buFont typeface="Arial"/>
              <a:buChar char="•"/>
            </a:pPr>
            <a:r>
              <a:rPr lang="en-US" sz="1050" dirty="0">
                <a:ea typeface="+mn-lt"/>
                <a:cs typeface="+mn-lt"/>
              </a:rPr>
              <a:t>cnt_da_rech30: Number of times data account got recharged in last 30 days</a:t>
            </a:r>
            <a:endParaRPr lang="en-US" sz="1050" dirty="0">
              <a:cs typeface="Calibri"/>
            </a:endParaRPr>
          </a:p>
          <a:p>
            <a:pPr marL="285750" indent="-285750">
              <a:buFont typeface="Arial"/>
              <a:buChar char="•"/>
            </a:pPr>
            <a:r>
              <a:rPr lang="en-US" sz="1050" dirty="0">
                <a:ea typeface="+mn-lt"/>
                <a:cs typeface="+mn-lt"/>
              </a:rPr>
              <a:t>fr_da_rech30: Frequency of data account recharged in last 30 days</a:t>
            </a:r>
            <a:endParaRPr lang="en-US" sz="1050" dirty="0">
              <a:cs typeface="Calibri"/>
            </a:endParaRPr>
          </a:p>
          <a:p>
            <a:pPr marL="285750" indent="-285750">
              <a:buFont typeface="Arial"/>
              <a:buChar char="•"/>
            </a:pPr>
            <a:r>
              <a:rPr lang="en-US" sz="1050" dirty="0">
                <a:ea typeface="+mn-lt"/>
                <a:cs typeface="+mn-lt"/>
              </a:rPr>
              <a:t>cnt_da_rech90: Number of times data account got recharged in last 90 days</a:t>
            </a:r>
            <a:endParaRPr lang="en-US" sz="1050" dirty="0">
              <a:cs typeface="Calibri"/>
            </a:endParaRPr>
          </a:p>
          <a:p>
            <a:pPr marL="285750" indent="-285750">
              <a:buFont typeface="Arial"/>
              <a:buChar char="•"/>
            </a:pPr>
            <a:r>
              <a:rPr lang="en-US" sz="1050" dirty="0">
                <a:ea typeface="+mn-lt"/>
                <a:cs typeface="+mn-lt"/>
              </a:rPr>
              <a:t>fr_da_rech90: Frequency of data account recharged in last 90 days</a:t>
            </a:r>
            <a:endParaRPr lang="en-US" sz="1050" dirty="0">
              <a:cs typeface="Calibri"/>
            </a:endParaRPr>
          </a:p>
          <a:p>
            <a:pPr marL="285750" indent="-285750">
              <a:buFont typeface="Arial"/>
              <a:buChar char="•"/>
            </a:pPr>
            <a:r>
              <a:rPr lang="en-US" sz="1050" dirty="0">
                <a:ea typeface="+mn-lt"/>
                <a:cs typeface="+mn-lt"/>
              </a:rPr>
              <a:t>cnt_loans30: Number of loans taken by user in last 30 days</a:t>
            </a:r>
            <a:endParaRPr lang="en-US" sz="1050" dirty="0">
              <a:cs typeface="Calibri"/>
            </a:endParaRPr>
          </a:p>
          <a:p>
            <a:pPr marL="285750" indent="-285750">
              <a:buFont typeface="Arial"/>
              <a:buChar char="•"/>
            </a:pPr>
            <a:r>
              <a:rPr lang="en-US" sz="1050" dirty="0">
                <a:ea typeface="+mn-lt"/>
                <a:cs typeface="+mn-lt"/>
              </a:rPr>
              <a:t>amnt_loans30: Total amount of loans taken by user in last 30 days</a:t>
            </a:r>
            <a:endParaRPr lang="en-US" sz="1050" dirty="0">
              <a:cs typeface="Calibri"/>
            </a:endParaRPr>
          </a:p>
          <a:p>
            <a:pPr marL="285750" indent="-285750">
              <a:buFont typeface="Arial"/>
              <a:buChar char="•"/>
            </a:pPr>
            <a:r>
              <a:rPr lang="en-US" sz="1050" dirty="0">
                <a:ea typeface="+mn-lt"/>
                <a:cs typeface="+mn-lt"/>
              </a:rPr>
              <a:t>maxamnt_loans30: maximum amount of loan taken by the user in last 30 days</a:t>
            </a:r>
            <a:endParaRPr lang="en-US" sz="1050" dirty="0">
              <a:cs typeface="Calibri"/>
            </a:endParaRPr>
          </a:p>
          <a:p>
            <a:pPr marL="285750" indent="-285750">
              <a:buFont typeface="Arial"/>
              <a:buChar char="•"/>
            </a:pPr>
            <a:r>
              <a:rPr lang="en-US" sz="1050" dirty="0">
                <a:ea typeface="+mn-lt"/>
                <a:cs typeface="+mn-lt"/>
              </a:rPr>
              <a:t>medianamnt_loans30: Median of amounts of loan taken by the user in last 30 days</a:t>
            </a:r>
            <a:endParaRPr lang="en-US" sz="1050" dirty="0">
              <a:cs typeface="Calibri"/>
            </a:endParaRPr>
          </a:p>
          <a:p>
            <a:pPr marL="285750" indent="-285750">
              <a:buFont typeface="Arial"/>
              <a:buChar char="•"/>
            </a:pPr>
            <a:r>
              <a:rPr lang="en-US" sz="1050" dirty="0">
                <a:ea typeface="+mn-lt"/>
                <a:cs typeface="+mn-lt"/>
              </a:rPr>
              <a:t>cnt_loans90: Number of loans taken by user in last 90 days</a:t>
            </a:r>
            <a:endParaRPr lang="en-US" sz="1050" dirty="0">
              <a:cs typeface="Calibri"/>
            </a:endParaRPr>
          </a:p>
          <a:p>
            <a:pPr marL="285750" indent="-285750">
              <a:buFont typeface="Arial"/>
              <a:buChar char="•"/>
            </a:pPr>
            <a:r>
              <a:rPr lang="en-US" sz="1050" dirty="0">
                <a:ea typeface="+mn-lt"/>
                <a:cs typeface="+mn-lt"/>
              </a:rPr>
              <a:t>amnt_loans90: Total amount of loans taken by user in last 90 days</a:t>
            </a:r>
            <a:endParaRPr lang="en-US" sz="1050" dirty="0">
              <a:cs typeface="Calibri"/>
            </a:endParaRPr>
          </a:p>
          <a:p>
            <a:pPr marL="285750" indent="-285750">
              <a:buFont typeface="Arial"/>
              <a:buChar char="•"/>
            </a:pPr>
            <a:r>
              <a:rPr lang="en-US" sz="1050" dirty="0">
                <a:ea typeface="+mn-lt"/>
                <a:cs typeface="+mn-lt"/>
              </a:rPr>
              <a:t>maxamnt_loans90: maximum amount of loan taken by the user in last 90 days</a:t>
            </a:r>
            <a:endParaRPr lang="en-US" sz="1050" dirty="0">
              <a:cs typeface="Calibri"/>
            </a:endParaRPr>
          </a:p>
          <a:p>
            <a:pPr marL="285750" indent="-285750">
              <a:buFont typeface="Arial"/>
              <a:buChar char="•"/>
            </a:pPr>
            <a:r>
              <a:rPr lang="en-US" sz="1050" dirty="0">
                <a:ea typeface="+mn-lt"/>
                <a:cs typeface="+mn-lt"/>
              </a:rPr>
              <a:t>medianamnt_loans90: Median of amounts of loan taken by the user in last 90 days</a:t>
            </a:r>
            <a:endParaRPr lang="en-US" sz="1050" dirty="0">
              <a:cs typeface="Calibri"/>
            </a:endParaRPr>
          </a:p>
          <a:p>
            <a:pPr marL="285750" indent="-285750">
              <a:buFont typeface="Arial"/>
              <a:buChar char="•"/>
            </a:pPr>
            <a:r>
              <a:rPr lang="en-US" sz="1050" dirty="0">
                <a:ea typeface="+mn-lt"/>
                <a:cs typeface="+mn-lt"/>
              </a:rPr>
              <a:t>payback30: Average payback time in days over last 30 days</a:t>
            </a:r>
            <a:endParaRPr lang="en-US" sz="1050" dirty="0">
              <a:cs typeface="Calibri"/>
            </a:endParaRPr>
          </a:p>
          <a:p>
            <a:pPr marL="285750" indent="-285750">
              <a:buFont typeface="Arial"/>
              <a:buChar char="•"/>
            </a:pPr>
            <a:r>
              <a:rPr lang="en-US" sz="1050" dirty="0">
                <a:ea typeface="+mn-lt"/>
                <a:cs typeface="+mn-lt"/>
              </a:rPr>
              <a:t>payback90: Average payback time in days over last 90 days</a:t>
            </a:r>
            <a:endParaRPr lang="en-US" sz="1050" dirty="0">
              <a:cs typeface="Calibri"/>
            </a:endParaRPr>
          </a:p>
          <a:p>
            <a:pPr marL="285750" indent="-285750">
              <a:buFont typeface="Arial"/>
              <a:buChar char="•"/>
            </a:pPr>
            <a:r>
              <a:rPr lang="en-US" sz="1050" err="1">
                <a:ea typeface="+mn-lt"/>
                <a:cs typeface="+mn-lt"/>
              </a:rPr>
              <a:t>pcircle</a:t>
            </a:r>
            <a:r>
              <a:rPr lang="en-US" sz="1050" dirty="0">
                <a:ea typeface="+mn-lt"/>
                <a:cs typeface="+mn-lt"/>
              </a:rPr>
              <a:t>: telecom circle</a:t>
            </a:r>
            <a:endParaRPr lang="en-US" sz="1050" dirty="0">
              <a:cs typeface="Calibri"/>
            </a:endParaRPr>
          </a:p>
          <a:p>
            <a:pPr marL="285750" indent="-285750">
              <a:buFont typeface="Arial"/>
              <a:buChar char="•"/>
            </a:pPr>
            <a:r>
              <a:rPr lang="en-US" sz="1050" err="1">
                <a:ea typeface="+mn-lt"/>
                <a:cs typeface="+mn-lt"/>
              </a:rPr>
              <a:t>pdate</a:t>
            </a:r>
            <a:r>
              <a:rPr lang="en-US" sz="1050" dirty="0">
                <a:ea typeface="+mn-lt"/>
                <a:cs typeface="+mn-lt"/>
              </a:rPr>
              <a:t>: date</a:t>
            </a:r>
            <a:endParaRPr lang="en-US" sz="1050" dirty="0">
              <a:cs typeface="Calibri"/>
            </a:endParaRPr>
          </a:p>
          <a:p>
            <a:r>
              <a:rPr lang="en-US" sz="1050" b="1" dirty="0"/>
              <a:t>Target</a:t>
            </a:r>
            <a:endParaRPr lang="en-US" sz="1050" dirty="0">
              <a:cs typeface="Calibri"/>
            </a:endParaRPr>
          </a:p>
          <a:p>
            <a:pPr marL="285750" indent="-285750">
              <a:buFont typeface="Arial"/>
              <a:buChar char="•"/>
            </a:pPr>
            <a:r>
              <a:rPr lang="en-US" sz="1050" dirty="0">
                <a:ea typeface="+mn-lt"/>
                <a:cs typeface="+mn-lt"/>
              </a:rPr>
              <a:t>label: Flag indicating whether the user paid back the credit amount within 5 days of issuing the loan{1:success, 0:failure}</a:t>
            </a:r>
            <a:endParaRPr lang="en-US" sz="1050" dirty="0">
              <a:cs typeface="Calibri"/>
            </a:endParaRPr>
          </a:p>
          <a:p>
            <a:pPr algn="l"/>
            <a:endParaRPr lang="en-US" sz="1050" dirty="0">
              <a:cs typeface="Calibri"/>
            </a:endParaRPr>
          </a:p>
        </p:txBody>
      </p:sp>
    </p:spTree>
    <p:extLst>
      <p:ext uri="{BB962C8B-B14F-4D97-AF65-F5344CB8AC3E}">
        <p14:creationId xmlns:p14="http://schemas.microsoft.com/office/powerpoint/2010/main" xmlns="" val="382075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35CDABF-47C2-4DEB-B66B-692F0551F375}"/>
              </a:ext>
            </a:extLst>
          </p:cNvPr>
          <p:cNvSpPr>
            <a:spLocks noGrp="1"/>
          </p:cNvSpPr>
          <p:nvPr>
            <p:ph type="title"/>
          </p:nvPr>
        </p:nvSpPr>
        <p:spPr>
          <a:xfrm>
            <a:off x="686834" y="1153572"/>
            <a:ext cx="3200400" cy="4461163"/>
          </a:xfrm>
        </p:spPr>
        <p:txBody>
          <a:bodyPr>
            <a:normAutofit/>
          </a:bodyPr>
          <a:lstStyle/>
          <a:p>
            <a:r>
              <a:rPr lang="en-US" b="1" u="sng">
                <a:solidFill>
                  <a:srgbClr val="FFFFFF"/>
                </a:solidFill>
                <a:ea typeface="Calibri Light"/>
                <a:cs typeface="Calibri Light"/>
              </a:rPr>
              <a:t>EDA:</a:t>
            </a:r>
            <a:endParaRPr lang="en-US" b="1" u="sng">
              <a:solidFill>
                <a:srgbClr val="FFFFFF"/>
              </a:solidFill>
            </a:endParaRPr>
          </a:p>
        </p:txBody>
      </p:sp>
      <p:sp>
        <p:nvSpPr>
          <p:cNvPr id="52" name="Arc 5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Content Placeholder 2">
            <a:extLst>
              <a:ext uri="{FF2B5EF4-FFF2-40B4-BE49-F238E27FC236}">
                <a16:creationId xmlns:a16="http://schemas.microsoft.com/office/drawing/2014/main" xmlns="" id="{62050EC7-D20E-26E2-39F8-8A75F55FD1EC}"/>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000" dirty="0">
                <a:ea typeface="Calibri"/>
                <a:cs typeface="Calibri"/>
              </a:rPr>
              <a:t>Shape of first dataset is </a:t>
            </a:r>
            <a:r>
              <a:rPr lang="en-US" sz="2000" dirty="0">
                <a:ea typeface="+mn-lt"/>
                <a:cs typeface="+mn-lt"/>
              </a:rPr>
              <a:t>209593, 37.</a:t>
            </a:r>
            <a:endParaRPr lang="en-US" sz="2000" dirty="0">
              <a:ea typeface="Calibri"/>
              <a:cs typeface="Calibri"/>
            </a:endParaRPr>
          </a:p>
          <a:p>
            <a:pPr marL="0" indent="0">
              <a:buNone/>
            </a:pPr>
            <a:endParaRPr lang="en-US" sz="2000">
              <a:ea typeface="+mn-lt"/>
              <a:cs typeface="+mn-lt"/>
            </a:endParaRPr>
          </a:p>
          <a:p>
            <a:r>
              <a:rPr lang="en-US" sz="2000" b="1" dirty="0">
                <a:ea typeface="+mn-lt"/>
                <a:cs typeface="+mn-lt"/>
              </a:rPr>
              <a:t>Information of the Dataset.</a:t>
            </a:r>
            <a:endParaRPr lang="en-US" sz="2000" dirty="0">
              <a:ea typeface="+mn-lt"/>
              <a:cs typeface="Calibri"/>
            </a:endParaRPr>
          </a:p>
          <a:p>
            <a:pPr lvl="1">
              <a:buFont typeface="Wingdings" panose="020B0604020202020204" pitchFamily="34" charset="0"/>
              <a:buChar char="Ø"/>
            </a:pPr>
            <a:r>
              <a:rPr lang="en-US" sz="1800" dirty="0" err="1">
                <a:ea typeface="+mn-lt"/>
                <a:cs typeface="+mn-lt"/>
              </a:rPr>
              <a:t>RangeIndex</a:t>
            </a:r>
            <a:r>
              <a:rPr lang="en-US" sz="1800" dirty="0">
                <a:ea typeface="+mn-lt"/>
                <a:cs typeface="+mn-lt"/>
              </a:rPr>
              <a:t>: 0 to 209592</a:t>
            </a:r>
          </a:p>
          <a:p>
            <a:pPr lvl="1">
              <a:buFont typeface="Wingdings" panose="020B0604020202020204" pitchFamily="34" charset="0"/>
              <a:buChar char="Ø"/>
            </a:pPr>
            <a:r>
              <a:rPr lang="en-US" sz="1800" dirty="0">
                <a:ea typeface="+mn-lt"/>
                <a:cs typeface="+mn-lt"/>
              </a:rPr>
              <a:t>Data columns: 37</a:t>
            </a:r>
            <a:endParaRPr lang="en-US" sz="1800">
              <a:cs typeface="Calibri"/>
            </a:endParaRPr>
          </a:p>
          <a:p>
            <a:pPr lvl="1">
              <a:buFont typeface="Wingdings" panose="020B0604020202020204" pitchFamily="34" charset="0"/>
              <a:buChar char="Ø"/>
            </a:pPr>
            <a:r>
              <a:rPr lang="en-US" sz="1800" dirty="0" err="1">
                <a:ea typeface="+mn-lt"/>
                <a:cs typeface="+mn-lt"/>
              </a:rPr>
              <a:t>dtypes</a:t>
            </a:r>
            <a:r>
              <a:rPr lang="en-US" sz="1800" dirty="0">
                <a:ea typeface="+mn-lt"/>
                <a:cs typeface="+mn-lt"/>
              </a:rPr>
              <a:t>: float64(21), int64(13), object(3)</a:t>
            </a:r>
            <a:endParaRPr lang="en-US" sz="1800" dirty="0">
              <a:cs typeface="Calibri" panose="020F0502020204030204"/>
            </a:endParaRPr>
          </a:p>
          <a:p>
            <a:r>
              <a:rPr lang="en-US" sz="2000" b="1" dirty="0">
                <a:ea typeface="+mn-lt"/>
                <a:cs typeface="+mn-lt"/>
              </a:rPr>
              <a:t>Dropped unwanted columns</a:t>
            </a:r>
            <a:endParaRPr lang="en-US" sz="2000" b="1" dirty="0">
              <a:ea typeface="+mn-lt"/>
              <a:cs typeface="Calibri"/>
            </a:endParaRPr>
          </a:p>
          <a:p>
            <a:pPr lvl="1">
              <a:buFont typeface="Wingdings" panose="020B0604020202020204" pitchFamily="34" charset="0"/>
              <a:buChar char="Ø"/>
            </a:pPr>
            <a:r>
              <a:rPr lang="en-US" sz="1800" dirty="0">
                <a:ea typeface="+mn-lt"/>
                <a:cs typeface="+mn-lt"/>
              </a:rPr>
              <a:t>Unnamed: 0 --&gt; Unnecessary Column.</a:t>
            </a:r>
          </a:p>
          <a:p>
            <a:pPr lvl="1">
              <a:buFont typeface="Wingdings" panose="020B0604020202020204" pitchFamily="34" charset="0"/>
              <a:buChar char="Ø"/>
            </a:pPr>
            <a:r>
              <a:rPr lang="en-US" sz="1800" dirty="0" err="1">
                <a:ea typeface="+mn-lt"/>
                <a:cs typeface="+mn-lt"/>
              </a:rPr>
              <a:t>msisdn</a:t>
            </a:r>
            <a:r>
              <a:rPr lang="en-US" sz="1800" dirty="0">
                <a:ea typeface="+mn-lt"/>
                <a:cs typeface="+mn-lt"/>
              </a:rPr>
              <a:t> --&gt; Object column &amp; mobile number of user, which will not be needed.</a:t>
            </a:r>
          </a:p>
          <a:p>
            <a:pPr lvl="1">
              <a:buFont typeface="Wingdings" panose="020B0604020202020204" pitchFamily="34" charset="0"/>
              <a:buChar char="Ø"/>
            </a:pPr>
            <a:r>
              <a:rPr lang="en-US" sz="1800" dirty="0" err="1">
                <a:ea typeface="+mn-lt"/>
                <a:cs typeface="+mn-lt"/>
              </a:rPr>
              <a:t>pcircle</a:t>
            </a:r>
            <a:r>
              <a:rPr lang="en-US" sz="1800" dirty="0">
                <a:ea typeface="+mn-lt"/>
                <a:cs typeface="+mn-lt"/>
              </a:rPr>
              <a:t> --&gt; Object column &amp; telecom circle and </a:t>
            </a:r>
            <a:r>
              <a:rPr lang="en-US" sz="1800" dirty="0" err="1">
                <a:ea typeface="+mn-lt"/>
                <a:cs typeface="+mn-lt"/>
              </a:rPr>
              <a:t>every one</a:t>
            </a:r>
            <a:r>
              <a:rPr lang="en-US" sz="1800" dirty="0">
                <a:ea typeface="+mn-lt"/>
                <a:cs typeface="+mn-lt"/>
              </a:rPr>
              <a:t> have same </a:t>
            </a:r>
            <a:r>
              <a:rPr lang="en-US" sz="1800" dirty="0" err="1">
                <a:ea typeface="+mn-lt"/>
                <a:cs typeface="+mn-lt"/>
              </a:rPr>
              <a:t>pcircle</a:t>
            </a:r>
            <a:r>
              <a:rPr lang="en-US" sz="1800" dirty="0">
                <a:ea typeface="+mn-lt"/>
                <a:cs typeface="+mn-lt"/>
              </a:rPr>
              <a:t> data i.e. UPW</a:t>
            </a:r>
          </a:p>
          <a:p>
            <a:pPr lvl="1">
              <a:buFont typeface="Wingdings" panose="020B0604020202020204" pitchFamily="34" charset="0"/>
              <a:buChar char="Ø"/>
            </a:pPr>
            <a:r>
              <a:rPr lang="en-US" sz="1800" dirty="0" err="1">
                <a:ea typeface="+mn-lt"/>
                <a:cs typeface="+mn-lt"/>
              </a:rPr>
              <a:t>pdate</a:t>
            </a:r>
            <a:r>
              <a:rPr lang="en-US" sz="1800" dirty="0">
                <a:ea typeface="+mn-lt"/>
                <a:cs typeface="+mn-lt"/>
              </a:rPr>
              <a:t> --&gt; Object column &amp; date column, which will not be needed.</a:t>
            </a:r>
            <a:endParaRPr lang="en-US" sz="1800">
              <a:cs typeface="Calibri" panose="020F0502020204030204"/>
            </a:endParaRPr>
          </a:p>
          <a:p>
            <a:endParaRPr lang="en-US" sz="2000">
              <a:ea typeface="Calibri"/>
              <a:cs typeface="Calibri"/>
            </a:endParaRPr>
          </a:p>
        </p:txBody>
      </p:sp>
    </p:spTree>
    <p:extLst>
      <p:ext uri="{BB962C8B-B14F-4D97-AF65-F5344CB8AC3E}">
        <p14:creationId xmlns:p14="http://schemas.microsoft.com/office/powerpoint/2010/main" xmlns="" val="109947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Down Arrow 7">
            <a:extLst>
              <a:ext uri="{FF2B5EF4-FFF2-40B4-BE49-F238E27FC236}">
                <a16:creationId xmlns:a16="http://schemas.microsoft.com/office/drawing/2014/main" xmlns=""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FDC11BF-85F7-72EC-60A1-E4EF4978DA2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u="sng" kern="1200">
                <a:solidFill>
                  <a:srgbClr val="FFFFFF"/>
                </a:solidFill>
                <a:latin typeface="+mj-lt"/>
                <a:ea typeface="+mj-ea"/>
                <a:cs typeface="+mj-cs"/>
              </a:rPr>
              <a:t>Descriptive Statistic:</a:t>
            </a:r>
          </a:p>
        </p:txBody>
      </p:sp>
      <p:pic>
        <p:nvPicPr>
          <p:cNvPr id="5" name="Picture 5" descr="Table&#10;&#10;Description automatically generated">
            <a:extLst>
              <a:ext uri="{FF2B5EF4-FFF2-40B4-BE49-F238E27FC236}">
                <a16:creationId xmlns:a16="http://schemas.microsoft.com/office/drawing/2014/main" xmlns="" id="{45F02136-E706-4B4E-F1AE-A3D8F190C253}"/>
              </a:ext>
            </a:extLst>
          </p:cNvPr>
          <p:cNvPicPr>
            <a:picLocks noChangeAspect="1"/>
          </p:cNvPicPr>
          <p:nvPr/>
        </p:nvPicPr>
        <p:blipFill>
          <a:blip r:embed="rId2"/>
          <a:stretch>
            <a:fillRect/>
          </a:stretch>
        </p:blipFill>
        <p:spPr>
          <a:xfrm>
            <a:off x="5390134" y="-3515"/>
            <a:ext cx="6230798" cy="6747682"/>
          </a:xfrm>
          <a:prstGeom prst="rect">
            <a:avLst/>
          </a:prstGeom>
        </p:spPr>
      </p:pic>
    </p:spTree>
    <p:extLst>
      <p:ext uri="{BB962C8B-B14F-4D97-AF65-F5344CB8AC3E}">
        <p14:creationId xmlns:p14="http://schemas.microsoft.com/office/powerpoint/2010/main" xmlns="" val="234144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2">
            <a:extLst>
              <a:ext uri="{FF2B5EF4-FFF2-40B4-BE49-F238E27FC236}">
                <a16:creationId xmlns:a16="http://schemas.microsoft.com/office/drawing/2014/main" xmlns="" id="{68575C10-8187-4AC4-AD72-C754EAFD28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8" name="Straight Connector 34">
            <a:extLst>
              <a:ext uri="{FF2B5EF4-FFF2-40B4-BE49-F238E27FC236}">
                <a16:creationId xmlns:a16="http://schemas.microsoft.com/office/drawing/2014/main" xmlns="" id="{74E776C9-ED67-41B7-B3A3-4DF76EF3ACE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Picture 21" descr="Graphical user interface, application, Word&#10;&#10;Description automatically generated">
            <a:extLst>
              <a:ext uri="{FF2B5EF4-FFF2-40B4-BE49-F238E27FC236}">
                <a16:creationId xmlns:a16="http://schemas.microsoft.com/office/drawing/2014/main" xmlns="" id="{FF6AD152-4971-47C8-F6DE-10097ECA7ED2}"/>
              </a:ext>
            </a:extLst>
          </p:cNvPr>
          <p:cNvPicPr>
            <a:picLocks noGrp="1" noChangeAspect="1"/>
          </p:cNvPicPr>
          <p:nvPr>
            <p:ph idx="1"/>
          </p:nvPr>
        </p:nvPicPr>
        <p:blipFill>
          <a:blip r:embed="rId2"/>
          <a:stretch>
            <a:fillRect/>
          </a:stretch>
        </p:blipFill>
        <p:spPr>
          <a:xfrm>
            <a:off x="5181600" y="573088"/>
            <a:ext cx="2640013" cy="2789238"/>
          </a:xfrm>
        </p:spPr>
      </p:pic>
      <p:pic>
        <p:nvPicPr>
          <p:cNvPr id="22" name="Picture 22" descr="Graphical user interface, application&#10;&#10;Description automatically generated">
            <a:extLst>
              <a:ext uri="{FF2B5EF4-FFF2-40B4-BE49-F238E27FC236}">
                <a16:creationId xmlns:a16="http://schemas.microsoft.com/office/drawing/2014/main" xmlns="" id="{7D92697F-E70C-345F-9118-D730EF700975}"/>
              </a:ext>
            </a:extLst>
          </p:cNvPr>
          <p:cNvPicPr>
            <a:picLocks noChangeAspect="1"/>
          </p:cNvPicPr>
          <p:nvPr/>
        </p:nvPicPr>
        <p:blipFill>
          <a:blip r:embed="rId3"/>
          <a:stretch>
            <a:fillRect/>
          </a:stretch>
        </p:blipFill>
        <p:spPr>
          <a:xfrm>
            <a:off x="5181600" y="3430588"/>
            <a:ext cx="2640013" cy="2789238"/>
          </a:xfrm>
          <a:prstGeom prst="rect">
            <a:avLst/>
          </a:prstGeom>
        </p:spPr>
      </p:pic>
      <p:pic>
        <p:nvPicPr>
          <p:cNvPr id="23" name="Picture 23" descr="Graphical user interface, application&#10;&#10;Description automatically generated">
            <a:extLst>
              <a:ext uri="{FF2B5EF4-FFF2-40B4-BE49-F238E27FC236}">
                <a16:creationId xmlns:a16="http://schemas.microsoft.com/office/drawing/2014/main" xmlns="" id="{C6C47BBE-584D-DD71-8E85-C08737B867B5}"/>
              </a:ext>
            </a:extLst>
          </p:cNvPr>
          <p:cNvPicPr>
            <a:picLocks noChangeAspect="1"/>
          </p:cNvPicPr>
          <p:nvPr/>
        </p:nvPicPr>
        <p:blipFill>
          <a:blip r:embed="rId4" cstate="print"/>
          <a:stretch>
            <a:fillRect/>
          </a:stretch>
        </p:blipFill>
        <p:spPr>
          <a:xfrm>
            <a:off x="7889875" y="573088"/>
            <a:ext cx="1735138" cy="1836738"/>
          </a:xfrm>
          <a:prstGeom prst="rect">
            <a:avLst/>
          </a:prstGeom>
        </p:spPr>
      </p:pic>
      <p:pic>
        <p:nvPicPr>
          <p:cNvPr id="24" name="Picture 24" descr="Graphical user interface, application&#10;&#10;Description automatically generated">
            <a:extLst>
              <a:ext uri="{FF2B5EF4-FFF2-40B4-BE49-F238E27FC236}">
                <a16:creationId xmlns:a16="http://schemas.microsoft.com/office/drawing/2014/main" xmlns="" id="{B345FB02-3350-8C3B-5127-774A6D9F2669}"/>
              </a:ext>
            </a:extLst>
          </p:cNvPr>
          <p:cNvPicPr>
            <a:picLocks noChangeAspect="1"/>
          </p:cNvPicPr>
          <p:nvPr/>
        </p:nvPicPr>
        <p:blipFill>
          <a:blip r:embed="rId5" cstate="print"/>
          <a:stretch>
            <a:fillRect/>
          </a:stretch>
        </p:blipFill>
        <p:spPr>
          <a:xfrm>
            <a:off x="9693275" y="573088"/>
            <a:ext cx="1735138" cy="1836738"/>
          </a:xfrm>
          <a:prstGeom prst="rect">
            <a:avLst/>
          </a:prstGeom>
        </p:spPr>
      </p:pic>
      <p:pic>
        <p:nvPicPr>
          <p:cNvPr id="25" name="Picture 25" descr="Graphical user interface, application&#10;&#10;Description automatically generated">
            <a:extLst>
              <a:ext uri="{FF2B5EF4-FFF2-40B4-BE49-F238E27FC236}">
                <a16:creationId xmlns:a16="http://schemas.microsoft.com/office/drawing/2014/main" xmlns="" id="{B3428C1A-9322-2F39-CD00-BF3BB6C66FF1}"/>
              </a:ext>
            </a:extLst>
          </p:cNvPr>
          <p:cNvPicPr>
            <a:picLocks noChangeAspect="1"/>
          </p:cNvPicPr>
          <p:nvPr/>
        </p:nvPicPr>
        <p:blipFill>
          <a:blip r:embed="rId6" cstate="print"/>
          <a:stretch>
            <a:fillRect/>
          </a:stretch>
        </p:blipFill>
        <p:spPr>
          <a:xfrm>
            <a:off x="7889875" y="2478088"/>
            <a:ext cx="1735138" cy="1836738"/>
          </a:xfrm>
          <a:prstGeom prst="rect">
            <a:avLst/>
          </a:prstGeom>
        </p:spPr>
      </p:pic>
      <p:pic>
        <p:nvPicPr>
          <p:cNvPr id="26" name="Picture 26" descr="Graphical user interface, application, Word&#10;&#10;Description automatically generated">
            <a:extLst>
              <a:ext uri="{FF2B5EF4-FFF2-40B4-BE49-F238E27FC236}">
                <a16:creationId xmlns:a16="http://schemas.microsoft.com/office/drawing/2014/main" xmlns="" id="{CCFC2732-73CB-46FB-DB61-7F6F12D4F09F}"/>
              </a:ext>
            </a:extLst>
          </p:cNvPr>
          <p:cNvPicPr>
            <a:picLocks noChangeAspect="1"/>
          </p:cNvPicPr>
          <p:nvPr/>
        </p:nvPicPr>
        <p:blipFill>
          <a:blip r:embed="rId7" cstate="print"/>
          <a:stretch>
            <a:fillRect/>
          </a:stretch>
        </p:blipFill>
        <p:spPr>
          <a:xfrm>
            <a:off x="7889875" y="4383088"/>
            <a:ext cx="1735138" cy="1836738"/>
          </a:xfrm>
          <a:prstGeom prst="rect">
            <a:avLst/>
          </a:prstGeom>
        </p:spPr>
      </p:pic>
      <p:pic>
        <p:nvPicPr>
          <p:cNvPr id="27" name="Picture 27" descr="Graphical user interface, application, Word&#10;&#10;Description automatically generated">
            <a:extLst>
              <a:ext uri="{FF2B5EF4-FFF2-40B4-BE49-F238E27FC236}">
                <a16:creationId xmlns:a16="http://schemas.microsoft.com/office/drawing/2014/main" xmlns="" id="{82D6F3B8-B25D-1282-34D7-1A8600F92B6D}"/>
              </a:ext>
            </a:extLst>
          </p:cNvPr>
          <p:cNvPicPr>
            <a:picLocks noChangeAspect="1"/>
          </p:cNvPicPr>
          <p:nvPr/>
        </p:nvPicPr>
        <p:blipFill>
          <a:blip r:embed="rId8" cstate="print"/>
          <a:stretch>
            <a:fillRect/>
          </a:stretch>
        </p:blipFill>
        <p:spPr>
          <a:xfrm>
            <a:off x="9693275" y="2478088"/>
            <a:ext cx="1735138" cy="1836738"/>
          </a:xfrm>
          <a:prstGeom prst="rect">
            <a:avLst/>
          </a:prstGeom>
        </p:spPr>
      </p:pic>
      <p:pic>
        <p:nvPicPr>
          <p:cNvPr id="28" name="Picture 28" descr="Graphical user interface, text, application&#10;&#10;Description automatically generated">
            <a:extLst>
              <a:ext uri="{FF2B5EF4-FFF2-40B4-BE49-F238E27FC236}">
                <a16:creationId xmlns:a16="http://schemas.microsoft.com/office/drawing/2014/main" xmlns="" id="{B5A31266-98EA-1115-8EA2-59C9362B0597}"/>
              </a:ext>
            </a:extLst>
          </p:cNvPr>
          <p:cNvPicPr>
            <a:picLocks noChangeAspect="1"/>
          </p:cNvPicPr>
          <p:nvPr/>
        </p:nvPicPr>
        <p:blipFill>
          <a:blip r:embed="rId9" cstate="print"/>
          <a:stretch>
            <a:fillRect/>
          </a:stretch>
        </p:blipFill>
        <p:spPr>
          <a:xfrm>
            <a:off x="9693275" y="4383088"/>
            <a:ext cx="1735138" cy="1836738"/>
          </a:xfrm>
          <a:prstGeom prst="rect">
            <a:avLst/>
          </a:prstGeom>
        </p:spPr>
      </p:pic>
      <p:sp>
        <p:nvSpPr>
          <p:cNvPr id="2" name="Title 1">
            <a:extLst>
              <a:ext uri="{FF2B5EF4-FFF2-40B4-BE49-F238E27FC236}">
                <a16:creationId xmlns:a16="http://schemas.microsoft.com/office/drawing/2014/main" xmlns="" id="{E7B1E220-F81E-CA04-CEC6-7FFA716C8937}"/>
              </a:ext>
            </a:extLst>
          </p:cNvPr>
          <p:cNvSpPr>
            <a:spLocks noGrp="1"/>
          </p:cNvSpPr>
          <p:nvPr>
            <p:ph type="title"/>
          </p:nvPr>
        </p:nvSpPr>
        <p:spPr>
          <a:xfrm>
            <a:off x="762000" y="559678"/>
            <a:ext cx="3567915" cy="4952492"/>
          </a:xfrm>
        </p:spPr>
        <p:txBody>
          <a:bodyPr>
            <a:normAutofit/>
          </a:bodyPr>
          <a:lstStyle/>
          <a:p>
            <a:r>
              <a:rPr lang="en-US" b="1" u="sng">
                <a:solidFill>
                  <a:schemeClr val="bg1"/>
                </a:solidFill>
                <a:cs typeface="Calibri Light"/>
              </a:rPr>
              <a:t>Visualization</a:t>
            </a:r>
            <a:endParaRPr lang="en-US" b="1" u="sng">
              <a:solidFill>
                <a:schemeClr val="bg1"/>
              </a:solidFill>
            </a:endParaRPr>
          </a:p>
        </p:txBody>
      </p:sp>
    </p:spTree>
    <p:extLst>
      <p:ext uri="{BB962C8B-B14F-4D97-AF65-F5344CB8AC3E}">
        <p14:creationId xmlns:p14="http://schemas.microsoft.com/office/powerpoint/2010/main" xmlns="" val="372102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AB8C311F-7253-4AED-9701-7FC0708C41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FD073016-B734-483B-8953-5BADEE1451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90A7EAB6-59D3-4325-8DE6-E0CA4009CE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A8D57A06-A426-446D-B02C-A2DC6B62E4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xmlns="" id="{EC89864A-F411-EE89-4855-53A916F5F9C3}"/>
              </a:ext>
            </a:extLst>
          </p:cNvPr>
          <p:cNvPicPr>
            <a:picLocks noGrp="1" noChangeAspect="1"/>
          </p:cNvPicPr>
          <p:nvPr>
            <p:ph idx="1"/>
          </p:nvPr>
        </p:nvPicPr>
        <p:blipFill>
          <a:blip r:embed="rId2" cstate="print"/>
          <a:stretch>
            <a:fillRect/>
          </a:stretch>
        </p:blipFill>
        <p:spPr>
          <a:xfrm>
            <a:off x="6136255" y="4469979"/>
            <a:ext cx="1819456" cy="1945288"/>
          </a:xfrm>
        </p:spPr>
      </p:pic>
      <p:pic>
        <p:nvPicPr>
          <p:cNvPr id="5" name="Picture 5" descr="Graphical user interface, application&#10;&#10;Description automatically generated">
            <a:extLst>
              <a:ext uri="{FF2B5EF4-FFF2-40B4-BE49-F238E27FC236}">
                <a16:creationId xmlns:a16="http://schemas.microsoft.com/office/drawing/2014/main" xmlns="" id="{3CF4EEA4-AA85-51BB-BA13-06A89FC41304}"/>
              </a:ext>
            </a:extLst>
          </p:cNvPr>
          <p:cNvPicPr>
            <a:picLocks noChangeAspect="1"/>
          </p:cNvPicPr>
          <p:nvPr/>
        </p:nvPicPr>
        <p:blipFill>
          <a:blip r:embed="rId3" cstate="print"/>
          <a:stretch>
            <a:fillRect/>
          </a:stretch>
        </p:blipFill>
        <p:spPr>
          <a:xfrm>
            <a:off x="6135688" y="473075"/>
            <a:ext cx="1814513" cy="1920875"/>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xmlns="" id="{A7F1A7FC-CD7B-146D-D9DE-8A10A4AE90B6}"/>
              </a:ext>
            </a:extLst>
          </p:cNvPr>
          <p:cNvPicPr>
            <a:picLocks noChangeAspect="1"/>
          </p:cNvPicPr>
          <p:nvPr/>
        </p:nvPicPr>
        <p:blipFill>
          <a:blip r:embed="rId4" cstate="print"/>
          <a:stretch>
            <a:fillRect/>
          </a:stretch>
        </p:blipFill>
        <p:spPr>
          <a:xfrm>
            <a:off x="6135688" y="2470150"/>
            <a:ext cx="1814513" cy="1920875"/>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xmlns="" id="{B2C7DCA1-A008-6A67-4A74-71D7E8BC5AA4}"/>
              </a:ext>
            </a:extLst>
          </p:cNvPr>
          <p:cNvPicPr>
            <a:picLocks noChangeAspect="1"/>
          </p:cNvPicPr>
          <p:nvPr/>
        </p:nvPicPr>
        <p:blipFill>
          <a:blip r:embed="rId5"/>
          <a:stretch>
            <a:fillRect/>
          </a:stretch>
        </p:blipFill>
        <p:spPr>
          <a:xfrm>
            <a:off x="183462" y="468732"/>
            <a:ext cx="5610135" cy="5917779"/>
          </a:xfrm>
          <a:prstGeom prst="rect">
            <a:avLst/>
          </a:prstGeom>
        </p:spPr>
      </p:pic>
      <p:pic>
        <p:nvPicPr>
          <p:cNvPr id="8" name="Picture 8" descr="Graphical user interface, application&#10;&#10;Description automatically generated">
            <a:extLst>
              <a:ext uri="{FF2B5EF4-FFF2-40B4-BE49-F238E27FC236}">
                <a16:creationId xmlns:a16="http://schemas.microsoft.com/office/drawing/2014/main" xmlns="" id="{4ABCE31F-2E46-FC73-A2EC-985A00272EB6}"/>
              </a:ext>
            </a:extLst>
          </p:cNvPr>
          <p:cNvPicPr>
            <a:picLocks noChangeAspect="1"/>
          </p:cNvPicPr>
          <p:nvPr/>
        </p:nvPicPr>
        <p:blipFill>
          <a:blip r:embed="rId6"/>
          <a:stretch>
            <a:fillRect/>
          </a:stretch>
        </p:blipFill>
        <p:spPr>
          <a:xfrm>
            <a:off x="8027988" y="473075"/>
            <a:ext cx="3706813" cy="3916363"/>
          </a:xfrm>
          <a:prstGeom prst="rect">
            <a:avLst/>
          </a:prstGeom>
        </p:spPr>
      </p:pic>
      <p:pic>
        <p:nvPicPr>
          <p:cNvPr id="9" name="Picture 9" descr="Graphical user interface, application&#10;&#10;Description automatically generated">
            <a:extLst>
              <a:ext uri="{FF2B5EF4-FFF2-40B4-BE49-F238E27FC236}">
                <a16:creationId xmlns:a16="http://schemas.microsoft.com/office/drawing/2014/main" xmlns="" id="{7D3CDE42-0E30-4186-7425-10317B29B953}"/>
              </a:ext>
            </a:extLst>
          </p:cNvPr>
          <p:cNvPicPr>
            <a:picLocks noChangeAspect="1"/>
          </p:cNvPicPr>
          <p:nvPr/>
        </p:nvPicPr>
        <p:blipFill>
          <a:blip r:embed="rId7" cstate="print"/>
          <a:stretch>
            <a:fillRect/>
          </a:stretch>
        </p:blipFill>
        <p:spPr>
          <a:xfrm>
            <a:off x="8027988" y="4465638"/>
            <a:ext cx="1814513" cy="1920875"/>
          </a:xfrm>
          <a:prstGeom prst="rect">
            <a:avLst/>
          </a:prstGeom>
        </p:spPr>
      </p:pic>
      <p:pic>
        <p:nvPicPr>
          <p:cNvPr id="10" name="Picture 10">
            <a:extLst>
              <a:ext uri="{FF2B5EF4-FFF2-40B4-BE49-F238E27FC236}">
                <a16:creationId xmlns:a16="http://schemas.microsoft.com/office/drawing/2014/main" xmlns="" id="{0BAEC8CF-BBBA-1510-6D6F-764FBB2EF974}"/>
              </a:ext>
            </a:extLst>
          </p:cNvPr>
          <p:cNvPicPr>
            <a:picLocks noChangeAspect="1"/>
          </p:cNvPicPr>
          <p:nvPr/>
        </p:nvPicPr>
        <p:blipFill>
          <a:blip r:embed="rId8" cstate="print"/>
          <a:stretch>
            <a:fillRect/>
          </a:stretch>
        </p:blipFill>
        <p:spPr>
          <a:xfrm>
            <a:off x="9920288" y="4465638"/>
            <a:ext cx="1814513" cy="1920875"/>
          </a:xfrm>
          <a:prstGeom prst="rect">
            <a:avLst/>
          </a:prstGeom>
        </p:spPr>
      </p:pic>
    </p:spTree>
    <p:extLst>
      <p:ext uri="{BB962C8B-B14F-4D97-AF65-F5344CB8AC3E}">
        <p14:creationId xmlns:p14="http://schemas.microsoft.com/office/powerpoint/2010/main" xmlns="" val="13672878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806</Words>
  <Application>Microsoft Office PowerPoint</Application>
  <PresentationFormat>Custom</PresentationFormat>
  <Paragraphs>96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Micro-Credit Defaulter Model</vt:lpstr>
      <vt:lpstr>Slide 2</vt:lpstr>
      <vt:lpstr>Slide 3</vt:lpstr>
      <vt:lpstr>Problem Statement:</vt:lpstr>
      <vt:lpstr>Understanding:</vt:lpstr>
      <vt:lpstr>EDA:</vt:lpstr>
      <vt:lpstr>Descriptive Statistic:</vt:lpstr>
      <vt:lpstr>Visualization</vt:lpstr>
      <vt:lpstr>Slide 9</vt:lpstr>
      <vt:lpstr>Slide 10</vt:lpstr>
      <vt:lpstr>Feature Selection</vt:lpstr>
      <vt:lpstr>Normal Distribution:</vt:lpstr>
      <vt:lpstr>Outliers:</vt:lpstr>
      <vt:lpstr>Normal Distribution &amp; Outliers. </vt:lpstr>
      <vt:lpstr>After Applying PowerTransformer Method = Yeo - Johnson</vt:lpstr>
      <vt:lpstr>Imbalanced Target Column</vt:lpstr>
      <vt:lpstr>After OverSampling.</vt:lpstr>
      <vt:lpstr>Final Dataset</vt:lpstr>
      <vt:lpstr>Best Model, Parameters &amp; Score:</vt:lpstr>
      <vt:lpstr>Cross-Validation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959</cp:revision>
  <dcterms:created xsi:type="dcterms:W3CDTF">2022-08-19T21:28:11Z</dcterms:created>
  <dcterms:modified xsi:type="dcterms:W3CDTF">2023-02-27T13:09:46Z</dcterms:modified>
</cp:coreProperties>
</file>