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embeddedFontLst>
    <p:embeddedFont>
      <p:font typeface="Economica" charset="0"/>
      <p:regular r:id="rId20"/>
      <p:bold r:id="rId21"/>
      <p:italic r:id="rId22"/>
      <p:boldItalic r:id="rId23"/>
    </p:embeddedFont>
    <p:embeddedFont>
      <p:font typeface="Calibri" pitchFamily="34" charset="0"/>
      <p:regular r:id="rId24"/>
      <p:bold r:id="rId25"/>
      <p:italic r:id="rId26"/>
      <p:boldItalic r:id="rId27"/>
    </p:embeddedFont>
    <p:embeddedFont>
      <p:font typeface="Open Sans"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hcrWOrU/dQnDm2n7YG3D9Qjv8S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9a6f7844b2_0_61"/>
          <p:cNvSpPr/>
          <p:nvPr/>
        </p:nvSpPr>
        <p:spPr>
          <a:xfrm>
            <a:off x="3658683" y="10089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g19a6f7844b2_0_61"/>
          <p:cNvSpPr/>
          <p:nvPr/>
        </p:nvSpPr>
        <p:spPr>
          <a:xfrm rot="10800000">
            <a:off x="7091169" y="43556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g19a6f7844b2_0_61"/>
          <p:cNvSpPr txBox="1">
            <a:spLocks noGrp="1"/>
          </p:cNvSpPr>
          <p:nvPr>
            <p:ph type="ctrTitle"/>
          </p:nvPr>
        </p:nvSpPr>
        <p:spPr>
          <a:xfrm>
            <a:off x="4059600" y="1925674"/>
            <a:ext cx="4072800" cy="20496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3" name="Google Shape;13;g19a6f7844b2_0_61"/>
          <p:cNvSpPr txBox="1">
            <a:spLocks noGrp="1"/>
          </p:cNvSpPr>
          <p:nvPr>
            <p:ph type="subTitle" idx="1"/>
          </p:nvPr>
        </p:nvSpPr>
        <p:spPr>
          <a:xfrm>
            <a:off x="4059600" y="4155440"/>
            <a:ext cx="4072800" cy="9351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a:endParaRPr/>
          </a:p>
        </p:txBody>
      </p:sp>
      <p:sp>
        <p:nvSpPr>
          <p:cNvPr id="14" name="Google Shape;14;g19a6f7844b2_0_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19a6f7844b2_0_103"/>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9a6f7844b2_0_103"/>
          <p:cNvSpPr txBox="1">
            <a:spLocks noGrp="1"/>
          </p:cNvSpPr>
          <p:nvPr>
            <p:ph type="title" hasCustomPrompt="1"/>
          </p:nvPr>
        </p:nvSpPr>
        <p:spPr>
          <a:xfrm>
            <a:off x="415600" y="1276167"/>
            <a:ext cx="11360700" cy="2838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9a6f7844b2_0_103"/>
          <p:cNvSpPr txBox="1">
            <a:spLocks noGrp="1"/>
          </p:cNvSpPr>
          <p:nvPr>
            <p:ph type="body" idx="1"/>
          </p:nvPr>
        </p:nvSpPr>
        <p:spPr>
          <a:xfrm>
            <a:off x="415600" y="42160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5" name="Google Shape;55;g19a6f7844b2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19a6f7844b2_0_1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g19a6f7844b2_0_1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60" name="Google Shape;60;g19a6f7844b2_0_1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19a6f7844b2_0_1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19a6f7844b2_0_1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19a6f7844b2_0_1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19a6f7844b2_0_67"/>
          <p:cNvSpPr/>
          <p:nvPr/>
        </p:nvSpPr>
        <p:spPr>
          <a:xfrm flipH="1">
            <a:off x="10127953" y="6136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g19a6f7844b2_0_67"/>
          <p:cNvSpPr/>
          <p:nvPr/>
        </p:nvSpPr>
        <p:spPr>
          <a:xfrm rot="10800000" flipH="1">
            <a:off x="621900" y="47444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g19a6f7844b2_0_67"/>
          <p:cNvSpPr txBox="1">
            <a:spLocks noGrp="1"/>
          </p:cNvSpPr>
          <p:nvPr>
            <p:ph type="title"/>
          </p:nvPr>
        </p:nvSpPr>
        <p:spPr>
          <a:xfrm>
            <a:off x="1031600" y="2408600"/>
            <a:ext cx="10128900" cy="20409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9" name="Google Shape;19;g19a6f7844b2_0_6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9a6f7844b2_0_72"/>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9a6f7844b2_0_7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19a6f7844b2_0_72"/>
          <p:cNvSpPr txBox="1">
            <a:spLocks noGrp="1"/>
          </p:cNvSpPr>
          <p:nvPr>
            <p:ph type="body" idx="1"/>
          </p:nvPr>
        </p:nvSpPr>
        <p:spPr>
          <a:xfrm>
            <a:off x="415600" y="1633633"/>
            <a:ext cx="11360700" cy="44721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4" name="Google Shape;24;g19a6f7844b2_0_7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19a6f7844b2_0_77"/>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19a6f7844b2_0_77"/>
          <p:cNvSpPr txBox="1">
            <a:spLocks noGrp="1"/>
          </p:cNvSpPr>
          <p:nvPr>
            <p:ph type="body" idx="1"/>
          </p:nvPr>
        </p:nvSpPr>
        <p:spPr>
          <a:xfrm>
            <a:off x="4156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9a6f7844b2_0_77"/>
          <p:cNvSpPr txBox="1">
            <a:spLocks noGrp="1"/>
          </p:cNvSpPr>
          <p:nvPr>
            <p:ph type="body" idx="2"/>
          </p:nvPr>
        </p:nvSpPr>
        <p:spPr>
          <a:xfrm>
            <a:off x="64432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19a6f7844b2_0_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19a6f7844b2_0_8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32" name="Google Shape;32;g19a6f7844b2_0_8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9a6f7844b2_0_8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35" name="Google Shape;35;g19a6f7844b2_0_85"/>
          <p:cNvSpPr txBox="1">
            <a:spLocks noGrp="1"/>
          </p:cNvSpPr>
          <p:nvPr>
            <p:ph type="body" idx="1"/>
          </p:nvPr>
        </p:nvSpPr>
        <p:spPr>
          <a:xfrm>
            <a:off x="415600" y="1865867"/>
            <a:ext cx="3744000" cy="37131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6" name="Google Shape;36;g19a6f7844b2_0_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9a6f7844b2_0_8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9a6f7844b2_0_89"/>
          <p:cNvSpPr txBox="1">
            <a:spLocks noGrp="1"/>
          </p:cNvSpPr>
          <p:nvPr>
            <p:ph type="title"/>
          </p:nvPr>
        </p:nvSpPr>
        <p:spPr>
          <a:xfrm>
            <a:off x="653667" y="600200"/>
            <a:ext cx="78384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0" name="Google Shape;40;g19a6f7844b2_0_8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19a6f7844b2_0_93"/>
          <p:cNvSpPr/>
          <p:nvPr/>
        </p:nvSpPr>
        <p:spPr>
          <a:xfrm>
            <a:off x="6096000" y="-33"/>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g19a6f7844b2_0_93"/>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g19a6f7844b2_0_93"/>
          <p:cNvSpPr txBox="1">
            <a:spLocks noGrp="1"/>
          </p:cNvSpPr>
          <p:nvPr>
            <p:ph type="title"/>
          </p:nvPr>
        </p:nvSpPr>
        <p:spPr>
          <a:xfrm>
            <a:off x="354000" y="1239033"/>
            <a:ext cx="5393700" cy="2381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a:endParaRPr/>
          </a:p>
        </p:txBody>
      </p:sp>
      <p:sp>
        <p:nvSpPr>
          <p:cNvPr id="45" name="Google Shape;45;g19a6f7844b2_0_93"/>
          <p:cNvSpPr txBox="1">
            <a:spLocks noGrp="1"/>
          </p:cNvSpPr>
          <p:nvPr>
            <p:ph type="subTitle" idx="1"/>
          </p:nvPr>
        </p:nvSpPr>
        <p:spPr>
          <a:xfrm>
            <a:off x="354000" y="3692001"/>
            <a:ext cx="5393700" cy="20988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a:endParaRPr/>
          </a:p>
        </p:txBody>
      </p:sp>
      <p:sp>
        <p:nvSpPr>
          <p:cNvPr id="46" name="Google Shape;46;g19a6f7844b2_0_9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7" name="Google Shape;47;g19a6f7844b2_0_9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19a6f7844b2_0_100"/>
          <p:cNvSpPr txBox="1">
            <a:spLocks noGrp="1"/>
          </p:cNvSpPr>
          <p:nvPr>
            <p:ph type="body" idx="1"/>
          </p:nvPr>
        </p:nvSpPr>
        <p:spPr>
          <a:xfrm>
            <a:off x="426000" y="5625233"/>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a:endParaRPr/>
          </a:p>
        </p:txBody>
      </p:sp>
      <p:sp>
        <p:nvSpPr>
          <p:cNvPr id="50" name="Google Shape;50;g19a6f7844b2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g19a6f7844b2_0_57"/>
          <p:cNvSpPr txBox="1">
            <a:spLocks noGrp="1"/>
          </p:cNvSpPr>
          <p:nvPr>
            <p:ph type="title"/>
          </p:nvPr>
        </p:nvSpPr>
        <p:spPr>
          <a:xfrm>
            <a:off x="415600" y="421233"/>
            <a:ext cx="11360700" cy="11085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a:endParaRPr/>
          </a:p>
        </p:txBody>
      </p:sp>
      <p:sp>
        <p:nvSpPr>
          <p:cNvPr id="7" name="Google Shape;7;g19a6f7844b2_0_57"/>
          <p:cNvSpPr txBox="1">
            <a:spLocks noGrp="1"/>
          </p:cNvSpPr>
          <p:nvPr>
            <p:ph type="body" idx="1"/>
          </p:nvPr>
        </p:nvSpPr>
        <p:spPr>
          <a:xfrm>
            <a:off x="415600" y="1633633"/>
            <a:ext cx="11360700" cy="44721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marL="914400" lvl="1"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marL="1371600" lvl="2"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marL="1828800" lvl="3"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marL="2286000" lvl="4"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marL="2743200" lvl="5"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marL="3200400" lvl="6"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marL="3657600" lvl="7"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marL="4114800" lvl="8"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a:endParaRPr/>
          </a:p>
        </p:txBody>
      </p:sp>
      <p:sp>
        <p:nvSpPr>
          <p:cNvPr id="8" name="Google Shape;8;g19a6f7844b2_0_5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982200" cy="1447800"/>
          </a:xfrm>
        </p:spPr>
        <p:txBody>
          <a:bodyPr>
            <a:normAutofit/>
          </a:bodyPr>
          <a:lstStyle/>
          <a:p>
            <a:r>
              <a:rPr lang="en-IN" sz="4400" b="1" dirty="0" smtClean="0">
                <a:solidFill>
                  <a:srgbClr val="FF0000"/>
                </a:solidFill>
                <a:latin typeface="Times New Roman" pitchFamily="18" charset="0"/>
                <a:cs typeface="Times New Roman" pitchFamily="18" charset="0"/>
              </a:rPr>
              <a:t>Spam Detection Classifier project</a:t>
            </a:r>
            <a:endParaRPr lang="en-US" sz="4400" dirty="0">
              <a:solidFill>
                <a:srgbClr val="FF0000"/>
              </a:solidFill>
              <a:latin typeface="Times New Roman" pitchFamily="18" charset="0"/>
              <a:cs typeface="Times New Roman" pitchFamily="18" charset="0"/>
            </a:endParaRPr>
          </a:p>
        </p:txBody>
      </p:sp>
      <p:pic>
        <p:nvPicPr>
          <p:cNvPr id="4" name="Picture 2" descr="Spam Detection with Logistic Regression | by Natasha Sharma | Towards Data  Science">
            <a:extLst>
              <a:ext uri="{FF2B5EF4-FFF2-40B4-BE49-F238E27FC236}">
                <a16:creationId xmlns:a16="http://schemas.microsoft.com/office/drawing/2014/main" xmlns=""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869" y="2258646"/>
            <a:ext cx="7586531" cy="4218354"/>
          </a:xfrm>
          <a:prstGeom prst="rect">
            <a:avLst/>
          </a:prstGeom>
          <a:noFill/>
          <a:ln w="19050">
            <a:solidFill>
              <a:srgbClr val="0070C0"/>
            </a:solidFill>
          </a:ln>
          <a:extLst>
            <a:ext uri="{909E8E84-426E-40DD-AFC4-6F175D3DCCD1}">
              <a14:hiddenFill xmlns:a14="http://schemas.microsoft.com/office/drawing/2010/main" xmlns="">
                <a:solidFill>
                  <a:srgbClr val="FFFFFF"/>
                </a:solidFill>
              </a14:hiddenFill>
            </a:ext>
          </a:extLst>
        </p:spPr>
      </p:pic>
      <p:sp>
        <p:nvSpPr>
          <p:cNvPr id="5" name="Subtitle 2">
            <a:extLst>
              <a:ext uri="{FF2B5EF4-FFF2-40B4-BE49-F238E27FC236}">
                <a16:creationId xmlns:a16="http://schemas.microsoft.com/office/drawing/2014/main" xmlns="" id="{3DC45D33-1E5C-44E3-81BF-14CF6566CFE7}"/>
              </a:ext>
            </a:extLst>
          </p:cNvPr>
          <p:cNvSpPr txBox="1">
            <a:spLocks/>
          </p:cNvSpPr>
          <p:nvPr/>
        </p:nvSpPr>
        <p:spPr>
          <a:xfrm>
            <a:off x="8371840" y="4538472"/>
            <a:ext cx="3515360" cy="1709928"/>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sym typeface="Arial"/>
              </a:rPr>
              <a:t>Prepared by: </a:t>
            </a:r>
            <a:r>
              <a:rPr kumimoji="0" lang="en-US" sz="2400" b="1" i="0" u="none" strike="noStrike" kern="0" cap="none" spc="0" normalizeH="0" baseline="0" noProof="0" dirty="0" err="1" smtClean="0">
                <a:ln>
                  <a:noFill/>
                </a:ln>
                <a:solidFill>
                  <a:srgbClr val="000000"/>
                </a:solidFill>
                <a:effectLst/>
                <a:uLnTx/>
                <a:uFillTx/>
                <a:latin typeface="Times New Roman" pitchFamily="18" charset="0"/>
                <a:cs typeface="Times New Roman" pitchFamily="18" charset="0"/>
                <a:sym typeface="Arial"/>
              </a:rPr>
              <a:t>Nasim</a:t>
            </a:r>
            <a:r>
              <a:rPr kumimoji="0" lang="en-US" sz="2400" b="1" i="0" u="none" strike="noStrike" kern="0" cap="none" spc="0" normalizeH="0" noProof="0" dirty="0" smtClean="0">
                <a:ln>
                  <a:noFill/>
                </a:ln>
                <a:solidFill>
                  <a:srgbClr val="000000"/>
                </a:solidFill>
                <a:effectLst/>
                <a:uLnTx/>
                <a:uFillTx/>
                <a:latin typeface="Times New Roman" pitchFamily="18" charset="0"/>
                <a:cs typeface="Times New Roman" pitchFamily="18" charset="0"/>
                <a:sym typeface="Arial"/>
              </a:rPr>
              <a:t> </a:t>
            </a:r>
            <a:r>
              <a:rPr kumimoji="0" lang="en-US" sz="2400" b="1" i="0" u="none" strike="noStrike" kern="0" cap="none" spc="0" normalizeH="0" noProof="0" dirty="0" err="1" smtClean="0">
                <a:ln>
                  <a:noFill/>
                </a:ln>
                <a:solidFill>
                  <a:srgbClr val="000000"/>
                </a:solidFill>
                <a:effectLst/>
                <a:uLnTx/>
                <a:uFillTx/>
                <a:latin typeface="Times New Roman" pitchFamily="18" charset="0"/>
                <a:cs typeface="Times New Roman" pitchFamily="18" charset="0"/>
                <a:sym typeface="Arial"/>
              </a:rPr>
              <a:t>Patil</a:t>
            </a:r>
            <a:endParaRPr kumimoji="0" lang="en-US" sz="24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sym typeface="Arial"/>
              </a:rPr>
              <a:t>SME Name: </a:t>
            </a:r>
            <a:r>
              <a:rPr kumimoji="0" lang="en-US" sz="2400" b="1" i="0" u="none" strike="noStrike" kern="0" cap="none" spc="0" normalizeH="0" baseline="0" noProof="0" dirty="0" err="1" smtClean="0">
                <a:ln>
                  <a:noFill/>
                </a:ln>
                <a:solidFill>
                  <a:srgbClr val="000000"/>
                </a:solidFill>
                <a:effectLst/>
                <a:uLnTx/>
                <a:uFillTx/>
                <a:latin typeface="Times New Roman" pitchFamily="18" charset="0"/>
                <a:cs typeface="Times New Roman" pitchFamily="18" charset="0"/>
                <a:sym typeface="Arial"/>
              </a:rPr>
              <a:t>Ms.Khushboo</a:t>
            </a:r>
            <a:r>
              <a:rPr kumimoji="0" lang="en-US" sz="24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sym typeface="Arial"/>
              </a:rPr>
              <a:t> </a:t>
            </a:r>
            <a:r>
              <a:rPr kumimoji="0" lang="en-US" sz="2400" b="1" i="0" u="none" strike="noStrike" kern="0" cap="none" spc="0" normalizeH="0" baseline="0" noProof="0" dirty="0" err="1" smtClean="0">
                <a:ln>
                  <a:noFill/>
                </a:ln>
                <a:solidFill>
                  <a:srgbClr val="000000"/>
                </a:solidFill>
                <a:effectLst/>
                <a:uLnTx/>
                <a:uFillTx/>
                <a:latin typeface="Times New Roman" pitchFamily="18" charset="0"/>
                <a:cs typeface="Times New Roman" pitchFamily="18" charset="0"/>
                <a:sym typeface="Arial"/>
              </a:rPr>
              <a:t>Garg</a:t>
            </a:r>
            <a:endParaRPr kumimoji="0" 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Length before and after preprocessing</a:t>
            </a:r>
            <a:endParaRPr/>
          </a:p>
        </p:txBody>
      </p:sp>
      <p:sp>
        <p:nvSpPr>
          <p:cNvPr id="176" name="Google Shape;17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r>
            <a:br>
              <a:rPr lang="en-US"/>
            </a:br>
            <a:r>
              <a:rPr lang="en-US"/>
              <a:t/>
            </a:r>
            <a:br>
              <a:rPr lang="en-US"/>
            </a:br>
            <a:endParaRPr/>
          </a:p>
        </p:txBody>
      </p:sp>
      <p:sp>
        <p:nvSpPr>
          <p:cNvPr id="177" name="Google Shape;177;p9"/>
          <p:cNvSpPr/>
          <p:nvPr/>
        </p:nvSpPr>
        <p:spPr>
          <a:xfrm>
            <a:off x="3847923" y="3641588"/>
            <a:ext cx="37524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336896</a:t>
            </a:r>
            <a:endParaRPr sz="1800">
              <a:solidFill>
                <a:schemeClr val="lt1"/>
              </a:solidFill>
              <a:latin typeface="Calibri"/>
              <a:ea typeface="Calibri"/>
              <a:cs typeface="Calibri"/>
              <a:sym typeface="Calibri"/>
            </a:endParaRPr>
          </a:p>
        </p:txBody>
      </p:sp>
      <p:sp>
        <p:nvSpPr>
          <p:cNvPr id="178" name="Google Shape;178;p9"/>
          <p:cNvSpPr/>
          <p:nvPr/>
        </p:nvSpPr>
        <p:spPr>
          <a:xfrm>
            <a:off x="5390913" y="2663930"/>
            <a:ext cx="488830"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9"/>
          <p:cNvSpPr/>
          <p:nvPr/>
        </p:nvSpPr>
        <p:spPr>
          <a:xfrm>
            <a:off x="3984505" y="1950109"/>
            <a:ext cx="347931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446422</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pic>
        <p:nvPicPr>
          <p:cNvPr id="184" name="Google Shape;184;p10"/>
          <p:cNvPicPr preferRelativeResize="0">
            <a:picLocks noGrp="1"/>
          </p:cNvPicPr>
          <p:nvPr>
            <p:ph type="body" idx="1"/>
          </p:nvPr>
        </p:nvPicPr>
        <p:blipFill rotWithShape="1">
          <a:blip r:embed="rId3">
            <a:alphaModFix/>
          </a:blip>
          <a:srcRect t="8374" b="8374"/>
          <a:stretch/>
        </p:blipFill>
        <p:spPr>
          <a:xfrm>
            <a:off x="20" y="10"/>
            <a:ext cx="12192000" cy="6858000"/>
          </a:xfrm>
          <a:prstGeom prst="rect">
            <a:avLst/>
          </a:prstGeom>
          <a:noFill/>
          <a:ln>
            <a:noFill/>
          </a:ln>
        </p:spPr>
      </p:pic>
      <p:sp>
        <p:nvSpPr>
          <p:cNvPr id="185" name="Google Shape;185;p1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0"/>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US" sz="3600" b="1" u="sng">
                <a:solidFill>
                  <a:srgbClr val="262626"/>
                </a:solidFill>
              </a:rPr>
              <a:t>Word Cloud</a:t>
            </a:r>
            <a:endParaRPr/>
          </a:p>
        </p:txBody>
      </p:sp>
      <p:cxnSp>
        <p:nvCxnSpPr>
          <p:cNvPr id="187" name="Google Shape;187;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8" name="Google Shape;188;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3"/>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Final Dataset</a:t>
            </a:r>
            <a:endParaRPr/>
          </a:p>
        </p:txBody>
      </p:sp>
      <p:pic>
        <p:nvPicPr>
          <p:cNvPr id="195" name="Google Shape;195;p13"/>
          <p:cNvPicPr preferRelativeResize="0"/>
          <p:nvPr/>
        </p:nvPicPr>
        <p:blipFill rotWithShape="1">
          <a:blip r:embed="rId3">
            <a:alphaModFix/>
          </a:blip>
          <a:srcRect l="-1390" t="-7200" r="1390" b="7200"/>
          <a:stretch/>
        </p:blipFill>
        <p:spPr>
          <a:xfrm>
            <a:off x="2653575" y="1133075"/>
            <a:ext cx="5957350" cy="494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cxnSp>
        <p:nvCxnSpPr>
          <p:cNvPr id="200" name="Google Shape;200;p14"/>
          <p:cNvCxnSpPr/>
          <p:nvPr/>
        </p:nvCxnSpPr>
        <p:spPr>
          <a:xfrm>
            <a:off x="0" y="272357"/>
            <a:ext cx="12188824" cy="0"/>
          </a:xfrm>
          <a:prstGeom prst="straightConnector1">
            <a:avLst/>
          </a:prstGeom>
          <a:noFill/>
          <a:ln w="50800" cap="flat" cmpd="sng">
            <a:solidFill>
              <a:srgbClr val="3F3F3F"/>
            </a:solidFill>
            <a:prstDash val="solid"/>
            <a:miter lim="800000"/>
            <a:headEnd type="none" w="sm" len="sm"/>
            <a:tailEnd type="none" w="sm" len="sm"/>
          </a:ln>
        </p:spPr>
      </p:cxnSp>
      <p:sp>
        <p:nvSpPr>
          <p:cNvPr id="201" name="Google Shape;201;p14"/>
          <p:cNvSpPr/>
          <p:nvPr/>
        </p:nvSpPr>
        <p:spPr>
          <a:xfrm>
            <a:off x="0" y="368596"/>
            <a:ext cx="12192000" cy="173555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14"/>
          <p:cNvSpPr txBox="1">
            <a:spLocks noGrp="1"/>
          </p:cNvSpPr>
          <p:nvPr>
            <p:ph type="title"/>
          </p:nvPr>
        </p:nvSpPr>
        <p:spPr>
          <a:xfrm>
            <a:off x="526073" y="489439"/>
            <a:ext cx="11139854" cy="9304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000"/>
              <a:buFont typeface="Calibri"/>
              <a:buNone/>
            </a:pPr>
            <a:r>
              <a:rPr lang="en-US" sz="3000" b="1" u="sng">
                <a:solidFill>
                  <a:schemeClr val="lt1"/>
                </a:solidFill>
                <a:latin typeface="Calibri"/>
                <a:ea typeface="Calibri"/>
                <a:cs typeface="Calibri"/>
                <a:sym typeface="Calibri"/>
              </a:rPr>
              <a:t>Encoding</a:t>
            </a:r>
            <a:br>
              <a:rPr lang="en-US" sz="3000" b="1" u="sng">
                <a:solidFill>
                  <a:schemeClr val="lt1"/>
                </a:solidFill>
                <a:latin typeface="Calibri"/>
                <a:ea typeface="Calibri"/>
                <a:cs typeface="Calibri"/>
                <a:sym typeface="Calibri"/>
              </a:rPr>
            </a:br>
            <a:r>
              <a:rPr lang="en-US" sz="3000" b="1" u="sng">
                <a:solidFill>
                  <a:schemeClr val="lt1"/>
                </a:solidFill>
                <a:latin typeface="Calibri"/>
                <a:ea typeface="Calibri"/>
                <a:cs typeface="Calibri"/>
                <a:sym typeface="Calibri"/>
              </a:rPr>
              <a:t>TF-IDF Vectorizer</a:t>
            </a:r>
            <a:endParaRPr sz="3000" b="1">
              <a:solidFill>
                <a:schemeClr val="lt1"/>
              </a:solidFill>
              <a:latin typeface="Calibri"/>
              <a:ea typeface="Calibri"/>
              <a:cs typeface="Calibri"/>
              <a:sym typeface="Calibri"/>
            </a:endParaRPr>
          </a:p>
        </p:txBody>
      </p:sp>
      <p:cxnSp>
        <p:nvCxnSpPr>
          <p:cNvPr id="203" name="Google Shape;203;p14"/>
          <p:cNvCxnSpPr/>
          <p:nvPr/>
        </p:nvCxnSpPr>
        <p:spPr>
          <a:xfrm>
            <a:off x="4724400" y="1479733"/>
            <a:ext cx="2743200" cy="0"/>
          </a:xfrm>
          <a:prstGeom prst="straightConnector1">
            <a:avLst/>
          </a:prstGeom>
          <a:noFill/>
          <a:ln w="19050" cap="flat" cmpd="sng">
            <a:solidFill>
              <a:schemeClr val="lt1">
                <a:alpha val="74901"/>
              </a:schemeClr>
            </a:solidFill>
            <a:prstDash val="solid"/>
            <a:miter lim="800000"/>
            <a:headEnd type="none" w="sm" len="sm"/>
            <a:tailEnd type="none" w="sm" len="sm"/>
          </a:ln>
        </p:spPr>
      </p:cxnSp>
      <p:cxnSp>
        <p:nvCxnSpPr>
          <p:cNvPr id="204" name="Google Shape;204;p14"/>
          <p:cNvCxnSpPr/>
          <p:nvPr/>
        </p:nvCxnSpPr>
        <p:spPr>
          <a:xfrm>
            <a:off x="0" y="2201402"/>
            <a:ext cx="12188824" cy="0"/>
          </a:xfrm>
          <a:prstGeom prst="straightConnector1">
            <a:avLst/>
          </a:prstGeom>
          <a:noFill/>
          <a:ln w="50800" cap="flat" cmpd="sng">
            <a:solidFill>
              <a:srgbClr val="3F3F3F"/>
            </a:solidFill>
            <a:prstDash val="solid"/>
            <a:miter lim="800000"/>
            <a:headEnd type="none" w="sm" len="sm"/>
            <a:tailEnd type="none" w="sm" len="sm"/>
          </a:ln>
        </p:spPr>
      </p:cxnSp>
      <p:pic>
        <p:nvPicPr>
          <p:cNvPr id="205" name="Google Shape;205;p14"/>
          <p:cNvPicPr preferRelativeResize="0"/>
          <p:nvPr/>
        </p:nvPicPr>
        <p:blipFill>
          <a:blip r:embed="rId3">
            <a:alphaModFix/>
          </a:blip>
          <a:stretch>
            <a:fillRect/>
          </a:stretch>
        </p:blipFill>
        <p:spPr>
          <a:xfrm>
            <a:off x="500038" y="2600649"/>
            <a:ext cx="11191925" cy="340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5"/>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5"/>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Calibri"/>
              <a:buNone/>
            </a:pPr>
            <a:r>
              <a:rPr lang="en-US" sz="3400" b="1" u="sng">
                <a:solidFill>
                  <a:srgbClr val="FFFFFF"/>
                </a:solidFill>
                <a:latin typeface="Calibri"/>
                <a:ea typeface="Calibri"/>
                <a:cs typeface="Calibri"/>
                <a:sym typeface="Calibri"/>
              </a:rPr>
              <a:t>Best Model, Parameters &amp; Score:</a:t>
            </a:r>
            <a:endParaRPr/>
          </a:p>
        </p:txBody>
      </p:sp>
      <p:sp>
        <p:nvSpPr>
          <p:cNvPr id="212" name="Google Shape;212;p15"/>
          <p:cNvSpPr txBox="1">
            <a:spLocks noGrp="1"/>
          </p:cNvSpPr>
          <p:nvPr>
            <p:ph type="body" idx="1"/>
          </p:nvPr>
        </p:nvSpPr>
        <p:spPr>
          <a:xfrm>
            <a:off x="674237" y="4170501"/>
            <a:ext cx="3657600" cy="15255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cxnSp>
        <p:nvCxnSpPr>
          <p:cNvPr id="213" name="Google Shape;213;p15"/>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214" name="Google Shape;214;p15"/>
          <p:cNvPicPr preferRelativeResize="0"/>
          <p:nvPr/>
        </p:nvPicPr>
        <p:blipFill>
          <a:blip r:embed="rId3">
            <a:alphaModFix/>
          </a:blip>
          <a:stretch>
            <a:fillRect/>
          </a:stretch>
        </p:blipFill>
        <p:spPr>
          <a:xfrm>
            <a:off x="6565741" y="152400"/>
            <a:ext cx="3783195" cy="6553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16"/>
          <p:cNvSpPr txBox="1">
            <a:spLocks noGrp="1"/>
          </p:cNvSpPr>
          <p:nvPr>
            <p:ph type="title"/>
          </p:nvPr>
        </p:nvSpPr>
        <p:spPr>
          <a:xfrm>
            <a:off x="594360" y="1474757"/>
            <a:ext cx="3734698"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u="sng">
                <a:solidFill>
                  <a:schemeClr val="dk1"/>
                </a:solidFill>
                <a:latin typeface="Calibri"/>
                <a:ea typeface="Calibri"/>
                <a:cs typeface="Calibri"/>
                <a:sym typeface="Calibri"/>
              </a:rPr>
              <a:t>Original VS Predicted</a:t>
            </a:r>
            <a:endParaRPr/>
          </a:p>
        </p:txBody>
      </p:sp>
      <p:grpSp>
        <p:nvGrpSpPr>
          <p:cNvPr id="221" name="Google Shape;221;p16"/>
          <p:cNvGrpSpPr/>
          <p:nvPr/>
        </p:nvGrpSpPr>
        <p:grpSpPr>
          <a:xfrm>
            <a:off x="56168" y="2414016"/>
            <a:ext cx="232963" cy="1340860"/>
            <a:chOff x="56168" y="2050133"/>
            <a:chExt cx="232963" cy="1340860"/>
          </a:xfrm>
        </p:grpSpPr>
        <p:sp>
          <p:nvSpPr>
            <p:cNvPr id="222" name="Google Shape;222;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2" name="Google Shape;242;p16"/>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6"/>
          <p:cNvSpPr txBox="1">
            <a:spLocks noGrp="1"/>
          </p:cNvSpPr>
          <p:nvPr>
            <p:ph type="body" idx="1"/>
          </p:nvPr>
        </p:nvSpPr>
        <p:spPr>
          <a:xfrm>
            <a:off x="594360" y="5540035"/>
            <a:ext cx="4376651" cy="795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44" name="Google Shape;244;p16"/>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5" name="Google Shape;245;p16"/>
          <p:cNvPicPr preferRelativeResize="0"/>
          <p:nvPr/>
        </p:nvPicPr>
        <p:blipFill>
          <a:blip r:embed="rId3">
            <a:alphaModFix/>
          </a:blip>
          <a:stretch>
            <a:fillRect/>
          </a:stretch>
        </p:blipFill>
        <p:spPr>
          <a:xfrm>
            <a:off x="7231509" y="240159"/>
            <a:ext cx="3601275" cy="618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17"/>
          <p:cNvSpPr/>
          <p:nvPr/>
        </p:nvSpPr>
        <p:spPr>
          <a:xfrm>
            <a:off x="15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7"/>
          <p:cNvSpPr txBox="1">
            <a:spLocks noGrp="1"/>
          </p:cNvSpPr>
          <p:nvPr>
            <p:ph type="title"/>
          </p:nvPr>
        </p:nvSpPr>
        <p:spPr>
          <a:xfrm>
            <a:off x="594360" y="1474757"/>
            <a:ext cx="3734698"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US" sz="4100" b="1" u="sng">
                <a:solidFill>
                  <a:schemeClr val="dk1"/>
                </a:solidFill>
                <a:latin typeface="Calibri"/>
                <a:ea typeface="Calibri"/>
                <a:cs typeface="Calibri"/>
                <a:sym typeface="Calibri"/>
              </a:rPr>
              <a:t>Hyperparameter Tuning &amp; Cross-Validation</a:t>
            </a:r>
            <a:endParaRPr sz="4100" b="1">
              <a:solidFill>
                <a:schemeClr val="dk1"/>
              </a:solidFill>
              <a:latin typeface="Calibri"/>
              <a:ea typeface="Calibri"/>
              <a:cs typeface="Calibri"/>
              <a:sym typeface="Calibri"/>
            </a:endParaRPr>
          </a:p>
        </p:txBody>
      </p:sp>
      <p:grpSp>
        <p:nvGrpSpPr>
          <p:cNvPr id="252" name="Google Shape;252;p17"/>
          <p:cNvGrpSpPr/>
          <p:nvPr/>
        </p:nvGrpSpPr>
        <p:grpSpPr>
          <a:xfrm>
            <a:off x="56168" y="2414016"/>
            <a:ext cx="232963" cy="1340860"/>
            <a:chOff x="56168" y="2050133"/>
            <a:chExt cx="232963" cy="1340860"/>
          </a:xfrm>
        </p:grpSpPr>
        <p:sp>
          <p:nvSpPr>
            <p:cNvPr id="253" name="Google Shape;253;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3" name="Google Shape;273;p17"/>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17"/>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5" name="Google Shape;275;p17"/>
          <p:cNvPicPr preferRelativeResize="0"/>
          <p:nvPr/>
        </p:nvPicPr>
        <p:blipFill>
          <a:blip r:embed="rId3">
            <a:alphaModFix/>
          </a:blip>
          <a:stretch>
            <a:fillRect/>
          </a:stretch>
        </p:blipFill>
        <p:spPr>
          <a:xfrm>
            <a:off x="3772550" y="296175"/>
            <a:ext cx="4267200" cy="1638300"/>
          </a:xfrm>
          <a:prstGeom prst="rect">
            <a:avLst/>
          </a:prstGeom>
          <a:noFill/>
          <a:ln>
            <a:noFill/>
          </a:ln>
        </p:spPr>
      </p:pic>
      <p:pic>
        <p:nvPicPr>
          <p:cNvPr id="276" name="Google Shape;276;p17"/>
          <p:cNvPicPr preferRelativeResize="0"/>
          <p:nvPr/>
        </p:nvPicPr>
        <p:blipFill>
          <a:blip r:embed="rId4">
            <a:alphaModFix/>
          </a:blip>
          <a:stretch>
            <a:fillRect/>
          </a:stretch>
        </p:blipFill>
        <p:spPr>
          <a:xfrm>
            <a:off x="8197251" y="213688"/>
            <a:ext cx="3820868" cy="643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0"/>
            <a:ext cx="8610600" cy="1235075"/>
          </a:xfrm>
        </p:spPr>
        <p:txBody>
          <a:bodyPr/>
          <a:lstStyle/>
          <a:p>
            <a:pPr algn="ctr"/>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
          <p:cNvSpPr txBox="1">
            <a:spLocks noGrp="1"/>
          </p:cNvSpPr>
          <p:nvPr>
            <p:ph type="ctrTitle"/>
          </p:nvPr>
        </p:nvSpPr>
        <p:spPr>
          <a:xfrm>
            <a:off x="204955" y="157346"/>
            <a:ext cx="10550100" cy="1182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ct val="100000"/>
              <a:buFont typeface="Calibri"/>
              <a:buNone/>
            </a:pPr>
            <a:r>
              <a:rPr lang="en-US" sz="4800" b="1" u="sng"/>
              <a:t>EMAIL SPAM CLASSIFICATION</a:t>
            </a:r>
            <a:endParaRPr sz="4800" b="1" u="sng"/>
          </a:p>
          <a:p>
            <a:pPr marL="0" lvl="0" indent="0" algn="l" rtl="0">
              <a:lnSpc>
                <a:spcPct val="90000"/>
              </a:lnSpc>
              <a:spcBef>
                <a:spcPts val="0"/>
              </a:spcBef>
              <a:spcAft>
                <a:spcPts val="0"/>
              </a:spcAft>
              <a:buClr>
                <a:schemeClr val="dk1"/>
              </a:buClr>
              <a:buSzPct val="100000"/>
              <a:buFont typeface="Calibri"/>
              <a:buNone/>
            </a:pPr>
            <a:endParaRPr sz="4800" b="1" u="sng"/>
          </a:p>
        </p:txBody>
      </p:sp>
      <p:cxnSp>
        <p:nvCxnSpPr>
          <p:cNvPr id="70" name="Google Shape;70;p1"/>
          <p:cNvCxnSpPr/>
          <p:nvPr/>
        </p:nvCxnSpPr>
        <p:spPr>
          <a:xfrm>
            <a:off x="8878" y="806470"/>
            <a:ext cx="7903723" cy="0"/>
          </a:xfrm>
          <a:prstGeom prst="straightConnector1">
            <a:avLst/>
          </a:prstGeom>
          <a:noFill/>
          <a:ln w="25400" cap="sq" cmpd="sng">
            <a:solidFill>
              <a:schemeClr val="accent1"/>
            </a:solidFill>
            <a:prstDash val="solid"/>
            <a:bevel/>
            <a:headEnd type="none" w="sm" len="sm"/>
            <a:tailEnd type="none" w="sm" len="sm"/>
          </a:ln>
        </p:spPr>
      </p:cxnSp>
      <p:sp>
        <p:nvSpPr>
          <p:cNvPr id="71" name="Google Shape;71;p1"/>
          <p:cNvSpPr txBox="1">
            <a:spLocks noGrp="1"/>
          </p:cNvSpPr>
          <p:nvPr>
            <p:ph type="subTitle" idx="1"/>
          </p:nvPr>
        </p:nvSpPr>
        <p:spPr>
          <a:xfrm>
            <a:off x="204951" y="1518666"/>
            <a:ext cx="11441400" cy="48564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2100" u="sng"/>
              <a:t>Spam Filtering:</a:t>
            </a:r>
            <a:endParaRPr sz="2100" u="sng"/>
          </a:p>
          <a:p>
            <a:pPr marL="0" lvl="0" indent="0" algn="l" rtl="0">
              <a:lnSpc>
                <a:spcPct val="107916"/>
              </a:lnSpc>
              <a:spcBef>
                <a:spcPts val="800"/>
              </a:spcBef>
              <a:spcAft>
                <a:spcPts val="0"/>
              </a:spcAft>
              <a:buClr>
                <a:schemeClr val="dk1"/>
              </a:buClr>
              <a:buSzPts val="1100"/>
              <a:buFont typeface="Arial"/>
              <a:buNone/>
            </a:pPr>
            <a:r>
              <a:rPr lang="en-US" sz="2100"/>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endParaRPr sz="2100"/>
          </a:p>
          <a:p>
            <a:pPr marL="0" lvl="0" indent="0" algn="l" rtl="0">
              <a:lnSpc>
                <a:spcPct val="107916"/>
              </a:lnSpc>
              <a:spcBef>
                <a:spcPts val="800"/>
              </a:spcBef>
              <a:spcAft>
                <a:spcPts val="0"/>
              </a:spcAft>
              <a:buNone/>
            </a:pPr>
            <a:r>
              <a:rPr lang="en-US" sz="2100"/>
              <a:t>The SMS Spam Collection is a set of SMS tagged messages that have been collected for SMS Spam research. It contains one set of SMS messages in English of 5,574 messages, tagged according to ham (legitimate) or spam.</a:t>
            </a:r>
            <a:endParaRPr sz="2000">
              <a:solidFill>
                <a:schemeClr val="dk1"/>
              </a:solidFill>
            </a:endParaRPr>
          </a:p>
          <a:p>
            <a:pPr marL="0" lvl="0" indent="88900" algn="l" rtl="0">
              <a:lnSpc>
                <a:spcPct val="90000"/>
              </a:lnSpc>
              <a:spcBef>
                <a:spcPts val="1000"/>
              </a:spcBef>
              <a:spcAft>
                <a:spcPts val="0"/>
              </a:spcAft>
              <a:buClr>
                <a:schemeClr val="dk1"/>
              </a:buClr>
              <a:buSzPts val="1400"/>
              <a:buFont typeface="Arial"/>
              <a:buNone/>
            </a:pPr>
            <a:endParaRPr sz="2000">
              <a:solidFill>
                <a:schemeClr val="dk1"/>
              </a:solidFill>
            </a:endParaRPr>
          </a:p>
        </p:txBody>
      </p:sp>
      <p:grpSp>
        <p:nvGrpSpPr>
          <p:cNvPr id="72" name="Google Shape;72;p1"/>
          <p:cNvGrpSpPr/>
          <p:nvPr/>
        </p:nvGrpSpPr>
        <p:grpSpPr>
          <a:xfrm>
            <a:off x="11388224" y="2325422"/>
            <a:ext cx="465458" cy="872153"/>
            <a:chOff x="11388224" y="2325422"/>
            <a:chExt cx="465458" cy="872153"/>
          </a:xfrm>
        </p:grpSpPr>
        <p:sp>
          <p:nvSpPr>
            <p:cNvPr id="73" name="Google Shape;73;p1"/>
            <p:cNvSpPr/>
            <p:nvPr/>
          </p:nvSpPr>
          <p:spPr>
            <a:xfrm>
              <a:off x="11403764" y="232542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76" name="Google Shape;76;p1"/>
          <p:cNvPicPr preferRelativeResize="0"/>
          <p:nvPr/>
        </p:nvPicPr>
        <p:blipFill rotWithShape="1">
          <a:blip r:embed="rId3">
            <a:alphaModFix/>
          </a:blip>
          <a:srcRect t="14861" b="14868"/>
          <a:stretch/>
        </p:blipFill>
        <p:spPr>
          <a:xfrm>
            <a:off x="10666577" y="157339"/>
            <a:ext cx="1434860" cy="9949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b="1" u="sng">
                <a:solidFill>
                  <a:schemeClr val="lt1"/>
                </a:solidFill>
              </a:rPr>
              <a:t>Data Set Description</a:t>
            </a:r>
            <a:endParaRPr sz="4000">
              <a:solidFill>
                <a:schemeClr val="lt1"/>
              </a:solidFill>
            </a:endParaRPr>
          </a:p>
        </p:txBody>
      </p:sp>
      <p:sp>
        <p:nvSpPr>
          <p:cNvPr id="83" name="Google Shape;83;p2"/>
          <p:cNvSpPr/>
          <p:nvPr/>
        </p:nvSpPr>
        <p:spPr>
          <a:xfrm>
            <a:off x="0" y="1688641"/>
            <a:ext cx="12191990" cy="51693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
          <p:cNvSpPr/>
          <p:nvPr/>
        </p:nvSpPr>
        <p:spPr>
          <a:xfrm>
            <a:off x="1156851" y="2010758"/>
            <a:ext cx="45719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
          <p:cNvSpPr txBox="1">
            <a:spLocks noGrp="1"/>
          </p:cNvSpPr>
          <p:nvPr>
            <p:ph type="body" idx="1"/>
          </p:nvPr>
        </p:nvSpPr>
        <p:spPr>
          <a:xfrm>
            <a:off x="558891" y="2179504"/>
            <a:ext cx="11074200" cy="46785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None/>
            </a:pPr>
            <a:r>
              <a:rPr lang="en-US" sz="1900"/>
              <a:t>The files contain one message per line. Each line is composed by two columns:</a:t>
            </a:r>
            <a:endParaRPr sz="1900"/>
          </a:p>
          <a:p>
            <a:pPr marL="457200" lvl="0" indent="-349250" algn="l" rtl="0">
              <a:lnSpc>
                <a:spcPct val="107916"/>
              </a:lnSpc>
              <a:spcBef>
                <a:spcPts val="800"/>
              </a:spcBef>
              <a:spcAft>
                <a:spcPts val="0"/>
              </a:spcAft>
              <a:buSzPts val="1900"/>
              <a:buChar char="●"/>
            </a:pPr>
            <a:r>
              <a:rPr lang="en-US" sz="1900"/>
              <a:t>v1 contains the label (ham or spam)</a:t>
            </a:r>
            <a:endParaRPr sz="1900"/>
          </a:p>
          <a:p>
            <a:pPr marL="457200" lvl="0" indent="-349250" algn="l" rtl="0">
              <a:lnSpc>
                <a:spcPct val="107916"/>
              </a:lnSpc>
              <a:spcBef>
                <a:spcPts val="0"/>
              </a:spcBef>
              <a:spcAft>
                <a:spcPts val="0"/>
              </a:spcAft>
              <a:buSzPts val="1900"/>
              <a:buChar char="●"/>
            </a:pPr>
            <a:r>
              <a:rPr lang="en-US" sz="1900"/>
              <a:t>v2 contains the raw text.</a:t>
            </a:r>
            <a:endParaRPr sz="1900"/>
          </a:p>
          <a:p>
            <a:pPr marL="457200" lvl="0" indent="0" algn="l" rtl="0">
              <a:lnSpc>
                <a:spcPct val="90000"/>
              </a:lnSpc>
              <a:spcBef>
                <a:spcPts val="800"/>
              </a:spcBef>
              <a:spcAft>
                <a:spcPts val="0"/>
              </a:spcAft>
              <a:buNone/>
            </a:pPr>
            <a:endParaRPr sz="1900"/>
          </a:p>
          <a:p>
            <a:pPr marL="457200" lvl="0" indent="-349250" algn="l" rtl="0">
              <a:lnSpc>
                <a:spcPct val="90000"/>
              </a:lnSpc>
              <a:spcBef>
                <a:spcPts val="1600"/>
              </a:spcBef>
              <a:spcAft>
                <a:spcPts val="0"/>
              </a:spcAft>
              <a:buSzPts val="1900"/>
              <a:buChar char="●"/>
            </a:pPr>
            <a:r>
              <a:rPr lang="en-US" sz="1900"/>
              <a:t>A collection of 5573 rows of SMS spam messages was manually extracted from the Grumbletext Web site. This is a UK forum in which cell phone users make public claims about SMS spam messages, most of them without reporting the very spam message received. The identification of the text of spam messages in the claims is a very hard and time-consuming task, and it involves carefully scanning hundreds of web pages.</a:t>
            </a:r>
            <a:endParaRPr sz="1900"/>
          </a:p>
          <a:p>
            <a:pPr marL="457200" lvl="0" indent="-349250" algn="l" rtl="0">
              <a:lnSpc>
                <a:spcPct val="90000"/>
              </a:lnSpc>
              <a:spcBef>
                <a:spcPts val="0"/>
              </a:spcBef>
              <a:spcAft>
                <a:spcPts val="0"/>
              </a:spcAft>
              <a:buSzPts val="1900"/>
              <a:buChar char="●"/>
            </a:pPr>
            <a:r>
              <a:rPr lang="en-US" sz="1900"/>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body" idx="1"/>
          </p:nvPr>
        </p:nvSpPr>
        <p:spPr>
          <a:xfrm>
            <a:off x="4313" y="-299"/>
            <a:ext cx="12181667" cy="68568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Ø"/>
            </a:pPr>
            <a:r>
              <a:rPr lang="en-US" b="1" u="sng"/>
              <a:t>Model Building Phase</a:t>
            </a:r>
            <a:endParaRPr/>
          </a:p>
          <a:p>
            <a:pPr marL="228600" lvl="0" indent="-228600" algn="l" rtl="0">
              <a:lnSpc>
                <a:spcPct val="90000"/>
              </a:lnSpc>
              <a:spcBef>
                <a:spcPts val="1000"/>
              </a:spcBef>
              <a:spcAft>
                <a:spcPts val="0"/>
              </a:spcAft>
              <a:buClr>
                <a:schemeClr val="dk1"/>
              </a:buClr>
              <a:buSzPts val="2800"/>
              <a:buNone/>
            </a:pPr>
            <a:r>
              <a:rPr lang="en-US"/>
              <a:t>After collecting the data, you need to build a machine learning model. Before model building do all data pre-processing steps. Try different models with different hyper parameters and select the best model. </a:t>
            </a:r>
            <a:endParaRPr/>
          </a:p>
          <a:p>
            <a:pPr marL="228600" lvl="0" indent="-228600" algn="l" rtl="0">
              <a:lnSpc>
                <a:spcPct val="90000"/>
              </a:lnSpc>
              <a:spcBef>
                <a:spcPts val="1000"/>
              </a:spcBef>
              <a:spcAft>
                <a:spcPts val="0"/>
              </a:spcAft>
              <a:buClr>
                <a:schemeClr val="dk1"/>
              </a:buClr>
              <a:buSzPts val="2800"/>
              <a:buNone/>
            </a:pPr>
            <a:r>
              <a:rPr lang="en-US"/>
              <a:t>Follow the complete life cycle of data science. Include all the steps like </a:t>
            </a:r>
            <a:endParaRPr/>
          </a:p>
          <a:p>
            <a:pPr marL="228600" lvl="0" indent="-228600" algn="l" rtl="0">
              <a:lnSpc>
                <a:spcPct val="90000"/>
              </a:lnSpc>
              <a:spcBef>
                <a:spcPts val="1000"/>
              </a:spcBef>
              <a:spcAft>
                <a:spcPts val="0"/>
              </a:spcAft>
              <a:buClr>
                <a:schemeClr val="dk1"/>
              </a:buClr>
              <a:buSzPts val="2800"/>
              <a:buNone/>
            </a:pPr>
            <a:r>
              <a:rPr lang="en-US"/>
              <a:t>1. Data Cleaning </a:t>
            </a:r>
            <a:endParaRPr/>
          </a:p>
          <a:p>
            <a:pPr marL="228600" lvl="0" indent="-228600" algn="l" rtl="0">
              <a:lnSpc>
                <a:spcPct val="90000"/>
              </a:lnSpc>
              <a:spcBef>
                <a:spcPts val="1000"/>
              </a:spcBef>
              <a:spcAft>
                <a:spcPts val="0"/>
              </a:spcAft>
              <a:buClr>
                <a:schemeClr val="dk1"/>
              </a:buClr>
              <a:buSzPts val="2800"/>
              <a:buNone/>
            </a:pPr>
            <a:r>
              <a:rPr lang="en-US"/>
              <a:t>2. Exploratory Data Analysis </a:t>
            </a:r>
            <a:endParaRPr/>
          </a:p>
          <a:p>
            <a:pPr marL="228600" lvl="0" indent="-228600" algn="l" rtl="0">
              <a:lnSpc>
                <a:spcPct val="90000"/>
              </a:lnSpc>
              <a:spcBef>
                <a:spcPts val="1000"/>
              </a:spcBef>
              <a:spcAft>
                <a:spcPts val="0"/>
              </a:spcAft>
              <a:buClr>
                <a:schemeClr val="dk1"/>
              </a:buClr>
              <a:buSzPts val="2800"/>
              <a:buNone/>
            </a:pPr>
            <a:r>
              <a:rPr lang="en-US"/>
              <a:t>3. Data Pre-processing </a:t>
            </a:r>
            <a:endParaRPr/>
          </a:p>
          <a:p>
            <a:pPr marL="228600" lvl="0" indent="-228600" algn="l" rtl="0">
              <a:lnSpc>
                <a:spcPct val="90000"/>
              </a:lnSpc>
              <a:spcBef>
                <a:spcPts val="1000"/>
              </a:spcBef>
              <a:spcAft>
                <a:spcPts val="0"/>
              </a:spcAft>
              <a:buClr>
                <a:schemeClr val="dk1"/>
              </a:buClr>
              <a:buSzPts val="2800"/>
              <a:buNone/>
            </a:pPr>
            <a:r>
              <a:rPr lang="en-US"/>
              <a:t>4. Model Building</a:t>
            </a:r>
            <a:endParaRPr/>
          </a:p>
          <a:p>
            <a:pPr marL="228600" lvl="0" indent="-228600" algn="l" rtl="0">
              <a:lnSpc>
                <a:spcPct val="90000"/>
              </a:lnSpc>
              <a:spcBef>
                <a:spcPts val="1000"/>
              </a:spcBef>
              <a:spcAft>
                <a:spcPts val="0"/>
              </a:spcAft>
              <a:buClr>
                <a:schemeClr val="dk1"/>
              </a:buClr>
              <a:buSzPts val="2800"/>
              <a:buNone/>
            </a:pPr>
            <a:r>
              <a:rPr lang="en-US"/>
              <a:t>5. Model Evaluation </a:t>
            </a:r>
            <a:endParaRPr/>
          </a:p>
          <a:p>
            <a:pPr marL="228600" lvl="0" indent="-228600" algn="l" rtl="0">
              <a:lnSpc>
                <a:spcPct val="90000"/>
              </a:lnSpc>
              <a:spcBef>
                <a:spcPts val="1000"/>
              </a:spcBef>
              <a:spcAft>
                <a:spcPts val="0"/>
              </a:spcAft>
              <a:buClr>
                <a:schemeClr val="dk1"/>
              </a:buClr>
              <a:buSzPts val="2800"/>
              <a:buNone/>
            </a:pPr>
            <a:r>
              <a:rPr lang="en-US"/>
              <a:t>6. Selecting the best model </a:t>
            </a:r>
            <a:endParaRPr/>
          </a:p>
          <a:p>
            <a:pPr marL="0" lvl="0" indent="0" algn="l" rtl="0">
              <a:lnSpc>
                <a:spcPct val="100000"/>
              </a:lnSpc>
              <a:spcBef>
                <a:spcPts val="0"/>
              </a:spcBef>
              <a:spcAft>
                <a:spcPts val="160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EDA</a:t>
            </a:r>
            <a:endParaRPr/>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81237" y="980356"/>
              <a:ext cx="1082812" cy="1082812"/>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716393" y="980356"/>
              <a:ext cx="1082812" cy="1082812"/>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351550" y="980356"/>
              <a:ext cx="1082812" cy="1082812"/>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5"/>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093603" y="1588203"/>
            <a:ext cx="5451700" cy="35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u="sng">
                <a:solidFill>
                  <a:schemeClr val="lt1"/>
                </a:solidFill>
                <a:latin typeface="Calibri"/>
                <a:ea typeface="Calibri"/>
                <a:cs typeface="Calibri"/>
                <a:sym typeface="Calibri"/>
              </a:rPr>
              <a:t>Information of dataset:-</a:t>
            </a:r>
            <a:endParaRPr/>
          </a:p>
        </p:txBody>
      </p:sp>
      <p:pic>
        <p:nvPicPr>
          <p:cNvPr id="122" name="Google Shape;122;p6"/>
          <p:cNvPicPr preferRelativeResize="0">
            <a:picLocks noGrp="1"/>
          </p:cNvPicPr>
          <p:nvPr>
            <p:ph type="body" idx="1"/>
          </p:nvPr>
        </p:nvPicPr>
        <p:blipFill rotWithShape="1">
          <a:blip r:embed="rId3">
            <a:alphaModFix/>
          </a:blip>
          <a:srcRect l="8684" r="8684"/>
          <a:stretch/>
        </p:blipFill>
        <p:spPr>
          <a:xfrm>
            <a:off x="2937129" y="1675227"/>
            <a:ext cx="7151700" cy="48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7"/>
          <p:cNvSpPr txBox="1">
            <a:spLocks noGrp="1"/>
          </p:cNvSpPr>
          <p:nvPr>
            <p:ph type="title"/>
          </p:nvPr>
        </p:nvSpPr>
        <p:spPr>
          <a:xfrm>
            <a:off x="607325" y="4741948"/>
            <a:ext cx="10825663" cy="8620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w="15875" cap="flat" cmpd="sng">
            <a:solidFill>
              <a:srgbClr val="D9D9D9"/>
            </a:solidFill>
            <a:prstDash val="solid"/>
            <a:miter lim="800000"/>
            <a:headEnd type="none" w="sm" len="sm"/>
            <a:tailEnd type="none" w="sm" len="sm"/>
          </a:ln>
        </p:spPr>
      </p:cxnSp>
      <p:pic>
        <p:nvPicPr>
          <p:cNvPr id="130" name="Google Shape;130;p7"/>
          <p:cNvPicPr preferRelativeResize="0"/>
          <p:nvPr/>
        </p:nvPicPr>
        <p:blipFill>
          <a:blip r:embed="rId3">
            <a:alphaModFix/>
          </a:blip>
          <a:stretch>
            <a:fillRect/>
          </a:stretch>
        </p:blipFill>
        <p:spPr>
          <a:xfrm>
            <a:off x="3050625" y="1244000"/>
            <a:ext cx="4498700" cy="287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78571"/>
              <a:buFont typeface="Calibri"/>
              <a:buNone/>
            </a:pPr>
            <a:r>
              <a:rPr lang="en-US" b="1" u="sng"/>
              <a:t>Natural Language Processing (NLP)</a:t>
            </a:r>
            <a:endParaRPr u="sng"/>
          </a:p>
          <a:p>
            <a:pPr marL="0" lvl="0" indent="0" algn="l" rtl="0">
              <a:lnSpc>
                <a:spcPct val="90000"/>
              </a:lnSpc>
              <a:spcBef>
                <a:spcPts val="0"/>
              </a:spcBef>
              <a:spcAft>
                <a:spcPts val="0"/>
              </a:spcAft>
              <a:buClr>
                <a:schemeClr val="dk1"/>
              </a:buClr>
              <a:buSzPct val="78571"/>
              <a:buFont typeface="Calibri"/>
              <a:buNone/>
            </a:pPr>
            <a:r>
              <a:rPr lang="en-US" b="1" u="sng"/>
              <a:t>Data Preprocessing</a:t>
            </a:r>
            <a:endParaRPr u="sng"/>
          </a:p>
        </p:txBody>
      </p:sp>
      <p:grpSp>
        <p:nvGrpSpPr>
          <p:cNvPr id="136" name="Google Shape;136;p8"/>
          <p:cNvGrpSpPr/>
          <p:nvPr/>
        </p:nvGrpSpPr>
        <p:grpSpPr>
          <a:xfrm>
            <a:off x="1510004" y="2012620"/>
            <a:ext cx="9387651" cy="4523686"/>
            <a:chOff x="671804" y="89"/>
            <a:chExt cx="9387651" cy="4523686"/>
          </a:xfrm>
        </p:grpSpPr>
        <p:sp>
          <p:nvSpPr>
            <p:cNvPr id="137" name="Google Shape;137;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39" name="Google Shape;139;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1" name="Google Shape;141;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3" name="Google Shape;143;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5" name="Google Shape;145;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7" name="Google Shape;147;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49" name="Google Shape;149;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1" name="Google Shape;151;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3" name="Google Shape;153;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5" name="Google Shape;155;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URL's</a:t>
              </a:r>
              <a:endParaRPr sz="2300" b="1">
                <a:solidFill>
                  <a:schemeClr val="lt1"/>
                </a:solidFill>
                <a:latin typeface="Calibri"/>
                <a:ea typeface="Calibri"/>
                <a:cs typeface="Calibri"/>
                <a:sym typeface="Calibri"/>
              </a:endParaRPr>
            </a:p>
          </p:txBody>
        </p:sp>
        <p:sp>
          <p:nvSpPr>
            <p:cNvPr id="157" name="Google Shape;157;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9" name="Google Shape;159;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numbers</a:t>
              </a:r>
              <a:endParaRPr sz="2300" b="1">
                <a:solidFill>
                  <a:schemeClr val="lt1"/>
                </a:solidFill>
                <a:latin typeface="Calibri"/>
                <a:ea typeface="Calibri"/>
                <a:cs typeface="Calibri"/>
                <a:sym typeface="Calibri"/>
              </a:endParaRPr>
            </a:p>
          </p:txBody>
        </p:sp>
        <p:sp>
          <p:nvSpPr>
            <p:cNvPr id="161" name="Google Shape;161;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3" name="Google Shape;163;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5" name="Google Shape;165;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7" name="Google Shape;167;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Stop word</a:t>
              </a:r>
              <a:endParaRPr sz="2300" b="1">
                <a:solidFill>
                  <a:schemeClr val="lt1"/>
                </a:solidFill>
                <a:latin typeface="Calibri"/>
                <a:ea typeface="Calibri"/>
                <a:cs typeface="Calibri"/>
                <a:sym typeface="Calibri"/>
              </a:endParaRPr>
            </a:p>
          </p:txBody>
        </p:sp>
        <p:sp>
          <p:nvSpPr>
            <p:cNvPr id="169" name="Google Shape;169;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Applying Lemmatization</a:t>
              </a:r>
              <a:endParaRPr sz="2300" b="1">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451</Words>
  <PresentationFormat>Custom</PresentationFormat>
  <Paragraphs>56</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Times New Roman</vt:lpstr>
      <vt:lpstr>Economica</vt:lpstr>
      <vt:lpstr>Calibri</vt:lpstr>
      <vt:lpstr>Open Sans</vt:lpstr>
      <vt:lpstr>Noto Sans Symbols</vt:lpstr>
      <vt:lpstr>Luxe</vt:lpstr>
      <vt:lpstr>Spam Detection Classifier project</vt:lpstr>
      <vt:lpstr>EMAIL SPAM CLASSIFICATION </vt:lpstr>
      <vt:lpstr>Data Set Description</vt:lpstr>
      <vt:lpstr>Slide 4</vt:lpstr>
      <vt:lpstr>EDA</vt:lpstr>
      <vt:lpstr>Descriptive Statistic:</vt:lpstr>
      <vt:lpstr>Information of dataset:-</vt:lpstr>
      <vt:lpstr>Visualization</vt:lpstr>
      <vt:lpstr>Natural Language Processing (NLP) Data Preprocessing</vt:lpstr>
      <vt:lpstr>Length before and after preprocessing</vt:lpstr>
      <vt:lpstr>Word Cloud</vt:lpstr>
      <vt:lpstr>Final Dataset</vt:lpstr>
      <vt:lpstr>Encoding TF-IDF Vectorizer</vt:lpstr>
      <vt:lpstr>Best Model, Parameters &amp; Score:</vt:lpstr>
      <vt:lpstr>Original VS Predicted</vt:lpstr>
      <vt:lpstr>Hyperparameter Tuning &amp; Cross-Validation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Classifier project</dc:title>
  <dc:creator>Dell</dc:creator>
  <cp:lastModifiedBy>Dell</cp:lastModifiedBy>
  <cp:revision>3</cp:revision>
  <dcterms:created xsi:type="dcterms:W3CDTF">2022-08-19T21:28:11Z</dcterms:created>
  <dcterms:modified xsi:type="dcterms:W3CDTF">2023-02-09T07:54:29Z</dcterms:modified>
</cp:coreProperties>
</file>