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0" r:id="rId4"/>
  </p:sldMasterIdLst>
  <p:notesMasterIdLst>
    <p:notesMasterId r:id="rId39"/>
  </p:notesMasterIdLst>
  <p:handoutMasterIdLst>
    <p:handoutMasterId r:id="rId40"/>
  </p:handoutMasterIdLst>
  <p:sldIdLst>
    <p:sldId id="307" r:id="rId5"/>
    <p:sldId id="308" r:id="rId6"/>
    <p:sldId id="258" r:id="rId7"/>
    <p:sldId id="259" r:id="rId8"/>
    <p:sldId id="260" r:id="rId9"/>
    <p:sldId id="261" r:id="rId10"/>
    <p:sldId id="337" r:id="rId11"/>
    <p:sldId id="288" r:id="rId12"/>
    <p:sldId id="291" r:id="rId13"/>
    <p:sldId id="289" r:id="rId14"/>
    <p:sldId id="290" r:id="rId15"/>
    <p:sldId id="293" r:id="rId16"/>
    <p:sldId id="262" r:id="rId17"/>
    <p:sldId id="338" r:id="rId18"/>
    <p:sldId id="264" r:id="rId19"/>
    <p:sldId id="266" r:id="rId20"/>
    <p:sldId id="265" r:id="rId21"/>
    <p:sldId id="267" r:id="rId22"/>
    <p:sldId id="339" r:id="rId23"/>
    <p:sldId id="340" r:id="rId24"/>
    <p:sldId id="341" r:id="rId25"/>
    <p:sldId id="342" r:id="rId26"/>
    <p:sldId id="343" r:id="rId27"/>
    <p:sldId id="344" r:id="rId28"/>
    <p:sldId id="278" r:id="rId29"/>
    <p:sldId id="286" r:id="rId30"/>
    <p:sldId id="279" r:id="rId31"/>
    <p:sldId id="280" r:id="rId32"/>
    <p:sldId id="281" r:id="rId33"/>
    <p:sldId id="345" r:id="rId34"/>
    <p:sldId id="346" r:id="rId35"/>
    <p:sldId id="347" r:id="rId36"/>
    <p:sldId id="285" r:id="rId37"/>
    <p:sldId id="284" r:id="rId3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599" autoAdjust="0"/>
  </p:normalViewPr>
  <p:slideViewPr>
    <p:cSldViewPr>
      <p:cViewPr varScale="1">
        <p:scale>
          <a:sx n="73" d="100"/>
          <a:sy n="73" d="100"/>
        </p:scale>
        <p:origin x="-624" y="-102"/>
      </p:cViewPr>
      <p:guideLst>
        <p:guide orient="horz" pos="2160"/>
        <p:guide pos="3839"/>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pPr/>
              <a:t>11/26/2022</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pPr/>
              <a:t>‹#›</a:t>
            </a:fld>
            <a:endParaRPr dirty="0"/>
          </a:p>
        </p:txBody>
      </p:sp>
    </p:spTree>
    <p:extLst>
      <p:ext uri="{BB962C8B-B14F-4D97-AF65-F5344CB8AC3E}">
        <p14:creationId xmlns:p14="http://schemas.microsoft.com/office/powerpoint/2010/main" xmlns=""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pPr/>
              <a:t>11/26/2022</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pPr/>
              <a:t>‹#›</a:t>
            </a:fld>
            <a:endParaRPr dirty="0"/>
          </a:p>
        </p:txBody>
      </p:sp>
    </p:spTree>
    <p:extLst>
      <p:ext uri="{BB962C8B-B14F-4D97-AF65-F5344CB8AC3E}">
        <p14:creationId xmlns:p14="http://schemas.microsoft.com/office/powerpoint/2010/main" xmlns=""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544" y="758952"/>
            <a:ext cx="9415867" cy="4041648"/>
          </a:xfrm>
        </p:spPr>
        <p:txBody>
          <a:bodyPr anchor="b">
            <a:normAutofit/>
          </a:bodyPr>
          <a:lstStyle>
            <a:lvl1pPr algn="l">
              <a:lnSpc>
                <a:spcPct val="85000"/>
              </a:lnSpc>
              <a:defRPr sz="7198"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544" y="4800600"/>
            <a:ext cx="9415867" cy="1691640"/>
          </a:xfrm>
        </p:spPr>
        <p:txBody>
          <a:bodyPr>
            <a:normAutofit/>
          </a:bodyPr>
          <a:lstStyle>
            <a:lvl1pPr marL="0" indent="0" algn="l">
              <a:buNone/>
              <a:defRPr sz="2199" baseline="0">
                <a:solidFill>
                  <a:schemeClr val="tx1">
                    <a:lumMod val="75000"/>
                  </a:schemeClr>
                </a:solidFill>
              </a:defRPr>
            </a:lvl1pPr>
            <a:lvl2pPr marL="457063" indent="0" algn="ctr">
              <a:buNone/>
              <a:defRPr sz="2199"/>
            </a:lvl2pPr>
            <a:lvl3pPr marL="914126" indent="0" algn="ctr">
              <a:buNone/>
              <a:defRPr sz="21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2E7FDD73-0666-43C3-9932-DEA82517B7A0}" type="datetime1">
              <a:rPr lang="en-US" smtClean="0"/>
              <a:pPr/>
              <a:t>11/26/2022</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F28FB93-0A08-4E7D-8E63-9EFA29F1E093}" type="slidenum">
              <a:rPr lang="en-US" smtClean="0"/>
              <a:pPr/>
              <a:t>‹#›</a:t>
            </a:fld>
            <a:endParaRPr lang="en-US" dirty="0"/>
          </a:p>
        </p:txBody>
      </p:sp>
      <p:sp>
        <p:nvSpPr>
          <p:cNvPr id="7" name="Rectangle 6"/>
          <p:cNvSpPr/>
          <p:nvPr/>
        </p:nvSpPr>
        <p:spPr>
          <a:xfrm>
            <a:off x="0" y="0"/>
            <a:ext cx="45708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22556251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E8DC6E-14EA-47DE-8293-3C2BD2DF44FD}" type="datetime1">
              <a:rPr lang="en-US" smtClean="0"/>
              <a:pPr/>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xmlns="" val="14608051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6448" y="381000"/>
            <a:ext cx="2475855"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1801" y="381000"/>
            <a:ext cx="7732286"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8438E0-AB1F-47D8-9FD6-C4CC7704B312}" type="datetime1">
              <a:rPr lang="en-US" smtClean="0"/>
              <a:pPr/>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xmlns="" val="14371354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xmlns="" id="{9D8367A5-C050-47FB-A1BD-54CD13DE3A0F}"/>
              </a:ext>
            </a:extLst>
          </p:cNvPr>
          <p:cNvSpPr>
            <a:spLocks noGrp="1"/>
          </p:cNvSpPr>
          <p:nvPr>
            <p:ph type="pic" sz="quarter" idx="16"/>
          </p:nvPr>
        </p:nvSpPr>
        <p:spPr>
          <a:xfrm>
            <a:off x="5518301" y="0"/>
            <a:ext cx="6102032"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dirty="0"/>
              <a:t>Click icon to add picture</a:t>
            </a:r>
            <a:endParaRPr lang="ru-RU" dirty="0"/>
          </a:p>
        </p:txBody>
      </p:sp>
      <p:sp>
        <p:nvSpPr>
          <p:cNvPr id="3" name="Slide Number Placeholder 2">
            <a:extLst>
              <a:ext uri="{FF2B5EF4-FFF2-40B4-BE49-F238E27FC236}">
                <a16:creationId xmlns:a16="http://schemas.microsoft.com/office/drawing/2014/main" xmlns=""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xmlns="" id="{302F0820-F94A-40EF-B3BE-26CD0CB55173}"/>
              </a:ext>
            </a:extLst>
          </p:cNvPr>
          <p:cNvSpPr>
            <a:spLocks noGrp="1"/>
          </p:cNvSpPr>
          <p:nvPr>
            <p:ph type="body" sz="quarter" idx="15"/>
          </p:nvPr>
        </p:nvSpPr>
        <p:spPr>
          <a:xfrm>
            <a:off x="773831" y="3074530"/>
            <a:ext cx="4420704" cy="2588637"/>
          </a:xfrm>
        </p:spPr>
        <p:txBody>
          <a:bodyPr lIns="0">
            <a:normAutofit/>
          </a:bodyPr>
          <a:lstStyle>
            <a:lvl1pPr marL="179946" indent="-179946">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Edit Master text styles</a:t>
            </a:r>
          </a:p>
        </p:txBody>
      </p:sp>
      <p:sp>
        <p:nvSpPr>
          <p:cNvPr id="21" name="Title 1">
            <a:extLst>
              <a:ext uri="{FF2B5EF4-FFF2-40B4-BE49-F238E27FC236}">
                <a16:creationId xmlns:a16="http://schemas.microsoft.com/office/drawing/2014/main" xmlns="" id="{33528AEE-54AB-4366-9576-BBA1CE5F3A54}"/>
              </a:ext>
            </a:extLst>
          </p:cNvPr>
          <p:cNvSpPr>
            <a:spLocks noGrp="1"/>
          </p:cNvSpPr>
          <p:nvPr>
            <p:ph type="title" hasCustomPrompt="1"/>
          </p:nvPr>
        </p:nvSpPr>
        <p:spPr>
          <a:xfrm>
            <a:off x="773831" y="1032746"/>
            <a:ext cx="5054766" cy="782638"/>
          </a:xfrm>
        </p:spPr>
        <p:txBody>
          <a:bodyPr>
            <a:normAutofit/>
          </a:bodyPr>
          <a:lstStyle>
            <a:lvl1pPr algn="l">
              <a:defRPr sz="3999"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xmlns="" id="{A1867536-E941-4FED-8B68-2609143C2A78}"/>
              </a:ext>
            </a:extLst>
          </p:cNvPr>
          <p:cNvSpPr>
            <a:spLocks noGrp="1"/>
          </p:cNvSpPr>
          <p:nvPr>
            <p:ph type="body" sz="quarter" idx="13" hasCustomPrompt="1"/>
          </p:nvPr>
        </p:nvSpPr>
        <p:spPr>
          <a:xfrm>
            <a:off x="773831" y="2225393"/>
            <a:ext cx="4420704" cy="749047"/>
          </a:xfrm>
        </p:spPr>
        <p:txBody>
          <a:bodyPr>
            <a:normAutofit/>
          </a:bodyPr>
          <a:lstStyle>
            <a:lvl1pPr marL="0" indent="0" algn="l">
              <a:buNone/>
              <a:defRPr sz="2199">
                <a:solidFill>
                  <a:schemeClr val="tx2"/>
                </a:solidFill>
              </a:defRPr>
            </a:lvl1pPr>
            <a:lvl2pPr>
              <a:defRPr sz="1799"/>
            </a:lvl2pPr>
            <a:lvl3pPr>
              <a:defRPr sz="1799"/>
            </a:lvl3pPr>
            <a:lvl4pPr>
              <a:defRPr sz="1799"/>
            </a:lvl4pPr>
            <a:lvl5pPr>
              <a:defRPr sz="1799"/>
            </a:lvl5pPr>
          </a:lstStyle>
          <a:p>
            <a:pPr lvl="0"/>
            <a:r>
              <a:rPr lang="en-US" dirty="0"/>
              <a:t>Edit master text styles</a:t>
            </a:r>
          </a:p>
        </p:txBody>
      </p:sp>
      <p:sp>
        <p:nvSpPr>
          <p:cNvPr id="26" name="Graphic 4">
            <a:extLst>
              <a:ext uri="{FF2B5EF4-FFF2-40B4-BE49-F238E27FC236}">
                <a16:creationId xmlns:a16="http://schemas.microsoft.com/office/drawing/2014/main" xmlns="" id="{7D57D3C0-DF85-4866-AC4B-ED6A0F6963A5}"/>
              </a:ext>
            </a:extLst>
          </p:cNvPr>
          <p:cNvSpPr/>
          <p:nvPr/>
        </p:nvSpPr>
        <p:spPr>
          <a:xfrm>
            <a:off x="11289689" y="6103003"/>
            <a:ext cx="910563"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sz="1799" dirty="0"/>
          </a:p>
        </p:txBody>
      </p:sp>
      <p:sp>
        <p:nvSpPr>
          <p:cNvPr id="11" name="Graphic 15">
            <a:extLst>
              <a:ext uri="{FF2B5EF4-FFF2-40B4-BE49-F238E27FC236}">
                <a16:creationId xmlns:a16="http://schemas.microsoft.com/office/drawing/2014/main" xmlns="" id="{FA387E18-8CE1-1648-81B1-6F1A0F183C30}"/>
              </a:ext>
            </a:extLst>
          </p:cNvPr>
          <p:cNvSpPr/>
          <p:nvPr userDrawn="1"/>
        </p:nvSpPr>
        <p:spPr>
          <a:xfrm>
            <a:off x="-11171" y="1947672"/>
            <a:ext cx="5272627"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sz="1799" dirty="0"/>
          </a:p>
        </p:txBody>
      </p:sp>
    </p:spTree>
    <p:extLst>
      <p:ext uri="{BB962C8B-B14F-4D97-AF65-F5344CB8AC3E}">
        <p14:creationId xmlns:p14="http://schemas.microsoft.com/office/powerpoint/2010/main" xmlns="" val="407971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xmlns="" id="{B2044CCF-605D-4D6E-A41D-D6AED53B2233}"/>
              </a:ext>
            </a:extLst>
          </p:cNvPr>
          <p:cNvSpPr>
            <a:spLocks noGrp="1"/>
          </p:cNvSpPr>
          <p:nvPr>
            <p:ph type="pic" sz="quarter" idx="16"/>
          </p:nvPr>
        </p:nvSpPr>
        <p:spPr>
          <a:xfrm>
            <a:off x="0" y="404811"/>
            <a:ext cx="6107281"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dirty="0"/>
              <a:t>Click icon to add picture</a:t>
            </a:r>
            <a:endParaRPr lang="ru-RU" dirty="0"/>
          </a:p>
        </p:txBody>
      </p:sp>
      <p:sp>
        <p:nvSpPr>
          <p:cNvPr id="3" name="Slide Number Placeholder 2">
            <a:extLst>
              <a:ext uri="{FF2B5EF4-FFF2-40B4-BE49-F238E27FC236}">
                <a16:creationId xmlns:a16="http://schemas.microsoft.com/office/drawing/2014/main" xmlns=""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6" name="Text Placeholder 14">
            <a:extLst>
              <a:ext uri="{FF2B5EF4-FFF2-40B4-BE49-F238E27FC236}">
                <a16:creationId xmlns:a16="http://schemas.microsoft.com/office/drawing/2014/main" xmlns="" id="{E7F180F3-53B1-4A31-82A4-E6F9B5D8D8A3}"/>
              </a:ext>
            </a:extLst>
          </p:cNvPr>
          <p:cNvSpPr>
            <a:spLocks noGrp="1"/>
          </p:cNvSpPr>
          <p:nvPr>
            <p:ph type="body" sz="quarter" idx="15"/>
          </p:nvPr>
        </p:nvSpPr>
        <p:spPr>
          <a:xfrm>
            <a:off x="6879414" y="3090573"/>
            <a:ext cx="4420705" cy="2588637"/>
          </a:xfrm>
        </p:spPr>
        <p:txBody>
          <a:bodyPr lIns="0">
            <a:normAutofit/>
          </a:bodyPr>
          <a:lstStyle>
            <a:lvl1pPr marL="179946" indent="-179946">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Edit Master text styles</a:t>
            </a:r>
          </a:p>
        </p:txBody>
      </p:sp>
      <p:sp>
        <p:nvSpPr>
          <p:cNvPr id="17" name="Title 1">
            <a:extLst>
              <a:ext uri="{FF2B5EF4-FFF2-40B4-BE49-F238E27FC236}">
                <a16:creationId xmlns:a16="http://schemas.microsoft.com/office/drawing/2014/main" xmlns="" id="{BD523330-9E96-4C6E-B5A4-6B543D365FA1}"/>
              </a:ext>
            </a:extLst>
          </p:cNvPr>
          <p:cNvSpPr>
            <a:spLocks noGrp="1"/>
          </p:cNvSpPr>
          <p:nvPr>
            <p:ph type="title" hasCustomPrompt="1"/>
          </p:nvPr>
        </p:nvSpPr>
        <p:spPr>
          <a:xfrm>
            <a:off x="6879415" y="1046140"/>
            <a:ext cx="5054766" cy="782638"/>
          </a:xfrm>
        </p:spPr>
        <p:txBody>
          <a:bodyPr>
            <a:normAutofit/>
          </a:bodyPr>
          <a:lstStyle>
            <a:lvl1pPr algn="l">
              <a:defRPr sz="3999" b="1">
                <a:solidFill>
                  <a:schemeClr val="bg1"/>
                </a:solidFill>
              </a:defRPr>
            </a:lvl1pPr>
          </a:lstStyle>
          <a:p>
            <a:r>
              <a:rPr lang="en-US" dirty="0"/>
              <a:t>TEXT LAYOUT 2</a:t>
            </a:r>
            <a:endParaRPr lang="ru-RU" dirty="0"/>
          </a:p>
        </p:txBody>
      </p:sp>
      <p:sp>
        <p:nvSpPr>
          <p:cNvPr id="18" name="Text Placeholder 17">
            <a:extLst>
              <a:ext uri="{FF2B5EF4-FFF2-40B4-BE49-F238E27FC236}">
                <a16:creationId xmlns:a16="http://schemas.microsoft.com/office/drawing/2014/main" xmlns="" id="{1A08F6B3-0ADA-4ECF-8D25-7DFE4A36411B}"/>
              </a:ext>
            </a:extLst>
          </p:cNvPr>
          <p:cNvSpPr>
            <a:spLocks noGrp="1"/>
          </p:cNvSpPr>
          <p:nvPr>
            <p:ph type="body" sz="quarter" idx="13" hasCustomPrompt="1"/>
          </p:nvPr>
        </p:nvSpPr>
        <p:spPr>
          <a:xfrm>
            <a:off x="6879414" y="2241516"/>
            <a:ext cx="4420704" cy="749047"/>
          </a:xfrm>
        </p:spPr>
        <p:txBody>
          <a:bodyPr>
            <a:normAutofit/>
          </a:bodyPr>
          <a:lstStyle>
            <a:lvl1pPr marL="0" indent="0" algn="l">
              <a:buNone/>
              <a:defRPr sz="2199">
                <a:solidFill>
                  <a:schemeClr val="tx2"/>
                </a:solidFill>
              </a:defRPr>
            </a:lvl1pPr>
            <a:lvl2pPr>
              <a:defRPr sz="1799"/>
            </a:lvl2pPr>
            <a:lvl3pPr>
              <a:defRPr sz="1799"/>
            </a:lvl3pPr>
            <a:lvl4pPr>
              <a:defRPr sz="1799"/>
            </a:lvl4pPr>
            <a:lvl5pPr>
              <a:defRPr sz="1799"/>
            </a:lvl5pPr>
          </a:lstStyle>
          <a:p>
            <a:pPr lvl="0"/>
            <a:r>
              <a:rPr lang="en-US" dirty="0"/>
              <a:t>Edit master text styles</a:t>
            </a:r>
          </a:p>
        </p:txBody>
      </p:sp>
      <p:sp>
        <p:nvSpPr>
          <p:cNvPr id="19" name="Graphic 15">
            <a:extLst>
              <a:ext uri="{FF2B5EF4-FFF2-40B4-BE49-F238E27FC236}">
                <a16:creationId xmlns:a16="http://schemas.microsoft.com/office/drawing/2014/main" xmlns="" id="{5CCECBFE-3C2B-4492-BCDA-1EFEB5E3E092}"/>
              </a:ext>
            </a:extLst>
          </p:cNvPr>
          <p:cNvSpPr/>
          <p:nvPr userDrawn="1"/>
        </p:nvSpPr>
        <p:spPr>
          <a:xfrm flipH="1">
            <a:off x="6979102" y="1947672"/>
            <a:ext cx="5218641"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sz="1799" dirty="0"/>
          </a:p>
        </p:txBody>
      </p:sp>
      <p:sp>
        <p:nvSpPr>
          <p:cNvPr id="20" name="Graphic 4">
            <a:extLst>
              <a:ext uri="{FF2B5EF4-FFF2-40B4-BE49-F238E27FC236}">
                <a16:creationId xmlns:a16="http://schemas.microsoft.com/office/drawing/2014/main" xmlns="" id="{3441B044-38F8-49ED-845B-5D926C811447}"/>
              </a:ext>
            </a:extLst>
          </p:cNvPr>
          <p:cNvSpPr/>
          <p:nvPr userDrawn="1"/>
        </p:nvSpPr>
        <p:spPr>
          <a:xfrm>
            <a:off x="11289689" y="6103003"/>
            <a:ext cx="910563"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sz="1799" dirty="0"/>
          </a:p>
        </p:txBody>
      </p:sp>
    </p:spTree>
    <p:extLst>
      <p:ext uri="{BB962C8B-B14F-4D97-AF65-F5344CB8AC3E}">
        <p14:creationId xmlns:p14="http://schemas.microsoft.com/office/powerpoint/2010/main" xmlns="" val="1599618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FB7B6E-7AEC-4523-830A-020E057B83FE}" type="datetime1">
              <a:rPr lang="en-US" smtClean="0"/>
              <a:pPr/>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xmlns="" val="9430890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544" y="758952"/>
            <a:ext cx="9415867" cy="4041648"/>
          </a:xfrm>
        </p:spPr>
        <p:txBody>
          <a:bodyPr anchor="b">
            <a:normAutofit/>
          </a:bodyPr>
          <a:lstStyle>
            <a:lvl1pPr>
              <a:lnSpc>
                <a:spcPct val="85000"/>
              </a:lnSpc>
              <a:defRPr sz="7198" b="0"/>
            </a:lvl1pPr>
          </a:lstStyle>
          <a:p>
            <a:r>
              <a:rPr lang="en-US" smtClean="0"/>
              <a:t>Click to edit Master title style</a:t>
            </a:r>
            <a:endParaRPr lang="en-US" dirty="0"/>
          </a:p>
        </p:txBody>
      </p:sp>
      <p:sp>
        <p:nvSpPr>
          <p:cNvPr id="3" name="Text Placeholder 2"/>
          <p:cNvSpPr>
            <a:spLocks noGrp="1"/>
          </p:cNvSpPr>
          <p:nvPr>
            <p:ph type="body" idx="1"/>
          </p:nvPr>
        </p:nvSpPr>
        <p:spPr>
          <a:xfrm>
            <a:off x="1261544" y="4800600"/>
            <a:ext cx="9415867" cy="1691640"/>
          </a:xfrm>
        </p:spPr>
        <p:txBody>
          <a:bodyPr anchor="t">
            <a:normAutofit/>
          </a:bodyPr>
          <a:lstStyle>
            <a:lvl1pPr marL="0" indent="0">
              <a:buNone/>
              <a:defRPr sz="2199">
                <a:solidFill>
                  <a:schemeClr val="tx1">
                    <a:lumMod val="65000"/>
                    <a:lumOff val="3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4864B2-CF3C-4BC7-B773-1059CA2C09DF}" type="datetime1">
              <a:rPr lang="en-US" smtClean="0"/>
              <a:pPr/>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
        <p:nvSpPr>
          <p:cNvPr id="7" name="Rectangle 6"/>
          <p:cNvSpPr/>
          <p:nvPr/>
        </p:nvSpPr>
        <p:spPr>
          <a:xfrm>
            <a:off x="0" y="0"/>
            <a:ext cx="45708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8789663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543" y="1828801"/>
            <a:ext cx="4479393" cy="4351337"/>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4885" y="1828801"/>
            <a:ext cx="4479393" cy="4351337"/>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2FC7FC-4089-427D-B730-FF5A8C527010}" type="datetime1">
              <a:rPr lang="en-US" smtClean="0"/>
              <a:pPr/>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xmlns="" val="22176513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543" y="1713655"/>
            <a:ext cx="4479393" cy="731520"/>
          </a:xfrm>
        </p:spPr>
        <p:txBody>
          <a:bodyPr anchor="b">
            <a:normAutofit/>
          </a:bodyPr>
          <a:lstStyle>
            <a:lvl1pPr marL="0" indent="0">
              <a:spcBef>
                <a:spcPts val="0"/>
              </a:spcBef>
              <a:buNone/>
              <a:defRPr sz="1999" b="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543" y="2507550"/>
            <a:ext cx="4479393" cy="3664650"/>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4885" y="1713655"/>
            <a:ext cx="4479393" cy="731520"/>
          </a:xfrm>
        </p:spPr>
        <p:txBody>
          <a:bodyPr anchor="b">
            <a:normAutofit/>
          </a:bodyPr>
          <a:lstStyle>
            <a:lvl1pPr marL="0" indent="0">
              <a:lnSpc>
                <a:spcPct val="95000"/>
              </a:lnSpc>
              <a:spcBef>
                <a:spcPts val="0"/>
              </a:spcBef>
              <a:buNone/>
              <a:defRPr lang="en-US" sz="1999" b="0" kern="1200" dirty="0">
                <a:solidFill>
                  <a:schemeClr val="tx2"/>
                </a:solidFill>
                <a:latin typeface="+mn-lt"/>
                <a:ea typeface="+mn-ea"/>
                <a:cs typeface="+mn-cs"/>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marL="0" lvl="0" indent="0" algn="l" defTabSz="914126" rtl="0" eaLnBrk="1" latinLnBrk="0" hangingPunct="1">
              <a:lnSpc>
                <a:spcPct val="90000"/>
              </a:lnSpc>
              <a:spcBef>
                <a:spcPts val="1999"/>
              </a:spcBef>
              <a:buFontTx/>
              <a:buNone/>
            </a:pPr>
            <a:r>
              <a:rPr lang="en-US" smtClean="0"/>
              <a:t>Edit Master text styles</a:t>
            </a:r>
          </a:p>
        </p:txBody>
      </p:sp>
      <p:sp>
        <p:nvSpPr>
          <p:cNvPr id="6" name="Content Placeholder 5"/>
          <p:cNvSpPr>
            <a:spLocks noGrp="1"/>
          </p:cNvSpPr>
          <p:nvPr>
            <p:ph sz="quarter" idx="4"/>
          </p:nvPr>
        </p:nvSpPr>
        <p:spPr>
          <a:xfrm>
            <a:off x="6124885" y="2507550"/>
            <a:ext cx="4479393" cy="3664650"/>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438C599-8B78-47F7-982A-629DED321A11}" type="datetime1">
              <a:rPr lang="en-US" smtClean="0"/>
              <a:pPr/>
              <a:t>11/26/2022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xmlns="" val="9537775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B17057-084E-4362-99F3-2EB376B2BFF1}" type="datetime1">
              <a:rPr lang="en-US" smtClean="0"/>
              <a:pPr/>
              <a:t>11/26/2022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xmlns="" val="3995551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1B015D-F903-4D55-B798-FAB815FB1250}" type="datetime1">
              <a:rPr lang="en-US" smtClean="0"/>
              <a:pPr/>
              <a:t>11/26/2022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xmlns="" val="35853912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029" y="457201"/>
            <a:ext cx="3199567" cy="1600197"/>
          </a:xfrm>
        </p:spPr>
        <p:txBody>
          <a:bodyPr anchor="b">
            <a:normAutofit/>
          </a:bodyPr>
          <a:lstStyle>
            <a:lvl1pPr>
              <a:defRPr sz="3199" b="0" baseline="0"/>
            </a:lvl1pPr>
          </a:lstStyle>
          <a:p>
            <a:r>
              <a:rPr lang="en-US" smtClean="0"/>
              <a:t>Click to edit Master title style</a:t>
            </a:r>
            <a:endParaRPr lang="en-US" dirty="0"/>
          </a:p>
        </p:txBody>
      </p:sp>
      <p:sp>
        <p:nvSpPr>
          <p:cNvPr id="3" name="Content Placeholder 2"/>
          <p:cNvSpPr>
            <a:spLocks noGrp="1"/>
          </p:cNvSpPr>
          <p:nvPr>
            <p:ph idx="1"/>
          </p:nvPr>
        </p:nvSpPr>
        <p:spPr>
          <a:xfrm>
            <a:off x="4503094" y="685800"/>
            <a:ext cx="6077483" cy="5486400"/>
          </a:xfrm>
        </p:spPr>
        <p:txBody>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029" y="2099735"/>
            <a:ext cx="3199567" cy="3810001"/>
          </a:xfrm>
        </p:spPr>
        <p:txBody>
          <a:bodyPr>
            <a:normAutofit/>
          </a:bodyPr>
          <a:lstStyle>
            <a:lvl1pPr marL="0" indent="0">
              <a:lnSpc>
                <a:spcPct val="114000"/>
              </a:lnSpc>
              <a:spcBef>
                <a:spcPts val="800"/>
              </a:spcBef>
              <a:buNone/>
              <a:defRPr sz="13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388F568-9EDE-4A5C-9A8A-348709CD8927}" type="datetime1">
              <a:rPr lang="en-US" smtClean="0"/>
              <a:pPr/>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xmlns="" val="55140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89899"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162" y="5257800"/>
            <a:ext cx="9979600" cy="914400"/>
          </a:xfrm>
        </p:spPr>
        <p:txBody>
          <a:bodyPr anchor="b">
            <a:normAutofit/>
          </a:bodyPr>
          <a:lstStyle>
            <a:lvl1pPr>
              <a:defRPr sz="2799"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1289899" cy="5128923"/>
          </a:xfrm>
          <a:solidFill>
            <a:schemeClr val="accent1"/>
          </a:solidFill>
        </p:spPr>
        <p:txBody>
          <a:bodyPr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dirty="0" smtClean="0"/>
              <a:t>Click icon to add picture</a:t>
            </a:r>
            <a:endParaRPr lang="en-US" dirty="0"/>
          </a:p>
        </p:txBody>
      </p:sp>
      <p:sp>
        <p:nvSpPr>
          <p:cNvPr id="4" name="Text Placeholder 3"/>
          <p:cNvSpPr>
            <a:spLocks noGrp="1"/>
          </p:cNvSpPr>
          <p:nvPr>
            <p:ph type="body" sz="half" idx="2"/>
          </p:nvPr>
        </p:nvSpPr>
        <p:spPr>
          <a:xfrm>
            <a:off x="914162" y="6108590"/>
            <a:ext cx="99796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5E1ED1E-9528-4D14-885B-49D151B3DBFE}" type="datetime1">
              <a:rPr lang="en-US" smtClean="0"/>
              <a:pPr/>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xmlns="" val="34915972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89899" y="0"/>
            <a:ext cx="914162"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543" y="365760"/>
            <a:ext cx="9690116"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543" y="1828801"/>
            <a:ext cx="8593122"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4483" y="998585"/>
            <a:ext cx="1904999" cy="365030"/>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C242BFF-6255-426D-BB95-ECBD85FAD528}" type="datetime1">
              <a:rPr lang="en-US" smtClean="0"/>
              <a:pPr/>
              <a:t>11/26/2022</a:t>
            </a:fld>
            <a:endParaRPr lang="en-US" dirty="0"/>
          </a:p>
        </p:txBody>
      </p:sp>
      <p:sp>
        <p:nvSpPr>
          <p:cNvPr id="5" name="Footer Placeholder 4"/>
          <p:cNvSpPr>
            <a:spLocks noGrp="1"/>
          </p:cNvSpPr>
          <p:nvPr>
            <p:ph type="ftr" sz="quarter" idx="3"/>
          </p:nvPr>
        </p:nvSpPr>
        <p:spPr>
          <a:xfrm rot="16200000">
            <a:off x="9956281" y="4046585"/>
            <a:ext cx="3581400" cy="365030"/>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89899" y="6172201"/>
            <a:ext cx="914162" cy="593725"/>
          </a:xfrm>
          <a:prstGeom prst="rect">
            <a:avLst/>
          </a:prstGeom>
        </p:spPr>
        <p:txBody>
          <a:bodyPr vert="horz" lIns="45720" tIns="45720" rIns="45720" bIns="45720" rtlCol="0" anchor="ctr">
            <a:normAutofit/>
          </a:bodyPr>
          <a:lstStyle>
            <a:lvl1pPr algn="ctr">
              <a:defRPr sz="3599">
                <a:solidFill>
                  <a:schemeClr val="tx2">
                    <a:lumMod val="60000"/>
                    <a:lumOff val="40000"/>
                  </a:schemeClr>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xmlns="" val="2984109271"/>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 id="2147483942" r:id="rId12"/>
    <p:sldLayoutId id="2147483943" r:id="rId13"/>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hf hdr="0" ftr="0" dt="0"/>
  <p:txStyles>
    <p:titleStyle>
      <a:lvl1pPr algn="l" defTabSz="914126" rtl="0" eaLnBrk="1" latinLnBrk="0" hangingPunct="1">
        <a:lnSpc>
          <a:spcPct val="90000"/>
        </a:lnSpc>
        <a:spcBef>
          <a:spcPct val="0"/>
        </a:spcBef>
        <a:buNone/>
        <a:defRPr sz="4399" kern="1200" spc="-50" baseline="0">
          <a:solidFill>
            <a:schemeClr val="tx1"/>
          </a:solidFill>
          <a:latin typeface="+mj-lt"/>
          <a:ea typeface="+mj-ea"/>
          <a:cs typeface="+mj-cs"/>
        </a:defRPr>
      </a:lvl1pPr>
    </p:titleStyle>
    <p:bodyStyle>
      <a:lvl1pPr marL="182825" indent="-182825" algn="l" defTabSz="914126" rtl="0" eaLnBrk="1" latinLnBrk="0" hangingPunct="1">
        <a:lnSpc>
          <a:spcPct val="95000"/>
        </a:lnSpc>
        <a:spcBef>
          <a:spcPts val="1400"/>
        </a:spcBef>
        <a:spcAft>
          <a:spcPts val="200"/>
        </a:spcAft>
        <a:buClr>
          <a:schemeClr val="accent1"/>
        </a:buClr>
        <a:buSzPct val="80000"/>
        <a:buFont typeface="Arial" pitchFamily="34" charset="0"/>
        <a:buChar char="•"/>
        <a:defRPr sz="1799" kern="1200" spc="10" baseline="0">
          <a:solidFill>
            <a:schemeClr val="tx1"/>
          </a:solidFill>
          <a:latin typeface="+mn-lt"/>
          <a:ea typeface="+mn-ea"/>
          <a:cs typeface="+mn-cs"/>
        </a:defRPr>
      </a:lvl1pPr>
      <a:lvl2pPr marL="457063" indent="-182825" algn="l" defTabSz="914126"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301" indent="-182825"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538" indent="-182825"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79776" indent="-182825"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59952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89943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19934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49925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8012" y="337121"/>
            <a:ext cx="10940155" cy="1783976"/>
          </a:xfrm>
        </p:spPr>
        <p:txBody>
          <a:bodyPr>
            <a:normAutofit/>
          </a:bodyPr>
          <a:lstStyle/>
          <a:p>
            <a:pPr algn="ctr"/>
            <a:r>
              <a:rPr lang="en-US" sz="5400" b="1" cap="small" dirty="0" smtClean="0">
                <a:effectLst>
                  <a:outerShdw blurRad="38100" dist="38100" dir="2700000" algn="tl">
                    <a:srgbClr val="000000">
                      <a:alpha val="43137"/>
                    </a:srgbClr>
                  </a:outerShdw>
                </a:effectLst>
              </a:rPr>
              <a:t>Housing Price Prediction Presentation</a:t>
            </a:r>
            <a:endParaRPr lang="en-US" sz="5400" b="1" cap="small"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608012" y="5719482"/>
            <a:ext cx="9365074" cy="1021977"/>
          </a:xfrm>
        </p:spPr>
        <p:txBody>
          <a:bodyPr/>
          <a:lstStyle/>
          <a:p>
            <a:r>
              <a:rPr lang="en-US" b="1" dirty="0">
                <a:solidFill>
                  <a:schemeClr val="tx1"/>
                </a:solidFill>
                <a:effectLst>
                  <a:outerShdw blurRad="38100" dist="38100" dir="2700000" algn="tl">
                    <a:srgbClr val="000000">
                      <a:alpha val="43137"/>
                    </a:srgbClr>
                  </a:outerShdw>
                </a:effectLst>
              </a:rPr>
              <a:t>Prepared </a:t>
            </a:r>
            <a:r>
              <a:rPr lang="en-US" b="1" dirty="0" smtClean="0">
                <a:solidFill>
                  <a:schemeClr val="tx1"/>
                </a:solidFill>
                <a:effectLst>
                  <a:outerShdw blurRad="38100" dist="38100" dir="2700000" algn="tl">
                    <a:srgbClr val="000000">
                      <a:alpha val="43137"/>
                    </a:srgbClr>
                  </a:outerShdw>
                </a:effectLst>
              </a:rPr>
              <a:t>by:</a:t>
            </a:r>
          </a:p>
          <a:p>
            <a:r>
              <a:rPr lang="en-US" b="1" dirty="0" smtClean="0">
                <a:solidFill>
                  <a:schemeClr val="tx1"/>
                </a:solidFill>
                <a:effectLst>
                  <a:outerShdw blurRad="38100" dist="38100" dir="2700000" algn="tl">
                    <a:srgbClr val="000000">
                      <a:alpha val="43137"/>
                    </a:srgbClr>
                  </a:outerShdw>
                </a:effectLst>
              </a:rPr>
              <a:t>Nasim Patil</a:t>
            </a:r>
            <a:endParaRPr lang="en-US" b="1" dirty="0">
              <a:solidFill>
                <a:schemeClr val="tx1"/>
              </a:solidFill>
              <a:effectLst>
                <a:outerShdw blurRad="38100" dist="38100" dir="2700000" algn="tl">
                  <a:srgbClr val="000000">
                    <a:alpha val="43137"/>
                  </a:srgbClr>
                </a:outerShdw>
              </a:effectLst>
            </a:endParaRPr>
          </a:p>
        </p:txBody>
      </p:sp>
      <p:pic>
        <p:nvPicPr>
          <p:cNvPr id="8" name="Picture 7">
            <a:extLst>
              <a:ext uri="{FF2B5EF4-FFF2-40B4-BE49-F238E27FC236}">
                <a16:creationId xmlns:a16="http://schemas.microsoft.com/office/drawing/2014/main" xmlns="" id="{6C4118F5-8129-4E73-B1FA-2CE43E92711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972342" y="2089721"/>
            <a:ext cx="8218070" cy="4651738"/>
          </a:xfrm>
          <a:prstGeom prst="rect">
            <a:avLst/>
          </a:prstGeom>
        </p:spPr>
      </p:pic>
    </p:spTree>
    <p:extLst>
      <p:ext uri="{BB962C8B-B14F-4D97-AF65-F5344CB8AC3E}">
        <p14:creationId xmlns:p14="http://schemas.microsoft.com/office/powerpoint/2010/main" xmlns="" val="24217567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9F29B1-5F73-40AC-A65D-D93A43ECAF7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Target Variable (Sale Price Distribution)</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9E14AC4F-0FD1-4109-B7E3-5B8DA19584E9}"/>
              </a:ext>
            </a:extLst>
          </p:cNvPr>
          <p:cNvPicPr>
            <a:picLocks noGrp="1" noChangeAspect="1"/>
          </p:cNvPicPr>
          <p:nvPr>
            <p:ph idx="1"/>
          </p:nvPr>
        </p:nvPicPr>
        <p:blipFill>
          <a:blip r:embed="rId2"/>
          <a:stretch>
            <a:fillRect/>
          </a:stretch>
        </p:blipFill>
        <p:spPr>
          <a:xfrm>
            <a:off x="3596380" y="2670900"/>
            <a:ext cx="3924502" cy="2667137"/>
          </a:xfrm>
        </p:spPr>
      </p:pic>
      <p:sp>
        <p:nvSpPr>
          <p:cNvPr id="3" name="Slide Number Placeholder 2"/>
          <p:cNvSpPr>
            <a:spLocks noGrp="1"/>
          </p:cNvSpPr>
          <p:nvPr>
            <p:ph type="sldNum" sz="quarter" idx="12"/>
          </p:nvPr>
        </p:nvSpPr>
        <p:spPr/>
        <p:txBody>
          <a:bodyPr>
            <a:normAutofit lnSpcReduction="10000"/>
          </a:bodyPr>
          <a:lstStyle/>
          <a:p>
            <a:fld id="{DF28FB93-0A08-4E7D-8E63-9EFA29F1E093}" type="slidenum">
              <a:rPr lang="en-US" smtClean="0"/>
              <a:pPr/>
              <a:t>10</a:t>
            </a:fld>
            <a:endParaRPr lang="en-US" dirty="0"/>
          </a:p>
        </p:txBody>
      </p:sp>
    </p:spTree>
    <p:extLst>
      <p:ext uri="{BB962C8B-B14F-4D97-AF65-F5344CB8AC3E}">
        <p14:creationId xmlns:p14="http://schemas.microsoft.com/office/powerpoint/2010/main" xmlns="" val="36337607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35A505-AF97-40D0-B6B7-A08295068196}"/>
              </a:ext>
            </a:extLst>
          </p:cNvPr>
          <p:cNvSpPr>
            <a:spLocks noGrp="1"/>
          </p:cNvSpPr>
          <p:nvPr>
            <p:ph type="title"/>
          </p:nvPr>
        </p:nvSpPr>
        <p:spPr/>
        <p:txBody>
          <a:bodyPr>
            <a:normAutofit/>
          </a:bodyPr>
          <a:lstStyle/>
          <a:p>
            <a:r>
              <a:rPr lang="en-US" sz="3999" dirty="0">
                <a:latin typeface="Times New Roman" panose="02020603050405020304" pitchFamily="18" charset="0"/>
                <a:cs typeface="Times New Roman" panose="02020603050405020304" pitchFamily="18" charset="0"/>
              </a:rPr>
              <a:t>Cat plot Distribution for Overall Qualification vs Sale Price(Target Variable)</a:t>
            </a:r>
            <a:endParaRPr lang="en-IN" sz="3999"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84F8135F-A6B4-4DB3-BA0F-AE59CFE7A5F3}"/>
              </a:ext>
            </a:extLst>
          </p:cNvPr>
          <p:cNvPicPr>
            <a:picLocks noGrp="1" noChangeAspect="1"/>
          </p:cNvPicPr>
          <p:nvPr>
            <p:ph idx="1"/>
          </p:nvPr>
        </p:nvPicPr>
        <p:blipFill>
          <a:blip r:embed="rId2"/>
          <a:stretch>
            <a:fillRect/>
          </a:stretch>
        </p:blipFill>
        <p:spPr>
          <a:xfrm>
            <a:off x="3507476" y="2242253"/>
            <a:ext cx="4102311" cy="3524431"/>
          </a:xfrm>
        </p:spPr>
      </p:pic>
      <p:sp>
        <p:nvSpPr>
          <p:cNvPr id="3" name="Slide Number Placeholder 2"/>
          <p:cNvSpPr>
            <a:spLocks noGrp="1"/>
          </p:cNvSpPr>
          <p:nvPr>
            <p:ph type="sldNum" sz="quarter" idx="12"/>
          </p:nvPr>
        </p:nvSpPr>
        <p:spPr/>
        <p:txBody>
          <a:bodyPr>
            <a:normAutofit lnSpcReduction="10000"/>
          </a:bodyPr>
          <a:lstStyle/>
          <a:p>
            <a:fld id="{DF28FB93-0A08-4E7D-8E63-9EFA29F1E093}" type="slidenum">
              <a:rPr lang="en-US" smtClean="0"/>
              <a:pPr/>
              <a:t>11</a:t>
            </a:fld>
            <a:endParaRPr lang="en-US" dirty="0"/>
          </a:p>
        </p:txBody>
      </p:sp>
    </p:spTree>
    <p:extLst>
      <p:ext uri="{BB962C8B-B14F-4D97-AF65-F5344CB8AC3E}">
        <p14:creationId xmlns:p14="http://schemas.microsoft.com/office/powerpoint/2010/main" xmlns="" val="34432449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6805DA-7397-405B-9211-7849926CED98}"/>
              </a:ext>
            </a:extLst>
          </p:cNvPr>
          <p:cNvSpPr>
            <a:spLocks noGrp="1"/>
          </p:cNvSpPr>
          <p:nvPr>
            <p:ph type="ctrTitle"/>
          </p:nvPr>
        </p:nvSpPr>
        <p:spPr/>
        <p:txBody>
          <a:bodyPr>
            <a:normAutofit/>
          </a:bodyPr>
          <a:lstStyle/>
          <a:p>
            <a:r>
              <a:rPr lang="en-US" sz="3999" dirty="0">
                <a:latin typeface="Times New Roman" panose="02020603050405020304" pitchFamily="18" charset="0"/>
                <a:cs typeface="Times New Roman" panose="02020603050405020304" pitchFamily="18" charset="0"/>
              </a:rPr>
              <a:t>Column </a:t>
            </a:r>
            <a:r>
              <a:rPr lang="en-US" sz="3999" dirty="0" smtClean="0">
                <a:latin typeface="Times New Roman" panose="02020603050405020304" pitchFamily="18" charset="0"/>
                <a:cs typeface="Times New Roman" panose="02020603050405020304" pitchFamily="18" charset="0"/>
              </a:rPr>
              <a:t>Dropped</a:t>
            </a:r>
            <a:br>
              <a:rPr lang="en-US" sz="3999" dirty="0" smtClean="0">
                <a:latin typeface="Times New Roman" panose="02020603050405020304" pitchFamily="18" charset="0"/>
                <a:cs typeface="Times New Roman" panose="02020603050405020304" pitchFamily="18" charset="0"/>
              </a:rPr>
            </a:br>
            <a:endParaRPr lang="en-IN" sz="3999"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F9A7EDC3-D77B-4ADD-8C1A-0856B0E2EACE}"/>
              </a:ext>
            </a:extLst>
          </p:cNvPr>
          <p:cNvSpPr>
            <a:spLocks noGrp="1"/>
          </p:cNvSpPr>
          <p:nvPr>
            <p:ph type="subTitle" idx="1"/>
          </p:nvPr>
        </p:nvSpPr>
        <p:spPr/>
        <p:txBody>
          <a:bodyPr>
            <a:normAutofit/>
          </a:bodyPr>
          <a:lstStyle/>
          <a:p>
            <a:r>
              <a:rPr lang="en-US" dirty="0"/>
              <a:t>The columns that are going to be drop are Utilities. They are strings , cannot be categorized and don’t contribute much to the outcome.</a:t>
            </a:r>
            <a:endParaRPr lang="en-IN" dirty="0"/>
          </a:p>
        </p:txBody>
      </p:sp>
      <p:sp>
        <p:nvSpPr>
          <p:cNvPr id="5" name="Slide Number Placeholder 4"/>
          <p:cNvSpPr>
            <a:spLocks noGrp="1"/>
          </p:cNvSpPr>
          <p:nvPr>
            <p:ph type="sldNum" sz="quarter" idx="12"/>
          </p:nvPr>
        </p:nvSpPr>
        <p:spPr/>
        <p:txBody>
          <a:bodyPr>
            <a:normAutofit lnSpcReduction="10000"/>
          </a:bodyPr>
          <a:lstStyle/>
          <a:p>
            <a:fld id="{DF28FB93-0A08-4E7D-8E63-9EFA29F1E093}" type="slidenum">
              <a:rPr lang="en-US" smtClean="0"/>
              <a:pPr/>
              <a:t>12</a:t>
            </a:fld>
            <a:endParaRPr lang="en-US" dirty="0"/>
          </a:p>
        </p:txBody>
      </p:sp>
    </p:spTree>
    <p:extLst>
      <p:ext uri="{BB962C8B-B14F-4D97-AF65-F5344CB8AC3E}">
        <p14:creationId xmlns:p14="http://schemas.microsoft.com/office/powerpoint/2010/main" xmlns="" val="34834776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0FB71E-A581-47E4-8771-77D96EC3415A}"/>
              </a:ext>
            </a:extLst>
          </p:cNvPr>
          <p:cNvSpPr>
            <a:spLocks noGrp="1"/>
          </p:cNvSpPr>
          <p:nvPr>
            <p:ph type="title"/>
          </p:nvPr>
        </p:nvSpPr>
        <p:spPr/>
        <p:txBody>
          <a:bodyPr>
            <a:normAutofit fontScale="90000"/>
          </a:bodyPr>
          <a:lstStyle/>
          <a:p>
            <a:r>
              <a:rPr lang="en-IN" b="1" dirty="0">
                <a:effectLst/>
                <a:latin typeface="Times New Roman" panose="02020603050405020304" pitchFamily="18" charset="0"/>
                <a:ea typeface="Calibri" panose="020F0502020204030204" pitchFamily="34" charset="0"/>
                <a:cs typeface="Times New Roman" panose="02020603050405020304" pitchFamily="18" charset="0"/>
              </a:rPr>
              <a:t/>
            </a:r>
            <a:br>
              <a:rPr lang="en-IN" b="1" dirty="0">
                <a:effectLst/>
                <a:latin typeface="Times New Roman" panose="02020603050405020304" pitchFamily="18" charset="0"/>
                <a:ea typeface="Calibri" panose="020F0502020204030204" pitchFamily="34" charset="0"/>
                <a:cs typeface="Times New Roman" panose="02020603050405020304" pitchFamily="18" charset="0"/>
              </a:rPr>
            </a:br>
            <a:r>
              <a:rPr lang="en-IN" b="1" dirty="0">
                <a:effectLst/>
                <a:latin typeface="Times New Roman" panose="02020603050405020304" pitchFamily="18" charset="0"/>
                <a:ea typeface="Calibri" panose="020F0502020204030204" pitchFamily="34" charset="0"/>
                <a:cs typeface="Times New Roman" panose="02020603050405020304" pitchFamily="18" charset="0"/>
              </a:rPr>
              <a:t>Data Pre-processing</a:t>
            </a:r>
            <a:r>
              <a:rPr lang="en-IN" sz="1799" dirty="0">
                <a:latin typeface="Calibri" panose="020F0502020204030204" pitchFamily="34" charset="0"/>
                <a:ea typeface="Calibri" panose="020F0502020204030204" pitchFamily="34" charset="0"/>
                <a:cs typeface="Times New Roman" panose="02020603050405020304" pitchFamily="18" charset="0"/>
              </a:rPr>
              <a:t/>
            </a:r>
            <a:br>
              <a:rPr lang="en-IN" sz="1799"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xmlns="" id="{24C7D4CE-0AD2-433A-ABE8-9DC092FC4718}"/>
              </a:ext>
            </a:extLst>
          </p:cNvPr>
          <p:cNvPicPr>
            <a:picLocks noGrp="1"/>
          </p:cNvPicPr>
          <p:nvPr>
            <p:ph idx="1"/>
          </p:nvPr>
        </p:nvPicPr>
        <p:blipFill>
          <a:blip r:embed="rId2" cstate="print">
            <a:extLst>
              <a:ext uri="{28A0092B-C50C-407E-A947-70E740481C1C}">
                <a14:useLocalDpi xmlns:a14="http://schemas.microsoft.com/office/drawing/2010/main" xmlns="" val="0"/>
              </a:ext>
            </a:extLst>
          </a:blip>
          <a:stretch>
            <a:fillRect/>
          </a:stretch>
        </p:blipFill>
        <p:spPr bwMode="auto">
          <a:xfrm>
            <a:off x="912812" y="1691322"/>
            <a:ext cx="9448800" cy="3261678"/>
          </a:xfrm>
          <a:prstGeom prst="rect">
            <a:avLst/>
          </a:prstGeom>
          <a:noFill/>
          <a:ln>
            <a:noFill/>
          </a:ln>
        </p:spPr>
      </p:pic>
      <p:sp>
        <p:nvSpPr>
          <p:cNvPr id="3" name="Slide Number Placeholder 2"/>
          <p:cNvSpPr>
            <a:spLocks noGrp="1"/>
          </p:cNvSpPr>
          <p:nvPr>
            <p:ph type="sldNum" sz="quarter" idx="12"/>
          </p:nvPr>
        </p:nvSpPr>
        <p:spPr/>
        <p:txBody>
          <a:bodyPr>
            <a:normAutofit lnSpcReduction="10000"/>
          </a:bodyPr>
          <a:lstStyle/>
          <a:p>
            <a:fld id="{DF28FB93-0A08-4E7D-8E63-9EFA29F1E093}" type="slidenum">
              <a:rPr lang="en-US" smtClean="0"/>
              <a:pPr/>
              <a:t>13</a:t>
            </a:fld>
            <a:endParaRPr lang="en-US" dirty="0"/>
          </a:p>
        </p:txBody>
      </p:sp>
    </p:spTree>
    <p:extLst>
      <p:ext uri="{BB962C8B-B14F-4D97-AF65-F5344CB8AC3E}">
        <p14:creationId xmlns:p14="http://schemas.microsoft.com/office/powerpoint/2010/main" xmlns="" val="256567928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CAF212-C7CF-49DE-8A4A-5DEAB2E3A4A8}"/>
              </a:ext>
            </a:extLst>
          </p:cNvPr>
          <p:cNvSpPr>
            <a:spLocks noGrp="1"/>
          </p:cNvSpPr>
          <p:nvPr>
            <p:ph type="title"/>
          </p:nvPr>
        </p:nvSpPr>
        <p:spPr/>
        <p:txBody>
          <a:bodyPr>
            <a:normAutofit fontScale="90000"/>
          </a:bodyPr>
          <a:lstStyle/>
          <a:p>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Cleaning</a:t>
            </a:r>
            <a:r>
              <a:rPr lang="en-IN" sz="1799"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
            </a:r>
            <a:br>
              <a:rPr lang="en-IN" sz="1799"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7E3B385F-1046-46EC-8E23-6C4D48F6A57E}"/>
              </a:ext>
            </a:extLst>
          </p:cNvPr>
          <p:cNvSpPr>
            <a:spLocks noGrp="1"/>
          </p:cNvSpPr>
          <p:nvPr>
            <p:ph idx="1"/>
          </p:nvPr>
        </p:nvSpPr>
        <p:spPr>
          <a:xfrm>
            <a:off x="1275877" y="1524000"/>
            <a:ext cx="8593122" cy="4351337"/>
          </a:xfrm>
        </p:spPr>
        <p:txBody>
          <a:bodyPr/>
          <a:lstStyle/>
          <a:p>
            <a:r>
              <a:rPr lang="en-IN" sz="17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Dealing with Missing Values:</a:t>
            </a:r>
            <a:endParaRPr lang="en-IN" sz="1799" dirty="0">
              <a:solidFill>
                <a:srgbClr val="2F5496"/>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IN" sz="1799"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Filling the missing values using fillna method.</a:t>
            </a:r>
          </a:p>
          <a:p>
            <a:r>
              <a:rPr lang="en-IN" sz="1799"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Check if there is any remaining missing value in our dataset</a:t>
            </a:r>
          </a:p>
          <a:p>
            <a:pPr marL="0" indent="0">
              <a:buNone/>
            </a:pPr>
            <a:r>
              <a:rPr lang="en-IN" sz="1799" dirty="0">
                <a:latin typeface="Times New Roman" panose="02020603050405020304" pitchFamily="18" charset="0"/>
                <a:ea typeface="Calibri" panose="020F0502020204030204" pitchFamily="34" charset="0"/>
                <a:cs typeface="Times New Roman" panose="02020603050405020304" pitchFamily="18" charset="0"/>
              </a:rPr>
              <a:t>To show graphical representation of null using heatmap for entire dataset:</a:t>
            </a:r>
          </a:p>
          <a:p>
            <a:endParaRPr lang="en-IN" dirty="0"/>
          </a:p>
        </p:txBody>
      </p:sp>
      <p:sp>
        <p:nvSpPr>
          <p:cNvPr id="6" name="Slide Number Placeholder 5"/>
          <p:cNvSpPr>
            <a:spLocks noGrp="1"/>
          </p:cNvSpPr>
          <p:nvPr>
            <p:ph type="sldNum" sz="quarter" idx="12"/>
          </p:nvPr>
        </p:nvSpPr>
        <p:spPr/>
        <p:txBody>
          <a:bodyPr>
            <a:normAutofit lnSpcReduction="10000"/>
          </a:bodyPr>
          <a:lstStyle/>
          <a:p>
            <a:fld id="{DF28FB93-0A08-4E7D-8E63-9EFA29F1E093}" type="slidenum">
              <a:rPr lang="en-US" smtClean="0"/>
              <a:pPr/>
              <a:t>14</a:t>
            </a:fld>
            <a:endParaRPr lang="en-US" dirty="0"/>
          </a:p>
        </p:txBody>
      </p:sp>
      <p:pic>
        <p:nvPicPr>
          <p:cNvPr id="4" name="Picture 3">
            <a:extLst>
              <a:ext uri="{FF2B5EF4-FFF2-40B4-BE49-F238E27FC236}">
                <a16:creationId xmlns:a16="http://schemas.microsoft.com/office/drawing/2014/main" xmlns="" id="{E8FBFA19-25C1-4212-8C7D-05CC174AF152}"/>
              </a:ext>
            </a:extLst>
          </p:cNvPr>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84412" y="3699668"/>
            <a:ext cx="6553200" cy="2777332"/>
          </a:xfrm>
          <a:prstGeom prst="rect">
            <a:avLst/>
          </a:prstGeom>
          <a:noFill/>
          <a:ln>
            <a:noFill/>
          </a:ln>
        </p:spPr>
      </p:pic>
    </p:spTree>
    <p:extLst>
      <p:ext uri="{BB962C8B-B14F-4D97-AF65-F5344CB8AC3E}">
        <p14:creationId xmlns:p14="http://schemas.microsoft.com/office/powerpoint/2010/main" xmlns="" val="2642594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0F7F65-221E-4822-8E5E-5DD78822D00B}"/>
              </a:ext>
            </a:extLst>
          </p:cNvPr>
          <p:cNvSpPr>
            <a:spLocks noGrp="1"/>
          </p:cNvSpPr>
          <p:nvPr>
            <p:ph type="title"/>
          </p:nvPr>
        </p:nvSpPr>
        <p:spPr>
          <a:xfrm>
            <a:off x="303212" y="457200"/>
            <a:ext cx="5091580" cy="1574808"/>
          </a:xfrm>
        </p:spPr>
        <p:txBody>
          <a:bodyPr>
            <a:normAutofit/>
          </a:bodyPr>
          <a:lstStyle/>
          <a:p>
            <a:r>
              <a:rPr lang="en-IN" b="1" dirty="0">
                <a:solidFill>
                  <a:schemeClr val="tx1"/>
                </a:solidFill>
                <a:effectLst/>
                <a:latin typeface="Times New Roman" panose="02020603050405020304" pitchFamily="18" charset="0"/>
                <a:ea typeface="Times New Roman" panose="02020603050405020304" pitchFamily="18" charset="0"/>
              </a:rPr>
              <a:t/>
            </a:r>
            <a:br>
              <a:rPr lang="en-IN" b="1" dirty="0">
                <a:solidFill>
                  <a:schemeClr val="tx1"/>
                </a:solidFill>
                <a:effectLst/>
                <a:latin typeface="Times New Roman" panose="02020603050405020304" pitchFamily="18" charset="0"/>
                <a:ea typeface="Times New Roman" panose="02020603050405020304" pitchFamily="18" charset="0"/>
              </a:rPr>
            </a:br>
            <a:r>
              <a:rPr lang="en-IN" b="1" dirty="0">
                <a:solidFill>
                  <a:schemeClr val="tx1"/>
                </a:solidFill>
                <a:effectLst/>
                <a:latin typeface="Times New Roman" panose="02020603050405020304" pitchFamily="18" charset="0"/>
                <a:ea typeface="Times New Roman" panose="02020603050405020304" pitchFamily="18" charset="0"/>
              </a:rPr>
              <a:t>Encoding of Data Frame:</a:t>
            </a:r>
            <a:r>
              <a:rPr lang="en-IN" dirty="0">
                <a:solidFill>
                  <a:schemeClr val="tx1"/>
                </a:solidFill>
                <a:effectLst/>
                <a:latin typeface="Times New Roman" panose="02020603050405020304" pitchFamily="18" charset="0"/>
                <a:ea typeface="Times New Roman" panose="02020603050405020304" pitchFamily="18" charset="0"/>
              </a:rPr>
              <a:t/>
            </a:r>
            <a:br>
              <a:rPr lang="en-IN" dirty="0">
                <a:solidFill>
                  <a:schemeClr val="tx1"/>
                </a:solidFill>
                <a:effectLst/>
                <a:latin typeface="Times New Roman" panose="02020603050405020304" pitchFamily="18" charset="0"/>
                <a:ea typeface="Times New Roman" panose="02020603050405020304" pitchFamily="18" charset="0"/>
              </a:rPr>
            </a:br>
            <a:endParaRPr lang="en-IN" dirty="0">
              <a:solidFill>
                <a:schemeClr val="tx1"/>
              </a:solidFill>
            </a:endParaRPr>
          </a:p>
        </p:txBody>
      </p:sp>
      <p:sp>
        <p:nvSpPr>
          <p:cNvPr id="3" name="Content Placeholder 2">
            <a:extLst>
              <a:ext uri="{FF2B5EF4-FFF2-40B4-BE49-F238E27FC236}">
                <a16:creationId xmlns:a16="http://schemas.microsoft.com/office/drawing/2014/main" xmlns="" id="{30B9FF7C-FD67-4F35-9855-FD0CA3AD1EAB}"/>
              </a:ext>
            </a:extLst>
          </p:cNvPr>
          <p:cNvSpPr>
            <a:spLocks noGrp="1"/>
          </p:cNvSpPr>
          <p:nvPr>
            <p:ph type="body" sz="half" idx="2"/>
          </p:nvPr>
        </p:nvSpPr>
        <p:spPr>
          <a:xfrm>
            <a:off x="303212" y="2362200"/>
            <a:ext cx="5083655" cy="1371600"/>
          </a:xfrm>
        </p:spPr>
        <p:txBody>
          <a:bodyPr>
            <a:normAutofit fontScale="92500" lnSpcReduction="10000"/>
          </a:bodyPr>
          <a:lstStyle/>
          <a:p>
            <a:r>
              <a:rPr lang="en-IN" sz="2399" dirty="0">
                <a:solidFill>
                  <a:schemeClr val="tx1"/>
                </a:solidFill>
                <a:latin typeface="Times New Roman" panose="02020603050405020304" pitchFamily="18" charset="0"/>
                <a:ea typeface="Times New Roman" panose="02020603050405020304" pitchFamily="18" charset="0"/>
              </a:rPr>
              <a:t>Since the dataset has a lot string values. We will use the ordinal encoding techniques to convert the string data to numerical one.</a:t>
            </a:r>
          </a:p>
        </p:txBody>
      </p:sp>
      <p:sp>
        <p:nvSpPr>
          <p:cNvPr id="7" name="Slide Number Placeholder 6"/>
          <p:cNvSpPr>
            <a:spLocks noGrp="1"/>
          </p:cNvSpPr>
          <p:nvPr>
            <p:ph type="sldNum" sz="quarter" idx="12"/>
          </p:nvPr>
        </p:nvSpPr>
        <p:spPr/>
        <p:txBody>
          <a:bodyPr>
            <a:normAutofit lnSpcReduction="10000"/>
          </a:bodyPr>
          <a:lstStyle/>
          <a:p>
            <a:fld id="{DF28FB93-0A08-4E7D-8E63-9EFA29F1E093}" type="slidenum">
              <a:rPr lang="en-US" smtClean="0"/>
              <a:pPr/>
              <a:t>15</a:t>
            </a:fld>
            <a:endParaRPr lang="en-US" dirty="0"/>
          </a:p>
        </p:txBody>
      </p:sp>
      <p:pic>
        <p:nvPicPr>
          <p:cNvPr id="5" name="Picture 4">
            <a:extLst>
              <a:ext uri="{FF2B5EF4-FFF2-40B4-BE49-F238E27FC236}">
                <a16:creationId xmlns:a16="http://schemas.microsoft.com/office/drawing/2014/main" xmlns="" id="{BD79246F-0CCE-43F3-8062-473EAB1B3115}"/>
              </a:ext>
            </a:extLst>
          </p:cNvPr>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180012" y="138732"/>
            <a:ext cx="5904080" cy="4738068"/>
          </a:xfrm>
          <a:prstGeom prst="rect">
            <a:avLst/>
          </a:prstGeom>
          <a:noFill/>
          <a:ln>
            <a:solidFill>
              <a:schemeClr val="tx1"/>
            </a:solidFill>
          </a:ln>
        </p:spPr>
      </p:pic>
    </p:spTree>
    <p:extLst>
      <p:ext uri="{BB962C8B-B14F-4D97-AF65-F5344CB8AC3E}">
        <p14:creationId xmlns:p14="http://schemas.microsoft.com/office/powerpoint/2010/main" xmlns="" val="7529204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8D0848-1A54-4E6B-A7A7-B1BF0DAB142D}"/>
              </a:ext>
            </a:extLst>
          </p:cNvPr>
          <p:cNvSpPr>
            <a:spLocks noGrp="1"/>
          </p:cNvSpPr>
          <p:nvPr>
            <p:ph type="title"/>
          </p:nvPr>
        </p:nvSpPr>
        <p:spPr>
          <a:xfrm>
            <a:off x="839569" y="105641"/>
            <a:ext cx="3931213" cy="1952117"/>
          </a:xfrm>
        </p:spPr>
        <p:txBody>
          <a:bodyPr>
            <a:noAutofit/>
          </a:bodyPr>
          <a:lstStyle/>
          <a:p>
            <a: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r>
            <a:b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br>
            <a: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r>
            <a:b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br>
            <a: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r>
            <a:b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br>
            <a: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r>
            <a:b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br>
            <a:r>
              <a:rPr lang="en-IN" sz="4399"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Correlation matrix:</a:t>
            </a:r>
            <a:r>
              <a:rPr lang="en-IN" sz="4399" dirty="0">
                <a:latin typeface="Times New Roman" panose="02020603050405020304" pitchFamily="18" charset="0"/>
                <a:ea typeface="Calibri" panose="020F0502020204030204" pitchFamily="34" charset="0"/>
                <a:cs typeface="Times New Roman" panose="02020603050405020304" pitchFamily="18" charset="0"/>
              </a:rPr>
              <a:t/>
            </a:r>
            <a:br>
              <a:rPr lang="en-IN" sz="4399" dirty="0">
                <a:latin typeface="Times New Roman" panose="02020603050405020304" pitchFamily="18" charset="0"/>
                <a:ea typeface="Calibri" panose="020F0502020204030204" pitchFamily="34" charset="0"/>
                <a:cs typeface="Times New Roman" panose="02020603050405020304" pitchFamily="18" charset="0"/>
              </a:rPr>
            </a:br>
            <a:endParaRPr lang="en-IN" sz="4399"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3AACFD13-C094-43AA-9422-8F63023CEA17}"/>
              </a:ext>
            </a:extLst>
          </p:cNvPr>
          <p:cNvPicPr>
            <a:picLocks noGrp="1"/>
          </p:cNvPicPr>
          <p:nvPr>
            <p:ph idx="1"/>
          </p:nvPr>
        </p:nvPicPr>
        <p:blipFill>
          <a:blip r:embed="rId2"/>
          <a:stretch>
            <a:fillRect/>
          </a:stretch>
        </p:blipFill>
        <p:spPr>
          <a:xfrm>
            <a:off x="4503738" y="2171510"/>
            <a:ext cx="6076950" cy="2514979"/>
          </a:xfrm>
          <a:prstGeom prst="rect">
            <a:avLst/>
          </a:prstGeom>
        </p:spPr>
      </p:pic>
      <p:sp>
        <p:nvSpPr>
          <p:cNvPr id="4" name="Text Placeholder 3">
            <a:extLst>
              <a:ext uri="{FF2B5EF4-FFF2-40B4-BE49-F238E27FC236}">
                <a16:creationId xmlns:a16="http://schemas.microsoft.com/office/drawing/2014/main" xmlns="" id="{DC5F7AA0-A8B7-4E11-B6E6-A45D18CDB345}"/>
              </a:ext>
            </a:extLst>
          </p:cNvPr>
          <p:cNvSpPr>
            <a:spLocks noGrp="1"/>
          </p:cNvSpPr>
          <p:nvPr>
            <p:ph type="body" sz="half" idx="2"/>
          </p:nvPr>
        </p:nvSpPr>
        <p:spPr/>
        <p:txBody>
          <a:bodyPr>
            <a:normAutofit fontScale="92500" lnSpcReduction="10000"/>
          </a:bodyPr>
          <a:lstStyle/>
          <a:p>
            <a:r>
              <a:rPr lang="en-IN" sz="2399" dirty="0">
                <a:solidFill>
                  <a:srgbClr val="202124"/>
                </a:solidFill>
                <a:latin typeface="Times New Roman" panose="02020603050405020304" pitchFamily="18" charset="0"/>
                <a:ea typeface="Times New Roman" panose="02020603050405020304" pitchFamily="18" charset="0"/>
              </a:rPr>
              <a:t>A correlation matrix is simply a table which displays the correlation. The measure is best used in variables that demonstrate a linear relationship between each other. The fit of the data can be visually represented in a heatmap.</a:t>
            </a:r>
            <a:endParaRPr lang="en-IN" sz="2399" dirty="0">
              <a:latin typeface="Times New Roman" panose="02020603050405020304" pitchFamily="18" charset="0"/>
              <a:ea typeface="Times New Roman" panose="02020603050405020304" pitchFamily="18" charset="0"/>
            </a:endParaRPr>
          </a:p>
          <a:p>
            <a:endParaRPr lang="en-IN" dirty="0"/>
          </a:p>
        </p:txBody>
      </p:sp>
      <p:sp>
        <p:nvSpPr>
          <p:cNvPr id="3" name="Slide Number Placeholder 2"/>
          <p:cNvSpPr>
            <a:spLocks noGrp="1"/>
          </p:cNvSpPr>
          <p:nvPr>
            <p:ph type="sldNum" sz="quarter" idx="12"/>
          </p:nvPr>
        </p:nvSpPr>
        <p:spPr/>
        <p:txBody>
          <a:bodyPr>
            <a:normAutofit lnSpcReduction="10000"/>
          </a:bodyPr>
          <a:lstStyle/>
          <a:p>
            <a:fld id="{DF28FB93-0A08-4E7D-8E63-9EFA29F1E093}" type="slidenum">
              <a:rPr lang="en-US" smtClean="0"/>
              <a:pPr/>
              <a:t>16</a:t>
            </a:fld>
            <a:endParaRPr lang="en-US" dirty="0"/>
          </a:p>
        </p:txBody>
      </p:sp>
    </p:spTree>
    <p:extLst>
      <p:ext uri="{BB962C8B-B14F-4D97-AF65-F5344CB8AC3E}">
        <p14:creationId xmlns:p14="http://schemas.microsoft.com/office/powerpoint/2010/main" xmlns="" val="20567363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5E2D89-2286-48F7-8E04-B2994C5E5281}"/>
              </a:ext>
            </a:extLst>
          </p:cNvPr>
          <p:cNvSpPr>
            <a:spLocks noGrp="1"/>
          </p:cNvSpPr>
          <p:nvPr>
            <p:ph type="title"/>
          </p:nvPr>
        </p:nvSpPr>
        <p:spPr/>
        <p:txBody>
          <a:bodyPr>
            <a:noAutofit/>
          </a:bodyPr>
          <a:lstStyle/>
          <a:p>
            <a:pPr>
              <a:lnSpc>
                <a:spcPct val="107000"/>
              </a:lnSpc>
              <a:spcAft>
                <a:spcPts val="800"/>
              </a:spcAft>
            </a:pPr>
            <a:r>
              <a:rPr lang="en-IN" sz="2799" dirty="0">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
            </a:r>
            <a:br>
              <a:rPr lang="en-IN" sz="2799" dirty="0">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br>
            <a:r>
              <a:rPr lang="en-IN" sz="3599"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Checking the columns which are positively and negative correlated with the target columns</a:t>
            </a:r>
            <a:r>
              <a:rPr lang="en-IN" sz="3599" b="1"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IN" sz="2799"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xmlns="" id="{28651511-13C9-44FB-B182-440470C4C01C}"/>
              </a:ext>
            </a:extLst>
          </p:cNvPr>
          <p:cNvPicPr>
            <a:picLocks noGrp="1"/>
          </p:cNvPicPr>
          <p:nvPr>
            <p:ph idx="1"/>
          </p:nvPr>
        </p:nvPicPr>
        <p:blipFill>
          <a:blip r:embed="rId2"/>
          <a:stretch>
            <a:fillRect/>
          </a:stretch>
        </p:blipFill>
        <p:spPr>
          <a:xfrm>
            <a:off x="1262063" y="2210672"/>
            <a:ext cx="8593137" cy="3587593"/>
          </a:xfrm>
          <a:prstGeom prst="rect">
            <a:avLst/>
          </a:prstGeom>
        </p:spPr>
      </p:pic>
      <p:sp>
        <p:nvSpPr>
          <p:cNvPr id="3" name="Slide Number Placeholder 2"/>
          <p:cNvSpPr>
            <a:spLocks noGrp="1"/>
          </p:cNvSpPr>
          <p:nvPr>
            <p:ph type="sldNum" sz="quarter" idx="12"/>
          </p:nvPr>
        </p:nvSpPr>
        <p:spPr/>
        <p:txBody>
          <a:bodyPr>
            <a:normAutofit lnSpcReduction="10000"/>
          </a:bodyPr>
          <a:lstStyle/>
          <a:p>
            <a:fld id="{DF28FB93-0A08-4E7D-8E63-9EFA29F1E093}" type="slidenum">
              <a:rPr lang="en-US" smtClean="0"/>
              <a:pPr/>
              <a:t>17</a:t>
            </a:fld>
            <a:endParaRPr lang="en-US" dirty="0"/>
          </a:p>
        </p:txBody>
      </p:sp>
    </p:spTree>
    <p:extLst>
      <p:ext uri="{BB962C8B-B14F-4D97-AF65-F5344CB8AC3E}">
        <p14:creationId xmlns:p14="http://schemas.microsoft.com/office/powerpoint/2010/main" xmlns="" val="33499628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2CF1EC-EF06-43B5-AF6E-DF8D511938E3}"/>
              </a:ext>
            </a:extLst>
          </p:cNvPr>
          <p:cNvSpPr>
            <a:spLocks noGrp="1"/>
          </p:cNvSpPr>
          <p:nvPr>
            <p:ph type="title"/>
          </p:nvPr>
        </p:nvSpPr>
        <p:spPr/>
        <p:txBody>
          <a:bodyPr>
            <a:noAutofit/>
          </a:bodyPr>
          <a:lstStyle/>
          <a:p>
            <a:r>
              <a:rPr lang="en-IN" sz="3999" b="1" dirty="0">
                <a:latin typeface="Times New Roman" panose="02020603050405020304" pitchFamily="18" charset="0"/>
                <a:ea typeface="Calibri" panose="020F0502020204030204" pitchFamily="34" charset="0"/>
                <a:cs typeface="Times New Roman" panose="02020603050405020304" pitchFamily="18" charset="0"/>
              </a:rPr>
              <a:t>Check the data distribution among all the </a:t>
            </a:r>
            <a:r>
              <a:rPr lang="en-IN" sz="3999" b="1" dirty="0" smtClean="0">
                <a:latin typeface="Times New Roman" panose="02020603050405020304" pitchFamily="18" charset="0"/>
                <a:ea typeface="Calibri" panose="020F0502020204030204" pitchFamily="34" charset="0"/>
                <a:cs typeface="Times New Roman" panose="02020603050405020304" pitchFamily="18" charset="0"/>
              </a:rPr>
              <a:t>columns</a:t>
            </a:r>
            <a:endParaRPr lang="en-IN" sz="3999"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xmlns="" id="{46F52F9C-24C8-498A-B86A-504E0916CFF7}"/>
              </a:ext>
            </a:extLst>
          </p:cNvPr>
          <p:cNvPicPr>
            <a:picLocks noGrp="1"/>
          </p:cNvPicPr>
          <p:nvPr>
            <p:ph idx="1"/>
          </p:nvPr>
        </p:nvPicPr>
        <p:blipFill>
          <a:blip r:embed="rId2"/>
          <a:stretch>
            <a:fillRect/>
          </a:stretch>
        </p:blipFill>
        <p:spPr>
          <a:xfrm>
            <a:off x="1262063" y="2055363"/>
            <a:ext cx="8593137" cy="3898211"/>
          </a:xfrm>
          <a:prstGeom prst="rect">
            <a:avLst/>
          </a:prstGeom>
        </p:spPr>
      </p:pic>
      <p:sp>
        <p:nvSpPr>
          <p:cNvPr id="3" name="Slide Number Placeholder 2"/>
          <p:cNvSpPr>
            <a:spLocks noGrp="1"/>
          </p:cNvSpPr>
          <p:nvPr>
            <p:ph type="sldNum" sz="quarter" idx="12"/>
          </p:nvPr>
        </p:nvSpPr>
        <p:spPr/>
        <p:txBody>
          <a:bodyPr>
            <a:normAutofit lnSpcReduction="10000"/>
          </a:bodyPr>
          <a:lstStyle/>
          <a:p>
            <a:fld id="{DF28FB93-0A08-4E7D-8E63-9EFA29F1E093}" type="slidenum">
              <a:rPr lang="en-US" smtClean="0"/>
              <a:pPr/>
              <a:t>18</a:t>
            </a:fld>
            <a:endParaRPr lang="en-US" dirty="0"/>
          </a:p>
        </p:txBody>
      </p:sp>
    </p:spTree>
    <p:extLst>
      <p:ext uri="{BB962C8B-B14F-4D97-AF65-F5344CB8AC3E}">
        <p14:creationId xmlns:p14="http://schemas.microsoft.com/office/powerpoint/2010/main" xmlns="" val="26365827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5EC1B1-C4C9-43D4-B4AD-1B5EFA3B524E}"/>
              </a:ext>
            </a:extLst>
          </p:cNvPr>
          <p:cNvSpPr>
            <a:spLocks noGrp="1"/>
          </p:cNvSpPr>
          <p:nvPr>
            <p:ph type="title"/>
          </p:nvPr>
        </p:nvSpPr>
        <p:spPr>
          <a:xfrm>
            <a:off x="1065212" y="1143000"/>
            <a:ext cx="9690116" cy="1325562"/>
          </a:xfrm>
        </p:spPr>
        <p:txBody>
          <a:bodyPr>
            <a:normAutofit fontScale="90000"/>
          </a:bodyPr>
          <a:lstStyle/>
          <a:p>
            <a:r>
              <a:rPr lang="en-IN" sz="3199" b="1" dirty="0">
                <a:latin typeface="Times New Roman" panose="02020603050405020304" pitchFamily="18" charset="0"/>
                <a:ea typeface="Calibri" panose="020F0502020204030204" pitchFamily="34" charset="0"/>
                <a:cs typeface="Times New Roman" panose="02020603050405020304" pitchFamily="18" charset="0"/>
              </a:rPr>
              <a:t/>
            </a:r>
            <a:br>
              <a:rPr lang="en-IN" sz="3199" b="1" dirty="0">
                <a:latin typeface="Times New Roman" panose="02020603050405020304" pitchFamily="18" charset="0"/>
                <a:ea typeface="Calibri" panose="020F0502020204030204" pitchFamily="34" charset="0"/>
                <a:cs typeface="Times New Roman" panose="02020603050405020304" pitchFamily="18" charset="0"/>
              </a:rPr>
            </a:br>
            <a:r>
              <a:rPr lang="en-IN" sz="3199" b="1" dirty="0">
                <a:latin typeface="Times New Roman" panose="02020603050405020304" pitchFamily="18" charset="0"/>
                <a:ea typeface="Calibri" panose="020F0502020204030204" pitchFamily="34" charset="0"/>
                <a:cs typeface="Times New Roman" panose="02020603050405020304" pitchFamily="18" charset="0"/>
              </a:rPr>
              <a:t>Outliers Check:</a:t>
            </a:r>
            <a:br>
              <a:rPr lang="en-IN" sz="3199" b="1" dirty="0">
                <a:latin typeface="Times New Roman" panose="02020603050405020304" pitchFamily="18" charset="0"/>
                <a:ea typeface="Calibri" panose="020F0502020204030204" pitchFamily="34" charset="0"/>
                <a:cs typeface="Times New Roman" panose="02020603050405020304" pitchFamily="18" charset="0"/>
              </a:rPr>
            </a:br>
            <a:r>
              <a:rPr lang="en-IN" sz="3199" b="1" dirty="0">
                <a:latin typeface="Times New Roman" panose="02020603050405020304" pitchFamily="18" charset="0"/>
                <a:ea typeface="Calibri" panose="020F0502020204030204" pitchFamily="34" charset="0"/>
                <a:cs typeface="Times New Roman" panose="02020603050405020304" pitchFamily="18" charset="0"/>
              </a:rPr>
              <a:t/>
            </a:r>
            <a:br>
              <a:rPr lang="en-IN" sz="3199" b="1" dirty="0">
                <a:latin typeface="Times New Roman" panose="02020603050405020304" pitchFamily="18" charset="0"/>
                <a:ea typeface="Calibri" panose="020F0502020204030204" pitchFamily="34" charset="0"/>
                <a:cs typeface="Times New Roman" panose="02020603050405020304" pitchFamily="18" charset="0"/>
              </a:rPr>
            </a:br>
            <a:r>
              <a:rPr lang="en-IN" sz="2199" dirty="0">
                <a:latin typeface="Times New Roman" panose="02020603050405020304" pitchFamily="18" charset="0"/>
                <a:ea typeface="Calibri" panose="020F0502020204030204" pitchFamily="34" charset="0"/>
                <a:cs typeface="Times New Roman" panose="02020603050405020304" pitchFamily="18" charset="0"/>
              </a:rPr>
              <a:t>There are 80 columns in dataset so it’s not possible to plot each and every column separately or plot all together. so, we will print in 4 steps:</a:t>
            </a:r>
            <a:r>
              <a:rPr lang="en-IN" sz="1799" dirty="0">
                <a:latin typeface="Calibri" panose="020F0502020204030204" pitchFamily="34" charset="0"/>
                <a:ea typeface="Calibri" panose="020F0502020204030204" pitchFamily="34" charset="0"/>
                <a:cs typeface="Times New Roman" panose="02020603050405020304" pitchFamily="18" charset="0"/>
              </a:rPr>
              <a:t/>
            </a:r>
            <a:br>
              <a:rPr lang="en-IN" sz="1799" dirty="0">
                <a:latin typeface="Calibri" panose="020F0502020204030204" pitchFamily="34" charset="0"/>
                <a:ea typeface="Calibri" panose="020F0502020204030204" pitchFamily="34" charset="0"/>
                <a:cs typeface="Times New Roman" panose="02020603050405020304" pitchFamily="18" charset="0"/>
              </a:rPr>
            </a:br>
            <a:endParaRPr lang="en-IN" sz="3199"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89F3B53D-A66F-49AE-BD31-5408D4B0D248}"/>
              </a:ext>
            </a:extLst>
          </p:cNvPr>
          <p:cNvSpPr>
            <a:spLocks noGrp="1"/>
          </p:cNvSpPr>
          <p:nvPr>
            <p:ph type="body" idx="1"/>
          </p:nvPr>
        </p:nvSpPr>
        <p:spPr>
          <a:xfrm>
            <a:off x="1293812" y="2590800"/>
            <a:ext cx="4395193" cy="626269"/>
          </a:xfrm>
          <a:ln>
            <a:noFill/>
          </a:ln>
        </p:spPr>
        <p:txBody>
          <a:bodyPr/>
          <a:lstStyle/>
          <a:p>
            <a:r>
              <a:rPr lang="en-US" dirty="0"/>
              <a:t>First set</a:t>
            </a:r>
            <a:endParaRPr lang="en-IN" dirty="0"/>
          </a:p>
        </p:txBody>
      </p:sp>
      <p:pic>
        <p:nvPicPr>
          <p:cNvPr id="7" name="Content Placeholder 6">
            <a:extLst>
              <a:ext uri="{FF2B5EF4-FFF2-40B4-BE49-F238E27FC236}">
                <a16:creationId xmlns:a16="http://schemas.microsoft.com/office/drawing/2014/main" xmlns="" id="{F4D7D08C-0702-4EB1-969D-DB393C38D1AA}"/>
              </a:ext>
            </a:extLst>
          </p:cNvPr>
          <p:cNvPicPr>
            <a:picLocks noGrp="1"/>
          </p:cNvPicPr>
          <p:nvPr>
            <p:ph sz="half" idx="2"/>
          </p:nvPr>
        </p:nvPicPr>
        <p:blipFill>
          <a:blip r:embed="rId2"/>
          <a:stretch>
            <a:fillRect/>
          </a:stretch>
        </p:blipFill>
        <p:spPr>
          <a:xfrm>
            <a:off x="1262063" y="3315924"/>
            <a:ext cx="4478337" cy="2048601"/>
          </a:xfrm>
          <a:prstGeom prst="rect">
            <a:avLst/>
          </a:prstGeom>
        </p:spPr>
      </p:pic>
      <p:sp>
        <p:nvSpPr>
          <p:cNvPr id="5" name="Text Placeholder 4">
            <a:extLst>
              <a:ext uri="{FF2B5EF4-FFF2-40B4-BE49-F238E27FC236}">
                <a16:creationId xmlns:a16="http://schemas.microsoft.com/office/drawing/2014/main" xmlns="" id="{30914EBB-43F3-40BF-AFC2-F47BFE1BB9E6}"/>
              </a:ext>
            </a:extLst>
          </p:cNvPr>
          <p:cNvSpPr>
            <a:spLocks noGrp="1"/>
          </p:cNvSpPr>
          <p:nvPr>
            <p:ph type="body" sz="quarter" idx="3"/>
          </p:nvPr>
        </p:nvSpPr>
        <p:spPr>
          <a:xfrm>
            <a:off x="6042618" y="2590801"/>
            <a:ext cx="4395194" cy="626269"/>
          </a:xfrm>
          <a:ln>
            <a:noFill/>
          </a:ln>
        </p:spPr>
        <p:txBody>
          <a:bodyPr/>
          <a:lstStyle/>
          <a:p>
            <a:r>
              <a:rPr lang="en-US" dirty="0"/>
              <a:t>Second set</a:t>
            </a:r>
            <a:endParaRPr lang="en-IN" dirty="0"/>
          </a:p>
        </p:txBody>
      </p:sp>
      <p:pic>
        <p:nvPicPr>
          <p:cNvPr id="8" name="Content Placeholder 7">
            <a:extLst>
              <a:ext uri="{FF2B5EF4-FFF2-40B4-BE49-F238E27FC236}">
                <a16:creationId xmlns:a16="http://schemas.microsoft.com/office/drawing/2014/main" xmlns="" id="{3D771B86-EB37-4E6B-8FD8-C8E77644C4B9}"/>
              </a:ext>
            </a:extLst>
          </p:cNvPr>
          <p:cNvPicPr>
            <a:picLocks noGrp="1"/>
          </p:cNvPicPr>
          <p:nvPr>
            <p:ph sz="quarter" idx="4"/>
          </p:nvPr>
        </p:nvPicPr>
        <p:blipFill>
          <a:blip r:embed="rId3" cstate="print"/>
          <a:stretch>
            <a:fillRect/>
          </a:stretch>
        </p:blipFill>
        <p:spPr>
          <a:xfrm>
            <a:off x="6124575" y="3275152"/>
            <a:ext cx="4479925" cy="2130146"/>
          </a:xfrm>
          <a:prstGeom prst="rect">
            <a:avLst/>
          </a:prstGeom>
        </p:spPr>
      </p:pic>
      <p:sp>
        <p:nvSpPr>
          <p:cNvPr id="4" name="Slide Number Placeholder 3"/>
          <p:cNvSpPr>
            <a:spLocks noGrp="1"/>
          </p:cNvSpPr>
          <p:nvPr>
            <p:ph type="sldNum" sz="quarter" idx="12"/>
          </p:nvPr>
        </p:nvSpPr>
        <p:spPr/>
        <p:txBody>
          <a:bodyPr>
            <a:normAutofit lnSpcReduction="10000"/>
          </a:bodyPr>
          <a:lstStyle/>
          <a:p>
            <a:fld id="{DF28FB93-0A08-4E7D-8E63-9EFA29F1E093}" type="slidenum">
              <a:rPr lang="en-US" smtClean="0"/>
              <a:pPr/>
              <a:t>19</a:t>
            </a:fld>
            <a:endParaRPr lang="en-US" dirty="0"/>
          </a:p>
        </p:txBody>
      </p:sp>
    </p:spTree>
    <p:extLst>
      <p:ext uri="{BB962C8B-B14F-4D97-AF65-F5344CB8AC3E}">
        <p14:creationId xmlns:p14="http://schemas.microsoft.com/office/powerpoint/2010/main" xmlns="" val="14843525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20152" y="405954"/>
            <a:ext cx="9748521" cy="1168096"/>
          </a:xfrm>
        </p:spPr>
        <p:txBody>
          <a:bodyPr>
            <a:normAutofit/>
          </a:bodyPr>
          <a:lstStyle/>
          <a:p>
            <a:r>
              <a:rPr lang="en-US" dirty="0"/>
              <a:t>Agenda:</a:t>
            </a:r>
          </a:p>
        </p:txBody>
      </p:sp>
      <p:sp>
        <p:nvSpPr>
          <p:cNvPr id="14" name="Content Placeholder 13"/>
          <p:cNvSpPr>
            <a:spLocks noGrp="1"/>
          </p:cNvSpPr>
          <p:nvPr>
            <p:ph idx="1"/>
          </p:nvPr>
        </p:nvSpPr>
        <p:spPr>
          <a:xfrm>
            <a:off x="1220154" y="2210118"/>
            <a:ext cx="5940782" cy="3504287"/>
          </a:xfrm>
        </p:spPr>
        <p:txBody>
          <a:bodyPr>
            <a:normAutofit/>
          </a:bodyPr>
          <a:lstStyle/>
          <a:p>
            <a:r>
              <a:rPr lang="en-US" dirty="0" smtClean="0"/>
              <a:t>Introduction or Problem Statement</a:t>
            </a:r>
            <a:endParaRPr lang="en-US" dirty="0"/>
          </a:p>
          <a:p>
            <a:r>
              <a:rPr lang="en-US" dirty="0" smtClean="0"/>
              <a:t>Business Goal</a:t>
            </a:r>
            <a:endParaRPr lang="en-US" dirty="0"/>
          </a:p>
          <a:p>
            <a:r>
              <a:rPr lang="en-US" dirty="0"/>
              <a:t>Exploratory Data Analysis (EDA)</a:t>
            </a:r>
          </a:p>
          <a:p>
            <a:r>
              <a:rPr lang="en-US" dirty="0"/>
              <a:t>Visualization</a:t>
            </a:r>
          </a:p>
          <a:p>
            <a:r>
              <a:rPr lang="en-US" dirty="0"/>
              <a:t>Inference</a:t>
            </a:r>
          </a:p>
          <a:p>
            <a:r>
              <a:rPr lang="en-US" dirty="0"/>
              <a:t>Future Work</a:t>
            </a:r>
          </a:p>
        </p:txBody>
      </p:sp>
      <p:sp>
        <p:nvSpPr>
          <p:cNvPr id="2" name="Slide Number Placeholder 1">
            <a:extLst>
              <a:ext uri="{FF2B5EF4-FFF2-40B4-BE49-F238E27FC236}">
                <a16:creationId xmlns:a16="http://schemas.microsoft.com/office/drawing/2014/main" xmlns="" id="{32E781B6-BED5-4375-A206-50F2B4F1C7AF}"/>
              </a:ext>
            </a:extLst>
          </p:cNvPr>
          <p:cNvSpPr>
            <a:spLocks noGrp="1"/>
          </p:cNvSpPr>
          <p:nvPr>
            <p:ph type="sldNum" sz="quarter" idx="12"/>
          </p:nvPr>
        </p:nvSpPr>
        <p:spPr/>
        <p:txBody>
          <a:bodyPr>
            <a:normAutofit lnSpcReduction="10000"/>
          </a:bodyPr>
          <a:lstStyle/>
          <a:p>
            <a:fld id="{DF28FB93-0A08-4E7D-8E63-9EFA29F1E093}" type="slidenum">
              <a:rPr lang="en-US" smtClean="0"/>
              <a:pPr/>
              <a:t>2</a:t>
            </a:fld>
            <a:endParaRPr lang="en-US" dirty="0"/>
          </a:p>
        </p:txBody>
      </p:sp>
      <p:pic>
        <p:nvPicPr>
          <p:cNvPr id="3" name="Picture 2">
            <a:extLst>
              <a:ext uri="{FF2B5EF4-FFF2-40B4-BE49-F238E27FC236}">
                <a16:creationId xmlns:a16="http://schemas.microsoft.com/office/drawing/2014/main" xmlns="" id="{2633F0B1-CA86-45ED-BFD5-A1A89F250883}"/>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180250" y="3200460"/>
            <a:ext cx="6496644" cy="3961368"/>
          </a:xfrm>
          <a:prstGeom prst="rect">
            <a:avLst/>
          </a:prstGeom>
        </p:spPr>
      </p:pic>
    </p:spTree>
    <p:extLst>
      <p:ext uri="{BB962C8B-B14F-4D97-AF65-F5344CB8AC3E}">
        <p14:creationId xmlns:p14="http://schemas.microsoft.com/office/powerpoint/2010/main" xmlns="" val="30963151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BA1A6F-A5AE-4620-8439-6C9504D3C6A7}"/>
              </a:ext>
            </a:extLst>
          </p:cNvPr>
          <p:cNvSpPr>
            <a:spLocks noGrp="1"/>
          </p:cNvSpPr>
          <p:nvPr>
            <p:ph type="title"/>
          </p:nvPr>
        </p:nvSpPr>
        <p:spPr/>
        <p:txBody>
          <a:bodyPr>
            <a:normAutofit/>
          </a:bodyPr>
          <a:lstStyle/>
          <a:p>
            <a:r>
              <a:rPr lang="en-US" sz="3199" dirty="0">
                <a:latin typeface="Times New Roman" panose="02020603050405020304" pitchFamily="18" charset="0"/>
                <a:cs typeface="Times New Roman" panose="02020603050405020304" pitchFamily="18" charset="0"/>
              </a:rPr>
              <a:t>Remaining section of Outliers Check:</a:t>
            </a:r>
            <a:endParaRPr lang="en-IN" sz="3199" dirty="0"/>
          </a:p>
        </p:txBody>
      </p:sp>
      <p:sp>
        <p:nvSpPr>
          <p:cNvPr id="3" name="Text Placeholder 2">
            <a:extLst>
              <a:ext uri="{FF2B5EF4-FFF2-40B4-BE49-F238E27FC236}">
                <a16:creationId xmlns:a16="http://schemas.microsoft.com/office/drawing/2014/main" xmlns="" id="{62B6F3F8-C2C0-4C02-A09F-7BB1E3CD848A}"/>
              </a:ext>
            </a:extLst>
          </p:cNvPr>
          <p:cNvSpPr>
            <a:spLocks noGrp="1"/>
          </p:cNvSpPr>
          <p:nvPr>
            <p:ph type="body" idx="1"/>
          </p:nvPr>
        </p:nvSpPr>
        <p:spPr/>
        <p:txBody>
          <a:bodyPr/>
          <a:lstStyle/>
          <a:p>
            <a:r>
              <a:rPr lang="en-US" dirty="0"/>
              <a:t>Third set</a:t>
            </a:r>
            <a:endParaRPr lang="en-IN" dirty="0"/>
          </a:p>
        </p:txBody>
      </p:sp>
      <p:pic>
        <p:nvPicPr>
          <p:cNvPr id="7" name="Content Placeholder 6">
            <a:extLst>
              <a:ext uri="{FF2B5EF4-FFF2-40B4-BE49-F238E27FC236}">
                <a16:creationId xmlns:a16="http://schemas.microsoft.com/office/drawing/2014/main" xmlns="" id="{BBAED815-8167-4D33-8806-F46177880850}"/>
              </a:ext>
            </a:extLst>
          </p:cNvPr>
          <p:cNvPicPr>
            <a:picLocks noGrp="1"/>
          </p:cNvPicPr>
          <p:nvPr>
            <p:ph sz="half" idx="2"/>
          </p:nvPr>
        </p:nvPicPr>
        <p:blipFill>
          <a:blip r:embed="rId2" cstate="print"/>
          <a:stretch>
            <a:fillRect/>
          </a:stretch>
        </p:blipFill>
        <p:spPr>
          <a:xfrm>
            <a:off x="1262063" y="3295976"/>
            <a:ext cx="4478337" cy="2088498"/>
          </a:xfrm>
          <a:prstGeom prst="rect">
            <a:avLst/>
          </a:prstGeom>
        </p:spPr>
      </p:pic>
      <p:sp>
        <p:nvSpPr>
          <p:cNvPr id="5" name="Text Placeholder 4">
            <a:extLst>
              <a:ext uri="{FF2B5EF4-FFF2-40B4-BE49-F238E27FC236}">
                <a16:creationId xmlns:a16="http://schemas.microsoft.com/office/drawing/2014/main" xmlns="" id="{3A5D068D-9C1D-4A29-AE80-EDC56F0090F7}"/>
              </a:ext>
            </a:extLst>
          </p:cNvPr>
          <p:cNvSpPr>
            <a:spLocks noGrp="1"/>
          </p:cNvSpPr>
          <p:nvPr>
            <p:ph type="body" sz="quarter" idx="3"/>
          </p:nvPr>
        </p:nvSpPr>
        <p:spPr/>
        <p:txBody>
          <a:bodyPr/>
          <a:lstStyle/>
          <a:p>
            <a:r>
              <a:rPr lang="en-US" dirty="0"/>
              <a:t>Fourth set</a:t>
            </a:r>
            <a:endParaRPr lang="en-IN" dirty="0"/>
          </a:p>
        </p:txBody>
      </p:sp>
      <p:pic>
        <p:nvPicPr>
          <p:cNvPr id="8" name="Content Placeholder 7">
            <a:extLst>
              <a:ext uri="{FF2B5EF4-FFF2-40B4-BE49-F238E27FC236}">
                <a16:creationId xmlns:a16="http://schemas.microsoft.com/office/drawing/2014/main" xmlns="" id="{1F2651FC-0324-45F1-9E77-2D6757A420DB}"/>
              </a:ext>
            </a:extLst>
          </p:cNvPr>
          <p:cNvPicPr>
            <a:picLocks noGrp="1"/>
          </p:cNvPicPr>
          <p:nvPr>
            <p:ph sz="quarter" idx="4"/>
          </p:nvPr>
        </p:nvPicPr>
        <p:blipFill>
          <a:blip r:embed="rId3"/>
          <a:stretch>
            <a:fillRect/>
          </a:stretch>
        </p:blipFill>
        <p:spPr>
          <a:xfrm>
            <a:off x="6124575" y="3300930"/>
            <a:ext cx="4479925" cy="2078590"/>
          </a:xfrm>
          <a:prstGeom prst="rect">
            <a:avLst/>
          </a:prstGeom>
        </p:spPr>
      </p:pic>
      <p:sp>
        <p:nvSpPr>
          <p:cNvPr id="4" name="Slide Number Placeholder 3"/>
          <p:cNvSpPr>
            <a:spLocks noGrp="1"/>
          </p:cNvSpPr>
          <p:nvPr>
            <p:ph type="sldNum" sz="quarter" idx="12"/>
          </p:nvPr>
        </p:nvSpPr>
        <p:spPr/>
        <p:txBody>
          <a:bodyPr>
            <a:normAutofit lnSpcReduction="10000"/>
          </a:bodyPr>
          <a:lstStyle/>
          <a:p>
            <a:fld id="{DF28FB93-0A08-4E7D-8E63-9EFA29F1E093}" type="slidenum">
              <a:rPr lang="en-US" smtClean="0"/>
              <a:pPr/>
              <a:t>20</a:t>
            </a:fld>
            <a:endParaRPr lang="en-US" dirty="0"/>
          </a:p>
        </p:txBody>
      </p:sp>
    </p:spTree>
    <p:extLst>
      <p:ext uri="{BB962C8B-B14F-4D97-AF65-F5344CB8AC3E}">
        <p14:creationId xmlns:p14="http://schemas.microsoft.com/office/powerpoint/2010/main" xmlns="" val="1107150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B1BCDE-99AB-48FD-A0F7-85E1CF954E03}"/>
              </a:ext>
            </a:extLst>
          </p:cNvPr>
          <p:cNvSpPr>
            <a:spLocks noGrp="1"/>
          </p:cNvSpPr>
          <p:nvPr>
            <p:ph type="title"/>
          </p:nvPr>
        </p:nvSpPr>
        <p:spPr>
          <a:xfrm>
            <a:off x="1261543" y="427038"/>
            <a:ext cx="9690116" cy="1325562"/>
          </a:xfrm>
        </p:spPr>
        <p:txBody>
          <a:bodyPr>
            <a:normAutofit fontScale="90000"/>
          </a:bodyPr>
          <a:lstStyle/>
          <a:p>
            <a:r>
              <a:rPr lang="en-IN" b="1" dirty="0">
                <a:effectLst/>
                <a:latin typeface="Times New Roman" panose="02020603050405020304" pitchFamily="18" charset="0"/>
                <a:ea typeface="Calibri" panose="020F0502020204030204" pitchFamily="34" charset="0"/>
              </a:rPr>
              <a:t>Checking Skewness:</a:t>
            </a:r>
            <a:br>
              <a:rPr lang="en-IN" b="1" dirty="0">
                <a:effectLst/>
                <a:latin typeface="Times New Roman" panose="02020603050405020304" pitchFamily="18" charset="0"/>
                <a:ea typeface="Calibri" panose="020F0502020204030204" pitchFamily="34" charset="0"/>
              </a:rPr>
            </a:br>
            <a:r>
              <a:rPr lang="en-IN" b="1" dirty="0" smtClean="0">
                <a:effectLst/>
                <a:latin typeface="Times New Roman" panose="02020603050405020304" pitchFamily="18" charset="0"/>
                <a:ea typeface="Calibri" panose="020F0502020204030204" pitchFamily="34" charset="0"/>
              </a:rPr>
              <a:t/>
            </a:r>
            <a:br>
              <a:rPr lang="en-IN" b="1" dirty="0" smtClean="0">
                <a:effectLst/>
                <a:latin typeface="Times New Roman" panose="02020603050405020304" pitchFamily="18" charset="0"/>
                <a:ea typeface="Calibri" panose="020F0502020204030204" pitchFamily="34" charset="0"/>
              </a:rPr>
            </a:br>
            <a:r>
              <a:rPr lang="en-IN" sz="2199" dirty="0" smtClean="0">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Now </a:t>
            </a:r>
            <a:r>
              <a:rPr lang="en-IN" sz="2199" dirty="0">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here, we are going to use Power transform function to handle skewness in dataset</a:t>
            </a:r>
            <a:endParaRPr lang="en-IN" sz="2199" dirty="0"/>
          </a:p>
        </p:txBody>
      </p:sp>
      <p:sp>
        <p:nvSpPr>
          <p:cNvPr id="3" name="Text Placeholder 2">
            <a:extLst>
              <a:ext uri="{FF2B5EF4-FFF2-40B4-BE49-F238E27FC236}">
                <a16:creationId xmlns:a16="http://schemas.microsoft.com/office/drawing/2014/main" xmlns="" id="{6D5C3BC2-F9DD-483F-9BCE-0C780D2D4CC7}"/>
              </a:ext>
            </a:extLst>
          </p:cNvPr>
          <p:cNvSpPr>
            <a:spLocks noGrp="1"/>
          </p:cNvSpPr>
          <p:nvPr>
            <p:ph type="body" idx="1"/>
          </p:nvPr>
        </p:nvSpPr>
        <p:spPr>
          <a:xfrm>
            <a:off x="983981" y="1713655"/>
            <a:ext cx="4479393" cy="731520"/>
          </a:xfrm>
        </p:spPr>
        <p:txBody>
          <a:bodyPr/>
          <a:lstStyle/>
          <a:p>
            <a:r>
              <a:rPr lang="en-US" dirty="0"/>
              <a:t>Before handling Skewness</a:t>
            </a:r>
            <a:endParaRPr lang="en-IN" dirty="0"/>
          </a:p>
        </p:txBody>
      </p:sp>
      <p:graphicFrame>
        <p:nvGraphicFramePr>
          <p:cNvPr id="9" name="Content Placeholder 8">
            <a:extLst>
              <a:ext uri="{FF2B5EF4-FFF2-40B4-BE49-F238E27FC236}">
                <a16:creationId xmlns:a16="http://schemas.microsoft.com/office/drawing/2014/main" xmlns="" id="{457035B6-2DA7-476A-96FB-1DD48859C7A2}"/>
              </a:ext>
            </a:extLst>
          </p:cNvPr>
          <p:cNvGraphicFramePr>
            <a:graphicFrameLocks noGrp="1"/>
          </p:cNvGraphicFramePr>
          <p:nvPr>
            <p:ph sz="half" idx="2"/>
            <p:extLst>
              <p:ext uri="{D42A27DB-BD31-4B8C-83A1-F6EECF244321}">
                <p14:modId xmlns:p14="http://schemas.microsoft.com/office/powerpoint/2010/main" xmlns="" val="3072300426"/>
              </p:ext>
            </p:extLst>
          </p:nvPr>
        </p:nvGraphicFramePr>
        <p:xfrm>
          <a:off x="684212" y="2473098"/>
          <a:ext cx="4561287" cy="3749040"/>
        </p:xfrm>
        <a:graphic>
          <a:graphicData uri="http://schemas.openxmlformats.org/drawingml/2006/table">
            <a:tbl>
              <a:tblPr firstRow="1" firstCol="1" bandRow="1">
                <a:tableStyleId>{5C22544A-7EE6-4342-B048-85BDC9FD1C3A}</a:tableStyleId>
              </a:tblPr>
              <a:tblGrid>
                <a:gridCol w="2296327">
                  <a:extLst>
                    <a:ext uri="{9D8B030D-6E8A-4147-A177-3AD203B41FA5}">
                      <a16:colId xmlns:a16="http://schemas.microsoft.com/office/drawing/2014/main" xmlns="" val="1573701467"/>
                    </a:ext>
                  </a:extLst>
                </a:gridCol>
                <a:gridCol w="2264960">
                  <a:extLst>
                    <a:ext uri="{9D8B030D-6E8A-4147-A177-3AD203B41FA5}">
                      <a16:colId xmlns:a16="http://schemas.microsoft.com/office/drawing/2014/main" xmlns="" val="743923595"/>
                    </a:ext>
                  </a:extLst>
                </a:gridCol>
              </a:tblGrid>
              <a:tr h="91416">
                <a:tc>
                  <a:txBody>
                    <a:bodyPr/>
                    <a:lstStyle/>
                    <a:p>
                      <a:r>
                        <a:rPr lang="en-IN" sz="600" dirty="0">
                          <a:effectLst/>
                        </a:rPr>
                        <a:t>Columns           Skewness</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Columns           Skewness</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867607614"/>
                  </a:ext>
                </a:extLst>
              </a:tr>
              <a:tr h="91416">
                <a:tc>
                  <a:txBody>
                    <a:bodyPr/>
                    <a:lstStyle/>
                    <a:p>
                      <a:r>
                        <a:rPr lang="en-IN" sz="600" dirty="0">
                          <a:effectLst/>
                        </a:rPr>
                        <a:t>Id                0.026526</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CentralAir       -3.475188</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062575532"/>
                  </a:ext>
                </a:extLst>
              </a:tr>
              <a:tr h="91416">
                <a:tc>
                  <a:txBody>
                    <a:bodyPr/>
                    <a:lstStyle/>
                    <a:p>
                      <a:r>
                        <a:rPr lang="en-IN" sz="600" dirty="0">
                          <a:effectLst/>
                        </a:rPr>
                        <a:t>MSSubClass        1.422019</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Electrical       -3.104209</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904237893"/>
                  </a:ext>
                </a:extLst>
              </a:tr>
              <a:tr h="91416">
                <a:tc>
                  <a:txBody>
                    <a:bodyPr/>
                    <a:lstStyle/>
                    <a:p>
                      <a:r>
                        <a:rPr lang="en-IN" sz="600" dirty="0">
                          <a:effectLst/>
                        </a:rPr>
                        <a:t>MSZoning         -1.796785</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1stFlrSF          1.513707</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4286941411"/>
                  </a:ext>
                </a:extLst>
              </a:tr>
              <a:tr h="91416">
                <a:tc>
                  <a:txBody>
                    <a:bodyPr/>
                    <a:lstStyle/>
                    <a:p>
                      <a:r>
                        <a:rPr lang="en-IN" sz="600" dirty="0">
                          <a:effectLst/>
                        </a:rPr>
                        <a:t>LotFrontage       2.710383</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2ndFlrSF          0.823479</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635447157"/>
                  </a:ext>
                </a:extLst>
              </a:tr>
              <a:tr h="91416">
                <a:tc>
                  <a:txBody>
                    <a:bodyPr/>
                    <a:lstStyle/>
                    <a:p>
                      <a:r>
                        <a:rPr lang="en-IN" sz="600" dirty="0">
                          <a:effectLst/>
                        </a:rPr>
                        <a:t>LotArea          10.659285</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LowQualFinSF      8.666142</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237378404"/>
                  </a:ext>
                </a:extLst>
              </a:tr>
              <a:tr h="91416">
                <a:tc>
                  <a:txBody>
                    <a:bodyPr/>
                    <a:lstStyle/>
                    <a:p>
                      <a:r>
                        <a:rPr lang="en-IN" sz="600" dirty="0">
                          <a:effectLst/>
                        </a:rPr>
                        <a:t>Street          -17.021969</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GrLivArea         1.449952</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587284967"/>
                  </a:ext>
                </a:extLst>
              </a:tr>
              <a:tr h="91416">
                <a:tc>
                  <a:txBody>
                    <a:bodyPr/>
                    <a:lstStyle/>
                    <a:p>
                      <a:r>
                        <a:rPr lang="en-IN" sz="600" dirty="0">
                          <a:effectLst/>
                        </a:rPr>
                        <a:t>Alley             5.436187</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BsmtFullBath      0.627106</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706325287"/>
                  </a:ext>
                </a:extLst>
              </a:tr>
              <a:tr h="91416">
                <a:tc>
                  <a:txBody>
                    <a:bodyPr/>
                    <a:lstStyle/>
                    <a:p>
                      <a:r>
                        <a:rPr lang="en-IN" sz="600" dirty="0">
                          <a:effectLst/>
                        </a:rPr>
                        <a:t>LotShape         -0.603775</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BsmtHalfBath      4.264403</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315955439"/>
                  </a:ext>
                </a:extLst>
              </a:tr>
              <a:tr h="91416">
                <a:tc>
                  <a:txBody>
                    <a:bodyPr/>
                    <a:lstStyle/>
                    <a:p>
                      <a:r>
                        <a:rPr lang="en-IN" sz="600" dirty="0">
                          <a:effectLst/>
                        </a:rPr>
                        <a:t>LandContour      -3.125982</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FullBath          0.057809</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277280890"/>
                  </a:ext>
                </a:extLst>
              </a:tr>
              <a:tr h="91416">
                <a:tc>
                  <a:txBody>
                    <a:bodyPr/>
                    <a:lstStyle/>
                    <a:p>
                      <a:r>
                        <a:rPr lang="en-IN" sz="600" dirty="0">
                          <a:effectLst/>
                        </a:rPr>
                        <a:t>LotConfig        -1.118821</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HalfBath          0.656492</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5693550"/>
                  </a:ext>
                </a:extLst>
              </a:tr>
              <a:tr h="91416">
                <a:tc>
                  <a:txBody>
                    <a:bodyPr/>
                    <a:lstStyle/>
                    <a:p>
                      <a:r>
                        <a:rPr lang="en-IN" sz="600" dirty="0">
                          <a:effectLst/>
                        </a:rPr>
                        <a:t>LandSlope         4.812568</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BedroomAbvGr      0.243855</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4016385375"/>
                  </a:ext>
                </a:extLst>
              </a:tr>
              <a:tr h="91416">
                <a:tc>
                  <a:txBody>
                    <a:bodyPr/>
                    <a:lstStyle/>
                    <a:p>
                      <a:r>
                        <a:rPr lang="en-IN" sz="600" dirty="0">
                          <a:effectLst/>
                        </a:rPr>
                        <a:t>Neighborhood      0.043735</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KitchenAbvGr      4.365259</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041492229"/>
                  </a:ext>
                </a:extLst>
              </a:tr>
              <a:tr h="91416">
                <a:tc>
                  <a:txBody>
                    <a:bodyPr/>
                    <a:lstStyle/>
                    <a:p>
                      <a:r>
                        <a:rPr lang="en-IN" sz="600" dirty="0">
                          <a:effectLst/>
                        </a:rPr>
                        <a:t>Condition1        3.008289</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KitchenQual      -1.408106</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600125918"/>
                  </a:ext>
                </a:extLst>
              </a:tr>
              <a:tr h="91416">
                <a:tc>
                  <a:txBody>
                    <a:bodyPr/>
                    <a:lstStyle/>
                    <a:p>
                      <a:r>
                        <a:rPr lang="en-IN" sz="600" dirty="0">
                          <a:effectLst/>
                        </a:rPr>
                        <a:t>Condition2       11.514458</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TotRmsAbvGrd      0.644657</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839815624"/>
                  </a:ext>
                </a:extLst>
              </a:tr>
              <a:tr h="91416">
                <a:tc>
                  <a:txBody>
                    <a:bodyPr/>
                    <a:lstStyle/>
                    <a:p>
                      <a:r>
                        <a:rPr lang="en-IN" sz="600" dirty="0">
                          <a:effectLst/>
                        </a:rPr>
                        <a:t>BldgType          2.318657</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Functional       -3.999663</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450092998"/>
                  </a:ext>
                </a:extLst>
              </a:tr>
              <a:tr h="91416">
                <a:tc>
                  <a:txBody>
                    <a:bodyPr/>
                    <a:lstStyle/>
                    <a:p>
                      <a:r>
                        <a:rPr lang="en-IN" sz="600" dirty="0">
                          <a:effectLst/>
                        </a:rPr>
                        <a:t>HouseStyle        0.285680</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Fireplaces        0.671966</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153883155"/>
                  </a:ext>
                </a:extLst>
              </a:tr>
              <a:tr h="91416">
                <a:tc>
                  <a:txBody>
                    <a:bodyPr/>
                    <a:lstStyle/>
                    <a:p>
                      <a:r>
                        <a:rPr lang="en-IN" sz="600" dirty="0">
                          <a:effectLst/>
                        </a:rPr>
                        <a:t>OverallQual       0.175082</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FireplaceQu       0.753507</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4052327906"/>
                  </a:ext>
                </a:extLst>
              </a:tr>
              <a:tr h="91416">
                <a:tc>
                  <a:txBody>
                    <a:bodyPr/>
                    <a:lstStyle/>
                    <a:p>
                      <a:r>
                        <a:rPr lang="en-IN" sz="600" dirty="0">
                          <a:effectLst/>
                        </a:rPr>
                        <a:t>OverallCond       0.580714</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GarageType        0.831142</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615848458"/>
                  </a:ext>
                </a:extLst>
              </a:tr>
              <a:tr h="91416">
                <a:tc>
                  <a:txBody>
                    <a:bodyPr/>
                    <a:lstStyle/>
                    <a:p>
                      <a:r>
                        <a:rPr lang="en-IN" sz="600" dirty="0">
                          <a:effectLst/>
                        </a:rPr>
                        <a:t>YearBuilt        -0.579204</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GarageYrBlt      -0.662934</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005498032"/>
                  </a:ext>
                </a:extLst>
              </a:tr>
              <a:tr h="91416">
                <a:tc>
                  <a:txBody>
                    <a:bodyPr/>
                    <a:lstStyle/>
                    <a:p>
                      <a:r>
                        <a:rPr lang="en-IN" sz="600" dirty="0">
                          <a:effectLst/>
                        </a:rPr>
                        <a:t>YearRemodAdd     -0.495864</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GarageFinish     -0.450190</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823035192"/>
                  </a:ext>
                </a:extLst>
              </a:tr>
              <a:tr h="91416">
                <a:tc>
                  <a:txBody>
                    <a:bodyPr/>
                    <a:lstStyle/>
                    <a:p>
                      <a:r>
                        <a:rPr lang="en-IN" sz="600" dirty="0">
                          <a:effectLst/>
                        </a:rPr>
                        <a:t>RoofStyle         1.498560</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GarageCars       -0.358556</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682006439"/>
                  </a:ext>
                </a:extLst>
              </a:tr>
              <a:tr h="91416">
                <a:tc>
                  <a:txBody>
                    <a:bodyPr/>
                    <a:lstStyle/>
                    <a:p>
                      <a:r>
                        <a:rPr lang="en-IN" sz="600" dirty="0">
                          <a:effectLst/>
                        </a:rPr>
                        <a:t>RoofMatl          7.577352</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GarageArea        0.189665</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64033354"/>
                  </a:ext>
                </a:extLst>
              </a:tr>
              <a:tr h="91416">
                <a:tc>
                  <a:txBody>
                    <a:bodyPr/>
                    <a:lstStyle/>
                    <a:p>
                      <a:r>
                        <a:rPr lang="en-IN" sz="600" dirty="0">
                          <a:effectLst/>
                        </a:rPr>
                        <a:t>Exterior1st      -0.612816</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GarageQual       -4.582386</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832818250"/>
                  </a:ext>
                </a:extLst>
              </a:tr>
              <a:tr h="91416">
                <a:tc>
                  <a:txBody>
                    <a:bodyPr/>
                    <a:lstStyle/>
                    <a:p>
                      <a:r>
                        <a:rPr lang="en-IN" sz="600" dirty="0">
                          <a:effectLst/>
                        </a:rPr>
                        <a:t>Exterior2nd      -0.592349</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GarageCond       -5.422472</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140576476"/>
                  </a:ext>
                </a:extLst>
              </a:tr>
              <a:tr h="91416">
                <a:tc>
                  <a:txBody>
                    <a:bodyPr/>
                    <a:lstStyle/>
                    <a:p>
                      <a:r>
                        <a:rPr lang="en-IN" sz="600" dirty="0">
                          <a:effectLst/>
                        </a:rPr>
                        <a:t>MasVnrType       -0.104609</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PavedDrive       -3.274035</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613342997"/>
                  </a:ext>
                </a:extLst>
              </a:tr>
              <a:tr h="91416">
                <a:tc>
                  <a:txBody>
                    <a:bodyPr/>
                    <a:lstStyle/>
                    <a:p>
                      <a:r>
                        <a:rPr lang="en-IN" sz="600" dirty="0">
                          <a:effectLst/>
                        </a:rPr>
                        <a:t>MasVnrArea        2.834658</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WoodDeckSF        1.504929</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081546938"/>
                  </a:ext>
                </a:extLst>
              </a:tr>
              <a:tr h="91416">
                <a:tc>
                  <a:txBody>
                    <a:bodyPr/>
                    <a:lstStyle/>
                    <a:p>
                      <a:r>
                        <a:rPr lang="en-IN" sz="600" dirty="0">
                          <a:effectLst/>
                        </a:rPr>
                        <a:t>ExterQual        -1.810843</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OpenPorchSF       2.410840</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80650782"/>
                  </a:ext>
                </a:extLst>
              </a:tr>
              <a:tr h="91416">
                <a:tc>
                  <a:txBody>
                    <a:bodyPr/>
                    <a:lstStyle/>
                    <a:p>
                      <a:r>
                        <a:rPr lang="en-IN" sz="600" dirty="0">
                          <a:effectLst/>
                        </a:rPr>
                        <a:t>ExterCond        -2.516219</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EnclosedPorch     3.043610</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740063003"/>
                  </a:ext>
                </a:extLst>
              </a:tr>
              <a:tr h="91416">
                <a:tc>
                  <a:txBody>
                    <a:bodyPr/>
                    <a:lstStyle/>
                    <a:p>
                      <a:r>
                        <a:rPr lang="en-IN" sz="600" dirty="0">
                          <a:effectLst/>
                        </a:rPr>
                        <a:t>Foundation       -0.002761</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3SsnPorch         9.770611</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088678008"/>
                  </a:ext>
                </a:extLst>
              </a:tr>
              <a:tr h="91416">
                <a:tc>
                  <a:txBody>
                    <a:bodyPr/>
                    <a:lstStyle/>
                    <a:p>
                      <a:r>
                        <a:rPr lang="en-IN" sz="600" dirty="0">
                          <a:effectLst/>
                        </a:rPr>
                        <a:t>BsmtQual         -1.343781</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ScreenPorch       4.105741</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159114180"/>
                  </a:ext>
                </a:extLst>
              </a:tr>
              <a:tr h="91416">
                <a:tc>
                  <a:txBody>
                    <a:bodyPr/>
                    <a:lstStyle/>
                    <a:p>
                      <a:r>
                        <a:rPr lang="en-IN" sz="600" dirty="0">
                          <a:effectLst/>
                        </a:rPr>
                        <a:t>BsmtCond         -3.293554</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PoolArea         13.243711</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784846759"/>
                  </a:ext>
                </a:extLst>
              </a:tr>
              <a:tr h="91416">
                <a:tc>
                  <a:txBody>
                    <a:bodyPr/>
                    <a:lstStyle/>
                    <a:p>
                      <a:r>
                        <a:rPr lang="en-IN" sz="600" dirty="0">
                          <a:effectLst/>
                        </a:rPr>
                        <a:t>BsmtExposure     -1.166987</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PoolQC          -19.401558</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261096801"/>
                  </a:ext>
                </a:extLst>
              </a:tr>
              <a:tr h="91416">
                <a:tc>
                  <a:txBody>
                    <a:bodyPr/>
                    <a:lstStyle/>
                    <a:p>
                      <a:r>
                        <a:rPr lang="en-IN" sz="600" dirty="0">
                          <a:effectLst/>
                        </a:rPr>
                        <a:t>BsmtFinType1     -0.068901</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Fence            -3.185107</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451090624"/>
                  </a:ext>
                </a:extLst>
              </a:tr>
              <a:tr h="91416">
                <a:tc>
                  <a:txBody>
                    <a:bodyPr/>
                    <a:lstStyle/>
                    <a:p>
                      <a:r>
                        <a:rPr lang="en-IN" sz="600" dirty="0">
                          <a:effectLst/>
                        </a:rPr>
                        <a:t>BsmtFinSF1        1.871606</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MiscFeature     -17.238424</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724451782"/>
                  </a:ext>
                </a:extLst>
              </a:tr>
              <a:tr h="91416">
                <a:tc>
                  <a:txBody>
                    <a:bodyPr/>
                    <a:lstStyle/>
                    <a:p>
                      <a:r>
                        <a:rPr lang="en-IN" sz="600" dirty="0">
                          <a:effectLst/>
                        </a:rPr>
                        <a:t>BsmtFinType2     -3.615783</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MiscVal          23.065943</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790741459"/>
                  </a:ext>
                </a:extLst>
              </a:tr>
              <a:tr h="91416">
                <a:tc>
                  <a:txBody>
                    <a:bodyPr/>
                    <a:lstStyle/>
                    <a:p>
                      <a:r>
                        <a:rPr lang="en-IN" sz="600" dirty="0">
                          <a:effectLst/>
                        </a:rPr>
                        <a:t>BsmtFinSF2        4.365829</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MoSold            0.220979</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315884264"/>
                  </a:ext>
                </a:extLst>
              </a:tr>
              <a:tr h="91416">
                <a:tc>
                  <a:txBody>
                    <a:bodyPr/>
                    <a:lstStyle/>
                    <a:p>
                      <a:r>
                        <a:rPr lang="en-IN" sz="600" dirty="0">
                          <a:effectLst/>
                        </a:rPr>
                        <a:t>BsmtUnfSF         0.909057</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YrSold            0.115765</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482719053"/>
                  </a:ext>
                </a:extLst>
              </a:tr>
              <a:tr h="91416">
                <a:tc>
                  <a:txBody>
                    <a:bodyPr/>
                    <a:lstStyle/>
                    <a:p>
                      <a:r>
                        <a:rPr lang="en-IN" sz="600" dirty="0">
                          <a:effectLst/>
                        </a:rPr>
                        <a:t>TotalBsmtSF       1.744591</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SaleType         -3.660513</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881659386"/>
                  </a:ext>
                </a:extLst>
              </a:tr>
              <a:tr h="91416">
                <a:tc>
                  <a:txBody>
                    <a:bodyPr/>
                    <a:lstStyle/>
                    <a:p>
                      <a:r>
                        <a:rPr lang="en-IN" sz="600" dirty="0">
                          <a:effectLst/>
                        </a:rPr>
                        <a:t>Heating          10.103609</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SaleCondition    -2.671829</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130077798"/>
                  </a:ext>
                </a:extLst>
              </a:tr>
              <a:tr h="91416">
                <a:tc>
                  <a:txBody>
                    <a:bodyPr/>
                    <a:lstStyle/>
                    <a:p>
                      <a:r>
                        <a:rPr lang="en-IN" sz="600" dirty="0">
                          <a:effectLst/>
                        </a:rPr>
                        <a:t>HeatingQC         0.449933</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SalePrice         1.953878</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009189571"/>
                  </a:ext>
                </a:extLst>
              </a:tr>
            </a:tbl>
          </a:graphicData>
        </a:graphic>
      </p:graphicFrame>
      <p:sp>
        <p:nvSpPr>
          <p:cNvPr id="5" name="Text Placeholder 4">
            <a:extLst>
              <a:ext uri="{FF2B5EF4-FFF2-40B4-BE49-F238E27FC236}">
                <a16:creationId xmlns:a16="http://schemas.microsoft.com/office/drawing/2014/main" xmlns="" id="{79409D01-9EB2-4CF3-8058-765A5E6A720A}"/>
              </a:ext>
            </a:extLst>
          </p:cNvPr>
          <p:cNvSpPr>
            <a:spLocks noGrp="1"/>
          </p:cNvSpPr>
          <p:nvPr>
            <p:ph type="body" sz="quarter" idx="3"/>
          </p:nvPr>
        </p:nvSpPr>
        <p:spPr>
          <a:xfrm>
            <a:off x="5847323" y="1713655"/>
            <a:ext cx="4479393" cy="731520"/>
          </a:xfrm>
        </p:spPr>
        <p:txBody>
          <a:bodyPr/>
          <a:lstStyle/>
          <a:p>
            <a:r>
              <a:rPr lang="en-US" dirty="0"/>
              <a:t>After handling Skewness</a:t>
            </a:r>
            <a:endParaRPr lang="en-IN" dirty="0"/>
          </a:p>
        </p:txBody>
      </p:sp>
      <p:graphicFrame>
        <p:nvGraphicFramePr>
          <p:cNvPr id="10" name="Content Placeholder 9">
            <a:extLst>
              <a:ext uri="{FF2B5EF4-FFF2-40B4-BE49-F238E27FC236}">
                <a16:creationId xmlns:a16="http://schemas.microsoft.com/office/drawing/2014/main" xmlns="" id="{1F5958F1-B24B-45F2-BEC2-1F378810BC54}"/>
              </a:ext>
            </a:extLst>
          </p:cNvPr>
          <p:cNvGraphicFramePr>
            <a:graphicFrameLocks noGrp="1"/>
          </p:cNvGraphicFramePr>
          <p:nvPr>
            <p:ph sz="quarter" idx="4"/>
            <p:extLst>
              <p:ext uri="{D42A27DB-BD31-4B8C-83A1-F6EECF244321}">
                <p14:modId xmlns:p14="http://schemas.microsoft.com/office/powerpoint/2010/main" xmlns="" val="1548389504"/>
              </p:ext>
            </p:extLst>
          </p:nvPr>
        </p:nvGraphicFramePr>
        <p:xfrm>
          <a:off x="5740672" y="2473098"/>
          <a:ext cx="5331022" cy="3749040"/>
        </p:xfrm>
        <a:graphic>
          <a:graphicData uri="http://schemas.openxmlformats.org/drawingml/2006/table">
            <a:tbl>
              <a:tblPr firstRow="1" firstCol="1" bandRow="1">
                <a:tableStyleId>{5C22544A-7EE6-4342-B048-85BDC9FD1C3A}</a:tableStyleId>
              </a:tblPr>
              <a:tblGrid>
                <a:gridCol w="2683841">
                  <a:extLst>
                    <a:ext uri="{9D8B030D-6E8A-4147-A177-3AD203B41FA5}">
                      <a16:colId xmlns:a16="http://schemas.microsoft.com/office/drawing/2014/main" xmlns="" val="540644822"/>
                    </a:ext>
                  </a:extLst>
                </a:gridCol>
                <a:gridCol w="2647181">
                  <a:extLst>
                    <a:ext uri="{9D8B030D-6E8A-4147-A177-3AD203B41FA5}">
                      <a16:colId xmlns:a16="http://schemas.microsoft.com/office/drawing/2014/main" xmlns="" val="906705863"/>
                    </a:ext>
                  </a:extLst>
                </a:gridCol>
              </a:tblGrid>
              <a:tr h="91416">
                <a:tc>
                  <a:txBody>
                    <a:bodyPr/>
                    <a:lstStyle/>
                    <a:p>
                      <a:r>
                        <a:rPr lang="en-IN" sz="600" dirty="0">
                          <a:effectLst/>
                        </a:rPr>
                        <a:t>Columns           Skewness</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Columns           Skewness</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740964154"/>
                  </a:ext>
                </a:extLst>
              </a:tr>
              <a:tr h="91416">
                <a:tc>
                  <a:txBody>
                    <a:bodyPr/>
                    <a:lstStyle/>
                    <a:p>
                      <a:r>
                        <a:rPr lang="en-IN" sz="600" dirty="0">
                          <a:effectLst/>
                        </a:rPr>
                        <a:t>Id               -0.268486</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CentralAir       -3.475188</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958109460"/>
                  </a:ext>
                </a:extLst>
              </a:tr>
              <a:tr h="91416">
                <a:tc>
                  <a:txBody>
                    <a:bodyPr/>
                    <a:lstStyle/>
                    <a:p>
                      <a:r>
                        <a:rPr lang="en-IN" sz="600" dirty="0">
                          <a:effectLst/>
                        </a:rPr>
                        <a:t>MSSubClass        0.064007</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Electrical       -3.006845</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4204687466"/>
                  </a:ext>
                </a:extLst>
              </a:tr>
              <a:tr h="91416">
                <a:tc>
                  <a:txBody>
                    <a:bodyPr/>
                    <a:lstStyle/>
                    <a:p>
                      <a:r>
                        <a:rPr lang="en-IN" sz="600" dirty="0">
                          <a:effectLst/>
                        </a:rPr>
                        <a:t>MSZoning          0.233113</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1stFlrSF         -0.002391</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312814077"/>
                  </a:ext>
                </a:extLst>
              </a:tr>
              <a:tr h="91416">
                <a:tc>
                  <a:txBody>
                    <a:bodyPr/>
                    <a:lstStyle/>
                    <a:p>
                      <a:r>
                        <a:rPr lang="en-IN" sz="600" dirty="0">
                          <a:effectLst/>
                        </a:rPr>
                        <a:t>LotFrontage       0.161368</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2ndFlrSF          0.280208</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070635756"/>
                  </a:ext>
                </a:extLst>
              </a:tr>
              <a:tr h="91416">
                <a:tc>
                  <a:txBody>
                    <a:bodyPr/>
                    <a:lstStyle/>
                    <a:p>
                      <a:r>
                        <a:rPr lang="en-IN" sz="600" dirty="0">
                          <a:effectLst/>
                        </a:rPr>
                        <a:t>LotArea           0.032509</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LowQualFinSF      6.922843</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289074869"/>
                  </a:ext>
                </a:extLst>
              </a:tr>
              <a:tr h="91416">
                <a:tc>
                  <a:txBody>
                    <a:bodyPr/>
                    <a:lstStyle/>
                    <a:p>
                      <a:r>
                        <a:rPr lang="en-IN" sz="600" dirty="0">
                          <a:effectLst/>
                        </a:rPr>
                        <a:t>Street          -17.021969</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GrLivArea        -0.000054</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673348023"/>
                  </a:ext>
                </a:extLst>
              </a:tr>
              <a:tr h="91416">
                <a:tc>
                  <a:txBody>
                    <a:bodyPr/>
                    <a:lstStyle/>
                    <a:p>
                      <a:r>
                        <a:rPr lang="en-IN" sz="600" dirty="0">
                          <a:effectLst/>
                        </a:rPr>
                        <a:t>Alley             5.436187</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BsmtFullBath      0.365488</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057420438"/>
                  </a:ext>
                </a:extLst>
              </a:tr>
              <a:tr h="91416">
                <a:tc>
                  <a:txBody>
                    <a:bodyPr/>
                    <a:lstStyle/>
                    <a:p>
                      <a:r>
                        <a:rPr lang="en-IN" sz="600" dirty="0">
                          <a:effectLst/>
                        </a:rPr>
                        <a:t>LotShape         -0.594207</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BsmtHalfBath      3.954345</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466602345"/>
                  </a:ext>
                </a:extLst>
              </a:tr>
              <a:tr h="91416">
                <a:tc>
                  <a:txBody>
                    <a:bodyPr/>
                    <a:lstStyle/>
                    <a:p>
                      <a:r>
                        <a:rPr lang="en-IN" sz="600" dirty="0">
                          <a:effectLst/>
                        </a:rPr>
                        <a:t>LandContour      -2.592303</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FullBath         -0.045944</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073871135"/>
                  </a:ext>
                </a:extLst>
              </a:tr>
              <a:tr h="91416">
                <a:tc>
                  <a:txBody>
                    <a:bodyPr/>
                    <a:lstStyle/>
                    <a:p>
                      <a:r>
                        <a:rPr lang="en-IN" sz="600" dirty="0">
                          <a:effectLst/>
                        </a:rPr>
                        <a:t>LotConfig        -1.030401</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HalfBath          0.498003</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170910516"/>
                  </a:ext>
                </a:extLst>
              </a:tr>
              <a:tr h="91416">
                <a:tc>
                  <a:txBody>
                    <a:bodyPr/>
                    <a:lstStyle/>
                    <a:p>
                      <a:r>
                        <a:rPr lang="en-IN" sz="600" dirty="0">
                          <a:effectLst/>
                        </a:rPr>
                        <a:t>LandSlope         3.954345</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BedroomAbvGr      0.116498</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886894066"/>
                  </a:ext>
                </a:extLst>
              </a:tr>
              <a:tr h="91416">
                <a:tc>
                  <a:txBody>
                    <a:bodyPr/>
                    <a:lstStyle/>
                    <a:p>
                      <a:r>
                        <a:rPr lang="en-IN" sz="600" dirty="0">
                          <a:effectLst/>
                        </a:rPr>
                        <a:t>Neighborhood     -0.146541</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KitchenAbvGr     -2.370593</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3667032"/>
                  </a:ext>
                </a:extLst>
              </a:tr>
              <a:tr h="91416">
                <a:tc>
                  <a:txBody>
                    <a:bodyPr/>
                    <a:lstStyle/>
                    <a:p>
                      <a:r>
                        <a:rPr lang="en-IN" sz="600" dirty="0">
                          <a:effectLst/>
                        </a:rPr>
                        <a:t>Condition1        0.225468</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KitchenQual      -0.435558</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019030437"/>
                  </a:ext>
                </a:extLst>
              </a:tr>
              <a:tr h="91416">
                <a:tc>
                  <a:txBody>
                    <a:bodyPr/>
                    <a:lstStyle/>
                    <a:p>
                      <a:r>
                        <a:rPr lang="en-IN" sz="600" dirty="0">
                          <a:effectLst/>
                        </a:rPr>
                        <a:t>Condition2        0.537277</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TotRmsAbvGrd      0.002332</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393061365"/>
                  </a:ext>
                </a:extLst>
              </a:tr>
              <a:tr h="91416">
                <a:tc>
                  <a:txBody>
                    <a:bodyPr/>
                    <a:lstStyle/>
                    <a:p>
                      <a:r>
                        <a:rPr lang="en-IN" sz="600" dirty="0">
                          <a:effectLst/>
                        </a:rPr>
                        <a:t>BldgType          1.857194</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Functional       -3.343664</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4264014073"/>
                  </a:ext>
                </a:extLst>
              </a:tr>
              <a:tr h="91416">
                <a:tc>
                  <a:txBody>
                    <a:bodyPr/>
                    <a:lstStyle/>
                    <a:p>
                      <a:r>
                        <a:rPr lang="en-IN" sz="600" dirty="0">
                          <a:effectLst/>
                        </a:rPr>
                        <a:t>HouseStyle       -0.080331</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Fireplaces        0.084950</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001868723"/>
                  </a:ext>
                </a:extLst>
              </a:tr>
              <a:tr h="91416">
                <a:tc>
                  <a:txBody>
                    <a:bodyPr/>
                    <a:lstStyle/>
                    <a:p>
                      <a:r>
                        <a:rPr lang="en-IN" sz="600" dirty="0">
                          <a:effectLst/>
                        </a:rPr>
                        <a:t>OverallQual       0.021658</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FireplaceQu       0.082653</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835190516"/>
                  </a:ext>
                </a:extLst>
              </a:tr>
              <a:tr h="91416">
                <a:tc>
                  <a:txBody>
                    <a:bodyPr/>
                    <a:lstStyle/>
                    <a:p>
                      <a:r>
                        <a:rPr lang="en-IN" sz="600" dirty="0">
                          <a:effectLst/>
                        </a:rPr>
                        <a:t>OverallCond       0.048063</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GarageType        0.222501</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995230773"/>
                  </a:ext>
                </a:extLst>
              </a:tr>
              <a:tr h="91416">
                <a:tc>
                  <a:txBody>
                    <a:bodyPr/>
                    <a:lstStyle/>
                    <a:p>
                      <a:r>
                        <a:rPr lang="en-IN" sz="600" dirty="0">
                          <a:effectLst/>
                        </a:rPr>
                        <a:t>YearBuilt        -0.126641</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GarageYrBlt      -0.132523</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452960678"/>
                  </a:ext>
                </a:extLst>
              </a:tr>
              <a:tr h="91416">
                <a:tc>
                  <a:txBody>
                    <a:bodyPr/>
                    <a:lstStyle/>
                    <a:p>
                      <a:r>
                        <a:rPr lang="en-IN" sz="600" dirty="0">
                          <a:effectLst/>
                        </a:rPr>
                        <a:t>YearRemodAdd     -0.225131</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GarageFinish     -0.335248</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488847193"/>
                  </a:ext>
                </a:extLst>
              </a:tr>
              <a:tr h="91416">
                <a:tc>
                  <a:txBody>
                    <a:bodyPr/>
                    <a:lstStyle/>
                    <a:p>
                      <a:r>
                        <a:rPr lang="en-IN" sz="600" dirty="0">
                          <a:effectLst/>
                        </a:rPr>
                        <a:t>RoofStyle        -0.292233</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GarageCars       -0.022970</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122389991"/>
                  </a:ext>
                </a:extLst>
              </a:tr>
              <a:tr h="91416">
                <a:tc>
                  <a:txBody>
                    <a:bodyPr/>
                    <a:lstStyle/>
                    <a:p>
                      <a:r>
                        <a:rPr lang="en-IN" sz="600" dirty="0">
                          <a:effectLst/>
                        </a:rPr>
                        <a:t>RoofMatl         -6.314987</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GarageArea       -0.320370</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457914313"/>
                  </a:ext>
                </a:extLst>
              </a:tr>
              <a:tr h="91416">
                <a:tc>
                  <a:txBody>
                    <a:bodyPr/>
                    <a:lstStyle/>
                    <a:p>
                      <a:r>
                        <a:rPr lang="en-IN" sz="600" dirty="0">
                          <a:effectLst/>
                        </a:rPr>
                        <a:t>Exterior1st      -0.338023</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GarageQual       -4.327379</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785370869"/>
                  </a:ext>
                </a:extLst>
              </a:tr>
              <a:tr h="91416">
                <a:tc>
                  <a:txBody>
                    <a:bodyPr/>
                    <a:lstStyle/>
                    <a:p>
                      <a:r>
                        <a:rPr lang="en-IN" sz="600" dirty="0">
                          <a:effectLst/>
                        </a:rPr>
                        <a:t>Exterior2nd      -0.352793</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GarageCond       -4.925781</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470903703"/>
                  </a:ext>
                </a:extLst>
              </a:tr>
              <a:tr h="91416">
                <a:tc>
                  <a:txBody>
                    <a:bodyPr/>
                    <a:lstStyle/>
                    <a:p>
                      <a:r>
                        <a:rPr lang="en-IN" sz="600" dirty="0">
                          <a:effectLst/>
                        </a:rPr>
                        <a:t>MasVnrType       -0.016203</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PavedDrive       -3.025809</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729885856"/>
                  </a:ext>
                </a:extLst>
              </a:tr>
              <a:tr h="91416">
                <a:tc>
                  <a:txBody>
                    <a:bodyPr/>
                    <a:lstStyle/>
                    <a:p>
                      <a:r>
                        <a:rPr lang="en-IN" sz="600" dirty="0">
                          <a:effectLst/>
                        </a:rPr>
                        <a:t>MasVnrArea        0.416370</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WoodDeckSF        0.113026</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268883463"/>
                  </a:ext>
                </a:extLst>
              </a:tr>
              <a:tr h="91416">
                <a:tc>
                  <a:txBody>
                    <a:bodyPr/>
                    <a:lstStyle/>
                    <a:p>
                      <a:r>
                        <a:rPr lang="en-IN" sz="600" dirty="0">
                          <a:effectLst/>
                        </a:rPr>
                        <a:t>ExterQual        -0.605112</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OpenPorchSF      -0.002749</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924323332"/>
                  </a:ext>
                </a:extLst>
              </a:tr>
              <a:tr h="91416">
                <a:tc>
                  <a:txBody>
                    <a:bodyPr/>
                    <a:lstStyle/>
                    <a:p>
                      <a:r>
                        <a:rPr lang="en-IN" sz="600" dirty="0">
                          <a:effectLst/>
                        </a:rPr>
                        <a:t>ExterCond        -2.270791</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EnclosedPorch     2.022616</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361975601"/>
                  </a:ext>
                </a:extLst>
              </a:tr>
              <a:tr h="91416">
                <a:tc>
                  <a:txBody>
                    <a:bodyPr/>
                    <a:lstStyle/>
                    <a:p>
                      <a:r>
                        <a:rPr lang="en-IN" sz="600" dirty="0">
                          <a:effectLst/>
                        </a:rPr>
                        <a:t>Foundation        0.004296</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3SsnPorch         7.087955</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143255866"/>
                  </a:ext>
                </a:extLst>
              </a:tr>
              <a:tr h="91416">
                <a:tc>
                  <a:txBody>
                    <a:bodyPr/>
                    <a:lstStyle/>
                    <a:p>
                      <a:r>
                        <a:rPr lang="en-IN" sz="600" dirty="0">
                          <a:effectLst/>
                        </a:rPr>
                        <a:t>BsmtQual         -0.413999</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ScreenPorch       3.067153</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447845763"/>
                  </a:ext>
                </a:extLst>
              </a:tr>
              <a:tr h="91416">
                <a:tc>
                  <a:txBody>
                    <a:bodyPr/>
                    <a:lstStyle/>
                    <a:p>
                      <a:r>
                        <a:rPr lang="en-IN" sz="600" dirty="0">
                          <a:effectLst/>
                        </a:rPr>
                        <a:t>BsmtCond         -3.025865</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PoolArea         12.817372</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036273301"/>
                  </a:ext>
                </a:extLst>
              </a:tr>
              <a:tr h="91416">
                <a:tc>
                  <a:txBody>
                    <a:bodyPr/>
                    <a:lstStyle/>
                    <a:p>
                      <a:r>
                        <a:rPr lang="en-IN" sz="600" dirty="0">
                          <a:effectLst/>
                        </a:rPr>
                        <a:t>BsmtExposure     -0.914214</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PoolQC          -17.021969</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599726289"/>
                  </a:ext>
                </a:extLst>
              </a:tr>
              <a:tr h="91416">
                <a:tc>
                  <a:txBody>
                    <a:bodyPr/>
                    <a:lstStyle/>
                    <a:p>
                      <a:r>
                        <a:rPr lang="en-IN" sz="600" dirty="0">
                          <a:effectLst/>
                        </a:rPr>
                        <a:t>BsmtFinType1     -0.206639</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Fence             1.116688</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548666206"/>
                  </a:ext>
                </a:extLst>
              </a:tr>
              <a:tr h="91416">
                <a:tc>
                  <a:txBody>
                    <a:bodyPr/>
                    <a:lstStyle/>
                    <a:p>
                      <a:r>
                        <a:rPr lang="en-IN" sz="600" dirty="0">
                          <a:effectLst/>
                        </a:rPr>
                        <a:t>BsmtFinSF1       -0.404528</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MiscFeature       9.291637</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404287046"/>
                  </a:ext>
                </a:extLst>
              </a:tr>
              <a:tr h="91416">
                <a:tc>
                  <a:txBody>
                    <a:bodyPr/>
                    <a:lstStyle/>
                    <a:p>
                      <a:r>
                        <a:rPr lang="en-IN" sz="600" dirty="0">
                          <a:effectLst/>
                        </a:rPr>
                        <a:t>BsmtFinType2     -2.420885</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MiscVal           4.991071</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671955709"/>
                  </a:ext>
                </a:extLst>
              </a:tr>
              <a:tr h="91416">
                <a:tc>
                  <a:txBody>
                    <a:bodyPr/>
                    <a:lstStyle/>
                    <a:p>
                      <a:r>
                        <a:rPr lang="en-IN" sz="600" dirty="0">
                          <a:effectLst/>
                        </a:rPr>
                        <a:t>BsmtFinSF2        2.394737</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MoSold           -0.035838</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547106063"/>
                  </a:ext>
                </a:extLst>
              </a:tr>
              <a:tr h="91416">
                <a:tc>
                  <a:txBody>
                    <a:bodyPr/>
                    <a:lstStyle/>
                    <a:p>
                      <a:r>
                        <a:rPr lang="en-IN" sz="600" dirty="0">
                          <a:effectLst/>
                        </a:rPr>
                        <a:t>BsmtUnfSF        -0.284390</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YrSold            0.112893</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4075220717"/>
                  </a:ext>
                </a:extLst>
              </a:tr>
              <a:tr h="91416">
                <a:tc>
                  <a:txBody>
                    <a:bodyPr/>
                    <a:lstStyle/>
                    <a:p>
                      <a:r>
                        <a:rPr lang="en-IN" sz="600" dirty="0">
                          <a:effectLst/>
                        </a:rPr>
                        <a:t>TotalBsmtSF       0.286779</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SaleType         -2.067563</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980657503"/>
                  </a:ext>
                </a:extLst>
              </a:tr>
              <a:tr h="91416">
                <a:tc>
                  <a:txBody>
                    <a:bodyPr/>
                    <a:lstStyle/>
                    <a:p>
                      <a:r>
                        <a:rPr lang="en-IN" sz="600" dirty="0">
                          <a:effectLst/>
                        </a:rPr>
                        <a:t>Heating          -4.541694</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SaleCondition    -0.353292</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402297515"/>
                  </a:ext>
                </a:extLst>
              </a:tr>
              <a:tr h="91416">
                <a:tc>
                  <a:txBody>
                    <a:bodyPr/>
                    <a:lstStyle/>
                    <a:p>
                      <a:r>
                        <a:rPr lang="en-IN" sz="600" dirty="0">
                          <a:effectLst/>
                        </a:rPr>
                        <a:t>HeatingQC         0.156511</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 </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888179052"/>
                  </a:ext>
                </a:extLst>
              </a:tr>
            </a:tbl>
          </a:graphicData>
        </a:graphic>
      </p:graphicFrame>
      <p:sp>
        <p:nvSpPr>
          <p:cNvPr id="4" name="Slide Number Placeholder 3"/>
          <p:cNvSpPr>
            <a:spLocks noGrp="1"/>
          </p:cNvSpPr>
          <p:nvPr>
            <p:ph type="sldNum" sz="quarter" idx="12"/>
          </p:nvPr>
        </p:nvSpPr>
        <p:spPr/>
        <p:txBody>
          <a:bodyPr>
            <a:normAutofit lnSpcReduction="10000"/>
          </a:bodyPr>
          <a:lstStyle/>
          <a:p>
            <a:fld id="{DF28FB93-0A08-4E7D-8E63-9EFA29F1E093}" type="slidenum">
              <a:rPr lang="en-US" smtClean="0"/>
              <a:pPr/>
              <a:t>21</a:t>
            </a:fld>
            <a:endParaRPr lang="en-US" dirty="0"/>
          </a:p>
        </p:txBody>
      </p:sp>
    </p:spTree>
    <p:extLst>
      <p:ext uri="{BB962C8B-B14F-4D97-AF65-F5344CB8AC3E}">
        <p14:creationId xmlns:p14="http://schemas.microsoft.com/office/powerpoint/2010/main" xmlns="" val="27383323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F79BF6-1B5C-46C6-B214-E84604EC7D36}"/>
              </a:ext>
            </a:extLst>
          </p:cNvPr>
          <p:cNvSpPr>
            <a:spLocks noGrp="1"/>
          </p:cNvSpPr>
          <p:nvPr>
            <p:ph type="title"/>
          </p:nvPr>
        </p:nvSpPr>
        <p:spPr/>
        <p:txBody>
          <a:bodyPr/>
          <a:lstStyle/>
          <a:p>
            <a:r>
              <a:rPr lang="en-IN" b="1" dirty="0">
                <a:solidFill>
                  <a:schemeClr val="tx1"/>
                </a:solidFill>
                <a:effectLst/>
                <a:latin typeface="Times New Roman" panose="02020603050405020304" pitchFamily="18" charset="0"/>
                <a:ea typeface="Times New Roman" panose="02020603050405020304" pitchFamily="18" charset="0"/>
              </a:rPr>
              <a:t>Model Building and Evaluation</a:t>
            </a:r>
            <a:endParaRPr lang="en-IN" dirty="0">
              <a:solidFill>
                <a:schemeClr val="tx1"/>
              </a:solidFill>
            </a:endParaRPr>
          </a:p>
        </p:txBody>
      </p:sp>
      <p:sp>
        <p:nvSpPr>
          <p:cNvPr id="3" name="Content Placeholder 2">
            <a:extLst>
              <a:ext uri="{FF2B5EF4-FFF2-40B4-BE49-F238E27FC236}">
                <a16:creationId xmlns:a16="http://schemas.microsoft.com/office/drawing/2014/main" xmlns="" id="{3D5CBBD8-A989-413C-87D6-0A08ACBD74E0}"/>
              </a:ext>
            </a:extLst>
          </p:cNvPr>
          <p:cNvSpPr>
            <a:spLocks noGrp="1"/>
          </p:cNvSpPr>
          <p:nvPr>
            <p:ph idx="1"/>
          </p:nvPr>
        </p:nvSpPr>
        <p:spPr>
          <a:xfrm>
            <a:off x="1261543" y="2049463"/>
            <a:ext cx="8593122" cy="4351337"/>
          </a:xfrm>
        </p:spPr>
        <p:txBody>
          <a:bodyPr/>
          <a:lstStyle/>
          <a:p>
            <a:pPr marL="0" indent="0">
              <a:buNone/>
            </a:pPr>
            <a:r>
              <a:rPr lang="en-US" dirty="0">
                <a:latin typeface="Times New Roman" panose="02020603050405020304" pitchFamily="18" charset="0"/>
                <a:cs typeface="Times New Roman" panose="02020603050405020304" pitchFamily="18" charset="0"/>
              </a:rPr>
              <a:t>These are modelling approach made to build an model :</a:t>
            </a:r>
          </a:p>
          <a:p>
            <a:r>
              <a:rPr lang="en-US" dirty="0">
                <a:latin typeface="Times New Roman" panose="02020603050405020304" pitchFamily="18" charset="0"/>
                <a:cs typeface="Times New Roman" panose="02020603050405020304" pitchFamily="18" charset="0"/>
              </a:rPr>
              <a:t>Linear</a:t>
            </a:r>
          </a:p>
          <a:p>
            <a:r>
              <a:rPr lang="en-US" dirty="0">
                <a:latin typeface="Times New Roman" panose="02020603050405020304" pitchFamily="18" charset="0"/>
                <a:cs typeface="Times New Roman" panose="02020603050405020304" pitchFamily="18" charset="0"/>
              </a:rPr>
              <a:t>Random Forest</a:t>
            </a:r>
          </a:p>
          <a:p>
            <a:r>
              <a:rPr lang="en-US" dirty="0">
                <a:latin typeface="Times New Roman" panose="02020603050405020304" pitchFamily="18" charset="0"/>
                <a:cs typeface="Times New Roman" panose="02020603050405020304" pitchFamily="18" charset="0"/>
              </a:rPr>
              <a:t>Decision Tree</a:t>
            </a:r>
          </a:p>
          <a:p>
            <a:r>
              <a:rPr lang="en-US" dirty="0">
                <a:latin typeface="Times New Roman" panose="02020603050405020304" pitchFamily="18" charset="0"/>
                <a:cs typeface="Times New Roman" panose="02020603050405020304" pitchFamily="18" charset="0"/>
              </a:rPr>
              <a:t>XGBoost</a:t>
            </a:r>
          </a:p>
          <a:p>
            <a:r>
              <a:rPr lang="en-IN" dirty="0">
                <a:latin typeface="Times New Roman" panose="02020603050405020304" pitchFamily="18" charset="0"/>
                <a:cs typeface="Times New Roman" panose="02020603050405020304" pitchFamily="18" charset="0"/>
              </a:rPr>
              <a:t>k-nearest </a:t>
            </a:r>
            <a:r>
              <a:rPr lang="en-IN" dirty="0" smtClean="0">
                <a:latin typeface="Times New Roman" panose="02020603050405020304" pitchFamily="18" charset="0"/>
                <a:cs typeface="Times New Roman" panose="02020603050405020304" pitchFamily="18" charset="0"/>
              </a:rPr>
              <a:t>neighbours </a:t>
            </a:r>
            <a:r>
              <a:rPr lang="en-IN" dirty="0">
                <a:latin typeface="Times New Roman" panose="02020603050405020304" pitchFamily="18" charset="0"/>
                <a:cs typeface="Times New Roman" panose="02020603050405020304" pitchFamily="18" charset="0"/>
              </a:rPr>
              <a:t>(KNN)</a:t>
            </a:r>
          </a:p>
        </p:txBody>
      </p:sp>
      <p:sp>
        <p:nvSpPr>
          <p:cNvPr id="5" name="Slide Number Placeholder 4"/>
          <p:cNvSpPr>
            <a:spLocks noGrp="1"/>
          </p:cNvSpPr>
          <p:nvPr>
            <p:ph type="sldNum" sz="quarter" idx="12"/>
          </p:nvPr>
        </p:nvSpPr>
        <p:spPr/>
        <p:txBody>
          <a:bodyPr>
            <a:normAutofit lnSpcReduction="10000"/>
          </a:bodyPr>
          <a:lstStyle/>
          <a:p>
            <a:fld id="{DF28FB93-0A08-4E7D-8E63-9EFA29F1E093}" type="slidenum">
              <a:rPr lang="en-US" smtClean="0"/>
              <a:pPr/>
              <a:t>22</a:t>
            </a:fld>
            <a:endParaRPr lang="en-US" dirty="0"/>
          </a:p>
        </p:txBody>
      </p:sp>
    </p:spTree>
    <p:extLst>
      <p:ext uri="{BB962C8B-B14F-4D97-AF65-F5344CB8AC3E}">
        <p14:creationId xmlns:p14="http://schemas.microsoft.com/office/powerpoint/2010/main" xmlns="" val="391514646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4FAB87-5FCB-45D9-BA50-5A246D426B85}"/>
              </a:ext>
            </a:extLst>
          </p:cNvPr>
          <p:cNvSpPr>
            <a:spLocks noGrp="1"/>
          </p:cNvSpPr>
          <p:nvPr>
            <p:ph type="title"/>
          </p:nvPr>
        </p:nvSpPr>
        <p:spPr/>
        <p:txBody>
          <a:bodyPr/>
          <a:lstStyle/>
          <a:p>
            <a:r>
              <a:rPr lang="en-IN" b="1" dirty="0">
                <a:effectLst/>
                <a:latin typeface="Times New Roman" panose="02020603050405020304" pitchFamily="18" charset="0"/>
                <a:ea typeface="Calibri" panose="020F0502020204030204" pitchFamily="34" charset="0"/>
                <a:cs typeface="Times New Roman" panose="02020603050405020304" pitchFamily="18" charset="0"/>
              </a:rPr>
              <a:t>The Predict test and train values</a:t>
            </a:r>
            <a:endParaRPr lang="en-IN" b="1" dirty="0"/>
          </a:p>
        </p:txBody>
      </p:sp>
      <p:sp>
        <p:nvSpPr>
          <p:cNvPr id="3" name="Text Placeholder 2">
            <a:extLst>
              <a:ext uri="{FF2B5EF4-FFF2-40B4-BE49-F238E27FC236}">
                <a16:creationId xmlns:a16="http://schemas.microsoft.com/office/drawing/2014/main" xmlns="" id="{2C14885C-EFEB-4CA5-A4DC-3B0D4AD076C2}"/>
              </a:ext>
            </a:extLst>
          </p:cNvPr>
          <p:cNvSpPr>
            <a:spLocks noGrp="1"/>
          </p:cNvSpPr>
          <p:nvPr>
            <p:ph type="body" idx="1"/>
          </p:nvPr>
        </p:nvSpPr>
        <p:spPr/>
        <p:txBody>
          <a:bodyPr>
            <a:norm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Predict Test</a:t>
            </a: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xmlns="" id="{FD4AE645-BC42-4AED-8515-B074A8838DB2}"/>
              </a:ext>
            </a:extLst>
          </p:cNvPr>
          <p:cNvSpPr>
            <a:spLocks noGrp="1"/>
          </p:cNvSpPr>
          <p:nvPr>
            <p:ph sz="half" idx="2"/>
          </p:nvPr>
        </p:nvSpPr>
        <p:spPr/>
        <p:txBody>
          <a:bodyPr/>
          <a:lstStyle/>
          <a:p>
            <a:r>
              <a:rPr lang="en-US" dirty="0">
                <a:latin typeface="Times New Roman" panose="02020603050405020304" pitchFamily="18" charset="0"/>
                <a:cs typeface="Times New Roman" panose="02020603050405020304" pitchFamily="18" charset="0"/>
              </a:rPr>
              <a:t>Linear = 82.14</a:t>
            </a:r>
          </a:p>
          <a:p>
            <a:r>
              <a:rPr lang="en-US" dirty="0">
                <a:latin typeface="Times New Roman" panose="02020603050405020304" pitchFamily="18" charset="0"/>
                <a:cs typeface="Times New Roman" panose="02020603050405020304" pitchFamily="18" charset="0"/>
              </a:rPr>
              <a:t>Random Forest =  88.85</a:t>
            </a:r>
          </a:p>
          <a:p>
            <a:r>
              <a:rPr lang="en-US" dirty="0">
                <a:latin typeface="Times New Roman" panose="02020603050405020304" pitchFamily="18" charset="0"/>
                <a:cs typeface="Times New Roman" panose="02020603050405020304" pitchFamily="18" charset="0"/>
              </a:rPr>
              <a:t>Decision Tree = 77.5</a:t>
            </a:r>
          </a:p>
          <a:p>
            <a:r>
              <a:rPr lang="en-US" dirty="0">
                <a:latin typeface="Times New Roman" panose="02020603050405020304" pitchFamily="18" charset="0"/>
                <a:cs typeface="Times New Roman" panose="02020603050405020304" pitchFamily="18" charset="0"/>
              </a:rPr>
              <a:t>XGBoost = 89.23</a:t>
            </a:r>
          </a:p>
          <a:p>
            <a:r>
              <a:rPr lang="en-IN" dirty="0">
                <a:latin typeface="Times New Roman" panose="02020603050405020304" pitchFamily="18" charset="0"/>
                <a:cs typeface="Times New Roman" panose="02020603050405020304" pitchFamily="18" charset="0"/>
              </a:rPr>
              <a:t>k-nearest </a:t>
            </a:r>
            <a:r>
              <a:rPr lang="en-IN" dirty="0" smtClean="0">
                <a:latin typeface="Times New Roman" panose="02020603050405020304" pitchFamily="18" charset="0"/>
                <a:cs typeface="Times New Roman" panose="02020603050405020304" pitchFamily="18" charset="0"/>
              </a:rPr>
              <a:t>neighbours  </a:t>
            </a:r>
            <a:r>
              <a:rPr lang="en-IN" dirty="0">
                <a:latin typeface="Times New Roman" panose="02020603050405020304" pitchFamily="18" charset="0"/>
                <a:cs typeface="Times New Roman" panose="02020603050405020304" pitchFamily="18" charset="0"/>
              </a:rPr>
              <a:t>= 81.81</a:t>
            </a:r>
          </a:p>
          <a:p>
            <a:endParaRPr lang="en-IN" dirty="0"/>
          </a:p>
        </p:txBody>
      </p:sp>
      <p:sp>
        <p:nvSpPr>
          <p:cNvPr id="5" name="Text Placeholder 4">
            <a:extLst>
              <a:ext uri="{FF2B5EF4-FFF2-40B4-BE49-F238E27FC236}">
                <a16:creationId xmlns:a16="http://schemas.microsoft.com/office/drawing/2014/main" xmlns="" id="{6507777A-55FC-4884-AAB1-8B34335FC60E}"/>
              </a:ext>
            </a:extLst>
          </p:cNvPr>
          <p:cNvSpPr>
            <a:spLocks noGrp="1"/>
          </p:cNvSpPr>
          <p:nvPr>
            <p:ph type="body" sz="quarter" idx="3"/>
          </p:nvPr>
        </p:nvSpPr>
        <p:spPr/>
        <p:txBody>
          <a:bodyPr>
            <a:normAutofit/>
          </a:bodyPr>
          <a:lstStyle/>
          <a:p>
            <a:endParaRPr lang="en-US" dirty="0"/>
          </a:p>
          <a:p>
            <a:r>
              <a:rPr lang="en-IN" dirty="0">
                <a:latin typeface="Times New Roman" panose="02020603050405020304" pitchFamily="18" charset="0"/>
                <a:cs typeface="Times New Roman" panose="02020603050405020304" pitchFamily="18" charset="0"/>
              </a:rPr>
              <a:t>Predict Train</a:t>
            </a:r>
          </a:p>
        </p:txBody>
      </p:sp>
      <p:sp>
        <p:nvSpPr>
          <p:cNvPr id="6" name="Content Placeholder 5">
            <a:extLst>
              <a:ext uri="{FF2B5EF4-FFF2-40B4-BE49-F238E27FC236}">
                <a16:creationId xmlns:a16="http://schemas.microsoft.com/office/drawing/2014/main" xmlns="" id="{749570ED-3AC4-476D-BDA6-7892032D49C9}"/>
              </a:ext>
            </a:extLst>
          </p:cNvPr>
          <p:cNvSpPr>
            <a:spLocks noGrp="1"/>
          </p:cNvSpPr>
          <p:nvPr>
            <p:ph sz="quarter" idx="4"/>
          </p:nvPr>
        </p:nvSpPr>
        <p:spPr/>
        <p:txBody>
          <a:bodyPr/>
          <a:lstStyle/>
          <a:p>
            <a:r>
              <a:rPr lang="en-US" dirty="0">
                <a:latin typeface="Times New Roman" panose="02020603050405020304" pitchFamily="18" charset="0"/>
                <a:cs typeface="Times New Roman" panose="02020603050405020304" pitchFamily="18" charset="0"/>
              </a:rPr>
              <a:t>Linear = 83.17</a:t>
            </a:r>
          </a:p>
          <a:p>
            <a:r>
              <a:rPr lang="en-US" dirty="0">
                <a:latin typeface="Times New Roman" panose="02020603050405020304" pitchFamily="18" charset="0"/>
                <a:cs typeface="Times New Roman" panose="02020603050405020304" pitchFamily="18" charset="0"/>
              </a:rPr>
              <a:t>Random Forest = 97.38</a:t>
            </a:r>
          </a:p>
          <a:p>
            <a:r>
              <a:rPr lang="en-US" dirty="0">
                <a:latin typeface="Times New Roman" panose="02020603050405020304" pitchFamily="18" charset="0"/>
                <a:cs typeface="Times New Roman" panose="02020603050405020304" pitchFamily="18" charset="0"/>
              </a:rPr>
              <a:t>Decision Tree = 100</a:t>
            </a:r>
          </a:p>
          <a:p>
            <a:r>
              <a:rPr lang="en-US" dirty="0">
                <a:latin typeface="Times New Roman" panose="02020603050405020304" pitchFamily="18" charset="0"/>
                <a:cs typeface="Times New Roman" panose="02020603050405020304" pitchFamily="18" charset="0"/>
              </a:rPr>
              <a:t>XGBoost = 99.99</a:t>
            </a:r>
          </a:p>
          <a:p>
            <a:r>
              <a:rPr lang="en-IN" dirty="0">
                <a:latin typeface="Times New Roman" panose="02020603050405020304" pitchFamily="18" charset="0"/>
                <a:cs typeface="Times New Roman" panose="02020603050405020304" pitchFamily="18" charset="0"/>
              </a:rPr>
              <a:t>k-nearest </a:t>
            </a:r>
            <a:r>
              <a:rPr lang="en-IN" dirty="0" smtClean="0">
                <a:latin typeface="Times New Roman" panose="02020603050405020304" pitchFamily="18" charset="0"/>
                <a:cs typeface="Times New Roman" panose="02020603050405020304" pitchFamily="18" charset="0"/>
              </a:rPr>
              <a:t>neighbours </a:t>
            </a:r>
            <a:r>
              <a:rPr lang="en-IN" dirty="0">
                <a:latin typeface="Times New Roman" panose="02020603050405020304" pitchFamily="18" charset="0"/>
                <a:cs typeface="Times New Roman" panose="02020603050405020304" pitchFamily="18" charset="0"/>
              </a:rPr>
              <a:t>= 81.60</a:t>
            </a:r>
          </a:p>
          <a:p>
            <a:endParaRPr lang="en-IN" dirty="0"/>
          </a:p>
        </p:txBody>
      </p:sp>
      <p:sp>
        <p:nvSpPr>
          <p:cNvPr id="8" name="Slide Number Placeholder 7"/>
          <p:cNvSpPr>
            <a:spLocks noGrp="1"/>
          </p:cNvSpPr>
          <p:nvPr>
            <p:ph type="sldNum" sz="quarter" idx="12"/>
          </p:nvPr>
        </p:nvSpPr>
        <p:spPr/>
        <p:txBody>
          <a:bodyPr>
            <a:normAutofit lnSpcReduction="10000"/>
          </a:bodyPr>
          <a:lstStyle/>
          <a:p>
            <a:fld id="{DF28FB93-0A08-4E7D-8E63-9EFA29F1E093}" type="slidenum">
              <a:rPr lang="en-US" smtClean="0"/>
              <a:pPr/>
              <a:t>23</a:t>
            </a:fld>
            <a:endParaRPr lang="en-US" dirty="0"/>
          </a:p>
        </p:txBody>
      </p:sp>
    </p:spTree>
    <p:extLst>
      <p:ext uri="{BB962C8B-B14F-4D97-AF65-F5344CB8AC3E}">
        <p14:creationId xmlns:p14="http://schemas.microsoft.com/office/powerpoint/2010/main" xmlns="" val="24593167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326715-1F7B-4476-A84E-0CB60FD9FC99}"/>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Hyper Parameter </a:t>
            </a:r>
            <a:r>
              <a:rPr lang="en-US" dirty="0" smtClean="0">
                <a:latin typeface="Times New Roman" panose="02020603050405020304" pitchFamily="18" charset="0"/>
                <a:cs typeface="Times New Roman" panose="02020603050405020304" pitchFamily="18" charset="0"/>
              </a:rPr>
              <a:t>Tuning</a:t>
            </a:r>
            <a:br>
              <a:rPr lang="en-US" dirty="0" smtClean="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57C9278F-196C-4B8A-A362-AAB20D6E0007}"/>
              </a:ext>
            </a:extLst>
          </p:cNvPr>
          <p:cNvSpPr>
            <a:spLocks noGrp="1"/>
          </p:cNvSpPr>
          <p:nvPr>
            <p:ph type="subTitle" idx="1"/>
          </p:nvPr>
        </p:nvSpPr>
        <p:spPr/>
        <p:txBody>
          <a:bodyPr>
            <a:normAutofit/>
          </a:bodyPr>
          <a:lstStyle/>
          <a:p>
            <a:r>
              <a:rPr lang="en-IN" sz="1799" b="1" dirty="0">
                <a:latin typeface="Times New Roman" panose="02020603050405020304" pitchFamily="18" charset="0"/>
                <a:ea typeface="Calibri" panose="020F0502020204030204" pitchFamily="34" charset="0"/>
              </a:rPr>
              <a:t>The Hyper parameter tuning is carried out for both Random Forest and </a:t>
            </a:r>
            <a:r>
              <a:rPr lang="en-IN" sz="1799" b="1" dirty="0">
                <a:latin typeface="Times New Roman" panose="02020603050405020304" pitchFamily="18" charset="0"/>
                <a:ea typeface="Calibri" panose="020F0502020204030204" pitchFamily="34" charset="0"/>
                <a:cs typeface="Times New Roman" panose="02020603050405020304" pitchFamily="18" charset="0"/>
              </a:rPr>
              <a:t>XGBoost.</a:t>
            </a:r>
          </a:p>
          <a:p>
            <a:r>
              <a:rPr lang="en-IN" sz="1799" b="1" dirty="0">
                <a:latin typeface="Times New Roman" panose="02020603050405020304" pitchFamily="18" charset="0"/>
                <a:cs typeface="Times New Roman" panose="02020603050405020304" pitchFamily="18" charset="0"/>
              </a:rPr>
              <a:t>Because both predict test value is similar i.e. 89.</a:t>
            </a:r>
            <a:endParaRPr lang="en-IN" dirty="0"/>
          </a:p>
        </p:txBody>
      </p:sp>
      <p:sp>
        <p:nvSpPr>
          <p:cNvPr id="5" name="Slide Number Placeholder 4"/>
          <p:cNvSpPr>
            <a:spLocks noGrp="1"/>
          </p:cNvSpPr>
          <p:nvPr>
            <p:ph type="sldNum" sz="quarter" idx="12"/>
          </p:nvPr>
        </p:nvSpPr>
        <p:spPr/>
        <p:txBody>
          <a:bodyPr>
            <a:normAutofit lnSpcReduction="10000"/>
          </a:bodyPr>
          <a:lstStyle/>
          <a:p>
            <a:fld id="{DF28FB93-0A08-4E7D-8E63-9EFA29F1E093}" type="slidenum">
              <a:rPr lang="en-US" smtClean="0"/>
              <a:pPr/>
              <a:t>24</a:t>
            </a:fld>
            <a:endParaRPr lang="en-US" dirty="0"/>
          </a:p>
        </p:txBody>
      </p:sp>
    </p:spTree>
    <p:extLst>
      <p:ext uri="{BB962C8B-B14F-4D97-AF65-F5344CB8AC3E}">
        <p14:creationId xmlns:p14="http://schemas.microsoft.com/office/powerpoint/2010/main" xmlns="" val="177891250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6A864C-30E0-4C75-9B4B-CC17FFA3C52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Hyper Parameter Tuning Performance</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9000579C-AF66-40E2-B9A2-2607C383BD1A}"/>
              </a:ext>
            </a:extLst>
          </p:cNvPr>
          <p:cNvSpPr>
            <a:spLocks noGrp="1"/>
          </p:cNvSpPr>
          <p:nvPr>
            <p:ph type="body" idx="1"/>
          </p:nvPr>
        </p:nvSpPr>
        <p:spPr>
          <a:xfrm>
            <a:off x="1261543" y="2226521"/>
            <a:ext cx="4479393" cy="731520"/>
          </a:xfrm>
        </p:spPr>
        <p:txBody>
          <a:bodyPr/>
          <a:lstStyle/>
          <a:p>
            <a:r>
              <a:rPr lang="en-IN" b="1" dirty="0">
                <a:solidFill>
                  <a:schemeClr val="tx1"/>
                </a:solidFill>
                <a:latin typeface="Times New Roman" panose="02020603050405020304" pitchFamily="18" charset="0"/>
                <a:ea typeface="Calibri" panose="020F0502020204030204" pitchFamily="34" charset="0"/>
              </a:rPr>
              <a:t>Random Forest Regressor:</a:t>
            </a:r>
            <a:endParaRPr lang="en-US" b="1" dirty="0">
              <a:solidFill>
                <a:schemeClr val="tx1"/>
              </a:solidFill>
              <a:latin typeface="Times New Roman" panose="02020603050405020304" pitchFamily="18" charset="0"/>
              <a:ea typeface="Calibri" panose="020F0502020204030204" pitchFamily="34" charset="0"/>
            </a:endParaRPr>
          </a:p>
          <a:p>
            <a:endParaRPr lang="en-IN" dirty="0">
              <a:solidFill>
                <a:schemeClr val="tx1"/>
              </a:solidFill>
            </a:endParaRPr>
          </a:p>
        </p:txBody>
      </p:sp>
      <p:sp>
        <p:nvSpPr>
          <p:cNvPr id="4" name="Content Placeholder 3">
            <a:extLst>
              <a:ext uri="{FF2B5EF4-FFF2-40B4-BE49-F238E27FC236}">
                <a16:creationId xmlns:a16="http://schemas.microsoft.com/office/drawing/2014/main" xmlns="" id="{F0481A70-BB4E-47FD-9167-C5853450F43D}"/>
              </a:ext>
            </a:extLst>
          </p:cNvPr>
          <p:cNvSpPr>
            <a:spLocks noGrp="1"/>
          </p:cNvSpPr>
          <p:nvPr>
            <p:ph sz="half" idx="2"/>
          </p:nvPr>
        </p:nvSpPr>
        <p:spPr>
          <a:xfrm>
            <a:off x="1598611" y="3018182"/>
            <a:ext cx="4397401" cy="1325218"/>
          </a:xfrm>
        </p:spPr>
        <p:txBody>
          <a:bodyPr/>
          <a:lstStyle/>
          <a:p>
            <a:r>
              <a:rPr lang="en-US" dirty="0">
                <a:latin typeface="Times New Roman" panose="02020603050405020304" pitchFamily="18" charset="0"/>
                <a:cs typeface="Times New Roman" panose="02020603050405020304" pitchFamily="18" charset="0"/>
              </a:rPr>
              <a:t>R2 Score  = 86.79</a:t>
            </a:r>
          </a:p>
          <a:p>
            <a:r>
              <a:rPr lang="en-US" dirty="0">
                <a:latin typeface="Times New Roman" panose="02020603050405020304" pitchFamily="18" charset="0"/>
                <a:cs typeface="Times New Roman" panose="02020603050405020304" pitchFamily="18" charset="0"/>
              </a:rPr>
              <a:t>Cross validation Score = 84.68</a:t>
            </a:r>
            <a:endParaRPr lang="en-IN"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xmlns="" id="{E158EB83-7076-46AF-995A-0F27EAA35B2F}"/>
              </a:ext>
            </a:extLst>
          </p:cNvPr>
          <p:cNvSpPr>
            <a:spLocks noGrp="1"/>
          </p:cNvSpPr>
          <p:nvPr>
            <p:ph type="body" sz="quarter" idx="3"/>
          </p:nvPr>
        </p:nvSpPr>
        <p:spPr>
          <a:xfrm>
            <a:off x="6124885" y="2226521"/>
            <a:ext cx="4479393" cy="731520"/>
          </a:xfrm>
        </p:spPr>
        <p:txBody>
          <a:bodyPr/>
          <a:lstStyle/>
          <a:p>
            <a:r>
              <a:rPr lang="en-IN"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XGBoost Regressor:</a:t>
            </a:r>
            <a:endParaRPr lang="en-IN"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tx1"/>
              </a:solidFill>
            </a:endParaRPr>
          </a:p>
        </p:txBody>
      </p:sp>
      <p:sp>
        <p:nvSpPr>
          <p:cNvPr id="6" name="Content Placeholder 5">
            <a:extLst>
              <a:ext uri="{FF2B5EF4-FFF2-40B4-BE49-F238E27FC236}">
                <a16:creationId xmlns:a16="http://schemas.microsoft.com/office/drawing/2014/main" xmlns="" id="{ED8D0398-1DF9-4CBE-977E-87CF81443A3A}"/>
              </a:ext>
            </a:extLst>
          </p:cNvPr>
          <p:cNvSpPr>
            <a:spLocks noGrp="1"/>
          </p:cNvSpPr>
          <p:nvPr>
            <p:ph sz="quarter" idx="4"/>
          </p:nvPr>
        </p:nvSpPr>
        <p:spPr>
          <a:xfrm>
            <a:off x="6170592" y="3018182"/>
            <a:ext cx="5181838" cy="999865"/>
          </a:xfrm>
        </p:spPr>
        <p:txBody>
          <a:bodyPr>
            <a:normAutofit/>
          </a:bodyPr>
          <a:lstStyle/>
          <a:p>
            <a:r>
              <a:rPr lang="en-US" dirty="0">
                <a:latin typeface="Times New Roman" panose="02020603050405020304" pitchFamily="18" charset="0"/>
                <a:cs typeface="Times New Roman" panose="02020603050405020304" pitchFamily="18" charset="0"/>
              </a:rPr>
              <a:t>R2 Score  = 89.15</a:t>
            </a:r>
          </a:p>
          <a:p>
            <a:r>
              <a:rPr lang="en-US" dirty="0">
                <a:latin typeface="Times New Roman" panose="02020603050405020304" pitchFamily="18" charset="0"/>
                <a:cs typeface="Times New Roman" panose="02020603050405020304" pitchFamily="18" charset="0"/>
              </a:rPr>
              <a:t>Cross validation Score = 86.55</a:t>
            </a:r>
            <a:endParaRPr lang="en-IN" dirty="0">
              <a:latin typeface="Times New Roman" panose="02020603050405020304" pitchFamily="18" charset="0"/>
              <a:cs typeface="Times New Roman" panose="02020603050405020304" pitchFamily="18" charset="0"/>
            </a:endParaRPr>
          </a:p>
          <a:p>
            <a:endParaRPr lang="en-IN" dirty="0"/>
          </a:p>
        </p:txBody>
      </p:sp>
      <p:sp>
        <p:nvSpPr>
          <p:cNvPr id="8" name="Slide Number Placeholder 7"/>
          <p:cNvSpPr>
            <a:spLocks noGrp="1"/>
          </p:cNvSpPr>
          <p:nvPr>
            <p:ph type="sldNum" sz="quarter" idx="12"/>
          </p:nvPr>
        </p:nvSpPr>
        <p:spPr/>
        <p:txBody>
          <a:bodyPr>
            <a:normAutofit lnSpcReduction="10000"/>
          </a:bodyPr>
          <a:lstStyle/>
          <a:p>
            <a:fld id="{DF28FB93-0A08-4E7D-8E63-9EFA29F1E093}" type="slidenum">
              <a:rPr lang="en-US" smtClean="0"/>
              <a:pPr/>
              <a:t>25</a:t>
            </a:fld>
            <a:endParaRPr lang="en-US" dirty="0"/>
          </a:p>
        </p:txBody>
      </p:sp>
    </p:spTree>
    <p:extLst>
      <p:ext uri="{BB962C8B-B14F-4D97-AF65-F5344CB8AC3E}">
        <p14:creationId xmlns:p14="http://schemas.microsoft.com/office/powerpoint/2010/main" xmlns="" val="24443546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3F7FFF-F54B-4F45-8651-85E3458E9BDA}"/>
              </a:ext>
            </a:extLst>
          </p:cNvPr>
          <p:cNvSpPr>
            <a:spLocks noGrp="1"/>
          </p:cNvSpPr>
          <p:nvPr>
            <p:ph type="ctrTitle"/>
          </p:nvPr>
        </p:nvSpPr>
        <p:spPr>
          <a:xfrm>
            <a:off x="1261544" y="457200"/>
            <a:ext cx="9415867" cy="4041648"/>
          </a:xfrm>
        </p:spPr>
        <p:txBody>
          <a:bodyPr>
            <a:normAutofit/>
          </a:bodyPr>
          <a:lstStyle/>
          <a:p>
            <a:r>
              <a:rPr lang="en-US" sz="4399" dirty="0">
                <a:latin typeface="Times New Roman" panose="02020603050405020304" pitchFamily="18" charset="0"/>
                <a:cs typeface="Times New Roman" panose="02020603050405020304" pitchFamily="18" charset="0"/>
              </a:rPr>
              <a:t>Best </a:t>
            </a:r>
            <a:r>
              <a:rPr lang="en-US" sz="4399" dirty="0" smtClean="0">
                <a:latin typeface="Times New Roman" panose="02020603050405020304" pitchFamily="18" charset="0"/>
                <a:cs typeface="Times New Roman" panose="02020603050405020304" pitchFamily="18" charset="0"/>
              </a:rPr>
              <a:t>Model</a:t>
            </a:r>
            <a:br>
              <a:rPr lang="en-US" sz="4399" dirty="0" smtClean="0">
                <a:latin typeface="Times New Roman" panose="02020603050405020304" pitchFamily="18" charset="0"/>
                <a:cs typeface="Times New Roman" panose="02020603050405020304" pitchFamily="18" charset="0"/>
              </a:rPr>
            </a:br>
            <a:endParaRPr lang="en-IN" sz="4399"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D1EC7E1E-2916-46FF-A0A9-C0D617F6B374}"/>
              </a:ext>
            </a:extLst>
          </p:cNvPr>
          <p:cNvSpPr>
            <a:spLocks noGrp="1"/>
          </p:cNvSpPr>
          <p:nvPr>
            <p:ph type="subTitle" idx="1"/>
          </p:nvPr>
        </p:nvSpPr>
        <p:spPr>
          <a:xfrm>
            <a:off x="1261544" y="4498848"/>
            <a:ext cx="9415867" cy="1691640"/>
          </a:xfrm>
        </p:spPr>
        <p:txBody>
          <a:bodyPr>
            <a:normAutofit lnSpcReduction="10000"/>
          </a:bodyPr>
          <a:lstStyle/>
          <a:p>
            <a:r>
              <a:rPr lang="en-US" sz="2799" dirty="0">
                <a:latin typeface="Times New Roman" panose="02020603050405020304" pitchFamily="18" charset="0"/>
                <a:cs typeface="Times New Roman" panose="02020603050405020304" pitchFamily="18" charset="0"/>
              </a:rPr>
              <a:t>Hyper parameter Tuning performance is compared for both Random Forest and XGBoost Hyper parameter Tuning i.e.,R2 score = 86.79 and 89.15 respectively. Finally, XGBoost has better R2 score.so this is our best model for these dataset. </a:t>
            </a:r>
            <a:endParaRPr lang="en-IN" sz="2799"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normAutofit lnSpcReduction="10000"/>
          </a:bodyPr>
          <a:lstStyle/>
          <a:p>
            <a:fld id="{DF28FB93-0A08-4E7D-8E63-9EFA29F1E093}" type="slidenum">
              <a:rPr lang="en-US" smtClean="0"/>
              <a:pPr/>
              <a:t>26</a:t>
            </a:fld>
            <a:endParaRPr lang="en-US" dirty="0"/>
          </a:p>
        </p:txBody>
      </p:sp>
    </p:spTree>
    <p:extLst>
      <p:ext uri="{BB962C8B-B14F-4D97-AF65-F5344CB8AC3E}">
        <p14:creationId xmlns:p14="http://schemas.microsoft.com/office/powerpoint/2010/main" xmlns="" val="2412312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FF051E-B198-41CD-B875-8DBBB5294B82}"/>
              </a:ext>
            </a:extLst>
          </p:cNvPr>
          <p:cNvSpPr>
            <a:spLocks noGrp="1"/>
          </p:cNvSpPr>
          <p:nvPr>
            <p:ph type="title"/>
          </p:nvPr>
        </p:nvSpPr>
        <p:spPr/>
        <p:txBody>
          <a:bodyPr>
            <a:normAutofit/>
          </a:bodyPr>
          <a:lstStyle/>
          <a:p>
            <a:r>
              <a:rPr lang="en-IN" b="1" dirty="0">
                <a:solidFill>
                  <a:schemeClr val="tx1"/>
                </a:solidFill>
                <a:effectLst/>
                <a:latin typeface="Times New Roman" panose="02020603050405020304" pitchFamily="18" charset="0"/>
                <a:ea typeface="Times New Roman" panose="02020603050405020304" pitchFamily="18" charset="0"/>
              </a:rPr>
              <a:t>Performance Interpretation:</a:t>
            </a:r>
            <a:endParaRPr lang="en-IN" dirty="0">
              <a:solidFill>
                <a:schemeClr val="tx1"/>
              </a:solidFill>
              <a:effectLst/>
              <a:latin typeface="Times New Roman" panose="02020603050405020304" pitchFamily="18" charset="0"/>
              <a:ea typeface="Times New Roman" panose="02020603050405020304" pitchFamily="18" charset="0"/>
            </a:endParaRPr>
          </a:p>
        </p:txBody>
      </p:sp>
      <p:sp>
        <p:nvSpPr>
          <p:cNvPr id="3" name="Text Placeholder 2">
            <a:extLst>
              <a:ext uri="{FF2B5EF4-FFF2-40B4-BE49-F238E27FC236}">
                <a16:creationId xmlns:a16="http://schemas.microsoft.com/office/drawing/2014/main" xmlns="" id="{8BB278C9-FE81-40E0-ACD7-EAC88B4BA325}"/>
              </a:ext>
            </a:extLst>
          </p:cNvPr>
          <p:cNvSpPr>
            <a:spLocks noGrp="1"/>
          </p:cNvSpPr>
          <p:nvPr>
            <p:ph type="body" idx="1"/>
          </p:nvPr>
        </p:nvSpPr>
        <p:spPr>
          <a:xfrm>
            <a:off x="1261543" y="2028632"/>
            <a:ext cx="4479393" cy="731520"/>
          </a:xfrm>
        </p:spPr>
        <p:txBody>
          <a:bodyPr/>
          <a:lstStyle/>
          <a:p>
            <a:r>
              <a:rPr lang="en-IN" b="1" dirty="0">
                <a:solidFill>
                  <a:srgbClr val="000000"/>
                </a:solidFill>
                <a:effectLst/>
                <a:latin typeface="Times New Roman" panose="02020603050405020304" pitchFamily="18" charset="0"/>
                <a:ea typeface="Times New Roman" panose="02020603050405020304" pitchFamily="18" charset="0"/>
              </a:rPr>
              <a:t>MAE (Mean Absolute Error)</a:t>
            </a:r>
            <a:endParaRPr lang="en-IN" dirty="0">
              <a:effectLst/>
              <a:latin typeface="Times New Roman" panose="02020603050405020304" pitchFamily="18" charset="0"/>
              <a:ea typeface="Times New Roman" panose="02020603050405020304" pitchFamily="18" charset="0"/>
            </a:endParaRPr>
          </a:p>
          <a:p>
            <a:endParaRPr lang="en-IN" sz="1799" dirty="0">
              <a:latin typeface="Times New Roman" panose="02020603050405020304" pitchFamily="18" charset="0"/>
              <a:ea typeface="Times New Roman" panose="02020603050405020304" pitchFamily="18" charset="0"/>
            </a:endParaRPr>
          </a:p>
        </p:txBody>
      </p:sp>
      <p:pic>
        <p:nvPicPr>
          <p:cNvPr id="8" name="Content Placeholder 7">
            <a:extLst>
              <a:ext uri="{FF2B5EF4-FFF2-40B4-BE49-F238E27FC236}">
                <a16:creationId xmlns:a16="http://schemas.microsoft.com/office/drawing/2014/main" xmlns="" id="{8F7A1627-32D0-4F09-B436-AAB235079EAE}"/>
              </a:ext>
            </a:extLst>
          </p:cNvPr>
          <p:cNvPicPr>
            <a:picLocks noGrp="1" noChangeAspect="1"/>
          </p:cNvPicPr>
          <p:nvPr>
            <p:ph sz="half" idx="2"/>
          </p:nvPr>
        </p:nvPicPr>
        <p:blipFill>
          <a:blip r:embed="rId2"/>
          <a:stretch>
            <a:fillRect/>
          </a:stretch>
        </p:blipFill>
        <p:spPr>
          <a:xfrm>
            <a:off x="1205279" y="2648889"/>
            <a:ext cx="4425024" cy="3599511"/>
          </a:xfrm>
        </p:spPr>
      </p:pic>
      <p:sp>
        <p:nvSpPr>
          <p:cNvPr id="5" name="Text Placeholder 4">
            <a:extLst>
              <a:ext uri="{FF2B5EF4-FFF2-40B4-BE49-F238E27FC236}">
                <a16:creationId xmlns:a16="http://schemas.microsoft.com/office/drawing/2014/main" xmlns="" id="{D65B4162-B770-4F85-BEC4-FBD94CA44D8E}"/>
              </a:ext>
            </a:extLst>
          </p:cNvPr>
          <p:cNvSpPr>
            <a:spLocks noGrp="1"/>
          </p:cNvSpPr>
          <p:nvPr>
            <p:ph type="body" sz="quarter" idx="3"/>
          </p:nvPr>
        </p:nvSpPr>
        <p:spPr>
          <a:xfrm>
            <a:off x="6124885" y="2028632"/>
            <a:ext cx="4479393" cy="731520"/>
          </a:xfrm>
        </p:spPr>
        <p:txBody>
          <a:bodyPr>
            <a:normAutofit/>
          </a:bodyPr>
          <a:lstStyle/>
          <a:p>
            <a:r>
              <a:rPr lang="en-IN" sz="1799" dirty="0">
                <a:solidFill>
                  <a:srgbClr val="000000"/>
                </a:solidFill>
                <a:latin typeface="Times New Roman" panose="02020603050405020304" pitchFamily="18" charset="0"/>
                <a:ea typeface="Times New Roman" panose="02020603050405020304" pitchFamily="18" charset="0"/>
              </a:rPr>
              <a:t> </a:t>
            </a:r>
            <a:endParaRPr lang="en-IN" sz="1799" dirty="0">
              <a:latin typeface="Times New Roman" panose="02020603050405020304" pitchFamily="18" charset="0"/>
              <a:ea typeface="Times New Roman" panose="02020603050405020304" pitchFamily="18" charset="0"/>
            </a:endParaRPr>
          </a:p>
          <a:p>
            <a:r>
              <a:rPr lang="en-IN" b="1" dirty="0">
                <a:solidFill>
                  <a:srgbClr val="000000"/>
                </a:solidFill>
                <a:latin typeface="Times New Roman" panose="02020603050405020304" pitchFamily="18" charset="0"/>
                <a:ea typeface="Times New Roman" panose="02020603050405020304" pitchFamily="18" charset="0"/>
              </a:rPr>
              <a:t>RMSE (Root Mean Squared Error)</a:t>
            </a:r>
            <a:r>
              <a:rPr lang="en-IN" dirty="0">
                <a:solidFill>
                  <a:srgbClr val="000000"/>
                </a:solidFill>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a:p>
            <a:endParaRPr lang="en-IN" dirty="0"/>
          </a:p>
        </p:txBody>
      </p:sp>
      <p:pic>
        <p:nvPicPr>
          <p:cNvPr id="12" name="Content Placeholder 11">
            <a:extLst>
              <a:ext uri="{FF2B5EF4-FFF2-40B4-BE49-F238E27FC236}">
                <a16:creationId xmlns:a16="http://schemas.microsoft.com/office/drawing/2014/main" xmlns="" id="{470B0077-35F3-4177-8CC5-1BD9F2AEA3B3}"/>
              </a:ext>
            </a:extLst>
          </p:cNvPr>
          <p:cNvPicPr>
            <a:picLocks noGrp="1" noChangeAspect="1"/>
          </p:cNvPicPr>
          <p:nvPr>
            <p:ph sz="quarter" idx="4"/>
          </p:nvPr>
        </p:nvPicPr>
        <p:blipFill>
          <a:blip r:embed="rId3"/>
          <a:stretch>
            <a:fillRect/>
          </a:stretch>
        </p:blipFill>
        <p:spPr>
          <a:xfrm>
            <a:off x="6135573" y="3044758"/>
            <a:ext cx="4457929" cy="2590933"/>
          </a:xfrm>
        </p:spPr>
      </p:pic>
      <p:sp>
        <p:nvSpPr>
          <p:cNvPr id="4" name="Slide Number Placeholder 3"/>
          <p:cNvSpPr>
            <a:spLocks noGrp="1"/>
          </p:cNvSpPr>
          <p:nvPr>
            <p:ph type="sldNum" sz="quarter" idx="12"/>
          </p:nvPr>
        </p:nvSpPr>
        <p:spPr/>
        <p:txBody>
          <a:bodyPr>
            <a:normAutofit lnSpcReduction="10000"/>
          </a:bodyPr>
          <a:lstStyle/>
          <a:p>
            <a:fld id="{DF28FB93-0A08-4E7D-8E63-9EFA29F1E093}" type="slidenum">
              <a:rPr lang="en-US" smtClean="0"/>
              <a:pPr/>
              <a:t>27</a:t>
            </a:fld>
            <a:endParaRPr lang="en-US" dirty="0"/>
          </a:p>
        </p:txBody>
      </p:sp>
    </p:spTree>
    <p:extLst>
      <p:ext uri="{BB962C8B-B14F-4D97-AF65-F5344CB8AC3E}">
        <p14:creationId xmlns:p14="http://schemas.microsoft.com/office/powerpoint/2010/main" xmlns="" val="41037051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xmlns="" id="{1A86730B-F399-4925-815A-95FF2FC64D41}"/>
              </a:ext>
            </a:extLst>
          </p:cNvPr>
          <p:cNvSpPr>
            <a:spLocks noGrp="1" noChangeArrowheads="1"/>
          </p:cNvSpPr>
          <p:nvPr>
            <p:ph type="title"/>
          </p:nvPr>
        </p:nvSpPr>
        <p:spPr bwMode="auto">
          <a:xfrm>
            <a:off x="760412" y="407997"/>
            <a:ext cx="10133231" cy="20304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16" tIns="45708" rIns="91416" bIns="45708" numCol="1" rtlCol="0" anchor="ctr" anchorCtr="0" compatLnSpc="1">
            <a:prstTxWarp prst="textNoShape">
              <a:avLst/>
            </a:prstTxWarp>
            <a:spAutoFit/>
          </a:bodyPr>
          <a:lstStyle/>
          <a:p>
            <a:pPr defTabSz="914126" eaLnBrk="0" fontAlgn="base" hangingPunct="0">
              <a:spcAft>
                <a:spcPct val="0"/>
              </a:spcAft>
            </a:pPr>
            <a:r>
              <a:rPr lang="en-US" altLang="en-US" sz="1999"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Notice here that our residuals looked to be normally distributed and that's really a good sign which means </a:t>
            </a:r>
            <a:r>
              <a:rPr lang="en-US" altLang="en-US" sz="1999"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that our </a:t>
            </a:r>
            <a:r>
              <a:rPr lang="en-US" altLang="en-US" sz="1999"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model was a correct choice for the data</a:t>
            </a:r>
            <a:r>
              <a:rPr lang="en-US" altLang="en-US" sz="1999"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br>
              <a:rPr lang="en-US" altLang="en-US" sz="1999"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br>
            <a:endParaRPr lang="en-US" altLang="en-US" sz="1999"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defTabSz="914126" eaLnBrk="0" fontAlgn="base" hangingPunct="0">
              <a:spcAft>
                <a:spcPct val="0"/>
              </a:spcAft>
            </a:pPr>
            <a:r>
              <a:rPr lang="en-US" altLang="en-US" sz="19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From these plots above, we can understand the distribution of </a:t>
            </a:r>
            <a:r>
              <a:rPr lang="en-US" altLang="en-US" sz="1999"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Sale Price</a:t>
            </a:r>
            <a:r>
              <a:rPr lang="en-US" altLang="en-US" sz="19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1999"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r>
            <a:br>
              <a:rPr lang="en-US" altLang="en-US" sz="1999"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br>
            <a:endParaRPr lang="en-US" altLang="en-US" sz="1999"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defTabSz="914126" eaLnBrk="0" fontAlgn="base" hangingPunct="0">
              <a:spcAft>
                <a:spcPct val="0"/>
              </a:spcAft>
            </a:pPr>
            <a:r>
              <a:rPr lang="en-US" altLang="en-US" sz="19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Finally, we came to know that our best model is both XGBoost and the worst model </a:t>
            </a:r>
            <a:br>
              <a:rPr lang="en-US" altLang="en-US" sz="19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br>
            <a:r>
              <a:rPr lang="en-US" altLang="en-US" sz="19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is Decision Tree</a:t>
            </a:r>
            <a:r>
              <a:rPr lang="en-US" altLang="en-US" sz="1200" dirty="0">
                <a:solidFill>
                  <a:srgbClr val="000000"/>
                </a:solidFill>
                <a:latin typeface="Arial" panose="020B0604020202020204" pitchFamily="34" charset="0"/>
                <a:ea typeface="Times New Roman" panose="02020603050405020304" pitchFamily="18" charset="0"/>
              </a:rPr>
              <a:t>.</a:t>
            </a:r>
            <a:endParaRPr lang="en-US" altLang="en-US" sz="1799" dirty="0">
              <a:solidFill>
                <a:schemeClr val="tx1"/>
              </a:solidFill>
              <a:latin typeface="Arial" panose="020B0604020202020204" pitchFamily="34" charset="0"/>
            </a:endParaRPr>
          </a:p>
        </p:txBody>
      </p:sp>
      <p:pic>
        <p:nvPicPr>
          <p:cNvPr id="4" name="Content Placeholder 3">
            <a:extLst>
              <a:ext uri="{FF2B5EF4-FFF2-40B4-BE49-F238E27FC236}">
                <a16:creationId xmlns:a16="http://schemas.microsoft.com/office/drawing/2014/main" xmlns="" id="{45E44BE1-4540-4C9B-8485-382335C0064D}"/>
              </a:ext>
            </a:extLst>
          </p:cNvPr>
          <p:cNvPicPr>
            <a:picLocks noGrp="1"/>
          </p:cNvPicPr>
          <p:nvPr>
            <p:ph idx="1"/>
          </p:nvPr>
        </p:nvPicPr>
        <p:blipFill>
          <a:blip r:embed="rId2"/>
          <a:stretch>
            <a:fillRect/>
          </a:stretch>
        </p:blipFill>
        <p:spPr>
          <a:xfrm>
            <a:off x="2055812" y="2438400"/>
            <a:ext cx="6705600" cy="4191000"/>
          </a:xfrm>
          <a:prstGeom prst="rect">
            <a:avLst/>
          </a:prstGeom>
        </p:spPr>
      </p:pic>
      <p:sp>
        <p:nvSpPr>
          <p:cNvPr id="2" name="Slide Number Placeholder 1"/>
          <p:cNvSpPr>
            <a:spLocks noGrp="1"/>
          </p:cNvSpPr>
          <p:nvPr>
            <p:ph type="sldNum" sz="quarter" idx="12"/>
          </p:nvPr>
        </p:nvSpPr>
        <p:spPr/>
        <p:txBody>
          <a:bodyPr>
            <a:normAutofit lnSpcReduction="10000"/>
          </a:bodyPr>
          <a:lstStyle/>
          <a:p>
            <a:fld id="{DF28FB93-0A08-4E7D-8E63-9EFA29F1E093}" type="slidenum">
              <a:rPr lang="en-US" smtClean="0"/>
              <a:pPr/>
              <a:t>28</a:t>
            </a:fld>
            <a:endParaRPr lang="en-US" dirty="0"/>
          </a:p>
        </p:txBody>
      </p:sp>
    </p:spTree>
    <p:extLst>
      <p:ext uri="{BB962C8B-B14F-4D97-AF65-F5344CB8AC3E}">
        <p14:creationId xmlns:p14="http://schemas.microsoft.com/office/powerpoint/2010/main" xmlns="" val="3258876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EA1C7F-3B08-4FD0-951B-ECFA13D222C9}"/>
              </a:ext>
            </a:extLst>
          </p:cNvPr>
          <p:cNvSpPr>
            <a:spLocks noGrp="1"/>
          </p:cNvSpPr>
          <p:nvPr>
            <p:ph type="ctrTitle"/>
          </p:nvPr>
        </p:nvSpPr>
        <p:spPr/>
        <p:txBody>
          <a:bodyPr>
            <a:normAutofit/>
          </a:bodyPr>
          <a:lstStyle/>
          <a:p>
            <a:pPr>
              <a:lnSpc>
                <a:spcPct val="107000"/>
              </a:lnSpc>
              <a:spcBef>
                <a:spcPts val="200"/>
              </a:spcBef>
              <a:spcAft>
                <a:spcPts val="600"/>
              </a:spcAft>
            </a:pPr>
            <a:r>
              <a:rPr lang="en-IN" sz="4399"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Feature Importance’s</a:t>
            </a:r>
            <a:r>
              <a:rPr lang="en-IN" sz="4399" b="1"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br>
              <a:rPr lang="en-IN" sz="4399" b="1"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br>
            <a:endParaRPr lang="en-IN" sz="4399"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8D5EB060-D75C-4203-99A0-67EFA5545DA2}"/>
              </a:ext>
            </a:extLst>
          </p:cNvPr>
          <p:cNvSpPr>
            <a:spLocks noGrp="1"/>
          </p:cNvSpPr>
          <p:nvPr>
            <p:ph type="subTitle" idx="1"/>
          </p:nvPr>
        </p:nvSpPr>
        <p:spPr/>
        <p:txBody>
          <a:bodyPr>
            <a:normAutofit/>
          </a:bodyPr>
          <a:lstStyle/>
          <a:p>
            <a:r>
              <a:rPr lang="en-IN" sz="1799" dirty="0">
                <a:latin typeface="Times New Roman" panose="02020603050405020304" pitchFamily="18" charset="0"/>
                <a:ea typeface="Times New Roman" panose="02020603050405020304" pitchFamily="18" charset="0"/>
              </a:rPr>
              <a:t>Some of the models we used provide the ability to see the importance of each feature in the dataset after fitting the model. We will look at the feature importance’s provided by both Random Forest and XGBoost models. We have 81 features in our data which is a big number, so we will take a look at the 15 most important features.</a:t>
            </a:r>
          </a:p>
          <a:p>
            <a:endParaRPr lang="en-IN" dirty="0"/>
          </a:p>
        </p:txBody>
      </p:sp>
      <p:sp>
        <p:nvSpPr>
          <p:cNvPr id="5" name="Slide Number Placeholder 4"/>
          <p:cNvSpPr>
            <a:spLocks noGrp="1"/>
          </p:cNvSpPr>
          <p:nvPr>
            <p:ph type="sldNum" sz="quarter" idx="12"/>
          </p:nvPr>
        </p:nvSpPr>
        <p:spPr/>
        <p:txBody>
          <a:bodyPr>
            <a:normAutofit lnSpcReduction="10000"/>
          </a:bodyPr>
          <a:lstStyle/>
          <a:p>
            <a:fld id="{DF28FB93-0A08-4E7D-8E63-9EFA29F1E093}" type="slidenum">
              <a:rPr lang="en-US" smtClean="0"/>
              <a:pPr/>
              <a:t>29</a:t>
            </a:fld>
            <a:endParaRPr lang="en-US" dirty="0"/>
          </a:p>
        </p:txBody>
      </p:sp>
    </p:spTree>
    <p:extLst>
      <p:ext uri="{BB962C8B-B14F-4D97-AF65-F5344CB8AC3E}">
        <p14:creationId xmlns:p14="http://schemas.microsoft.com/office/powerpoint/2010/main" xmlns="" val="986048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C1C20937-8D4C-4000-BCD6-AC984F093F26}"/>
              </a:ext>
            </a:extLst>
          </p:cNvPr>
          <p:cNvSpPr>
            <a:spLocks noGrp="1"/>
          </p:cNvSpPr>
          <p:nvPr>
            <p:ph type="sldNum" sz="quarter" idx="10"/>
          </p:nvPr>
        </p:nvSpPr>
        <p:spPr/>
        <p:txBody>
          <a:bodyPr>
            <a:normAutofit lnSpcReduction="10000"/>
          </a:bodyPr>
          <a:lstStyle/>
          <a:p>
            <a:fld id="{D495E168-DA5E-4888-8D8A-92B118324C14}" type="slidenum">
              <a:rPr lang="ru-RU" smtClean="0"/>
              <a:pPr/>
              <a:t>3</a:t>
            </a:fld>
            <a:endParaRPr lang="ru-RU" dirty="0"/>
          </a:p>
        </p:txBody>
      </p:sp>
      <p:sp>
        <p:nvSpPr>
          <p:cNvPr id="4" name="Text Placeholder 3">
            <a:extLst>
              <a:ext uri="{FF2B5EF4-FFF2-40B4-BE49-F238E27FC236}">
                <a16:creationId xmlns:a16="http://schemas.microsoft.com/office/drawing/2014/main" xmlns="" id="{A88F02AC-2ACE-4B6E-9181-99EBB08906BB}"/>
              </a:ext>
            </a:extLst>
          </p:cNvPr>
          <p:cNvSpPr>
            <a:spLocks noGrp="1"/>
          </p:cNvSpPr>
          <p:nvPr>
            <p:ph type="body" sz="quarter" idx="15"/>
          </p:nvPr>
        </p:nvSpPr>
        <p:spPr>
          <a:xfrm>
            <a:off x="150601" y="2438400"/>
            <a:ext cx="11125200" cy="2570343"/>
          </a:xfrm>
        </p:spPr>
        <p:txBody>
          <a:bodyPr>
            <a:noAutofit/>
          </a:bodyPr>
          <a:lstStyle/>
          <a:p>
            <a:pPr marL="177800" marR="401320" indent="0" algn="just">
              <a:lnSpc>
                <a:spcPct val="107000"/>
              </a:lnSpc>
              <a:spcBef>
                <a:spcPts val="945"/>
              </a:spcBef>
              <a:spcAft>
                <a:spcPts val="0"/>
              </a:spcAft>
              <a:buNone/>
            </a:pPr>
            <a:r>
              <a:rPr lang="en-US" sz="1800" dirty="0">
                <a:solidFill>
                  <a:schemeClr val="tx1"/>
                </a:solidFill>
                <a:effectLst/>
                <a:latin typeface="Arial MT"/>
                <a:ea typeface="Arial MT"/>
                <a:cs typeface="Arial MT"/>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 US-based housing company named </a:t>
            </a:r>
            <a:r>
              <a:rPr lang="en-US" sz="1800" b="1" i="1" dirty="0">
                <a:solidFill>
                  <a:schemeClr val="tx1"/>
                </a:solidFill>
                <a:effectLst/>
                <a:latin typeface="Arial MT"/>
                <a:ea typeface="Arial MT"/>
                <a:cs typeface="Arial MT"/>
              </a:rPr>
              <a:t>Surprise Housing </a:t>
            </a:r>
            <a:r>
              <a:rPr lang="en-US" sz="1800" dirty="0">
                <a:solidFill>
                  <a:schemeClr val="tx1"/>
                </a:solidFill>
                <a:effectLst/>
                <a:latin typeface="Arial MT"/>
                <a:ea typeface="Arial MT"/>
                <a:cs typeface="Arial MT"/>
              </a:rPr>
              <a:t>has decided to enter the Australian market. The company uses data analytics to purchase houses at a price below their actual values and flip them at a higher price. For the same purpose, the company has collected a data set from the sale of houses in Australia. </a:t>
            </a:r>
          </a:p>
          <a:p>
            <a:pPr marL="76200" marR="401320" algn="just">
              <a:lnSpc>
                <a:spcPct val="107000"/>
              </a:lnSpc>
              <a:spcBef>
                <a:spcPts val="945"/>
              </a:spcBef>
              <a:spcAft>
                <a:spcPts val="0"/>
              </a:spcAft>
            </a:pPr>
            <a:endParaRPr lang="en-US" sz="1800" dirty="0">
              <a:solidFill>
                <a:schemeClr val="tx1"/>
              </a:solidFill>
              <a:effectLst/>
              <a:latin typeface="Arial MT"/>
              <a:ea typeface="Arial MT"/>
              <a:cs typeface="Arial MT"/>
            </a:endParaRPr>
          </a:p>
        </p:txBody>
      </p:sp>
      <p:sp>
        <p:nvSpPr>
          <p:cNvPr id="5" name="Title 4">
            <a:extLst>
              <a:ext uri="{FF2B5EF4-FFF2-40B4-BE49-F238E27FC236}">
                <a16:creationId xmlns:a16="http://schemas.microsoft.com/office/drawing/2014/main" xmlns="" id="{0C01CE71-FC76-4B08-B6CF-991940C3CF1D}"/>
              </a:ext>
            </a:extLst>
          </p:cNvPr>
          <p:cNvSpPr>
            <a:spLocks noGrp="1"/>
          </p:cNvSpPr>
          <p:nvPr>
            <p:ph type="title"/>
          </p:nvPr>
        </p:nvSpPr>
        <p:spPr>
          <a:xfrm>
            <a:off x="912812" y="228600"/>
            <a:ext cx="5054766" cy="782638"/>
          </a:xfrm>
        </p:spPr>
        <p:txBody>
          <a:bodyPr>
            <a:normAutofit/>
          </a:bodyPr>
          <a:lstStyle/>
          <a:p>
            <a:r>
              <a:rPr lang="en-US" sz="3199" dirty="0">
                <a:solidFill>
                  <a:schemeClr val="tx1"/>
                </a:solidFill>
              </a:rPr>
              <a:t>INTRODUCTION</a:t>
            </a:r>
            <a:endParaRPr lang="ru-RU" sz="3199" dirty="0">
              <a:solidFill>
                <a:schemeClr val="tx1"/>
              </a:solidFill>
            </a:endParaRPr>
          </a:p>
        </p:txBody>
      </p:sp>
      <p:sp>
        <p:nvSpPr>
          <p:cNvPr id="6" name="Text Placeholder 5">
            <a:extLst>
              <a:ext uri="{FF2B5EF4-FFF2-40B4-BE49-F238E27FC236}">
                <a16:creationId xmlns:a16="http://schemas.microsoft.com/office/drawing/2014/main" xmlns="" id="{32AE43E3-E3DE-481E-9B87-7B1F8783A606}"/>
              </a:ext>
            </a:extLst>
          </p:cNvPr>
          <p:cNvSpPr>
            <a:spLocks noGrp="1"/>
          </p:cNvSpPr>
          <p:nvPr>
            <p:ph type="body" sz="quarter" idx="13"/>
          </p:nvPr>
        </p:nvSpPr>
        <p:spPr>
          <a:xfrm>
            <a:off x="818237" y="1447800"/>
            <a:ext cx="4420704" cy="749047"/>
          </a:xfrm>
        </p:spPr>
        <p:txBody>
          <a:bodyPr/>
          <a:lstStyle/>
          <a:p>
            <a:r>
              <a:rPr lang="en-US" b="1" dirty="0"/>
              <a:t>PROBLEM STATEMENT:</a:t>
            </a:r>
            <a:endParaRPr lang="ru-RU" b="1" dirty="0"/>
          </a:p>
        </p:txBody>
      </p:sp>
    </p:spTree>
    <p:extLst>
      <p:ext uri="{BB962C8B-B14F-4D97-AF65-F5344CB8AC3E}">
        <p14:creationId xmlns:p14="http://schemas.microsoft.com/office/powerpoint/2010/main" xmlns="" val="26557928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D206C2-8A54-41B8-A8B4-A4D7BCFB5E20}"/>
              </a:ext>
            </a:extLst>
          </p:cNvPr>
          <p:cNvSpPr>
            <a:spLocks noGrp="1"/>
          </p:cNvSpPr>
          <p:nvPr>
            <p:ph type="title"/>
          </p:nvPr>
        </p:nvSpPr>
        <p:spPr/>
        <p:txBody>
          <a:bodyPr/>
          <a:lstStyle/>
          <a:p>
            <a:r>
              <a:rPr lang="en-IN" sz="4399"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Feature Importance’s:</a:t>
            </a:r>
            <a:endParaRPr lang="en-IN" dirty="0">
              <a:solidFill>
                <a:schemeClr val="tx1"/>
              </a:solidFill>
            </a:endParaRPr>
          </a:p>
        </p:txBody>
      </p:sp>
      <p:sp>
        <p:nvSpPr>
          <p:cNvPr id="3" name="Text Placeholder 2">
            <a:extLst>
              <a:ext uri="{FF2B5EF4-FFF2-40B4-BE49-F238E27FC236}">
                <a16:creationId xmlns:a16="http://schemas.microsoft.com/office/drawing/2014/main" xmlns="" id="{43A02A1C-91F6-4E08-BC04-8B194A31BAEF}"/>
              </a:ext>
            </a:extLst>
          </p:cNvPr>
          <p:cNvSpPr>
            <a:spLocks noGrp="1"/>
          </p:cNvSpPr>
          <p:nvPr>
            <p:ph type="body" idx="1"/>
          </p:nvPr>
        </p:nvSpPr>
        <p:spPr/>
        <p:txBody>
          <a:bodyPr>
            <a:normAutofit/>
          </a:bodyPr>
          <a:lstStyle/>
          <a:p>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a:t>
            </a:r>
            <a:endParaRPr lang="en-IN"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xmlns="" id="{A1A30485-76A4-4B38-92DA-99013A2E6B0C}"/>
              </a:ext>
            </a:extLst>
          </p:cNvPr>
          <p:cNvPicPr>
            <a:picLocks noGrp="1"/>
          </p:cNvPicPr>
          <p:nvPr>
            <p:ph sz="half" idx="2"/>
          </p:nvPr>
        </p:nvPicPr>
        <p:blipFill>
          <a:blip r:embed="rId2"/>
          <a:stretch>
            <a:fillRect/>
          </a:stretch>
        </p:blipFill>
        <p:spPr>
          <a:xfrm>
            <a:off x="891019" y="2816306"/>
            <a:ext cx="4951965" cy="3072758"/>
          </a:xfrm>
          <a:prstGeom prst="rect">
            <a:avLst/>
          </a:prstGeom>
        </p:spPr>
      </p:pic>
      <p:sp>
        <p:nvSpPr>
          <p:cNvPr id="5" name="Text Placeholder 4">
            <a:extLst>
              <a:ext uri="{FF2B5EF4-FFF2-40B4-BE49-F238E27FC236}">
                <a16:creationId xmlns:a16="http://schemas.microsoft.com/office/drawing/2014/main" xmlns="" id="{41CCC8C6-533B-431B-997A-FE3C18E41F7B}"/>
              </a:ext>
            </a:extLst>
          </p:cNvPr>
          <p:cNvSpPr>
            <a:spLocks noGrp="1"/>
          </p:cNvSpPr>
          <p:nvPr>
            <p:ph type="body" sz="quarter" idx="3"/>
          </p:nvPr>
        </p:nvSpPr>
        <p:spPr/>
        <p:txBody>
          <a:bodyPr/>
          <a:lstStyle/>
          <a:p>
            <a:r>
              <a:rPr lang="en-US" b="1" dirty="0">
                <a:latin typeface="Times New Roman" panose="02020603050405020304" pitchFamily="18" charset="0"/>
                <a:cs typeface="Times New Roman" panose="02020603050405020304" pitchFamily="18" charset="0"/>
              </a:rPr>
              <a:t>XGBoost</a:t>
            </a:r>
            <a:endParaRPr lang="en-IN" b="1"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xmlns="" id="{D99C2D3C-D591-4ACA-B760-3111F7314389}"/>
              </a:ext>
            </a:extLst>
          </p:cNvPr>
          <p:cNvPicPr>
            <a:picLocks noGrp="1"/>
          </p:cNvPicPr>
          <p:nvPr>
            <p:ph sz="quarter" idx="4"/>
          </p:nvPr>
        </p:nvPicPr>
        <p:blipFill>
          <a:blip r:embed="rId3"/>
          <a:stretch>
            <a:fillRect/>
          </a:stretch>
        </p:blipFill>
        <p:spPr>
          <a:xfrm>
            <a:off x="6124575" y="2991762"/>
            <a:ext cx="4479925" cy="2696926"/>
          </a:xfrm>
          <a:prstGeom prst="rect">
            <a:avLst/>
          </a:prstGeom>
        </p:spPr>
      </p:pic>
      <p:sp>
        <p:nvSpPr>
          <p:cNvPr id="4" name="Slide Number Placeholder 3"/>
          <p:cNvSpPr>
            <a:spLocks noGrp="1"/>
          </p:cNvSpPr>
          <p:nvPr>
            <p:ph type="sldNum" sz="quarter" idx="12"/>
          </p:nvPr>
        </p:nvSpPr>
        <p:spPr/>
        <p:txBody>
          <a:bodyPr>
            <a:normAutofit lnSpcReduction="10000"/>
          </a:bodyPr>
          <a:lstStyle/>
          <a:p>
            <a:fld id="{DF28FB93-0A08-4E7D-8E63-9EFA29F1E093}" type="slidenum">
              <a:rPr lang="en-US" smtClean="0"/>
              <a:pPr/>
              <a:t>30</a:t>
            </a:fld>
            <a:endParaRPr lang="en-US" dirty="0"/>
          </a:p>
        </p:txBody>
      </p:sp>
    </p:spTree>
    <p:extLst>
      <p:ext uri="{BB962C8B-B14F-4D97-AF65-F5344CB8AC3E}">
        <p14:creationId xmlns:p14="http://schemas.microsoft.com/office/powerpoint/2010/main" xmlns="" val="30359693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E4BD74-4142-4850-B22B-1CF5C4D7D251}"/>
              </a:ext>
            </a:extLst>
          </p:cNvPr>
          <p:cNvSpPr>
            <a:spLocks noGrp="1"/>
          </p:cNvSpPr>
          <p:nvPr>
            <p:ph type="ctrTitle"/>
          </p:nvPr>
        </p:nvSpPr>
        <p:spPr/>
        <p:txBody>
          <a:bodyPr>
            <a:normAutofit/>
          </a:bodyPr>
          <a:lstStyle/>
          <a:p>
            <a:r>
              <a:rPr lang="en-IN" sz="4399" b="1" dirty="0">
                <a:solidFill>
                  <a:schemeClr val="tx1"/>
                </a:solidFill>
                <a:latin typeface="Times New Roman" panose="02020603050405020304" pitchFamily="18" charset="0"/>
                <a:ea typeface="Times New Roman" panose="02020603050405020304" pitchFamily="18" charset="0"/>
              </a:rPr>
              <a:t>Common Important Features:</a:t>
            </a:r>
            <a:r>
              <a:rPr lang="en-IN" sz="4399" dirty="0">
                <a:solidFill>
                  <a:schemeClr val="tx1"/>
                </a:solidFill>
                <a:latin typeface="Times New Roman" panose="02020603050405020304" pitchFamily="18" charset="0"/>
                <a:ea typeface="Times New Roman" panose="02020603050405020304" pitchFamily="18" charset="0"/>
              </a:rPr>
              <a:t/>
            </a:r>
            <a:br>
              <a:rPr lang="en-IN" sz="4399" dirty="0">
                <a:solidFill>
                  <a:schemeClr val="tx1"/>
                </a:solidFill>
                <a:latin typeface="Times New Roman" panose="02020603050405020304" pitchFamily="18" charset="0"/>
                <a:ea typeface="Times New Roman" panose="02020603050405020304" pitchFamily="18" charset="0"/>
              </a:rPr>
            </a:br>
            <a:endParaRPr lang="en-IN" sz="4399" dirty="0">
              <a:solidFill>
                <a:schemeClr val="tx1"/>
              </a:solidFill>
            </a:endParaRPr>
          </a:p>
        </p:txBody>
      </p:sp>
      <p:sp>
        <p:nvSpPr>
          <p:cNvPr id="3" name="Subtitle 2">
            <a:extLst>
              <a:ext uri="{FF2B5EF4-FFF2-40B4-BE49-F238E27FC236}">
                <a16:creationId xmlns:a16="http://schemas.microsoft.com/office/drawing/2014/main" xmlns="" id="{EC26FC70-D351-46C9-87A8-7A58D3FB3F42}"/>
              </a:ext>
            </a:extLst>
          </p:cNvPr>
          <p:cNvSpPr>
            <a:spLocks noGrp="1"/>
          </p:cNvSpPr>
          <p:nvPr>
            <p:ph type="subTitle" idx="1"/>
          </p:nvPr>
        </p:nvSpPr>
        <p:spPr/>
        <p:txBody>
          <a:bodyPr>
            <a:normAutofit/>
          </a:bodyPr>
          <a:lstStyle/>
          <a:p>
            <a:r>
              <a:rPr lang="en-IN" sz="1799" dirty="0">
                <a:latin typeface="Times New Roman" panose="02020603050405020304" pitchFamily="18" charset="0"/>
                <a:ea typeface="Times New Roman" panose="02020603050405020304" pitchFamily="18" charset="0"/>
              </a:rPr>
              <a:t>Now, let us see which features are among the most important features for both XGBoost and Random Forest models, and let's find out the difference in their importance regarding the two models:</a:t>
            </a:r>
          </a:p>
          <a:p>
            <a:endParaRPr lang="en-IN" dirty="0"/>
          </a:p>
        </p:txBody>
      </p:sp>
      <p:sp>
        <p:nvSpPr>
          <p:cNvPr id="5" name="Slide Number Placeholder 4"/>
          <p:cNvSpPr>
            <a:spLocks noGrp="1"/>
          </p:cNvSpPr>
          <p:nvPr>
            <p:ph type="sldNum" sz="quarter" idx="12"/>
          </p:nvPr>
        </p:nvSpPr>
        <p:spPr/>
        <p:txBody>
          <a:bodyPr>
            <a:normAutofit lnSpcReduction="10000"/>
          </a:bodyPr>
          <a:lstStyle/>
          <a:p>
            <a:fld id="{DF28FB93-0A08-4E7D-8E63-9EFA29F1E093}" type="slidenum">
              <a:rPr lang="en-US" smtClean="0"/>
              <a:pPr/>
              <a:t>31</a:t>
            </a:fld>
            <a:endParaRPr lang="en-US" dirty="0"/>
          </a:p>
        </p:txBody>
      </p:sp>
    </p:spTree>
    <p:extLst>
      <p:ext uri="{BB962C8B-B14F-4D97-AF65-F5344CB8AC3E}">
        <p14:creationId xmlns:p14="http://schemas.microsoft.com/office/powerpoint/2010/main" xmlns="" val="186983765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C76DD6-E3A9-419F-BA15-B7DA44BA2193}"/>
              </a:ext>
            </a:extLst>
          </p:cNvPr>
          <p:cNvSpPr>
            <a:spLocks noGrp="1"/>
          </p:cNvSpPr>
          <p:nvPr>
            <p:ph type="title"/>
          </p:nvPr>
        </p:nvSpPr>
        <p:spPr/>
        <p:txBody>
          <a:bodyPr>
            <a:normAutofit fontScale="90000"/>
          </a:bodyPr>
          <a:lstStyle/>
          <a:p>
            <a:r>
              <a:rPr lang="en-IN" b="1" dirty="0">
                <a:solidFill>
                  <a:srgbClr val="000000"/>
                </a:solidFill>
                <a:effectLst/>
                <a:latin typeface="Times New Roman" panose="02020603050405020304" pitchFamily="18" charset="0"/>
                <a:ea typeface="Times New Roman" panose="02020603050405020304" pitchFamily="18" charset="0"/>
              </a:rPr>
              <a:t/>
            </a:r>
            <a:br>
              <a:rPr lang="en-IN" b="1" dirty="0">
                <a:solidFill>
                  <a:srgbClr val="000000"/>
                </a:solidFill>
                <a:effectLst/>
                <a:latin typeface="Times New Roman" panose="02020603050405020304" pitchFamily="18" charset="0"/>
                <a:ea typeface="Times New Roman" panose="02020603050405020304" pitchFamily="18" charset="0"/>
              </a:rPr>
            </a:br>
            <a:r>
              <a:rPr lang="en-IN" b="1" dirty="0">
                <a:solidFill>
                  <a:schemeClr val="tx1"/>
                </a:solidFill>
                <a:effectLst/>
                <a:latin typeface="Times New Roman" panose="02020603050405020304" pitchFamily="18" charset="0"/>
                <a:ea typeface="Times New Roman" panose="02020603050405020304" pitchFamily="18" charset="0"/>
              </a:rPr>
              <a:t>Common Important Features:</a:t>
            </a:r>
            <a:r>
              <a:rPr lang="en-IN" dirty="0">
                <a:solidFill>
                  <a:schemeClr val="tx1"/>
                </a:solidFill>
                <a:effectLst/>
                <a:latin typeface="Times New Roman" panose="02020603050405020304" pitchFamily="18" charset="0"/>
                <a:ea typeface="Times New Roman" panose="02020603050405020304" pitchFamily="18" charset="0"/>
              </a:rPr>
              <a:t/>
            </a:r>
            <a:br>
              <a:rPr lang="en-IN" dirty="0">
                <a:solidFill>
                  <a:schemeClr val="tx1"/>
                </a:solidFill>
                <a:effectLst/>
                <a:latin typeface="Times New Roman" panose="02020603050405020304" pitchFamily="18" charset="0"/>
                <a:ea typeface="Times New Roman" panose="02020603050405020304" pitchFamily="18" charset="0"/>
              </a:rPr>
            </a:br>
            <a:endParaRPr lang="en-IN" dirty="0">
              <a:solidFill>
                <a:schemeClr val="tx1"/>
              </a:solidFill>
            </a:endParaRPr>
          </a:p>
        </p:txBody>
      </p:sp>
      <p:pic>
        <p:nvPicPr>
          <p:cNvPr id="4" name="Content Placeholder 3">
            <a:extLst>
              <a:ext uri="{FF2B5EF4-FFF2-40B4-BE49-F238E27FC236}">
                <a16:creationId xmlns:a16="http://schemas.microsoft.com/office/drawing/2014/main" xmlns="" id="{7F1EE1CF-FECC-4EF7-96C4-5DE177D86A38}"/>
              </a:ext>
            </a:extLst>
          </p:cNvPr>
          <p:cNvPicPr>
            <a:picLocks noGrp="1"/>
          </p:cNvPicPr>
          <p:nvPr>
            <p:ph idx="1"/>
          </p:nvPr>
        </p:nvPicPr>
        <p:blipFill>
          <a:blip r:embed="rId2"/>
          <a:stretch>
            <a:fillRect/>
          </a:stretch>
        </p:blipFill>
        <p:spPr>
          <a:xfrm>
            <a:off x="837982" y="1691141"/>
            <a:ext cx="10198618" cy="4518435"/>
          </a:xfrm>
          <a:prstGeom prst="rect">
            <a:avLst/>
          </a:prstGeom>
        </p:spPr>
      </p:pic>
      <p:sp>
        <p:nvSpPr>
          <p:cNvPr id="3" name="Slide Number Placeholder 2"/>
          <p:cNvSpPr>
            <a:spLocks noGrp="1"/>
          </p:cNvSpPr>
          <p:nvPr>
            <p:ph type="sldNum" sz="quarter" idx="12"/>
          </p:nvPr>
        </p:nvSpPr>
        <p:spPr/>
        <p:txBody>
          <a:bodyPr>
            <a:normAutofit lnSpcReduction="10000"/>
          </a:bodyPr>
          <a:lstStyle/>
          <a:p>
            <a:fld id="{DF28FB93-0A08-4E7D-8E63-9EFA29F1E093}" type="slidenum">
              <a:rPr lang="en-US" smtClean="0"/>
              <a:pPr/>
              <a:t>32</a:t>
            </a:fld>
            <a:endParaRPr lang="en-US" dirty="0"/>
          </a:p>
        </p:txBody>
      </p:sp>
    </p:spTree>
    <p:extLst>
      <p:ext uri="{BB962C8B-B14F-4D97-AF65-F5344CB8AC3E}">
        <p14:creationId xmlns:p14="http://schemas.microsoft.com/office/powerpoint/2010/main" xmlns="" val="18506506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C2AD83-76B0-4BA0-B9C3-0B5868B2202A}"/>
              </a:ext>
            </a:extLst>
          </p:cNvPr>
          <p:cNvSpPr>
            <a:spLocks noGrp="1"/>
          </p:cNvSpPr>
          <p:nvPr>
            <p:ph type="title"/>
          </p:nvPr>
        </p:nvSpPr>
        <p:spPr>
          <a:xfrm>
            <a:off x="1261543" y="365760"/>
            <a:ext cx="9690116" cy="853440"/>
          </a:xfrm>
        </p:spPr>
        <p:txBody>
          <a:bodyPr>
            <a:normAutofit fontScale="90000"/>
          </a:bodyPr>
          <a:lstStyle/>
          <a:p>
            <a:r>
              <a:rPr lang="en-IN" b="1" dirty="0">
                <a:solidFill>
                  <a:srgbClr val="000000"/>
                </a:solidFill>
                <a:effectLst/>
                <a:latin typeface="Times New Roman" panose="02020603050405020304" pitchFamily="18" charset="0"/>
                <a:ea typeface="Times New Roman" panose="02020603050405020304" pitchFamily="18" charset="0"/>
              </a:rPr>
              <a:t/>
            </a:r>
            <a:br>
              <a:rPr lang="en-IN" b="1" dirty="0">
                <a:solidFill>
                  <a:srgbClr val="000000"/>
                </a:solidFill>
                <a:effectLst/>
                <a:latin typeface="Times New Roman" panose="02020603050405020304" pitchFamily="18" charset="0"/>
                <a:ea typeface="Times New Roman" panose="02020603050405020304" pitchFamily="18" charset="0"/>
              </a:rPr>
            </a:br>
            <a:r>
              <a:rPr lang="en-IN" b="1" dirty="0" smtClean="0">
                <a:solidFill>
                  <a:srgbClr val="000000"/>
                </a:solidFill>
                <a:effectLst/>
                <a:latin typeface="Times New Roman" panose="02020603050405020304" pitchFamily="18" charset="0"/>
                <a:ea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xmlns="" id="{1C78DC67-7B17-4F5D-8AE8-552783684FBB}"/>
              </a:ext>
            </a:extLst>
          </p:cNvPr>
          <p:cNvSpPr>
            <a:spLocks noGrp="1"/>
          </p:cNvSpPr>
          <p:nvPr>
            <p:ph idx="1"/>
          </p:nvPr>
        </p:nvSpPr>
        <p:spPr>
          <a:xfrm>
            <a:off x="1280427" y="1371600"/>
            <a:ext cx="8593122" cy="4485667"/>
          </a:xfrm>
        </p:spPr>
        <p:txBody>
          <a:bodyPr>
            <a:normAutofit/>
          </a:bodyPr>
          <a:lstStyle/>
          <a:p>
            <a:pPr>
              <a:spcAft>
                <a:spcPts val="1200"/>
              </a:spcAft>
            </a:pPr>
            <a:r>
              <a:rPr lang="en-IN" sz="1799" dirty="0">
                <a:latin typeface="Times New Roman" panose="02020603050405020304" pitchFamily="18" charset="0"/>
                <a:ea typeface="Times New Roman" panose="02020603050405020304" pitchFamily="18" charset="0"/>
              </a:rPr>
              <a:t>In this paper, we built several regression models to predict the price of some house given some of the house features. We evaluated and compared each model to determine the one with highest performance. We also looked at how some models rank the features according to their importance. In this paper, we followed the data science process starting with getting the data, then cleaning and pre-processing the data, followed by exploring the data and building models, then evaluating the results and communicating them with visualizations.</a:t>
            </a:r>
          </a:p>
          <a:p>
            <a:pPr>
              <a:spcAft>
                <a:spcPts val="1200"/>
              </a:spcAft>
            </a:pPr>
            <a:r>
              <a:rPr lang="en-IN" sz="1799" dirty="0">
                <a:latin typeface="Times New Roman" panose="02020603050405020304" pitchFamily="18" charset="0"/>
                <a:ea typeface="Times New Roman" panose="02020603050405020304" pitchFamily="18" charset="0"/>
              </a:rPr>
              <a:t>As a recommendation, we advise to use this model (or a version of it trained with more recent data) by people who want to buy a house in the area covered by the dataset to have an idea about the actual price. The model can be used also with datasets that covered areas provided that they contain the same features. We also suggest that people take into consideration the features that were deemed as most important as seen in the previous section; this might help them estimate the house price better.</a:t>
            </a:r>
          </a:p>
          <a:p>
            <a:pPr>
              <a:spcAft>
                <a:spcPts val="1200"/>
              </a:spcAft>
            </a:pPr>
            <a:endParaRPr lang="en-IN" sz="1799" dirty="0">
              <a:latin typeface="Times New Roman" panose="02020603050405020304" pitchFamily="18" charset="0"/>
              <a:ea typeface="Times New Roman" panose="02020603050405020304" pitchFamily="18" charset="0"/>
            </a:endParaRPr>
          </a:p>
          <a:p>
            <a:pPr marL="0" indent="0">
              <a:buNone/>
            </a:pPr>
            <a:endParaRPr lang="en-IN" dirty="0"/>
          </a:p>
        </p:txBody>
      </p:sp>
      <p:sp>
        <p:nvSpPr>
          <p:cNvPr id="4" name="Slide Number Placeholder 3"/>
          <p:cNvSpPr>
            <a:spLocks noGrp="1"/>
          </p:cNvSpPr>
          <p:nvPr>
            <p:ph type="sldNum" sz="quarter" idx="12"/>
          </p:nvPr>
        </p:nvSpPr>
        <p:spPr/>
        <p:txBody>
          <a:bodyPr>
            <a:normAutofit lnSpcReduction="10000"/>
          </a:bodyPr>
          <a:lstStyle/>
          <a:p>
            <a:fld id="{DF28FB93-0A08-4E7D-8E63-9EFA29F1E093}" type="slidenum">
              <a:rPr lang="en-US" smtClean="0"/>
              <a:pPr/>
              <a:t>33</a:t>
            </a:fld>
            <a:endParaRPr lang="en-US" dirty="0"/>
          </a:p>
        </p:txBody>
      </p:sp>
      <p:pic>
        <p:nvPicPr>
          <p:cNvPr id="6" name="Picture 5">
            <a:extLst>
              <a:ext uri="{FF2B5EF4-FFF2-40B4-BE49-F238E27FC236}">
                <a16:creationId xmlns:a16="http://schemas.microsoft.com/office/drawing/2014/main" xmlns="" id="{735BB05F-1452-49DB-8A18-C6EDBDC6E4EC}"/>
              </a:ext>
            </a:extLst>
          </p:cNvPr>
          <p:cNvPicPr>
            <a:picLocks noChangeAspect="1"/>
          </p:cNvPicPr>
          <p:nvPr/>
        </p:nvPicPr>
        <p:blipFill>
          <a:blip r:embed="rId2"/>
          <a:stretch>
            <a:fillRect/>
          </a:stretch>
        </p:blipFill>
        <p:spPr>
          <a:xfrm>
            <a:off x="1446212" y="5248045"/>
            <a:ext cx="8767517" cy="933255"/>
          </a:xfrm>
          <a:prstGeom prst="rect">
            <a:avLst/>
          </a:prstGeom>
        </p:spPr>
      </p:pic>
    </p:spTree>
    <p:extLst>
      <p:ext uri="{BB962C8B-B14F-4D97-AF65-F5344CB8AC3E}">
        <p14:creationId xmlns:p14="http://schemas.microsoft.com/office/powerpoint/2010/main" xmlns="" val="29964877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5611" y="0"/>
            <a:ext cx="11733213" cy="6858000"/>
          </a:xfrm>
          <a:prstGeom prst="rect">
            <a:avLst/>
          </a:prstGeom>
        </p:spPr>
      </p:pic>
    </p:spTree>
    <p:extLst>
      <p:ext uri="{BB962C8B-B14F-4D97-AF65-F5344CB8AC3E}">
        <p14:creationId xmlns:p14="http://schemas.microsoft.com/office/powerpoint/2010/main" xmlns="" val="23589480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638DCF8F-466A-4FC0-91DF-33EF070ED3F1}"/>
              </a:ext>
            </a:extLst>
          </p:cNvPr>
          <p:cNvSpPr>
            <a:spLocks noGrp="1"/>
          </p:cNvSpPr>
          <p:nvPr>
            <p:ph type="sldNum" sz="quarter" idx="10"/>
          </p:nvPr>
        </p:nvSpPr>
        <p:spPr/>
        <p:txBody>
          <a:bodyPr>
            <a:normAutofit lnSpcReduction="10000"/>
          </a:bodyPr>
          <a:lstStyle/>
          <a:p>
            <a:fld id="{D495E168-DA5E-4888-8D8A-92B118324C14}" type="slidenum">
              <a:rPr lang="ru-RU" smtClean="0"/>
              <a:pPr/>
              <a:t>4</a:t>
            </a:fld>
            <a:endParaRPr lang="ru-RU" dirty="0"/>
          </a:p>
        </p:txBody>
      </p:sp>
      <p:sp>
        <p:nvSpPr>
          <p:cNvPr id="5" name="Title 4">
            <a:extLst>
              <a:ext uri="{FF2B5EF4-FFF2-40B4-BE49-F238E27FC236}">
                <a16:creationId xmlns:a16="http://schemas.microsoft.com/office/drawing/2014/main" xmlns="" id="{0C01CE71-FC76-4B08-B6CF-991940C3CF1D}"/>
              </a:ext>
            </a:extLst>
          </p:cNvPr>
          <p:cNvSpPr>
            <a:spLocks noGrp="1"/>
          </p:cNvSpPr>
          <p:nvPr>
            <p:ph type="title"/>
          </p:nvPr>
        </p:nvSpPr>
        <p:spPr>
          <a:xfrm>
            <a:off x="684212" y="403481"/>
            <a:ext cx="5054766" cy="782638"/>
          </a:xfrm>
        </p:spPr>
        <p:txBody>
          <a:bodyPr>
            <a:normAutofit/>
          </a:bodyPr>
          <a:lstStyle/>
          <a:p>
            <a:r>
              <a:rPr lang="en-US" sz="3199" dirty="0" smtClean="0">
                <a:solidFill>
                  <a:schemeClr val="tx1"/>
                </a:solidFill>
              </a:rPr>
              <a:t>Business Goal</a:t>
            </a:r>
            <a:endParaRPr lang="ru-RU" sz="3199" dirty="0">
              <a:solidFill>
                <a:schemeClr val="tx1"/>
              </a:solidFill>
            </a:endParaRPr>
          </a:p>
        </p:txBody>
      </p:sp>
      <p:sp>
        <p:nvSpPr>
          <p:cNvPr id="4" name="Text Placeholder 3">
            <a:extLst>
              <a:ext uri="{FF2B5EF4-FFF2-40B4-BE49-F238E27FC236}">
                <a16:creationId xmlns:a16="http://schemas.microsoft.com/office/drawing/2014/main" xmlns="" id="{7E209D92-7413-44EE-BC90-ECE50DA3158D}"/>
              </a:ext>
            </a:extLst>
          </p:cNvPr>
          <p:cNvSpPr>
            <a:spLocks noGrp="1"/>
          </p:cNvSpPr>
          <p:nvPr>
            <p:ph type="body" sz="quarter" idx="13"/>
          </p:nvPr>
        </p:nvSpPr>
        <p:spPr>
          <a:xfrm>
            <a:off x="227012" y="1524000"/>
            <a:ext cx="10820400" cy="4495799"/>
          </a:xfrm>
        </p:spPr>
        <p:txBody>
          <a:bodyPr>
            <a:normAutofit/>
          </a:bodyPr>
          <a:lstStyle/>
          <a:p>
            <a:pPr marL="0" marR="401320" indent="0" algn="just">
              <a:lnSpc>
                <a:spcPct val="107000"/>
              </a:lnSpc>
              <a:spcBef>
                <a:spcPts val="945"/>
              </a:spcBef>
              <a:spcAft>
                <a:spcPts val="0"/>
              </a:spcAft>
              <a:buNone/>
            </a:pPr>
            <a:r>
              <a:rPr lang="en-US" sz="1600" dirty="0">
                <a:effectLst/>
                <a:latin typeface="Arial MT"/>
                <a:ea typeface="Arial MT"/>
                <a:cs typeface="Arial MT"/>
              </a:rPr>
              <a:t>The company is looking at prospective properties to buy houses to enter the market. </a:t>
            </a:r>
            <a:endParaRPr lang="en-US" sz="1600" dirty="0" smtClean="0">
              <a:effectLst/>
              <a:latin typeface="Arial MT"/>
              <a:ea typeface="Arial MT"/>
              <a:cs typeface="Arial MT"/>
            </a:endParaRPr>
          </a:p>
          <a:p>
            <a:pPr marL="0" marR="401320" indent="0" algn="just">
              <a:lnSpc>
                <a:spcPct val="107000"/>
              </a:lnSpc>
              <a:spcBef>
                <a:spcPts val="945"/>
              </a:spcBef>
              <a:spcAft>
                <a:spcPts val="0"/>
              </a:spcAft>
              <a:buNone/>
            </a:pPr>
            <a:r>
              <a:rPr lang="en-US" sz="1600" dirty="0" smtClean="0">
                <a:effectLst/>
                <a:latin typeface="Arial MT"/>
                <a:ea typeface="Arial MT"/>
                <a:cs typeface="Arial MT"/>
              </a:rPr>
              <a:t>Required </a:t>
            </a:r>
            <a:r>
              <a:rPr lang="en-US" sz="1600" dirty="0">
                <a:effectLst/>
                <a:latin typeface="Arial MT"/>
                <a:ea typeface="Arial MT"/>
                <a:cs typeface="Arial MT"/>
              </a:rPr>
              <a:t>to build a model using Machine Learning in order to predict the actual value of the prospective properties and decide whether to invest in them or not. For this company wants to know</a:t>
            </a:r>
            <a:r>
              <a:rPr lang="en-US" sz="1600" dirty="0" smtClean="0">
                <a:effectLst/>
                <a:latin typeface="Arial MT"/>
                <a:ea typeface="Arial MT"/>
                <a:cs typeface="Arial MT"/>
              </a:rPr>
              <a:t>:</a:t>
            </a:r>
          </a:p>
          <a:p>
            <a:pPr marL="0" marR="401320" indent="0" algn="just">
              <a:lnSpc>
                <a:spcPct val="107000"/>
              </a:lnSpc>
              <a:spcBef>
                <a:spcPts val="945"/>
              </a:spcBef>
              <a:spcAft>
                <a:spcPts val="0"/>
              </a:spcAft>
              <a:buNone/>
            </a:pPr>
            <a:endParaRPr lang="en-US" sz="1600" dirty="0">
              <a:effectLst/>
              <a:latin typeface="Arial MT"/>
              <a:ea typeface="Arial MT"/>
              <a:cs typeface="Arial MT"/>
            </a:endParaRPr>
          </a:p>
          <a:p>
            <a:pPr marL="76200" marR="401320" algn="just">
              <a:lnSpc>
                <a:spcPct val="107000"/>
              </a:lnSpc>
              <a:spcBef>
                <a:spcPts val="945"/>
              </a:spcBef>
              <a:spcAft>
                <a:spcPts val="0"/>
              </a:spcAft>
            </a:pPr>
            <a:r>
              <a:rPr lang="en-US" sz="1600" dirty="0">
                <a:effectLst/>
                <a:latin typeface="Arial MT"/>
                <a:ea typeface="Arial MT"/>
                <a:cs typeface="Arial MT"/>
              </a:rPr>
              <a:t>1. Which variables are important to predict the price of variable?</a:t>
            </a:r>
          </a:p>
          <a:p>
            <a:pPr marL="76200" marR="401320" algn="just">
              <a:lnSpc>
                <a:spcPct val="107000"/>
              </a:lnSpc>
              <a:spcBef>
                <a:spcPts val="945"/>
              </a:spcBef>
              <a:spcAft>
                <a:spcPts val="0"/>
              </a:spcAft>
            </a:pPr>
            <a:r>
              <a:rPr lang="en-US" sz="1600" dirty="0">
                <a:effectLst/>
                <a:latin typeface="Arial MT"/>
                <a:ea typeface="Arial MT"/>
                <a:cs typeface="Arial MT"/>
              </a:rPr>
              <a:t>2. How do these variables describe the price of the house</a:t>
            </a:r>
            <a:r>
              <a:rPr lang="en-US" sz="1600" dirty="0" smtClean="0">
                <a:effectLst/>
                <a:latin typeface="Arial MT"/>
                <a:ea typeface="Arial MT"/>
                <a:cs typeface="Arial MT"/>
              </a:rPr>
              <a:t>?</a:t>
            </a:r>
          </a:p>
          <a:p>
            <a:pPr marL="76200" marR="401320" algn="just">
              <a:lnSpc>
                <a:spcPct val="107000"/>
              </a:lnSpc>
              <a:spcBef>
                <a:spcPts val="945"/>
              </a:spcBef>
              <a:spcAft>
                <a:spcPts val="0"/>
              </a:spcAft>
            </a:pPr>
            <a:endParaRPr lang="en-US" sz="1600" dirty="0">
              <a:latin typeface="Arial MT"/>
              <a:ea typeface="Arial MT"/>
              <a:cs typeface="Arial MT"/>
            </a:endParaRPr>
          </a:p>
          <a:p>
            <a:pPr marL="0" marR="401320" indent="0" algn="just">
              <a:lnSpc>
                <a:spcPct val="107000"/>
              </a:lnSpc>
              <a:spcBef>
                <a:spcPts val="945"/>
              </a:spcBef>
              <a:spcAft>
                <a:spcPts val="0"/>
              </a:spcAft>
              <a:buNone/>
            </a:pPr>
            <a:r>
              <a:rPr lang="en-US" sz="1600" dirty="0" smtClean="0">
                <a:latin typeface="Arial MT"/>
                <a:ea typeface="Arial MT"/>
                <a:cs typeface="Arial MT"/>
              </a:rPr>
              <a:t>R</a:t>
            </a:r>
            <a:r>
              <a:rPr lang="en-US" sz="1600" dirty="0" smtClean="0">
                <a:effectLst/>
                <a:latin typeface="Arial MT"/>
                <a:ea typeface="Arial MT"/>
                <a:cs typeface="Arial MT"/>
              </a:rPr>
              <a:t>equired </a:t>
            </a:r>
            <a:r>
              <a:rPr lang="en-US" sz="1600" dirty="0">
                <a:effectLst/>
                <a:latin typeface="Arial MT"/>
                <a:ea typeface="Arial MT"/>
                <a:cs typeface="Arial MT"/>
              </a:rPr>
              <a:t>to model the price of houses with the available independent variables. This model will then be used by the management to understand how exactly the prices vary with the variables. </a:t>
            </a:r>
            <a:endParaRPr lang="en-US" sz="1600" dirty="0" smtClean="0">
              <a:effectLst/>
              <a:latin typeface="Arial MT"/>
              <a:ea typeface="Arial MT"/>
              <a:cs typeface="Arial MT"/>
            </a:endParaRPr>
          </a:p>
          <a:p>
            <a:pPr marL="0" marR="401320" indent="0" algn="just">
              <a:lnSpc>
                <a:spcPct val="107000"/>
              </a:lnSpc>
              <a:spcBef>
                <a:spcPts val="945"/>
              </a:spcBef>
              <a:spcAft>
                <a:spcPts val="0"/>
              </a:spcAft>
              <a:buNone/>
            </a:pPr>
            <a:endParaRPr lang="en-US" sz="1600" dirty="0" smtClean="0">
              <a:effectLst/>
              <a:latin typeface="Arial MT"/>
              <a:ea typeface="Arial MT"/>
              <a:cs typeface="Arial MT"/>
            </a:endParaRPr>
          </a:p>
          <a:p>
            <a:pPr marL="0" marR="401320" indent="0" algn="just">
              <a:lnSpc>
                <a:spcPct val="107000"/>
              </a:lnSpc>
              <a:spcBef>
                <a:spcPts val="945"/>
              </a:spcBef>
              <a:spcAft>
                <a:spcPts val="0"/>
              </a:spcAft>
              <a:buNone/>
            </a:pPr>
            <a:r>
              <a:rPr lang="en-US" sz="1600" dirty="0" smtClean="0">
                <a:effectLst/>
                <a:latin typeface="Arial MT"/>
                <a:ea typeface="Arial MT"/>
                <a:cs typeface="Arial MT"/>
              </a:rPr>
              <a:t>They </a:t>
            </a:r>
            <a:r>
              <a:rPr lang="en-US" sz="1600" dirty="0">
                <a:effectLst/>
                <a:latin typeface="Arial MT"/>
                <a:ea typeface="Arial MT"/>
                <a:cs typeface="Arial MT"/>
              </a:rPr>
              <a:t>can accordingly manipulate the strategy of the firm and concentrate on areas that will yield high returns</a:t>
            </a:r>
            <a:r>
              <a:rPr lang="en-US" sz="1600" dirty="0" smtClean="0">
                <a:effectLst/>
                <a:latin typeface="Arial MT"/>
                <a:ea typeface="Arial MT"/>
                <a:cs typeface="Arial MT"/>
              </a:rPr>
              <a:t>.</a:t>
            </a:r>
          </a:p>
          <a:p>
            <a:pPr marL="0" marR="401320" indent="0" algn="just">
              <a:lnSpc>
                <a:spcPct val="107000"/>
              </a:lnSpc>
              <a:spcBef>
                <a:spcPts val="945"/>
              </a:spcBef>
              <a:spcAft>
                <a:spcPts val="0"/>
              </a:spcAft>
              <a:buNone/>
            </a:pPr>
            <a:r>
              <a:rPr lang="en-US" sz="1600" dirty="0" smtClean="0">
                <a:effectLst/>
                <a:latin typeface="Arial MT"/>
                <a:ea typeface="Arial MT"/>
                <a:cs typeface="Arial MT"/>
              </a:rPr>
              <a:t> </a:t>
            </a:r>
            <a:r>
              <a:rPr lang="en-US" sz="1600" dirty="0">
                <a:effectLst/>
                <a:latin typeface="Arial MT"/>
                <a:ea typeface="Arial MT"/>
                <a:cs typeface="Arial MT"/>
              </a:rPr>
              <a:t>Further, the model will be a good way for the management to understand the pricing dynamics of a new market.</a:t>
            </a:r>
            <a:endParaRPr lang="en-IN" sz="1600" dirty="0">
              <a:effectLst/>
              <a:latin typeface="Arial MT"/>
              <a:ea typeface="Arial MT"/>
              <a:cs typeface="Arial MT"/>
            </a:endParaRPr>
          </a:p>
        </p:txBody>
      </p:sp>
    </p:spTree>
    <p:extLst>
      <p:ext uri="{BB962C8B-B14F-4D97-AF65-F5344CB8AC3E}">
        <p14:creationId xmlns:p14="http://schemas.microsoft.com/office/powerpoint/2010/main" xmlns="" val="29871498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42588-61B1-46C0-A75F-A7517CCFA9CA}"/>
              </a:ext>
            </a:extLst>
          </p:cNvPr>
          <p:cNvSpPr>
            <a:spLocks noGrp="1"/>
          </p:cNvSpPr>
          <p:nvPr>
            <p:ph type="title"/>
          </p:nvPr>
        </p:nvSpPr>
        <p:spPr>
          <a:xfrm>
            <a:off x="1919253" y="1828800"/>
            <a:ext cx="8823359" cy="1915647"/>
          </a:xfrm>
        </p:spPr>
        <p:txBody>
          <a:bodyPr>
            <a:normAutofit fontScale="90000"/>
          </a:bodyPr>
          <a:lstStyle/>
          <a:p>
            <a:r>
              <a:rPr lang="en-US" dirty="0">
                <a:latin typeface="Times New Roman" panose="02020603050405020304" pitchFamily="18" charset="0"/>
                <a:cs typeface="Times New Roman" panose="02020603050405020304" pitchFamily="18" charset="0"/>
              </a:rPr>
              <a:t>EDA(Exploratory Data Analysis)</a:t>
            </a:r>
            <a:endParaRPr lang="en-IN" dirty="0"/>
          </a:p>
        </p:txBody>
      </p:sp>
      <p:sp>
        <p:nvSpPr>
          <p:cNvPr id="3" name="Slide Number Placeholder 2"/>
          <p:cNvSpPr>
            <a:spLocks noGrp="1"/>
          </p:cNvSpPr>
          <p:nvPr>
            <p:ph type="sldNum" sz="quarter" idx="12"/>
          </p:nvPr>
        </p:nvSpPr>
        <p:spPr/>
        <p:txBody>
          <a:bodyPr>
            <a:normAutofit lnSpcReduction="10000"/>
          </a:bodyPr>
          <a:lstStyle/>
          <a:p>
            <a:fld id="{DF28FB93-0A08-4E7D-8E63-9EFA29F1E093}" type="slidenum">
              <a:rPr lang="en-US" smtClean="0"/>
              <a:pPr/>
              <a:t>5</a:t>
            </a:fld>
            <a:endParaRPr lang="en-US" dirty="0"/>
          </a:p>
        </p:txBody>
      </p:sp>
    </p:spTree>
    <p:extLst>
      <p:ext uri="{BB962C8B-B14F-4D97-AF65-F5344CB8AC3E}">
        <p14:creationId xmlns:p14="http://schemas.microsoft.com/office/powerpoint/2010/main" xmlns="" val="31638238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2B3B18-EAEE-4E74-95E1-11DB778EF026}"/>
              </a:ext>
            </a:extLst>
          </p:cNvPr>
          <p:cNvSpPr>
            <a:spLocks noGrp="1"/>
          </p:cNvSpPr>
          <p:nvPr>
            <p:ph type="title"/>
          </p:nvPr>
        </p:nvSpPr>
        <p:spPr>
          <a:xfrm>
            <a:off x="1266328" y="26158"/>
            <a:ext cx="9690116" cy="1325562"/>
          </a:xfrm>
        </p:spPr>
        <p:txBody>
          <a:bodyPr/>
          <a:lstStyle/>
          <a:p>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Data Description</a:t>
            </a:r>
            <a:endParaRPr lang="en-IN" dirty="0"/>
          </a:p>
        </p:txBody>
      </p:sp>
      <p:sp>
        <p:nvSpPr>
          <p:cNvPr id="5" name="Rectangle 2">
            <a:extLst>
              <a:ext uri="{FF2B5EF4-FFF2-40B4-BE49-F238E27FC236}">
                <a16:creationId xmlns:a16="http://schemas.microsoft.com/office/drawing/2014/main" xmlns="" id="{A70C02FB-19BD-4B16-AFCF-82C6EC94F1D8}"/>
              </a:ext>
            </a:extLst>
          </p:cNvPr>
          <p:cNvSpPr>
            <a:spLocks noGrp="1" noChangeArrowheads="1"/>
          </p:cNvSpPr>
          <p:nvPr>
            <p:ph idx="1"/>
          </p:nvPr>
        </p:nvSpPr>
        <p:spPr bwMode="auto">
          <a:xfrm>
            <a:off x="545235" y="1828800"/>
            <a:ext cx="10436681" cy="32500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16" tIns="45708" rIns="91416" bIns="45708" numCol="1" rtlCol="0" anchor="ctr" anchorCtr="0" compatLnSpc="1">
            <a:prstTxWarp prst="textNoShape">
              <a:avLst/>
            </a:prstTxWarp>
            <a:spAutoFit/>
          </a:bodyPr>
          <a:lstStyle/>
          <a:p>
            <a:pPr marL="627063" indent="-449263" defTabSz="914126" eaLnBrk="0" fontAlgn="base" hangingPunct="0">
              <a:spcBef>
                <a:spcPct val="0"/>
              </a:spcBef>
              <a:spcAft>
                <a:spcPct val="0"/>
              </a:spcAft>
              <a:buClrTx/>
              <a:buSzTx/>
              <a:buFont typeface="Wingdings" panose="05000000000000000000" pitchFamily="2" charset="2"/>
              <a:buChar char="Ø"/>
            </a:pPr>
            <a:r>
              <a:rPr kumimoji="0" lang="en-US" altLang="en-US" sz="2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The dataset contains 1460 records (rows) and 81 features (columns</a:t>
            </a:r>
            <a:r>
              <a:rPr kumimoji="0" lang="en-US" altLang="en-US" sz="2400" b="0" i="0" u="none" strike="noStrike" cap="none" normalizeH="0" baseline="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rPr>
              <a:t>).</a:t>
            </a:r>
          </a:p>
          <a:p>
            <a:pPr marL="627063" indent="-449263" defTabSz="914126" eaLnBrk="0" fontAlgn="base" hangingPunct="0">
              <a:spcBef>
                <a:spcPct val="0"/>
              </a:spcBef>
              <a:spcAft>
                <a:spcPct val="0"/>
              </a:spcAft>
              <a:buClrTx/>
              <a:buSzTx/>
              <a:buFont typeface="Wingdings" panose="05000000000000000000" pitchFamily="2" charset="2"/>
              <a:buChar char="Ø"/>
            </a:pPr>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627063" indent="-449263" defTabSz="914126" eaLnBrk="0" fontAlgn="base" hangingPunct="0">
              <a:spcBef>
                <a:spcPct val="0"/>
              </a:spcBef>
              <a:spcAft>
                <a:spcPct val="0"/>
              </a:spcAft>
              <a:buClrTx/>
              <a:buSzTx/>
              <a:buFont typeface="Wingdings" panose="05000000000000000000" pitchFamily="2" charset="2"/>
              <a:buChar char="Ø"/>
            </a:pPr>
            <a:r>
              <a:rPr kumimoji="0" lang="en-US" altLang="en-US" sz="2400" b="0" i="0" u="none" strike="noStrike" cap="none" normalizeH="0" baseline="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rPr>
              <a:t>Here</a:t>
            </a:r>
            <a:r>
              <a:rPr kumimoji="0" lang="en-US" altLang="en-US" sz="2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we will provide a brief description of dataset features. </a:t>
            </a:r>
            <a:endParaRPr kumimoji="0" lang="en-US" altLang="en-US" sz="2400" b="0" i="0" u="none" strike="noStrike" cap="none" normalizeH="0" baseline="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endParaRPr>
          </a:p>
          <a:p>
            <a:pPr marL="627063" indent="-449263" defTabSz="914126" eaLnBrk="0" fontAlgn="base" hangingPunct="0">
              <a:spcBef>
                <a:spcPct val="0"/>
              </a:spcBef>
              <a:spcAft>
                <a:spcPct val="0"/>
              </a:spcAft>
              <a:buClrTx/>
              <a:buSzTx/>
              <a:buFont typeface="Wingdings" panose="05000000000000000000" pitchFamily="2" charset="2"/>
              <a:buChar char="Ø"/>
            </a:pPr>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627063" indent="-449263" defTabSz="914126" eaLnBrk="0" fontAlgn="base" hangingPunct="0">
              <a:spcBef>
                <a:spcPct val="0"/>
              </a:spcBef>
              <a:spcAft>
                <a:spcPct val="0"/>
              </a:spcAft>
              <a:buClrTx/>
              <a:buSzTx/>
              <a:buFont typeface="Wingdings" panose="05000000000000000000" pitchFamily="2" charset="2"/>
              <a:buChar char="Ø"/>
            </a:pPr>
            <a:r>
              <a:rPr kumimoji="0" lang="en-US" altLang="en-US" sz="2400" b="0" i="0" u="none" strike="noStrike" cap="none" normalizeH="0" baseline="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rPr>
              <a:t>Since </a:t>
            </a:r>
            <a:r>
              <a:rPr kumimoji="0" lang="en-US" altLang="en-US" sz="2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the number of features is large (81), we will attach the original data description file to this study for more information about the dataset. </a:t>
            </a:r>
            <a:endParaRPr kumimoji="0" lang="en-US" altLang="en-US" sz="2400" b="0" i="0" u="none" strike="noStrike" cap="none" normalizeH="0" baseline="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endParaRPr>
          </a:p>
          <a:p>
            <a:pPr marL="627063" indent="-449263" defTabSz="914126" eaLnBrk="0" fontAlgn="base" hangingPunct="0">
              <a:spcBef>
                <a:spcPct val="0"/>
              </a:spcBef>
              <a:spcAft>
                <a:spcPct val="0"/>
              </a:spcAft>
              <a:buClrTx/>
              <a:buSzTx/>
              <a:buFont typeface="Wingdings" panose="05000000000000000000" pitchFamily="2" charset="2"/>
              <a:buChar char="Ø"/>
            </a:pPr>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627063" indent="-449263" defTabSz="914126" eaLnBrk="0" fontAlgn="base" hangingPunct="0">
              <a:spcBef>
                <a:spcPct val="0"/>
              </a:spcBef>
              <a:spcAft>
                <a:spcPct val="0"/>
              </a:spcAft>
              <a:buClrTx/>
              <a:buSzTx/>
              <a:buFont typeface="Wingdings" panose="05000000000000000000" pitchFamily="2" charset="2"/>
              <a:buChar char="Ø"/>
            </a:pPr>
            <a:r>
              <a:rPr kumimoji="0" lang="en-US" altLang="en-US" sz="2400" b="0" i="0" u="none" strike="noStrike" cap="none" normalizeH="0" baseline="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rPr>
              <a:t>Now</a:t>
            </a:r>
            <a:r>
              <a:rPr kumimoji="0" lang="en-US" altLang="en-US" sz="2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we will mention the feature name with a short description of its meaning.</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normAutofit lnSpcReduction="10000"/>
          </a:bodyPr>
          <a:lstStyle/>
          <a:p>
            <a:fld id="{DF28FB93-0A08-4E7D-8E63-9EFA29F1E093}" type="slidenum">
              <a:rPr lang="en-US" smtClean="0"/>
              <a:pPr/>
              <a:t>6</a:t>
            </a:fld>
            <a:endParaRPr lang="en-US" dirty="0"/>
          </a:p>
        </p:txBody>
      </p:sp>
    </p:spTree>
    <p:extLst>
      <p:ext uri="{BB962C8B-B14F-4D97-AF65-F5344CB8AC3E}">
        <p14:creationId xmlns:p14="http://schemas.microsoft.com/office/powerpoint/2010/main" xmlns="" val="289073748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48A59E-9233-4F42-8242-B73A3AA299F4}"/>
              </a:ext>
            </a:extLst>
          </p:cNvPr>
          <p:cNvSpPr>
            <a:spLocks noGrp="1"/>
          </p:cNvSpPr>
          <p:nvPr>
            <p:ph type="title"/>
          </p:nvPr>
        </p:nvSpPr>
        <p:spPr>
          <a:xfrm>
            <a:off x="989012" y="76200"/>
            <a:ext cx="9690116" cy="1325562"/>
          </a:xfrm>
        </p:spPr>
        <p:txBody>
          <a:bodyPr/>
          <a:lstStyle/>
          <a:p>
            <a:r>
              <a:rPr lang="en-US" b="1" dirty="0">
                <a:latin typeface="Times New Roman" panose="02020603050405020304" pitchFamily="18" charset="0"/>
                <a:cs typeface="Times New Roman" panose="02020603050405020304" pitchFamily="18" charset="0"/>
              </a:rPr>
              <a:t>Data frame Description: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F2C8F2E-93BD-4C9D-83AF-C8440107A895}"/>
              </a:ext>
            </a:extLst>
          </p:cNvPr>
          <p:cNvSpPr>
            <a:spLocks noGrp="1"/>
          </p:cNvSpPr>
          <p:nvPr>
            <p:ph idx="1"/>
          </p:nvPr>
        </p:nvSpPr>
        <p:spPr>
          <a:xfrm>
            <a:off x="1141412" y="1807216"/>
            <a:ext cx="9537716" cy="4593584"/>
          </a:xfrm>
        </p:spPr>
        <p:txBody>
          <a:bodyPr>
            <a:noAutofit/>
          </a:bodyPr>
          <a:lstStyle/>
          <a:p>
            <a:pPr marL="0" indent="0">
              <a:buNone/>
            </a:pPr>
            <a:r>
              <a:rPr lang="en-IN" sz="1800" dirty="0">
                <a:latin typeface="Times New Roman" panose="02020603050405020304" pitchFamily="18" charset="0"/>
                <a:cs typeface="Times New Roman" panose="02020603050405020304" pitchFamily="18" charset="0"/>
              </a:rPr>
              <a:t>The dataset contains the data of the house. </a:t>
            </a:r>
            <a:endParaRPr lang="en-IN" sz="1800" dirty="0" smtClean="0">
              <a:latin typeface="Times New Roman" panose="02020603050405020304" pitchFamily="18" charset="0"/>
              <a:cs typeface="Times New Roman" panose="02020603050405020304" pitchFamily="18" charset="0"/>
            </a:endParaRPr>
          </a:p>
          <a:p>
            <a:pPr marL="0" indent="0">
              <a:buNone/>
            </a:pPr>
            <a:r>
              <a:rPr lang="en-IN" sz="1800" dirty="0" smtClean="0">
                <a:latin typeface="Times New Roman" panose="02020603050405020304" pitchFamily="18" charset="0"/>
                <a:cs typeface="Times New Roman" panose="02020603050405020304" pitchFamily="18" charset="0"/>
              </a:rPr>
              <a:t>On </a:t>
            </a:r>
            <a:r>
              <a:rPr lang="en-IN" sz="1800" dirty="0">
                <a:latin typeface="Times New Roman" panose="02020603050405020304" pitchFamily="18" charset="0"/>
                <a:cs typeface="Times New Roman" panose="02020603050405020304" pitchFamily="18" charset="0"/>
              </a:rPr>
              <a:t>the basis of the data we have to predict the sale price of the house, the </a:t>
            </a:r>
            <a:r>
              <a:rPr lang="en-IN" sz="1800" dirty="0" smtClean="0">
                <a:latin typeface="Times New Roman" panose="02020603050405020304" pitchFamily="18" charset="0"/>
                <a:cs typeface="Times New Roman" panose="02020603050405020304" pitchFamily="18" charset="0"/>
              </a:rPr>
              <a:t>dataset </a:t>
            </a:r>
            <a:r>
              <a:rPr lang="en-IN" sz="1800" dirty="0">
                <a:latin typeface="Times New Roman" panose="02020603050405020304" pitchFamily="18" charset="0"/>
                <a:cs typeface="Times New Roman" panose="02020603050405020304" pitchFamily="18" charset="0"/>
              </a:rPr>
              <a:t>contains the data </a:t>
            </a:r>
            <a:r>
              <a:rPr lang="en-IN" sz="1800" dirty="0" smtClean="0">
                <a:latin typeface="Times New Roman" panose="02020603050405020304" pitchFamily="18" charset="0"/>
                <a:cs typeface="Times New Roman" panose="02020603050405020304" pitchFamily="18" charset="0"/>
              </a:rPr>
              <a:t>like:</a:t>
            </a:r>
          </a:p>
          <a:p>
            <a:pPr marL="0" indent="0">
              <a:buNone/>
            </a:pPr>
            <a:r>
              <a:rPr lang="en-IN" sz="1800" i="1" dirty="0" smtClean="0">
                <a:latin typeface="Times New Roman" panose="02020603050405020304" pitchFamily="18" charset="0"/>
                <a:cs typeface="Times New Roman" panose="02020603050405020304" pitchFamily="18" charset="0"/>
              </a:rPr>
              <a:t>'Id</a:t>
            </a:r>
            <a:r>
              <a:rPr lang="en-IN" sz="1800" i="1" dirty="0">
                <a:latin typeface="Times New Roman" panose="02020603050405020304" pitchFamily="18" charset="0"/>
                <a:cs typeface="Times New Roman" panose="02020603050405020304" pitchFamily="18" charset="0"/>
              </a:rPr>
              <a:t>', 'MSSubClass', 'MSZoning', 'LotFrontage', 'LotArea', 'Street', 'Alley', 'LotShape', 'LandContour', 'Utilities', 'LotConfig', 'LandSlope', 'Neighborhood', 'Condition1', 'Condition2', 'BldgType', 'HouseStyle', 'OverallQual', 'OverallCond', 'YearBuilt', 'YearRemodAdd', 'RoofStyle', 'RoofMatl', 'Exterior1st', 'Exterior2nd', 'MasVnrType', 'MasVnrArea', 'ExterQual', 'ExterCond', 'Foundation', 'BsmtQual', 'BsmtCond', 'BsmtExposure', 'BsmtFinType1', 'BsmtFinSF1', 'BsmtFinType2', 'BsmtFinSF2', 'BsmtUnfSF', 'TotalBsmtSF', 'Heating', 'HeatingQC', 'CentralAir', 'Electrical', '1stFlrSF', '2ndFlrSF', 'LowQualFinSF', 'GrLivArea', 'BsmtFullBath', 'BsmtHalfBath', 'FullBath', 'HalfBath', 'BedroomAbvGr', 'KitchenAbvGr', 'KitchenQual', 'TotRmsAbvGrd', 'Functional', 'Fireplaces', 'FireplaceQu', 'GarageType', 'GarageYrBlt', 'GarageFinish', 'GarageCars', 'GarageArea', 'GarageQual', 'GarageCond', 'PavedDrive', 'WoodDeckSF', 'OpenPorchSF', 'EnclosedPorch', '3SsnPorch', 'ScreenPorch', '</a:t>
            </a:r>
            <a:r>
              <a:rPr lang="en-IN" sz="1800" i="1" dirty="0" err="1">
                <a:latin typeface="Times New Roman" panose="02020603050405020304" pitchFamily="18" charset="0"/>
                <a:cs typeface="Times New Roman" panose="02020603050405020304" pitchFamily="18" charset="0"/>
              </a:rPr>
              <a:t>PoolArea','PoolQC</a:t>
            </a:r>
            <a:r>
              <a:rPr lang="en-IN" sz="1800" i="1" dirty="0">
                <a:latin typeface="Times New Roman" panose="02020603050405020304" pitchFamily="18" charset="0"/>
                <a:cs typeface="Times New Roman" panose="02020603050405020304" pitchFamily="18" charset="0"/>
              </a:rPr>
              <a:t>', 'Fence', '</a:t>
            </a:r>
            <a:r>
              <a:rPr lang="en-IN" sz="1800" i="1" dirty="0" err="1">
                <a:latin typeface="Times New Roman" panose="02020603050405020304" pitchFamily="18" charset="0"/>
                <a:cs typeface="Times New Roman" panose="02020603050405020304" pitchFamily="18" charset="0"/>
              </a:rPr>
              <a:t>MiscFeature</a:t>
            </a:r>
            <a:r>
              <a:rPr lang="en-IN" sz="1800" i="1" dirty="0">
                <a:latin typeface="Times New Roman" panose="02020603050405020304" pitchFamily="18" charset="0"/>
                <a:cs typeface="Times New Roman" panose="02020603050405020304" pitchFamily="18" charset="0"/>
              </a:rPr>
              <a:t>', '</a:t>
            </a:r>
            <a:r>
              <a:rPr lang="en-IN" sz="1800" i="1" dirty="0" err="1">
                <a:latin typeface="Times New Roman" panose="02020603050405020304" pitchFamily="18" charset="0"/>
                <a:cs typeface="Times New Roman" panose="02020603050405020304" pitchFamily="18" charset="0"/>
              </a:rPr>
              <a:t>MiscVal</a:t>
            </a:r>
            <a:r>
              <a:rPr lang="en-IN" sz="1800" i="1" dirty="0">
                <a:latin typeface="Times New Roman" panose="02020603050405020304" pitchFamily="18" charset="0"/>
                <a:cs typeface="Times New Roman" panose="02020603050405020304" pitchFamily="18" charset="0"/>
              </a:rPr>
              <a:t>', '</a:t>
            </a:r>
            <a:r>
              <a:rPr lang="en-IN" sz="1800" i="1" dirty="0" err="1">
                <a:latin typeface="Times New Roman" panose="02020603050405020304" pitchFamily="18" charset="0"/>
                <a:cs typeface="Times New Roman" panose="02020603050405020304" pitchFamily="18" charset="0"/>
              </a:rPr>
              <a:t>MoSold</a:t>
            </a:r>
            <a:r>
              <a:rPr lang="en-IN" sz="1800" i="1" dirty="0">
                <a:latin typeface="Times New Roman" panose="02020603050405020304" pitchFamily="18" charset="0"/>
                <a:cs typeface="Times New Roman" panose="02020603050405020304" pitchFamily="18" charset="0"/>
              </a:rPr>
              <a:t>', '</a:t>
            </a:r>
            <a:r>
              <a:rPr lang="en-IN" sz="1800" i="1" dirty="0" err="1">
                <a:latin typeface="Times New Roman" panose="02020603050405020304" pitchFamily="18" charset="0"/>
                <a:cs typeface="Times New Roman" panose="02020603050405020304" pitchFamily="18" charset="0"/>
              </a:rPr>
              <a:t>YrSold</a:t>
            </a:r>
            <a:r>
              <a:rPr lang="en-IN" sz="1800" i="1" dirty="0">
                <a:latin typeface="Times New Roman" panose="02020603050405020304" pitchFamily="18" charset="0"/>
                <a:cs typeface="Times New Roman" panose="02020603050405020304" pitchFamily="18" charset="0"/>
              </a:rPr>
              <a:t>', '</a:t>
            </a:r>
            <a:r>
              <a:rPr lang="en-IN" sz="1800" i="1" dirty="0" err="1">
                <a:latin typeface="Times New Roman" panose="02020603050405020304" pitchFamily="18" charset="0"/>
                <a:cs typeface="Times New Roman" panose="02020603050405020304" pitchFamily="18" charset="0"/>
              </a:rPr>
              <a:t>SaleType</a:t>
            </a:r>
            <a:r>
              <a:rPr lang="en-IN" sz="1800" i="1" dirty="0">
                <a:latin typeface="Times New Roman" panose="02020603050405020304" pitchFamily="18" charset="0"/>
                <a:cs typeface="Times New Roman" panose="02020603050405020304" pitchFamily="18" charset="0"/>
              </a:rPr>
              <a:t>', '</a:t>
            </a:r>
            <a:r>
              <a:rPr lang="en-IN" sz="1800" i="1" dirty="0" err="1">
                <a:latin typeface="Times New Roman" panose="02020603050405020304" pitchFamily="18" charset="0"/>
                <a:cs typeface="Times New Roman" panose="02020603050405020304" pitchFamily="18" charset="0"/>
              </a:rPr>
              <a:t>SaleCondition</a:t>
            </a:r>
            <a:r>
              <a:rPr lang="en-IN" sz="1800" i="1" dirty="0">
                <a:latin typeface="Times New Roman" panose="02020603050405020304" pitchFamily="18" charset="0"/>
                <a:cs typeface="Times New Roman" panose="02020603050405020304" pitchFamily="18" charset="0"/>
              </a:rPr>
              <a:t>', '</a:t>
            </a:r>
            <a:r>
              <a:rPr lang="en-IN" sz="1800" i="1" dirty="0" err="1">
                <a:latin typeface="Times New Roman" panose="02020603050405020304" pitchFamily="18" charset="0"/>
                <a:cs typeface="Times New Roman" panose="02020603050405020304" pitchFamily="18" charset="0"/>
              </a:rPr>
              <a:t>SalePrice</a:t>
            </a:r>
            <a:r>
              <a:rPr lang="en-IN" sz="1800" i="1" dirty="0">
                <a:latin typeface="Times New Roman" panose="02020603050405020304" pitchFamily="18" charset="0"/>
                <a:cs typeface="Times New Roman" panose="02020603050405020304" pitchFamily="18" charset="0"/>
              </a:rPr>
              <a:t>'.</a:t>
            </a:r>
          </a:p>
        </p:txBody>
      </p:sp>
      <p:sp>
        <p:nvSpPr>
          <p:cNvPr id="5" name="Slide Number Placeholder 4"/>
          <p:cNvSpPr>
            <a:spLocks noGrp="1"/>
          </p:cNvSpPr>
          <p:nvPr>
            <p:ph type="sldNum" sz="quarter" idx="12"/>
          </p:nvPr>
        </p:nvSpPr>
        <p:spPr/>
        <p:txBody>
          <a:bodyPr>
            <a:normAutofit lnSpcReduction="10000"/>
          </a:bodyPr>
          <a:lstStyle/>
          <a:p>
            <a:fld id="{DF28FB93-0A08-4E7D-8E63-9EFA29F1E093}" type="slidenum">
              <a:rPr lang="en-US" smtClean="0"/>
              <a:pPr/>
              <a:t>7</a:t>
            </a:fld>
            <a:endParaRPr lang="en-US" dirty="0"/>
          </a:p>
        </p:txBody>
      </p:sp>
    </p:spTree>
    <p:extLst>
      <p:ext uri="{BB962C8B-B14F-4D97-AF65-F5344CB8AC3E}">
        <p14:creationId xmlns:p14="http://schemas.microsoft.com/office/powerpoint/2010/main" xmlns="" val="35778631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4E421A-AC94-40BF-A232-68EDE3B9865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Target Variable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584AB43-E494-4CB1-8840-A7A53E4AE100}"/>
              </a:ext>
            </a:extLst>
          </p:cNvPr>
          <p:cNvSpPr>
            <a:spLocks noGrp="1"/>
          </p:cNvSpPr>
          <p:nvPr>
            <p:ph idx="1"/>
          </p:nvPr>
        </p:nvSpPr>
        <p:spPr>
          <a:xfrm>
            <a:off x="1294074" y="2117726"/>
            <a:ext cx="8593122" cy="4351337"/>
          </a:xfrm>
        </p:spPr>
        <p:txBody>
          <a:bodyPr/>
          <a:lstStyle/>
          <a:p>
            <a:pPr marL="0" indent="0">
              <a:buNone/>
            </a:pPr>
            <a:r>
              <a:rPr lang="en-US" b="1" dirty="0">
                <a:solidFill>
                  <a:srgbClr val="0070C0"/>
                </a:solidFill>
                <a:latin typeface="Times New Roman" panose="02020603050405020304" pitchFamily="18" charset="0"/>
                <a:cs typeface="Times New Roman" panose="02020603050405020304" pitchFamily="18" charset="0"/>
              </a:rPr>
              <a:t>Sale Price </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It’s </a:t>
            </a:r>
            <a:r>
              <a:rPr lang="en-US" dirty="0">
                <a:latin typeface="Times New Roman" panose="02020603050405020304" pitchFamily="18" charset="0"/>
                <a:cs typeface="Times New Roman" panose="02020603050405020304" pitchFamily="18" charset="0"/>
              </a:rPr>
              <a:t>continuous type of data, so the model approach is  carried out for Regression analysis.</a:t>
            </a:r>
          </a:p>
          <a:p>
            <a:pPr marL="0" indent="0">
              <a:buNone/>
            </a:pPr>
            <a:r>
              <a:rPr lang="en-US" b="1" dirty="0">
                <a:solidFill>
                  <a:srgbClr val="0070C0"/>
                </a:solidFill>
                <a:latin typeface="Times New Roman" panose="02020603050405020304" pitchFamily="18" charset="0"/>
                <a:cs typeface="Times New Roman" panose="02020603050405020304" pitchFamily="18" charset="0"/>
              </a:rPr>
              <a:t>Regression</a:t>
            </a:r>
            <a:r>
              <a:rPr lang="en-US" b="1" dirty="0">
                <a:latin typeface="Times New Roman" panose="02020603050405020304" pitchFamily="18" charset="0"/>
                <a:cs typeface="Times New Roman" panose="02020603050405020304" pitchFamily="18" charset="0"/>
              </a:rPr>
              <a:t>:</a:t>
            </a:r>
          </a:p>
          <a:p>
            <a:pPr marL="0" indent="0">
              <a:buNone/>
            </a:pPr>
            <a:r>
              <a:rPr lang="en-US" i="0" dirty="0">
                <a:solidFill>
                  <a:srgbClr val="202124"/>
                </a:solidFill>
                <a:effectLst/>
                <a:latin typeface="Times New Roman" panose="02020603050405020304" pitchFamily="18" charset="0"/>
                <a:cs typeface="Times New Roman" panose="02020603050405020304" pitchFamily="18" charset="0"/>
              </a:rPr>
              <a:t>It’s an analysis is used when you want to predict a continuous dependent variable from a number of independent variables.</a:t>
            </a:r>
          </a:p>
          <a:p>
            <a:pPr marL="0" indent="0">
              <a:buNone/>
            </a:pPr>
            <a:r>
              <a:rPr lang="en-US" i="0" dirty="0">
                <a:solidFill>
                  <a:srgbClr val="202124"/>
                </a:solidFill>
                <a:effectLst/>
                <a:latin typeface="Times New Roman" panose="02020603050405020304" pitchFamily="18" charset="0"/>
                <a:cs typeface="Times New Roman" panose="02020603050405020304" pitchFamily="18" charset="0"/>
              </a:rPr>
              <a:t>Independent variables with more than two levels can also be used in regression analysis.</a:t>
            </a:r>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normAutofit lnSpcReduction="10000"/>
          </a:bodyPr>
          <a:lstStyle/>
          <a:p>
            <a:fld id="{DF28FB93-0A08-4E7D-8E63-9EFA29F1E093}" type="slidenum">
              <a:rPr lang="en-US" smtClean="0"/>
              <a:pPr/>
              <a:t>8</a:t>
            </a:fld>
            <a:endParaRPr lang="en-US" dirty="0"/>
          </a:p>
        </p:txBody>
      </p:sp>
    </p:spTree>
    <p:extLst>
      <p:ext uri="{BB962C8B-B14F-4D97-AF65-F5344CB8AC3E}">
        <p14:creationId xmlns:p14="http://schemas.microsoft.com/office/powerpoint/2010/main" xmlns="" val="79060628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515CF4-12E9-4447-8C36-E95154E9E854}"/>
              </a:ext>
            </a:extLst>
          </p:cNvPr>
          <p:cNvSpPr>
            <a:spLocks noGrp="1"/>
          </p:cNvSpPr>
          <p:nvPr>
            <p:ph type="ctrTitle"/>
          </p:nvPr>
        </p:nvSpPr>
        <p:spPr>
          <a:xfrm>
            <a:off x="2681252" y="457200"/>
            <a:ext cx="8823360" cy="3329581"/>
          </a:xfrm>
        </p:spPr>
        <p:txBody>
          <a:bodyPr>
            <a:normAutofit/>
          </a:bodyPr>
          <a:lstStyle/>
          <a:p>
            <a:r>
              <a:rPr lang="en-US" sz="6598" dirty="0">
                <a:latin typeface="Times New Roman" panose="02020603050405020304" pitchFamily="18" charset="0"/>
                <a:cs typeface="Times New Roman" panose="02020603050405020304" pitchFamily="18" charset="0"/>
              </a:rPr>
              <a:t>Visualization</a:t>
            </a:r>
            <a:endParaRPr lang="en-IN" sz="6598"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normAutofit lnSpcReduction="10000"/>
          </a:bodyPr>
          <a:lstStyle/>
          <a:p>
            <a:fld id="{DF28FB93-0A08-4E7D-8E63-9EFA29F1E093}" type="slidenum">
              <a:rPr lang="en-US" smtClean="0"/>
              <a:pPr/>
              <a:t>9</a:t>
            </a:fld>
            <a:endParaRPr lang="en-US" dirty="0"/>
          </a:p>
        </p:txBody>
      </p:sp>
    </p:spTree>
    <p:extLst>
      <p:ext uri="{BB962C8B-B14F-4D97-AF65-F5344CB8AC3E}">
        <p14:creationId xmlns:p14="http://schemas.microsoft.com/office/powerpoint/2010/main" xmlns="" val="14914252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xmlns="" name="View" id="{BA0EB5A6-F2D4-4F82-977B-64ADEE4A2A69}" vid="{3969A8A2-35DB-4E3B-8885-16FD20568674}"/>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D80E12-3BE9-4746-820E-FFB249F467F2}">
  <ds:schemaRefs>
    <ds:schemaRef ds:uri="http://schemas.microsoft.com/office/infopath/2007/PartnerControls"/>
    <ds:schemaRef ds:uri="http://purl.org/dc/elements/1.1/"/>
    <ds:schemaRef ds:uri="http://schemas.microsoft.com/office/2006/metadata/properties"/>
    <ds:schemaRef ds:uri="http://purl.org/dc/terms/"/>
    <ds:schemaRef ds:uri="4873beb7-5857-4685-be1f-d57550cc96cc"/>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3.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1100</TotalTime>
  <Words>1698</Words>
  <Application>Microsoft Office PowerPoint</Application>
  <PresentationFormat>Custom</PresentationFormat>
  <Paragraphs>317</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View</vt:lpstr>
      <vt:lpstr>Housing Price Prediction Presentation</vt:lpstr>
      <vt:lpstr>Agenda:</vt:lpstr>
      <vt:lpstr>INTRODUCTION</vt:lpstr>
      <vt:lpstr>Business Goal</vt:lpstr>
      <vt:lpstr>EDA(Exploratory Data Analysis)</vt:lpstr>
      <vt:lpstr>Data Description</vt:lpstr>
      <vt:lpstr>Data frame Description:</vt:lpstr>
      <vt:lpstr>Target Variable </vt:lpstr>
      <vt:lpstr>Visualization</vt:lpstr>
      <vt:lpstr>Target Variable (Sale Price Distribution)</vt:lpstr>
      <vt:lpstr>Cat plot Distribution for Overall Qualification vs Sale Price(Target Variable)</vt:lpstr>
      <vt:lpstr>Column Dropped </vt:lpstr>
      <vt:lpstr> Data Pre-processing </vt:lpstr>
      <vt:lpstr> Data Cleaning </vt:lpstr>
      <vt:lpstr> Encoding of Data Frame: </vt:lpstr>
      <vt:lpstr>    Correlation matrix: </vt:lpstr>
      <vt:lpstr> Checking the columns which are positively and negative correlated with the target columns:</vt:lpstr>
      <vt:lpstr>Check the data distribution among all the columns</vt:lpstr>
      <vt:lpstr> Outliers Check:  There are 80 columns in dataset so it’s not possible to plot each and every column separately or plot all together. so, we will print in 4 steps: </vt:lpstr>
      <vt:lpstr>Remaining section of Outliers Check:</vt:lpstr>
      <vt:lpstr>Checking Skewness:  Now here, we are going to use Power transform function to handle skewness in dataset</vt:lpstr>
      <vt:lpstr>Model Building and Evaluation</vt:lpstr>
      <vt:lpstr>The Predict test and train values</vt:lpstr>
      <vt:lpstr>Hyper Parameter Tuning </vt:lpstr>
      <vt:lpstr>Hyper Parameter Tuning Performance</vt:lpstr>
      <vt:lpstr>Best Model </vt:lpstr>
      <vt:lpstr>Performance Interpretation:</vt:lpstr>
      <vt:lpstr>Notice here that our residuals looked to be normally distributed and that's really a good sign which means that our model was a correct choice for the data.  From these plots above, we can understand the distribution of Sale Price.   Finally, we came to know that our best model is both XGBoost and the worst model  is Decision Tree.</vt:lpstr>
      <vt:lpstr>Feature Importance’s: </vt:lpstr>
      <vt:lpstr>Feature Importance’s:</vt:lpstr>
      <vt:lpstr>Common Important Features: </vt:lpstr>
      <vt:lpstr> Common Important Features: </vt:lpstr>
      <vt:lpstr> Conclusion</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 Presentation</dc:title>
  <dc:creator>Sonali Daga</dc:creator>
  <cp:lastModifiedBy>Dell</cp:lastModifiedBy>
  <cp:revision>33</cp:revision>
  <dcterms:created xsi:type="dcterms:W3CDTF">2021-09-16T06:05:54Z</dcterms:created>
  <dcterms:modified xsi:type="dcterms:W3CDTF">2022-11-26T13:00:06Z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