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8" r:id="rId27"/>
    <p:sldId id="281" r:id="rId28"/>
    <p:sldId id="282" r:id="rId29"/>
    <p:sldId id="283" r:id="rId30"/>
    <p:sldId id="284" r:id="rId31"/>
    <p:sldId id="299" r:id="rId32"/>
    <p:sldId id="300" r:id="rId33"/>
    <p:sldId id="285" r:id="rId34"/>
    <p:sldId id="286" r:id="rId35"/>
    <p:sldId id="287" r:id="rId36"/>
    <p:sldId id="288" r:id="rId37"/>
    <p:sldId id="289" r:id="rId38"/>
    <p:sldId id="290" r:id="rId39"/>
    <p:sldId id="291" r:id="rId40"/>
    <p:sldId id="292" r:id="rId41"/>
    <p:sldId id="29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9798096-478E-4768-B7AB-9793F85B585A}" type="datetimeFigureOut">
              <a:rPr lang="en-IN" smtClean="0"/>
              <a:pPr/>
              <a:t>18-12-2022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73F4A7E-5647-48C8-BE54-6F4BBB4EB5D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798096-478E-4768-B7AB-9793F85B585A}" type="datetimeFigureOut">
              <a:rPr lang="en-IN" smtClean="0"/>
              <a:pPr/>
              <a:t>18-12-2022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73F4A7E-5647-48C8-BE54-6F4BBB4EB5D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798096-478E-4768-B7AB-9793F85B585A}" type="datetimeFigureOut">
              <a:rPr lang="en-IN" smtClean="0"/>
              <a:pPr/>
              <a:t>18-12-2022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73F4A7E-5647-48C8-BE54-6F4BBB4EB5D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798096-478E-4768-B7AB-9793F85B585A}" type="datetimeFigureOut">
              <a:rPr lang="en-IN" smtClean="0"/>
              <a:pPr/>
              <a:t>18-12-2022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73F4A7E-5647-48C8-BE54-6F4BBB4EB5D6}"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9798096-478E-4768-B7AB-9793F85B585A}" type="datetimeFigureOut">
              <a:rPr lang="en-IN" smtClean="0"/>
              <a:pPr/>
              <a:t>18-12-2022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73F4A7E-5647-48C8-BE54-6F4BBB4EB5D6}" type="slidenum">
              <a:rPr lang="en-IN" smtClean="0"/>
              <a:pPr/>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9798096-478E-4768-B7AB-9793F85B585A}" type="datetimeFigureOut">
              <a:rPr lang="en-IN" smtClean="0"/>
              <a:pPr/>
              <a:t>18-12-2022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73F4A7E-5647-48C8-BE54-6F4BBB4EB5D6}"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9798096-478E-4768-B7AB-9793F85B585A}" type="datetimeFigureOut">
              <a:rPr lang="en-IN" smtClean="0"/>
              <a:pPr/>
              <a:t>18-12-2022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873F4A7E-5647-48C8-BE54-6F4BBB4EB5D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9798096-478E-4768-B7AB-9793F85B585A}" type="datetimeFigureOut">
              <a:rPr lang="en-IN" smtClean="0"/>
              <a:pPr/>
              <a:t>18-12-2022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873F4A7E-5647-48C8-BE54-6F4BBB4EB5D6}"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9798096-478E-4768-B7AB-9793F85B585A}" type="datetimeFigureOut">
              <a:rPr lang="en-IN" smtClean="0"/>
              <a:pPr/>
              <a:t>18-12-2022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873F4A7E-5647-48C8-BE54-6F4BBB4EB5D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89798096-478E-4768-B7AB-9793F85B585A}" type="datetimeFigureOut">
              <a:rPr lang="en-IN" smtClean="0"/>
              <a:pPr/>
              <a:t>18-12-2022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73F4A7E-5647-48C8-BE54-6F4BBB4EB5D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9798096-478E-4768-B7AB-9793F85B585A}" type="datetimeFigureOut">
              <a:rPr lang="en-IN" smtClean="0"/>
              <a:pPr/>
              <a:t>18-12-2022</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73F4A7E-5647-48C8-BE54-6F4BBB4EB5D6}" type="slidenum">
              <a:rPr lang="en-IN" smtClean="0"/>
              <a:pPr/>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89798096-478E-4768-B7AB-9793F85B585A}" type="datetimeFigureOut">
              <a:rPr lang="en-IN" smtClean="0"/>
              <a:pPr/>
              <a:t>18-12-2022</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873F4A7E-5647-48C8-BE54-6F4BBB4EB5D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12984C-4392-E434-4538-4698C7C7EC7A}"/>
              </a:ext>
            </a:extLst>
          </p:cNvPr>
          <p:cNvSpPr>
            <a:spLocks noGrp="1"/>
          </p:cNvSpPr>
          <p:nvPr>
            <p:ph type="ctrTitle"/>
          </p:nvPr>
        </p:nvSpPr>
        <p:spPr>
          <a:xfrm>
            <a:off x="1735422" y="1156457"/>
            <a:ext cx="8825659" cy="1201732"/>
          </a:xfrm>
        </p:spPr>
        <p:txBody>
          <a:bodyPr/>
          <a:lstStyle/>
          <a:p>
            <a:pPr algn="ctr"/>
            <a:r>
              <a:rPr lang="en-US" dirty="0"/>
              <a:t>Car Price Prediction</a:t>
            </a:r>
            <a:endParaRPr lang="en-IN" dirty="0"/>
          </a:p>
        </p:txBody>
      </p:sp>
      <p:sp>
        <p:nvSpPr>
          <p:cNvPr id="3" name="Subtitle 2">
            <a:extLst>
              <a:ext uri="{FF2B5EF4-FFF2-40B4-BE49-F238E27FC236}">
                <a16:creationId xmlns:a16="http://schemas.microsoft.com/office/drawing/2014/main" xmlns="" id="{2A4FB026-5A1D-8052-16BB-D4550F87AC51}"/>
              </a:ext>
            </a:extLst>
          </p:cNvPr>
          <p:cNvSpPr>
            <a:spLocks noGrp="1"/>
          </p:cNvSpPr>
          <p:nvPr>
            <p:ph type="subTitle" idx="1"/>
          </p:nvPr>
        </p:nvSpPr>
        <p:spPr>
          <a:xfrm>
            <a:off x="2301736" y="4247302"/>
            <a:ext cx="8825659" cy="861420"/>
          </a:xfrm>
        </p:spPr>
        <p:txBody>
          <a:bodyPr>
            <a:normAutofit fontScale="92500" lnSpcReduction="10000"/>
          </a:bodyPr>
          <a:lstStyle/>
          <a:p>
            <a:pPr algn="r"/>
            <a:r>
              <a:rPr lang="en-US" dirty="0"/>
              <a:t>Prepared by</a:t>
            </a:r>
          </a:p>
          <a:p>
            <a:pPr algn="r"/>
            <a:r>
              <a:rPr lang="en-US" dirty="0" smtClean="0"/>
              <a:t>NASIM  PATIL</a:t>
            </a:r>
            <a:endParaRPr lang="en-IN" dirty="0"/>
          </a:p>
        </p:txBody>
      </p:sp>
    </p:spTree>
    <p:extLst>
      <p:ext uri="{BB962C8B-B14F-4D97-AF65-F5344CB8AC3E}">
        <p14:creationId xmlns:p14="http://schemas.microsoft.com/office/powerpoint/2010/main" xmlns="" val="3888748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328EFB6-2E07-5235-489F-99FBCE9CFA2F}"/>
              </a:ext>
            </a:extLst>
          </p:cNvPr>
          <p:cNvSpPr>
            <a:spLocks noGrp="1"/>
          </p:cNvSpPr>
          <p:nvPr>
            <p:ph idx="1"/>
          </p:nvPr>
        </p:nvSpPr>
        <p:spPr/>
        <p:txBody>
          <a:bodyPr/>
          <a:lstStyle/>
          <a:p>
            <a:r>
              <a:rPr lang="en-IN" dirty="0"/>
              <a:t>Bivariate Analysis using </a:t>
            </a:r>
            <a:r>
              <a:rPr lang="en-IN" dirty="0" err="1"/>
              <a:t>Catplot</a:t>
            </a:r>
            <a:r>
              <a:rPr lang="en-IN" dirty="0"/>
              <a:t> and Scatterplot.</a:t>
            </a:r>
          </a:p>
        </p:txBody>
      </p:sp>
      <p:sp>
        <p:nvSpPr>
          <p:cNvPr id="2" name="Title 1">
            <a:extLst>
              <a:ext uri="{FF2B5EF4-FFF2-40B4-BE49-F238E27FC236}">
                <a16:creationId xmlns:a16="http://schemas.microsoft.com/office/drawing/2014/main" xmlns="" id="{B8AFCEFD-A820-00E5-11AF-C84227C5DC69}"/>
              </a:ext>
            </a:extLst>
          </p:cNvPr>
          <p:cNvSpPr>
            <a:spLocks noGrp="1"/>
          </p:cNvSpPr>
          <p:nvPr>
            <p:ph type="title"/>
          </p:nvPr>
        </p:nvSpPr>
        <p:spPr/>
        <p:txBody>
          <a:bodyPr/>
          <a:lstStyle/>
          <a:p>
            <a:r>
              <a:rPr lang="en-US" dirty="0"/>
              <a:t>Data Visualization</a:t>
            </a:r>
            <a:endParaRPr lang="en-IN" dirty="0"/>
          </a:p>
        </p:txBody>
      </p:sp>
      <p:pic>
        <p:nvPicPr>
          <p:cNvPr id="5" name="Picture 4">
            <a:extLst>
              <a:ext uri="{FF2B5EF4-FFF2-40B4-BE49-F238E27FC236}">
                <a16:creationId xmlns:a16="http://schemas.microsoft.com/office/drawing/2014/main" xmlns="" id="{2B5EFCED-6F75-A813-B6F0-B18D5A70E6FC}"/>
              </a:ext>
            </a:extLst>
          </p:cNvPr>
          <p:cNvPicPr>
            <a:picLocks noChangeAspect="1"/>
          </p:cNvPicPr>
          <p:nvPr/>
        </p:nvPicPr>
        <p:blipFill>
          <a:blip r:embed="rId2"/>
          <a:stretch>
            <a:fillRect/>
          </a:stretch>
        </p:blipFill>
        <p:spPr>
          <a:xfrm>
            <a:off x="7238487" y="1499136"/>
            <a:ext cx="2715004" cy="847843"/>
          </a:xfrm>
          <a:prstGeom prst="rect">
            <a:avLst/>
          </a:prstGeom>
        </p:spPr>
      </p:pic>
      <p:pic>
        <p:nvPicPr>
          <p:cNvPr id="6" name="Picture 5">
            <a:extLst>
              <a:ext uri="{FF2B5EF4-FFF2-40B4-BE49-F238E27FC236}">
                <a16:creationId xmlns:a16="http://schemas.microsoft.com/office/drawing/2014/main" xmlns="" id="{583D33BD-8FB4-996A-8571-D55232A1F03D}"/>
              </a:ext>
            </a:extLst>
          </p:cNvPr>
          <p:cNvPicPr>
            <a:picLocks noChangeAspect="1"/>
          </p:cNvPicPr>
          <p:nvPr/>
        </p:nvPicPr>
        <p:blipFill>
          <a:blip r:embed="rId3"/>
          <a:stretch>
            <a:fillRect/>
          </a:stretch>
        </p:blipFill>
        <p:spPr>
          <a:xfrm>
            <a:off x="7238487" y="2346978"/>
            <a:ext cx="4153480" cy="4324954"/>
          </a:xfrm>
          <a:prstGeom prst="rect">
            <a:avLst/>
          </a:prstGeom>
        </p:spPr>
      </p:pic>
      <p:pic>
        <p:nvPicPr>
          <p:cNvPr id="7" name="Picture 6">
            <a:extLst>
              <a:ext uri="{FF2B5EF4-FFF2-40B4-BE49-F238E27FC236}">
                <a16:creationId xmlns:a16="http://schemas.microsoft.com/office/drawing/2014/main" xmlns="" id="{4263A30C-D9B2-9342-4185-33E0CB1DBC9E}"/>
              </a:ext>
            </a:extLst>
          </p:cNvPr>
          <p:cNvPicPr>
            <a:picLocks noChangeAspect="1"/>
          </p:cNvPicPr>
          <p:nvPr/>
        </p:nvPicPr>
        <p:blipFill>
          <a:blip r:embed="rId4"/>
          <a:stretch>
            <a:fillRect/>
          </a:stretch>
        </p:blipFill>
        <p:spPr>
          <a:xfrm>
            <a:off x="152246" y="3685128"/>
            <a:ext cx="7086241" cy="2660738"/>
          </a:xfrm>
          <a:prstGeom prst="rect">
            <a:avLst/>
          </a:prstGeom>
        </p:spPr>
      </p:pic>
    </p:spTree>
    <p:extLst>
      <p:ext uri="{BB962C8B-B14F-4D97-AF65-F5344CB8AC3E}">
        <p14:creationId xmlns:p14="http://schemas.microsoft.com/office/powerpoint/2010/main" xmlns="" val="2942867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328EFB6-2E07-5235-489F-99FBCE9CFA2F}"/>
              </a:ext>
            </a:extLst>
          </p:cNvPr>
          <p:cNvSpPr>
            <a:spLocks noGrp="1"/>
          </p:cNvSpPr>
          <p:nvPr>
            <p:ph idx="1"/>
          </p:nvPr>
        </p:nvSpPr>
        <p:spPr/>
        <p:txBody>
          <a:bodyPr/>
          <a:lstStyle/>
          <a:p>
            <a:r>
              <a:rPr lang="en-IN" dirty="0"/>
              <a:t>Multivariate Analysis using </a:t>
            </a:r>
            <a:r>
              <a:rPr lang="en-IN" dirty="0" err="1"/>
              <a:t>Pairplot</a:t>
            </a:r>
            <a:r>
              <a:rPr lang="en-IN" dirty="0"/>
              <a:t>.</a:t>
            </a:r>
          </a:p>
        </p:txBody>
      </p:sp>
      <p:sp>
        <p:nvSpPr>
          <p:cNvPr id="2" name="Title 1">
            <a:extLst>
              <a:ext uri="{FF2B5EF4-FFF2-40B4-BE49-F238E27FC236}">
                <a16:creationId xmlns:a16="http://schemas.microsoft.com/office/drawing/2014/main" xmlns="" id="{B8AFCEFD-A820-00E5-11AF-C84227C5DC69}"/>
              </a:ext>
            </a:extLst>
          </p:cNvPr>
          <p:cNvSpPr>
            <a:spLocks noGrp="1"/>
          </p:cNvSpPr>
          <p:nvPr>
            <p:ph type="title"/>
          </p:nvPr>
        </p:nvSpPr>
        <p:spPr/>
        <p:txBody>
          <a:bodyPr/>
          <a:lstStyle/>
          <a:p>
            <a:r>
              <a:rPr lang="en-US" dirty="0"/>
              <a:t>Data Visualization</a:t>
            </a:r>
            <a:endParaRPr lang="en-IN" dirty="0"/>
          </a:p>
        </p:txBody>
      </p:sp>
      <p:pic>
        <p:nvPicPr>
          <p:cNvPr id="5" name="Picture 4">
            <a:extLst>
              <a:ext uri="{FF2B5EF4-FFF2-40B4-BE49-F238E27FC236}">
                <a16:creationId xmlns:a16="http://schemas.microsoft.com/office/drawing/2014/main" xmlns="" id="{1498AC2B-C732-65BD-0225-CF97DA658D2A}"/>
              </a:ext>
            </a:extLst>
          </p:cNvPr>
          <p:cNvPicPr>
            <a:picLocks noChangeAspect="1"/>
          </p:cNvPicPr>
          <p:nvPr/>
        </p:nvPicPr>
        <p:blipFill>
          <a:blip r:embed="rId2"/>
          <a:stretch>
            <a:fillRect/>
          </a:stretch>
        </p:blipFill>
        <p:spPr>
          <a:xfrm>
            <a:off x="446573" y="3264449"/>
            <a:ext cx="9345329" cy="2886900"/>
          </a:xfrm>
          <a:prstGeom prst="rect">
            <a:avLst/>
          </a:prstGeom>
        </p:spPr>
      </p:pic>
    </p:spTree>
    <p:extLst>
      <p:ext uri="{BB962C8B-B14F-4D97-AF65-F5344CB8AC3E}">
        <p14:creationId xmlns:p14="http://schemas.microsoft.com/office/powerpoint/2010/main" xmlns="" val="201441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C140B08-6657-D97B-2C93-418BF05EF3CB}"/>
              </a:ext>
            </a:extLst>
          </p:cNvPr>
          <p:cNvSpPr>
            <a:spLocks noGrp="1"/>
          </p:cNvSpPr>
          <p:nvPr>
            <p:ph idx="1"/>
          </p:nvPr>
        </p:nvSpPr>
        <p:spPr>
          <a:xfrm>
            <a:off x="1154954" y="2603500"/>
            <a:ext cx="10597492" cy="3416300"/>
          </a:xfrm>
        </p:spPr>
        <p:txBody>
          <a:bodyPr/>
          <a:lstStyle/>
          <a:p>
            <a:r>
              <a:rPr lang="en-US" dirty="0"/>
              <a:t>All three columns are sorted in ascending order &amp; showing strong relation with Targets.</a:t>
            </a:r>
          </a:p>
          <a:p>
            <a:r>
              <a:rPr lang="en-US" dirty="0"/>
              <a:t>Column ‘Fuel’ is positively co-related &amp; column ‘Brand’ is negatively co-related with the target.</a:t>
            </a:r>
            <a:endParaRPr lang="en-IN" dirty="0"/>
          </a:p>
        </p:txBody>
      </p:sp>
      <p:sp>
        <p:nvSpPr>
          <p:cNvPr id="2" name="Title 1">
            <a:extLst>
              <a:ext uri="{FF2B5EF4-FFF2-40B4-BE49-F238E27FC236}">
                <a16:creationId xmlns:a16="http://schemas.microsoft.com/office/drawing/2014/main" xmlns="" id="{6ABD9FD7-9C2E-3053-DA32-E3E161F12446}"/>
              </a:ext>
            </a:extLst>
          </p:cNvPr>
          <p:cNvSpPr>
            <a:spLocks noGrp="1"/>
          </p:cNvSpPr>
          <p:nvPr>
            <p:ph type="title"/>
          </p:nvPr>
        </p:nvSpPr>
        <p:spPr/>
        <p:txBody>
          <a:bodyPr/>
          <a:lstStyle/>
          <a:p>
            <a:r>
              <a:rPr lang="en-US" dirty="0"/>
              <a:t>Co-Relation</a:t>
            </a:r>
            <a:endParaRPr lang="en-IN" dirty="0"/>
          </a:p>
        </p:txBody>
      </p:sp>
      <p:pic>
        <p:nvPicPr>
          <p:cNvPr id="4" name="Picture 3">
            <a:extLst>
              <a:ext uri="{FF2B5EF4-FFF2-40B4-BE49-F238E27FC236}">
                <a16:creationId xmlns:a16="http://schemas.microsoft.com/office/drawing/2014/main" xmlns="" id="{DFC7CB3C-0A8F-4372-F68D-AB16E1E373A3}"/>
              </a:ext>
            </a:extLst>
          </p:cNvPr>
          <p:cNvPicPr>
            <a:picLocks noChangeAspect="1"/>
          </p:cNvPicPr>
          <p:nvPr/>
        </p:nvPicPr>
        <p:blipFill>
          <a:blip r:embed="rId2"/>
          <a:stretch>
            <a:fillRect/>
          </a:stretch>
        </p:blipFill>
        <p:spPr>
          <a:xfrm>
            <a:off x="884748" y="3810896"/>
            <a:ext cx="7575859" cy="2866132"/>
          </a:xfrm>
          <a:prstGeom prst="rect">
            <a:avLst/>
          </a:prstGeom>
        </p:spPr>
      </p:pic>
      <p:pic>
        <p:nvPicPr>
          <p:cNvPr id="6" name="Picture 5">
            <a:extLst>
              <a:ext uri="{FF2B5EF4-FFF2-40B4-BE49-F238E27FC236}">
                <a16:creationId xmlns:a16="http://schemas.microsoft.com/office/drawing/2014/main" xmlns="" id="{412711E7-E966-2097-D9FB-C07E64147C3C}"/>
              </a:ext>
            </a:extLst>
          </p:cNvPr>
          <p:cNvPicPr>
            <a:picLocks noChangeAspect="1"/>
          </p:cNvPicPr>
          <p:nvPr/>
        </p:nvPicPr>
        <p:blipFill>
          <a:blip r:embed="rId3"/>
          <a:stretch>
            <a:fillRect/>
          </a:stretch>
        </p:blipFill>
        <p:spPr>
          <a:xfrm>
            <a:off x="8789759" y="3810898"/>
            <a:ext cx="2962688" cy="2048161"/>
          </a:xfrm>
          <a:prstGeom prst="rect">
            <a:avLst/>
          </a:prstGeom>
        </p:spPr>
      </p:pic>
    </p:spTree>
    <p:extLst>
      <p:ext uri="{BB962C8B-B14F-4D97-AF65-F5344CB8AC3E}">
        <p14:creationId xmlns:p14="http://schemas.microsoft.com/office/powerpoint/2010/main" xmlns="" val="2836012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4F6B2B0-4A54-D0E2-6957-88943DEBCE89}"/>
              </a:ext>
            </a:extLst>
          </p:cNvPr>
          <p:cNvPicPr>
            <a:picLocks noChangeAspect="1"/>
          </p:cNvPicPr>
          <p:nvPr/>
        </p:nvPicPr>
        <p:blipFill>
          <a:blip r:embed="rId2"/>
          <a:stretch>
            <a:fillRect/>
          </a:stretch>
        </p:blipFill>
        <p:spPr>
          <a:xfrm>
            <a:off x="900925" y="646481"/>
            <a:ext cx="6963747" cy="1505160"/>
          </a:xfrm>
          <a:prstGeom prst="rect">
            <a:avLst/>
          </a:prstGeom>
        </p:spPr>
      </p:pic>
      <p:pic>
        <p:nvPicPr>
          <p:cNvPr id="5" name="Picture 2">
            <a:extLst>
              <a:ext uri="{FF2B5EF4-FFF2-40B4-BE49-F238E27FC236}">
                <a16:creationId xmlns:a16="http://schemas.microsoft.com/office/drawing/2014/main" xmlns="" id="{426DDA61-927C-429F-924F-5A40B91086A9}"/>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4981" y="2760186"/>
            <a:ext cx="8572500" cy="368393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57562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E05CF6E-47EE-BA2B-AA7F-F6100716F8BF}"/>
              </a:ext>
            </a:extLst>
          </p:cNvPr>
          <p:cNvPicPr>
            <a:picLocks noChangeAspect="1"/>
          </p:cNvPicPr>
          <p:nvPr/>
        </p:nvPicPr>
        <p:blipFill>
          <a:blip r:embed="rId2"/>
          <a:stretch>
            <a:fillRect/>
          </a:stretch>
        </p:blipFill>
        <p:spPr>
          <a:xfrm>
            <a:off x="673132" y="654518"/>
            <a:ext cx="8364117" cy="914528"/>
          </a:xfrm>
          <a:prstGeom prst="rect">
            <a:avLst/>
          </a:prstGeom>
        </p:spPr>
      </p:pic>
      <p:pic>
        <p:nvPicPr>
          <p:cNvPr id="5" name="Picture 2">
            <a:extLst>
              <a:ext uri="{FF2B5EF4-FFF2-40B4-BE49-F238E27FC236}">
                <a16:creationId xmlns:a16="http://schemas.microsoft.com/office/drawing/2014/main" xmlns="" id="{D185CE61-AA64-7867-8414-D4C4547CDDD5}"/>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8710" y="2092505"/>
            <a:ext cx="9863743" cy="45926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2802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E9485-732D-E948-3C18-A453178BD803}"/>
              </a:ext>
            </a:extLst>
          </p:cNvPr>
          <p:cNvSpPr>
            <a:spLocks noGrp="1"/>
          </p:cNvSpPr>
          <p:nvPr>
            <p:ph type="title"/>
          </p:nvPr>
        </p:nvSpPr>
        <p:spPr/>
        <p:txBody>
          <a:bodyPr/>
          <a:lstStyle/>
          <a:p>
            <a:r>
              <a:rPr lang="en-US" dirty="0"/>
              <a:t>Outcome of Co-relation</a:t>
            </a:r>
            <a:endParaRPr lang="en-IN" dirty="0"/>
          </a:p>
        </p:txBody>
      </p:sp>
      <p:pic>
        <p:nvPicPr>
          <p:cNvPr id="4" name="Picture 3">
            <a:extLst>
              <a:ext uri="{FF2B5EF4-FFF2-40B4-BE49-F238E27FC236}">
                <a16:creationId xmlns:a16="http://schemas.microsoft.com/office/drawing/2014/main" xmlns="" id="{3A6D0A29-447C-FA7A-4757-62C6646952B4}"/>
              </a:ext>
            </a:extLst>
          </p:cNvPr>
          <p:cNvPicPr>
            <a:picLocks noChangeAspect="1"/>
          </p:cNvPicPr>
          <p:nvPr/>
        </p:nvPicPr>
        <p:blipFill>
          <a:blip r:embed="rId2"/>
          <a:stretch>
            <a:fillRect/>
          </a:stretch>
        </p:blipFill>
        <p:spPr>
          <a:xfrm>
            <a:off x="764196" y="2431796"/>
            <a:ext cx="10988251" cy="3218235"/>
          </a:xfrm>
          <a:prstGeom prst="rect">
            <a:avLst/>
          </a:prstGeom>
        </p:spPr>
      </p:pic>
    </p:spTree>
    <p:extLst>
      <p:ext uri="{BB962C8B-B14F-4D97-AF65-F5344CB8AC3E}">
        <p14:creationId xmlns:p14="http://schemas.microsoft.com/office/powerpoint/2010/main" xmlns="" val="676875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2C16F6-7BCF-38CE-1087-644BC9E0AE2C}"/>
              </a:ext>
            </a:extLst>
          </p:cNvPr>
          <p:cNvSpPr>
            <a:spLocks noGrp="1"/>
          </p:cNvSpPr>
          <p:nvPr>
            <p:ph type="title"/>
          </p:nvPr>
        </p:nvSpPr>
        <p:spPr/>
        <p:txBody>
          <a:bodyPr/>
          <a:lstStyle/>
          <a:p>
            <a:r>
              <a:rPr lang="en-US" dirty="0"/>
              <a:t>Outliers</a:t>
            </a:r>
            <a:endParaRPr lang="en-IN" dirty="0"/>
          </a:p>
        </p:txBody>
      </p:sp>
      <p:pic>
        <p:nvPicPr>
          <p:cNvPr id="4" name="Picture 3">
            <a:extLst>
              <a:ext uri="{FF2B5EF4-FFF2-40B4-BE49-F238E27FC236}">
                <a16:creationId xmlns:a16="http://schemas.microsoft.com/office/drawing/2014/main" xmlns="" id="{548EE05F-D41D-F4D4-223F-EE601AD9B99A}"/>
              </a:ext>
            </a:extLst>
          </p:cNvPr>
          <p:cNvPicPr>
            <a:picLocks noChangeAspect="1"/>
          </p:cNvPicPr>
          <p:nvPr/>
        </p:nvPicPr>
        <p:blipFill>
          <a:blip r:embed="rId2"/>
          <a:stretch>
            <a:fillRect/>
          </a:stretch>
        </p:blipFill>
        <p:spPr>
          <a:xfrm>
            <a:off x="3357211" y="1472099"/>
            <a:ext cx="6559156" cy="3429000"/>
          </a:xfrm>
          <a:prstGeom prst="rect">
            <a:avLst/>
          </a:prstGeom>
        </p:spPr>
      </p:pic>
      <p:pic>
        <p:nvPicPr>
          <p:cNvPr id="5" name="Picture 4">
            <a:extLst>
              <a:ext uri="{FF2B5EF4-FFF2-40B4-BE49-F238E27FC236}">
                <a16:creationId xmlns:a16="http://schemas.microsoft.com/office/drawing/2014/main" xmlns="" id="{F8833FF9-57AD-5BAE-C4E6-20C2E1D7B07E}"/>
              </a:ext>
            </a:extLst>
          </p:cNvPr>
          <p:cNvPicPr>
            <a:picLocks noChangeAspect="1"/>
          </p:cNvPicPr>
          <p:nvPr/>
        </p:nvPicPr>
        <p:blipFill>
          <a:blip r:embed="rId3"/>
          <a:stretch>
            <a:fillRect/>
          </a:stretch>
        </p:blipFill>
        <p:spPr>
          <a:xfrm>
            <a:off x="2660188" y="5194208"/>
            <a:ext cx="8287907" cy="1057423"/>
          </a:xfrm>
          <a:prstGeom prst="rect">
            <a:avLst/>
          </a:prstGeom>
        </p:spPr>
      </p:pic>
    </p:spTree>
    <p:extLst>
      <p:ext uri="{BB962C8B-B14F-4D97-AF65-F5344CB8AC3E}">
        <p14:creationId xmlns:p14="http://schemas.microsoft.com/office/powerpoint/2010/main" xmlns="" val="1489578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F4A8DCD-D44C-8FFD-4075-C6A03CD07231}"/>
              </a:ext>
            </a:extLst>
          </p:cNvPr>
          <p:cNvSpPr>
            <a:spLocks noGrp="1"/>
          </p:cNvSpPr>
          <p:nvPr>
            <p:ph idx="1"/>
          </p:nvPr>
        </p:nvSpPr>
        <p:spPr>
          <a:xfrm>
            <a:off x="1154956" y="2603500"/>
            <a:ext cx="10568617" cy="3416300"/>
          </a:xfrm>
        </p:spPr>
        <p:txBody>
          <a:bodyPr/>
          <a:lstStyle/>
          <a:p>
            <a:r>
              <a:rPr lang="en-US" dirty="0">
                <a:latin typeface="Century Gothic (Headings)"/>
              </a:rPr>
              <a:t>It can be removed only from the Continuous features not from Target column.</a:t>
            </a:r>
          </a:p>
          <a:p>
            <a:pPr marL="285750" indent="-285750" algn="just">
              <a:buFont typeface="Arial" panose="020B0604020202020204" pitchFamily="34" charset="0"/>
              <a:buChar char="•"/>
            </a:pPr>
            <a:r>
              <a:rPr lang="en-US" dirty="0">
                <a:latin typeface="Century Gothic (Headings)"/>
              </a:rPr>
              <a:t>Checking </a:t>
            </a:r>
            <a:r>
              <a:rPr lang="en-IN" sz="1800" i="0" kern="1200" dirty="0">
                <a:effectLst/>
                <a:latin typeface="Century Gothic (Headings)"/>
              </a:rPr>
              <a:t>two methods and compare between them which is give less percentage loss and then using that method for further process.</a:t>
            </a:r>
          </a:p>
          <a:p>
            <a:pPr marL="342900" indent="-342900" algn="just">
              <a:buFont typeface="+mj-lt"/>
              <a:buAutoNum type="arabicPeriod"/>
            </a:pPr>
            <a:r>
              <a:rPr lang="en-IN" sz="1800" i="0" kern="1200" dirty="0" err="1">
                <a:effectLst/>
                <a:latin typeface="Century Gothic (Headings)"/>
              </a:rPr>
              <a:t>Zscore</a:t>
            </a:r>
            <a:r>
              <a:rPr lang="en-IN" sz="1800" i="0" kern="1200" dirty="0">
                <a:effectLst/>
                <a:latin typeface="Century Gothic (Headings)"/>
              </a:rPr>
              <a:t> method using </a:t>
            </a:r>
            <a:r>
              <a:rPr lang="en-IN" sz="1800" i="0" kern="1200" dirty="0" err="1">
                <a:effectLst/>
                <a:latin typeface="Century Gothic (Headings)"/>
              </a:rPr>
              <a:t>Scipy</a:t>
            </a:r>
            <a:endParaRPr lang="en-IN" dirty="0">
              <a:latin typeface="Century Gothic (Headings)"/>
            </a:endParaRPr>
          </a:p>
          <a:p>
            <a:pPr marL="342900" indent="-342900" algn="just">
              <a:buFont typeface="+mj-lt"/>
              <a:buAutoNum type="arabicPeriod"/>
            </a:pPr>
            <a:r>
              <a:rPr lang="fr-FR" sz="1800" i="0" kern="1200" dirty="0">
                <a:effectLst/>
                <a:latin typeface="Century Gothic (Headings)"/>
              </a:rPr>
              <a:t>IQR (Inter Quantile Range) </a:t>
            </a:r>
            <a:r>
              <a:rPr lang="fr-FR" sz="1800" i="0" kern="1200" dirty="0" err="1">
                <a:effectLst/>
                <a:latin typeface="Century Gothic (Headings)"/>
              </a:rPr>
              <a:t>method</a:t>
            </a:r>
            <a:endParaRPr lang="fr-FR" sz="1800" i="0" kern="1200" dirty="0">
              <a:effectLst/>
              <a:latin typeface="Century Gothic (Headings)"/>
            </a:endParaRPr>
          </a:p>
        </p:txBody>
      </p:sp>
      <p:sp>
        <p:nvSpPr>
          <p:cNvPr id="2" name="Title 1">
            <a:extLst>
              <a:ext uri="{FF2B5EF4-FFF2-40B4-BE49-F238E27FC236}">
                <a16:creationId xmlns:a16="http://schemas.microsoft.com/office/drawing/2014/main" xmlns="" id="{07198B5C-2255-5F20-CB70-995F992484E5}"/>
              </a:ext>
            </a:extLst>
          </p:cNvPr>
          <p:cNvSpPr>
            <a:spLocks noGrp="1"/>
          </p:cNvSpPr>
          <p:nvPr>
            <p:ph type="title"/>
          </p:nvPr>
        </p:nvSpPr>
        <p:spPr/>
        <p:txBody>
          <a:bodyPr/>
          <a:lstStyle/>
          <a:p>
            <a:r>
              <a:rPr lang="en-US" dirty="0"/>
              <a:t>Removing Outliers</a:t>
            </a:r>
            <a:endParaRPr lang="en-IN" dirty="0"/>
          </a:p>
        </p:txBody>
      </p:sp>
      <p:pic>
        <p:nvPicPr>
          <p:cNvPr id="4" name="Picture 3">
            <a:extLst>
              <a:ext uri="{FF2B5EF4-FFF2-40B4-BE49-F238E27FC236}">
                <a16:creationId xmlns:a16="http://schemas.microsoft.com/office/drawing/2014/main" xmlns="" id="{F3071959-7545-5B74-0CB5-EA50348DF88E}"/>
              </a:ext>
            </a:extLst>
          </p:cNvPr>
          <p:cNvPicPr>
            <a:picLocks noChangeAspect="1"/>
          </p:cNvPicPr>
          <p:nvPr/>
        </p:nvPicPr>
        <p:blipFill>
          <a:blip r:embed="rId2"/>
          <a:stretch>
            <a:fillRect/>
          </a:stretch>
        </p:blipFill>
        <p:spPr>
          <a:xfrm>
            <a:off x="2599766" y="4564781"/>
            <a:ext cx="6992471" cy="2030506"/>
          </a:xfrm>
          <a:prstGeom prst="rect">
            <a:avLst/>
          </a:prstGeom>
        </p:spPr>
      </p:pic>
    </p:spTree>
    <p:extLst>
      <p:ext uri="{BB962C8B-B14F-4D97-AF65-F5344CB8AC3E}">
        <p14:creationId xmlns:p14="http://schemas.microsoft.com/office/powerpoint/2010/main" xmlns="" val="2204518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A5DB2-19A5-8A5A-E54B-1842C5CBDEF0}"/>
              </a:ext>
            </a:extLst>
          </p:cNvPr>
          <p:cNvSpPr>
            <a:spLocks noGrp="1"/>
          </p:cNvSpPr>
          <p:nvPr>
            <p:ph type="title"/>
          </p:nvPr>
        </p:nvSpPr>
        <p:spPr/>
        <p:txBody>
          <a:bodyPr>
            <a:normAutofit fontScale="90000"/>
          </a:bodyPr>
          <a:lstStyle/>
          <a:p>
            <a:r>
              <a:rPr lang="en-US" dirty="0"/>
              <a:t>Comparing shape of old and new </a:t>
            </a:r>
            <a:r>
              <a:rPr lang="en-US" dirty="0" err="1"/>
              <a:t>DataFrame</a:t>
            </a:r>
            <a:r>
              <a:rPr lang="en-US" dirty="0"/>
              <a:t> after outliers removal</a:t>
            </a:r>
            <a:endParaRPr lang="en-IN" dirty="0"/>
          </a:p>
        </p:txBody>
      </p:sp>
      <p:sp>
        <p:nvSpPr>
          <p:cNvPr id="4" name="TextBox 3">
            <a:extLst>
              <a:ext uri="{FF2B5EF4-FFF2-40B4-BE49-F238E27FC236}">
                <a16:creationId xmlns:a16="http://schemas.microsoft.com/office/drawing/2014/main" xmlns="" id="{72149934-7124-C9E3-F1EF-9EF59678CDDD}"/>
              </a:ext>
            </a:extLst>
          </p:cNvPr>
          <p:cNvSpPr txBox="1"/>
          <p:nvPr/>
        </p:nvSpPr>
        <p:spPr>
          <a:xfrm>
            <a:off x="367139" y="4713171"/>
            <a:ext cx="9426388" cy="369332"/>
          </a:xfrm>
          <a:prstGeom prst="rect">
            <a:avLst/>
          </a:prstGeom>
          <a:noFill/>
        </p:spPr>
        <p:txBody>
          <a:bodyPr wrap="square" rtlCol="0">
            <a:spAutoFit/>
          </a:bodyPr>
          <a:lstStyle/>
          <a:p>
            <a:r>
              <a:rPr lang="en-IN" dirty="0"/>
              <a:t>        Comparing shape of old and new </a:t>
            </a:r>
            <a:r>
              <a:rPr lang="en-IN" dirty="0" err="1"/>
              <a:t>DataFrame</a:t>
            </a:r>
            <a:r>
              <a:rPr lang="en-IN" dirty="0"/>
              <a:t> after outliers removal</a:t>
            </a:r>
          </a:p>
        </p:txBody>
      </p:sp>
      <p:pic>
        <p:nvPicPr>
          <p:cNvPr id="5" name="Picture 4">
            <a:extLst>
              <a:ext uri="{FF2B5EF4-FFF2-40B4-BE49-F238E27FC236}">
                <a16:creationId xmlns:a16="http://schemas.microsoft.com/office/drawing/2014/main" xmlns="" id="{6FEFC721-8500-928B-E336-3D33FBF321F3}"/>
              </a:ext>
            </a:extLst>
          </p:cNvPr>
          <p:cNvPicPr>
            <a:picLocks noChangeAspect="1"/>
          </p:cNvPicPr>
          <p:nvPr/>
        </p:nvPicPr>
        <p:blipFill>
          <a:blip r:embed="rId2"/>
          <a:stretch>
            <a:fillRect/>
          </a:stretch>
        </p:blipFill>
        <p:spPr>
          <a:xfrm>
            <a:off x="533284" y="2442303"/>
            <a:ext cx="4191585" cy="1209844"/>
          </a:xfrm>
          <a:prstGeom prst="rect">
            <a:avLst/>
          </a:prstGeom>
        </p:spPr>
      </p:pic>
      <p:pic>
        <p:nvPicPr>
          <p:cNvPr id="6" name="Picture 5">
            <a:extLst>
              <a:ext uri="{FF2B5EF4-FFF2-40B4-BE49-F238E27FC236}">
                <a16:creationId xmlns:a16="http://schemas.microsoft.com/office/drawing/2014/main" xmlns="" id="{69367421-0A15-6501-B3E6-81E221C9B5A3}"/>
              </a:ext>
            </a:extLst>
          </p:cNvPr>
          <p:cNvPicPr>
            <a:picLocks noChangeAspect="1"/>
          </p:cNvPicPr>
          <p:nvPr/>
        </p:nvPicPr>
        <p:blipFill>
          <a:blip r:embed="rId3"/>
          <a:stretch>
            <a:fillRect/>
          </a:stretch>
        </p:blipFill>
        <p:spPr>
          <a:xfrm>
            <a:off x="5809553" y="2442303"/>
            <a:ext cx="5849167" cy="1905266"/>
          </a:xfrm>
          <a:prstGeom prst="rect">
            <a:avLst/>
          </a:prstGeom>
        </p:spPr>
      </p:pic>
      <p:pic>
        <p:nvPicPr>
          <p:cNvPr id="7" name="Picture 6">
            <a:extLst>
              <a:ext uri="{FF2B5EF4-FFF2-40B4-BE49-F238E27FC236}">
                <a16:creationId xmlns:a16="http://schemas.microsoft.com/office/drawing/2014/main" xmlns="" id="{F3CB0621-C201-E5FB-9B1F-6241466BA008}"/>
              </a:ext>
            </a:extLst>
          </p:cNvPr>
          <p:cNvPicPr>
            <a:picLocks noChangeAspect="1"/>
          </p:cNvPicPr>
          <p:nvPr/>
        </p:nvPicPr>
        <p:blipFill>
          <a:blip r:embed="rId4"/>
          <a:stretch>
            <a:fillRect/>
          </a:stretch>
        </p:blipFill>
        <p:spPr>
          <a:xfrm>
            <a:off x="3249795" y="5179385"/>
            <a:ext cx="4744112" cy="1409897"/>
          </a:xfrm>
          <a:prstGeom prst="rect">
            <a:avLst/>
          </a:prstGeom>
        </p:spPr>
      </p:pic>
    </p:spTree>
    <p:extLst>
      <p:ext uri="{BB962C8B-B14F-4D97-AF65-F5344CB8AC3E}">
        <p14:creationId xmlns:p14="http://schemas.microsoft.com/office/powerpoint/2010/main" xmlns="" val="748649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D6FFC-1937-B7F5-46F5-30C44497C047}"/>
              </a:ext>
            </a:extLst>
          </p:cNvPr>
          <p:cNvSpPr>
            <a:spLocks noGrp="1"/>
          </p:cNvSpPr>
          <p:nvPr>
            <p:ph type="title"/>
          </p:nvPr>
        </p:nvSpPr>
        <p:spPr/>
        <p:txBody>
          <a:bodyPr>
            <a:normAutofit fontScale="90000"/>
          </a:bodyPr>
          <a:lstStyle/>
          <a:p>
            <a:r>
              <a:rPr lang="en-US" dirty="0"/>
              <a:t>Comparing </a:t>
            </a:r>
            <a:r>
              <a:rPr lang="en-US" dirty="0" err="1"/>
              <a:t>DataLoss</a:t>
            </a:r>
            <a:r>
              <a:rPr lang="en-US" dirty="0"/>
              <a:t> using both method after Outlier Removal</a:t>
            </a:r>
            <a:endParaRPr lang="en-IN" dirty="0"/>
          </a:p>
        </p:txBody>
      </p:sp>
      <p:pic>
        <p:nvPicPr>
          <p:cNvPr id="4" name="Picture 3">
            <a:extLst>
              <a:ext uri="{FF2B5EF4-FFF2-40B4-BE49-F238E27FC236}">
                <a16:creationId xmlns:a16="http://schemas.microsoft.com/office/drawing/2014/main" xmlns="" id="{C0005612-B0DC-DA46-49DB-05E88BC0117B}"/>
              </a:ext>
            </a:extLst>
          </p:cNvPr>
          <p:cNvPicPr>
            <a:picLocks noChangeAspect="1"/>
          </p:cNvPicPr>
          <p:nvPr/>
        </p:nvPicPr>
        <p:blipFill>
          <a:blip r:embed="rId2"/>
          <a:stretch>
            <a:fillRect/>
          </a:stretch>
        </p:blipFill>
        <p:spPr>
          <a:xfrm>
            <a:off x="640074" y="2668142"/>
            <a:ext cx="3552473" cy="1521719"/>
          </a:xfrm>
          <a:prstGeom prst="rect">
            <a:avLst/>
          </a:prstGeom>
        </p:spPr>
      </p:pic>
      <p:pic>
        <p:nvPicPr>
          <p:cNvPr id="5" name="Picture 4">
            <a:extLst>
              <a:ext uri="{FF2B5EF4-FFF2-40B4-BE49-F238E27FC236}">
                <a16:creationId xmlns:a16="http://schemas.microsoft.com/office/drawing/2014/main" xmlns="" id="{DF9663ED-8417-24FA-11B8-09E566F9EE1D}"/>
              </a:ext>
            </a:extLst>
          </p:cNvPr>
          <p:cNvPicPr>
            <a:picLocks noChangeAspect="1"/>
          </p:cNvPicPr>
          <p:nvPr/>
        </p:nvPicPr>
        <p:blipFill>
          <a:blip r:embed="rId3"/>
          <a:stretch>
            <a:fillRect/>
          </a:stretch>
        </p:blipFill>
        <p:spPr>
          <a:xfrm>
            <a:off x="6889991" y="2668142"/>
            <a:ext cx="3345048" cy="1521719"/>
          </a:xfrm>
          <a:prstGeom prst="rect">
            <a:avLst/>
          </a:prstGeom>
        </p:spPr>
      </p:pic>
      <p:pic>
        <p:nvPicPr>
          <p:cNvPr id="6" name="Picture 5">
            <a:extLst>
              <a:ext uri="{FF2B5EF4-FFF2-40B4-BE49-F238E27FC236}">
                <a16:creationId xmlns:a16="http://schemas.microsoft.com/office/drawing/2014/main" xmlns="" id="{C2A212F4-0414-4176-F67E-1E282E8FD62A}"/>
              </a:ext>
            </a:extLst>
          </p:cNvPr>
          <p:cNvPicPr>
            <a:picLocks noChangeAspect="1"/>
          </p:cNvPicPr>
          <p:nvPr/>
        </p:nvPicPr>
        <p:blipFill>
          <a:blip r:embed="rId4"/>
          <a:stretch>
            <a:fillRect/>
          </a:stretch>
        </p:blipFill>
        <p:spPr>
          <a:xfrm>
            <a:off x="640074" y="4715704"/>
            <a:ext cx="7675001" cy="461665"/>
          </a:xfrm>
          <a:prstGeom prst="rect">
            <a:avLst/>
          </a:prstGeom>
        </p:spPr>
      </p:pic>
    </p:spTree>
    <p:extLst>
      <p:ext uri="{BB962C8B-B14F-4D97-AF65-F5344CB8AC3E}">
        <p14:creationId xmlns:p14="http://schemas.microsoft.com/office/powerpoint/2010/main" xmlns="" val="986498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766591E-21E3-E4CD-905F-E0031EA840B4}"/>
              </a:ext>
            </a:extLst>
          </p:cNvPr>
          <p:cNvSpPr>
            <a:spLocks noGrp="1"/>
          </p:cNvSpPr>
          <p:nvPr>
            <p:ph idx="1"/>
          </p:nvPr>
        </p:nvSpPr>
        <p:spPr/>
        <p:txBody>
          <a:bodyPr>
            <a:noAutofit/>
          </a:bodyPr>
          <a:lstStyle/>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Problem Statement</a:t>
            </a:r>
          </a:p>
          <a:p>
            <a:pPr>
              <a:buFont typeface="Wingdings" panose="05000000000000000000" pitchFamily="2" charset="2"/>
              <a:buChar char="Ø"/>
            </a:pPr>
            <a:r>
              <a:rPr lang="en-US" dirty="0"/>
              <a:t>Business Goal</a:t>
            </a:r>
          </a:p>
          <a:p>
            <a:pPr>
              <a:buFont typeface="Wingdings" panose="05000000000000000000" pitchFamily="2" charset="2"/>
              <a:buChar char="Ø"/>
            </a:pPr>
            <a:r>
              <a:rPr lang="en-US" dirty="0"/>
              <a:t>Technical Requirement</a:t>
            </a:r>
          </a:p>
          <a:p>
            <a:pPr>
              <a:buFont typeface="Wingdings" panose="05000000000000000000" pitchFamily="2" charset="2"/>
              <a:buChar char="Ø"/>
            </a:pPr>
            <a:r>
              <a:rPr lang="en-US" dirty="0"/>
              <a:t>Exploratory Data Analysis (EDA) </a:t>
            </a:r>
          </a:p>
          <a:p>
            <a:pPr>
              <a:buFont typeface="Wingdings" panose="05000000000000000000" pitchFamily="2" charset="2"/>
              <a:buChar char="Ø"/>
            </a:pPr>
            <a:r>
              <a:rPr lang="en-US" dirty="0"/>
              <a:t>Data Pre-Processing</a:t>
            </a:r>
          </a:p>
          <a:p>
            <a:pPr>
              <a:buFont typeface="Wingdings" panose="05000000000000000000" pitchFamily="2" charset="2"/>
              <a:buChar char="Ø"/>
            </a:pPr>
            <a:r>
              <a:rPr lang="en-US" dirty="0"/>
              <a:t>Visualization </a:t>
            </a:r>
          </a:p>
          <a:p>
            <a:pPr>
              <a:buFont typeface="Wingdings" panose="05000000000000000000" pitchFamily="2" charset="2"/>
              <a:buChar char="Ø"/>
            </a:pPr>
            <a:r>
              <a:rPr lang="en-US" dirty="0"/>
              <a:t>Built Model </a:t>
            </a:r>
          </a:p>
          <a:p>
            <a:pPr>
              <a:buFont typeface="Wingdings" panose="05000000000000000000" pitchFamily="2" charset="2"/>
              <a:buChar char="Ø"/>
            </a:pPr>
            <a:r>
              <a:rPr lang="en-US" dirty="0"/>
              <a:t>Saved Best Model</a:t>
            </a:r>
          </a:p>
          <a:p>
            <a:pPr>
              <a:buFont typeface="Wingdings" panose="05000000000000000000" pitchFamily="2" charset="2"/>
              <a:buChar char="Ø"/>
            </a:pPr>
            <a:r>
              <a:rPr lang="en-US" dirty="0"/>
              <a:t>Summary​</a:t>
            </a:r>
          </a:p>
        </p:txBody>
      </p:sp>
      <p:sp>
        <p:nvSpPr>
          <p:cNvPr id="2" name="Title 1">
            <a:extLst>
              <a:ext uri="{FF2B5EF4-FFF2-40B4-BE49-F238E27FC236}">
                <a16:creationId xmlns:a16="http://schemas.microsoft.com/office/drawing/2014/main" xmlns="" id="{7604A9A7-4EB2-EC95-2088-681CE77A72D7}"/>
              </a:ext>
            </a:extLst>
          </p:cNvPr>
          <p:cNvSpPr>
            <a:spLocks noGrp="1"/>
          </p:cNvSpPr>
          <p:nvPr>
            <p:ph type="title"/>
          </p:nvPr>
        </p:nvSpPr>
        <p:spPr/>
        <p:txBody>
          <a:bodyPr/>
          <a:lstStyle/>
          <a:p>
            <a:r>
              <a:rPr lang="en-US" dirty="0"/>
              <a:t>Agenda</a:t>
            </a:r>
            <a:endParaRPr lang="en-IN" dirty="0"/>
          </a:p>
        </p:txBody>
      </p:sp>
    </p:spTree>
    <p:extLst>
      <p:ext uri="{BB962C8B-B14F-4D97-AF65-F5344CB8AC3E}">
        <p14:creationId xmlns:p14="http://schemas.microsoft.com/office/powerpoint/2010/main" xmlns="" val="3480910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593D74-0739-6DE1-3FDB-D5F9FAD96CDF}"/>
              </a:ext>
            </a:extLst>
          </p:cNvPr>
          <p:cNvSpPr>
            <a:spLocks noGrp="1"/>
          </p:cNvSpPr>
          <p:nvPr>
            <p:ph type="title"/>
          </p:nvPr>
        </p:nvSpPr>
        <p:spPr/>
        <p:txBody>
          <a:bodyPr/>
          <a:lstStyle/>
          <a:p>
            <a:r>
              <a:rPr lang="en-US" dirty="0"/>
              <a:t>Skewness</a:t>
            </a:r>
            <a:endParaRPr lang="en-IN" dirty="0"/>
          </a:p>
        </p:txBody>
      </p:sp>
      <p:pic>
        <p:nvPicPr>
          <p:cNvPr id="4" name="Picture 3">
            <a:extLst>
              <a:ext uri="{FF2B5EF4-FFF2-40B4-BE49-F238E27FC236}">
                <a16:creationId xmlns:a16="http://schemas.microsoft.com/office/drawing/2014/main" xmlns="" id="{5C0FB326-1907-B05F-0D82-2871ECFDFED0}"/>
              </a:ext>
            </a:extLst>
          </p:cNvPr>
          <p:cNvPicPr>
            <a:picLocks noChangeAspect="1"/>
          </p:cNvPicPr>
          <p:nvPr/>
        </p:nvPicPr>
        <p:blipFill>
          <a:blip r:embed="rId2"/>
          <a:stretch>
            <a:fillRect/>
          </a:stretch>
        </p:blipFill>
        <p:spPr>
          <a:xfrm>
            <a:off x="474780" y="2261042"/>
            <a:ext cx="2623369" cy="2261178"/>
          </a:xfrm>
          <a:prstGeom prst="rect">
            <a:avLst/>
          </a:prstGeom>
        </p:spPr>
      </p:pic>
      <p:pic>
        <p:nvPicPr>
          <p:cNvPr id="5" name="Picture 4">
            <a:extLst>
              <a:ext uri="{FF2B5EF4-FFF2-40B4-BE49-F238E27FC236}">
                <a16:creationId xmlns:a16="http://schemas.microsoft.com/office/drawing/2014/main" xmlns="" id="{D0167457-E6CB-FED9-660C-7318BFD5134E}"/>
              </a:ext>
            </a:extLst>
          </p:cNvPr>
          <p:cNvPicPr>
            <a:picLocks noChangeAspect="1"/>
          </p:cNvPicPr>
          <p:nvPr/>
        </p:nvPicPr>
        <p:blipFill>
          <a:blip r:embed="rId3"/>
          <a:stretch>
            <a:fillRect/>
          </a:stretch>
        </p:blipFill>
        <p:spPr>
          <a:xfrm>
            <a:off x="3644862" y="4089039"/>
            <a:ext cx="6134407" cy="2393576"/>
          </a:xfrm>
          <a:prstGeom prst="rect">
            <a:avLst/>
          </a:prstGeom>
        </p:spPr>
      </p:pic>
      <p:pic>
        <p:nvPicPr>
          <p:cNvPr id="6" name="Picture 5">
            <a:extLst>
              <a:ext uri="{FF2B5EF4-FFF2-40B4-BE49-F238E27FC236}">
                <a16:creationId xmlns:a16="http://schemas.microsoft.com/office/drawing/2014/main" xmlns="" id="{2663383F-E542-F3C0-8A0F-C0C18433CB0A}"/>
              </a:ext>
            </a:extLst>
          </p:cNvPr>
          <p:cNvPicPr>
            <a:picLocks noChangeAspect="1"/>
          </p:cNvPicPr>
          <p:nvPr/>
        </p:nvPicPr>
        <p:blipFill>
          <a:blip r:embed="rId4"/>
          <a:stretch>
            <a:fillRect/>
          </a:stretch>
        </p:blipFill>
        <p:spPr>
          <a:xfrm>
            <a:off x="3644860" y="2261044"/>
            <a:ext cx="7443877" cy="1581371"/>
          </a:xfrm>
          <a:prstGeom prst="rect">
            <a:avLst/>
          </a:prstGeom>
        </p:spPr>
      </p:pic>
    </p:spTree>
    <p:extLst>
      <p:ext uri="{BB962C8B-B14F-4D97-AF65-F5344CB8AC3E}">
        <p14:creationId xmlns:p14="http://schemas.microsoft.com/office/powerpoint/2010/main" xmlns="" val="2868324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B13FEB-7154-C1EF-FC53-A3E31D330415}"/>
              </a:ext>
            </a:extLst>
          </p:cNvPr>
          <p:cNvSpPr>
            <a:spLocks noGrp="1"/>
          </p:cNvSpPr>
          <p:nvPr>
            <p:ph type="title"/>
          </p:nvPr>
        </p:nvSpPr>
        <p:spPr/>
        <p:txBody>
          <a:bodyPr/>
          <a:lstStyle/>
          <a:p>
            <a:r>
              <a:rPr lang="en-US" dirty="0"/>
              <a:t>Skewness</a:t>
            </a:r>
            <a:endParaRPr lang="en-IN" dirty="0"/>
          </a:p>
        </p:txBody>
      </p:sp>
      <p:pic>
        <p:nvPicPr>
          <p:cNvPr id="4" name="Picture 2">
            <a:extLst>
              <a:ext uri="{FF2B5EF4-FFF2-40B4-BE49-F238E27FC236}">
                <a16:creationId xmlns:a16="http://schemas.microsoft.com/office/drawing/2014/main" xmlns="" id="{37F3AA6D-F562-3B59-23C8-408F6356019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38326" y="2223436"/>
            <a:ext cx="8515351" cy="455756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04516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9BFB1B2-9485-93D8-4D9D-FDB41974103B}"/>
              </a:ext>
            </a:extLst>
          </p:cNvPr>
          <p:cNvSpPr>
            <a:spLocks noGrp="1"/>
          </p:cNvSpPr>
          <p:nvPr>
            <p:ph idx="1"/>
          </p:nvPr>
        </p:nvSpPr>
        <p:spPr/>
        <p:txBody>
          <a:bodyPr/>
          <a:lstStyle/>
          <a:p>
            <a:r>
              <a:rPr lang="en-US" dirty="0"/>
              <a:t>Using yeo-</a:t>
            </a:r>
            <a:r>
              <a:rPr lang="en-US" dirty="0" err="1"/>
              <a:t>johnson</a:t>
            </a:r>
            <a:r>
              <a:rPr lang="en-US" dirty="0"/>
              <a:t> method</a:t>
            </a:r>
            <a:endParaRPr lang="en-IN" dirty="0"/>
          </a:p>
        </p:txBody>
      </p:sp>
      <p:sp>
        <p:nvSpPr>
          <p:cNvPr id="2" name="Title 1">
            <a:extLst>
              <a:ext uri="{FF2B5EF4-FFF2-40B4-BE49-F238E27FC236}">
                <a16:creationId xmlns:a16="http://schemas.microsoft.com/office/drawing/2014/main" xmlns="" id="{118B2286-32BF-73FC-5353-E6394DFD7E11}"/>
              </a:ext>
            </a:extLst>
          </p:cNvPr>
          <p:cNvSpPr>
            <a:spLocks noGrp="1"/>
          </p:cNvSpPr>
          <p:nvPr>
            <p:ph type="title"/>
          </p:nvPr>
        </p:nvSpPr>
        <p:spPr/>
        <p:txBody>
          <a:bodyPr/>
          <a:lstStyle/>
          <a:p>
            <a:r>
              <a:rPr lang="en-US" dirty="0"/>
              <a:t>Removing Skewness</a:t>
            </a:r>
            <a:endParaRPr lang="en-IN" dirty="0"/>
          </a:p>
        </p:txBody>
      </p:sp>
      <p:pic>
        <p:nvPicPr>
          <p:cNvPr id="4" name="Picture 3">
            <a:extLst>
              <a:ext uri="{FF2B5EF4-FFF2-40B4-BE49-F238E27FC236}">
                <a16:creationId xmlns:a16="http://schemas.microsoft.com/office/drawing/2014/main" xmlns="" id="{00C005C4-C2A9-1F52-CC9D-79637E5B2D1E}"/>
              </a:ext>
            </a:extLst>
          </p:cNvPr>
          <p:cNvPicPr>
            <a:picLocks noChangeAspect="1"/>
          </p:cNvPicPr>
          <p:nvPr/>
        </p:nvPicPr>
        <p:blipFill>
          <a:blip r:embed="rId2"/>
          <a:stretch>
            <a:fillRect/>
          </a:stretch>
        </p:blipFill>
        <p:spPr>
          <a:xfrm>
            <a:off x="5059493" y="2519664"/>
            <a:ext cx="6377636" cy="3772426"/>
          </a:xfrm>
          <a:prstGeom prst="rect">
            <a:avLst/>
          </a:prstGeom>
        </p:spPr>
      </p:pic>
    </p:spTree>
    <p:extLst>
      <p:ext uri="{BB962C8B-B14F-4D97-AF65-F5344CB8AC3E}">
        <p14:creationId xmlns:p14="http://schemas.microsoft.com/office/powerpoint/2010/main" xmlns="" val="113060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B2286-32BF-73FC-5353-E6394DFD7E11}"/>
              </a:ext>
            </a:extLst>
          </p:cNvPr>
          <p:cNvSpPr>
            <a:spLocks noGrp="1"/>
          </p:cNvSpPr>
          <p:nvPr>
            <p:ph type="title"/>
          </p:nvPr>
        </p:nvSpPr>
        <p:spPr/>
        <p:txBody>
          <a:bodyPr/>
          <a:lstStyle/>
          <a:p>
            <a:r>
              <a:rPr lang="en-US" dirty="0"/>
              <a:t>Skewness (After Removal)</a:t>
            </a:r>
            <a:endParaRPr lang="en-IN" dirty="0"/>
          </a:p>
        </p:txBody>
      </p:sp>
      <p:pic>
        <p:nvPicPr>
          <p:cNvPr id="4" name="Picture 3">
            <a:extLst>
              <a:ext uri="{FF2B5EF4-FFF2-40B4-BE49-F238E27FC236}">
                <a16:creationId xmlns:a16="http://schemas.microsoft.com/office/drawing/2014/main" xmlns="" id="{DF176159-EEEB-3338-D6E5-CA94D3364465}"/>
              </a:ext>
            </a:extLst>
          </p:cNvPr>
          <p:cNvPicPr>
            <a:picLocks noChangeAspect="1"/>
          </p:cNvPicPr>
          <p:nvPr/>
        </p:nvPicPr>
        <p:blipFill>
          <a:blip r:embed="rId2"/>
          <a:stretch>
            <a:fillRect/>
          </a:stretch>
        </p:blipFill>
        <p:spPr>
          <a:xfrm>
            <a:off x="894409" y="2951934"/>
            <a:ext cx="3791479" cy="2257740"/>
          </a:xfrm>
          <a:prstGeom prst="rect">
            <a:avLst/>
          </a:prstGeom>
        </p:spPr>
      </p:pic>
      <p:pic>
        <p:nvPicPr>
          <p:cNvPr id="5" name="Picture 4">
            <a:extLst>
              <a:ext uri="{FF2B5EF4-FFF2-40B4-BE49-F238E27FC236}">
                <a16:creationId xmlns:a16="http://schemas.microsoft.com/office/drawing/2014/main" xmlns="" id="{E1680FA2-370E-98C5-4E3C-6DDCB1A0C673}"/>
              </a:ext>
            </a:extLst>
          </p:cNvPr>
          <p:cNvPicPr>
            <a:picLocks noChangeAspect="1"/>
          </p:cNvPicPr>
          <p:nvPr/>
        </p:nvPicPr>
        <p:blipFill>
          <a:blip r:embed="rId3"/>
          <a:stretch>
            <a:fillRect/>
          </a:stretch>
        </p:blipFill>
        <p:spPr>
          <a:xfrm>
            <a:off x="6767694" y="2475619"/>
            <a:ext cx="4386825" cy="3210373"/>
          </a:xfrm>
          <a:prstGeom prst="rect">
            <a:avLst/>
          </a:prstGeom>
        </p:spPr>
      </p:pic>
    </p:spTree>
    <p:extLst>
      <p:ext uri="{BB962C8B-B14F-4D97-AF65-F5344CB8AC3E}">
        <p14:creationId xmlns:p14="http://schemas.microsoft.com/office/powerpoint/2010/main" xmlns="" val="676430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B2286-32BF-73FC-5353-E6394DFD7E11}"/>
              </a:ext>
            </a:extLst>
          </p:cNvPr>
          <p:cNvSpPr>
            <a:spLocks noGrp="1"/>
          </p:cNvSpPr>
          <p:nvPr>
            <p:ph type="title"/>
          </p:nvPr>
        </p:nvSpPr>
        <p:spPr/>
        <p:txBody>
          <a:bodyPr/>
          <a:lstStyle/>
          <a:p>
            <a:r>
              <a:rPr lang="en-US" dirty="0"/>
              <a:t>Data Pre-processing</a:t>
            </a:r>
            <a:endParaRPr lang="en-IN" dirty="0"/>
          </a:p>
        </p:txBody>
      </p:sp>
      <p:pic>
        <p:nvPicPr>
          <p:cNvPr id="4" name="Picture 3">
            <a:extLst>
              <a:ext uri="{FF2B5EF4-FFF2-40B4-BE49-F238E27FC236}">
                <a16:creationId xmlns:a16="http://schemas.microsoft.com/office/drawing/2014/main" xmlns="" id="{11ED3D55-FCCD-7ACC-173A-CE09F10A06B1}"/>
              </a:ext>
            </a:extLst>
          </p:cNvPr>
          <p:cNvPicPr>
            <a:picLocks noChangeAspect="1"/>
          </p:cNvPicPr>
          <p:nvPr/>
        </p:nvPicPr>
        <p:blipFill>
          <a:blip r:embed="rId2"/>
          <a:stretch>
            <a:fillRect/>
          </a:stretch>
        </p:blipFill>
        <p:spPr>
          <a:xfrm>
            <a:off x="1043492" y="2440401"/>
            <a:ext cx="3772427" cy="828791"/>
          </a:xfrm>
          <a:prstGeom prst="rect">
            <a:avLst/>
          </a:prstGeom>
        </p:spPr>
      </p:pic>
      <p:pic>
        <p:nvPicPr>
          <p:cNvPr id="5" name="Picture 4">
            <a:extLst>
              <a:ext uri="{FF2B5EF4-FFF2-40B4-BE49-F238E27FC236}">
                <a16:creationId xmlns:a16="http://schemas.microsoft.com/office/drawing/2014/main" xmlns="" id="{4B6A59B0-C05C-5B0E-29B4-D5F2308D2242}"/>
              </a:ext>
            </a:extLst>
          </p:cNvPr>
          <p:cNvPicPr>
            <a:picLocks noChangeAspect="1"/>
          </p:cNvPicPr>
          <p:nvPr/>
        </p:nvPicPr>
        <p:blipFill>
          <a:blip r:embed="rId3"/>
          <a:stretch>
            <a:fillRect/>
          </a:stretch>
        </p:blipFill>
        <p:spPr>
          <a:xfrm>
            <a:off x="1154955" y="3568446"/>
            <a:ext cx="4629796" cy="1886213"/>
          </a:xfrm>
          <a:prstGeom prst="rect">
            <a:avLst/>
          </a:prstGeom>
        </p:spPr>
      </p:pic>
      <p:pic>
        <p:nvPicPr>
          <p:cNvPr id="6" name="Picture 5">
            <a:extLst>
              <a:ext uri="{FF2B5EF4-FFF2-40B4-BE49-F238E27FC236}">
                <a16:creationId xmlns:a16="http://schemas.microsoft.com/office/drawing/2014/main" xmlns="" id="{3B3147C7-DBA5-FB79-32D1-2BD4BA8A757A}"/>
              </a:ext>
            </a:extLst>
          </p:cNvPr>
          <p:cNvPicPr>
            <a:picLocks noChangeAspect="1"/>
          </p:cNvPicPr>
          <p:nvPr/>
        </p:nvPicPr>
        <p:blipFill>
          <a:blip r:embed="rId4"/>
          <a:stretch>
            <a:fillRect/>
          </a:stretch>
        </p:blipFill>
        <p:spPr>
          <a:xfrm>
            <a:off x="5998451" y="2440401"/>
            <a:ext cx="2257740" cy="1295581"/>
          </a:xfrm>
          <a:prstGeom prst="rect">
            <a:avLst/>
          </a:prstGeom>
        </p:spPr>
      </p:pic>
      <p:pic>
        <p:nvPicPr>
          <p:cNvPr id="7" name="Picture 6">
            <a:extLst>
              <a:ext uri="{FF2B5EF4-FFF2-40B4-BE49-F238E27FC236}">
                <a16:creationId xmlns:a16="http://schemas.microsoft.com/office/drawing/2014/main" xmlns="" id="{B71B6541-DCDF-967A-38F1-F8EAE93E60C9}"/>
              </a:ext>
            </a:extLst>
          </p:cNvPr>
          <p:cNvPicPr>
            <a:picLocks noChangeAspect="1"/>
          </p:cNvPicPr>
          <p:nvPr/>
        </p:nvPicPr>
        <p:blipFill>
          <a:blip r:embed="rId5"/>
          <a:stretch>
            <a:fillRect/>
          </a:stretch>
        </p:blipFill>
        <p:spPr>
          <a:xfrm>
            <a:off x="1154956" y="5546149"/>
            <a:ext cx="2170921" cy="676369"/>
          </a:xfrm>
          <a:prstGeom prst="rect">
            <a:avLst/>
          </a:prstGeom>
        </p:spPr>
      </p:pic>
      <p:pic>
        <p:nvPicPr>
          <p:cNvPr id="8" name="Picture 7">
            <a:extLst>
              <a:ext uri="{FF2B5EF4-FFF2-40B4-BE49-F238E27FC236}">
                <a16:creationId xmlns:a16="http://schemas.microsoft.com/office/drawing/2014/main" xmlns="" id="{CED3BF69-2E7F-11B3-AB49-4CDCA8266B16}"/>
              </a:ext>
            </a:extLst>
          </p:cNvPr>
          <p:cNvPicPr>
            <a:picLocks noChangeAspect="1"/>
          </p:cNvPicPr>
          <p:nvPr/>
        </p:nvPicPr>
        <p:blipFill>
          <a:blip r:embed="rId6"/>
          <a:stretch>
            <a:fillRect/>
          </a:stretch>
        </p:blipFill>
        <p:spPr>
          <a:xfrm>
            <a:off x="6096001" y="3914445"/>
            <a:ext cx="4873996" cy="2943557"/>
          </a:xfrm>
          <a:prstGeom prst="rect">
            <a:avLst/>
          </a:prstGeom>
        </p:spPr>
      </p:pic>
    </p:spTree>
    <p:extLst>
      <p:ext uri="{BB962C8B-B14F-4D97-AF65-F5344CB8AC3E}">
        <p14:creationId xmlns:p14="http://schemas.microsoft.com/office/powerpoint/2010/main" xmlns="" val="1087907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B2286-32BF-73FC-5353-E6394DFD7E11}"/>
              </a:ext>
            </a:extLst>
          </p:cNvPr>
          <p:cNvSpPr>
            <a:spLocks noGrp="1"/>
          </p:cNvSpPr>
          <p:nvPr>
            <p:ph type="title"/>
          </p:nvPr>
        </p:nvSpPr>
        <p:spPr/>
        <p:txBody>
          <a:bodyPr/>
          <a:lstStyle/>
          <a:p>
            <a:r>
              <a:rPr lang="en-US" dirty="0"/>
              <a:t>Data Pre-processing</a:t>
            </a:r>
            <a:endParaRPr lang="en-IN" dirty="0"/>
          </a:p>
        </p:txBody>
      </p:sp>
      <p:pic>
        <p:nvPicPr>
          <p:cNvPr id="4" name="Picture 3">
            <a:extLst>
              <a:ext uri="{FF2B5EF4-FFF2-40B4-BE49-F238E27FC236}">
                <a16:creationId xmlns:a16="http://schemas.microsoft.com/office/drawing/2014/main" xmlns="" id="{38A71F81-CBB5-0586-6BF7-A2317EDDE7F7}"/>
              </a:ext>
            </a:extLst>
          </p:cNvPr>
          <p:cNvPicPr>
            <a:picLocks noChangeAspect="1"/>
          </p:cNvPicPr>
          <p:nvPr/>
        </p:nvPicPr>
        <p:blipFill>
          <a:blip r:embed="rId2"/>
          <a:stretch>
            <a:fillRect/>
          </a:stretch>
        </p:blipFill>
        <p:spPr>
          <a:xfrm>
            <a:off x="2924548" y="2026117"/>
            <a:ext cx="6201640" cy="3648584"/>
          </a:xfrm>
          <a:prstGeom prst="rect">
            <a:avLst/>
          </a:prstGeom>
        </p:spPr>
      </p:pic>
      <p:pic>
        <p:nvPicPr>
          <p:cNvPr id="5" name="Picture 4">
            <a:extLst>
              <a:ext uri="{FF2B5EF4-FFF2-40B4-BE49-F238E27FC236}">
                <a16:creationId xmlns:a16="http://schemas.microsoft.com/office/drawing/2014/main" xmlns="" id="{F1DB49C1-8110-08F5-67DE-F0261CB3C762}"/>
              </a:ext>
            </a:extLst>
          </p:cNvPr>
          <p:cNvPicPr>
            <a:picLocks noChangeAspect="1"/>
          </p:cNvPicPr>
          <p:nvPr/>
        </p:nvPicPr>
        <p:blipFill>
          <a:blip r:embed="rId3"/>
          <a:stretch>
            <a:fillRect/>
          </a:stretch>
        </p:blipFill>
        <p:spPr>
          <a:xfrm>
            <a:off x="1946123" y="5948420"/>
            <a:ext cx="8373644" cy="819264"/>
          </a:xfrm>
          <a:prstGeom prst="rect">
            <a:avLst/>
          </a:prstGeom>
        </p:spPr>
      </p:pic>
    </p:spTree>
    <p:extLst>
      <p:ext uri="{BB962C8B-B14F-4D97-AF65-F5344CB8AC3E}">
        <p14:creationId xmlns:p14="http://schemas.microsoft.com/office/powerpoint/2010/main" xmlns="" val="3204151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B2286-32BF-73FC-5353-E6394DFD7E11}"/>
              </a:ext>
            </a:extLst>
          </p:cNvPr>
          <p:cNvSpPr>
            <a:spLocks noGrp="1"/>
          </p:cNvSpPr>
          <p:nvPr>
            <p:ph type="title"/>
          </p:nvPr>
        </p:nvSpPr>
        <p:spPr/>
        <p:txBody>
          <a:bodyPr/>
          <a:lstStyle/>
          <a:p>
            <a:r>
              <a:rPr lang="en-US" dirty="0"/>
              <a:t>Data Pre-processing</a:t>
            </a:r>
            <a:endParaRPr lang="en-IN" dirty="0"/>
          </a:p>
        </p:txBody>
      </p:sp>
      <p:pic>
        <p:nvPicPr>
          <p:cNvPr id="3" name="Picture 2">
            <a:extLst>
              <a:ext uri="{FF2B5EF4-FFF2-40B4-BE49-F238E27FC236}">
                <a16:creationId xmlns:a16="http://schemas.microsoft.com/office/drawing/2014/main" xmlns="" id="{5D323C0C-8378-2BE5-C9C9-70C930F80CC4}"/>
              </a:ext>
            </a:extLst>
          </p:cNvPr>
          <p:cNvPicPr>
            <a:picLocks noChangeAspect="1"/>
          </p:cNvPicPr>
          <p:nvPr/>
        </p:nvPicPr>
        <p:blipFill>
          <a:blip r:embed="rId2"/>
          <a:stretch>
            <a:fillRect/>
          </a:stretch>
        </p:blipFill>
        <p:spPr>
          <a:xfrm>
            <a:off x="2613399" y="2647588"/>
            <a:ext cx="6965203" cy="3605721"/>
          </a:xfrm>
          <a:prstGeom prst="rect">
            <a:avLst/>
          </a:prstGeom>
        </p:spPr>
      </p:pic>
    </p:spTree>
    <p:extLst>
      <p:ext uri="{BB962C8B-B14F-4D97-AF65-F5344CB8AC3E}">
        <p14:creationId xmlns:p14="http://schemas.microsoft.com/office/powerpoint/2010/main" xmlns="" val="2897546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B2286-32BF-73FC-5353-E6394DFD7E11}"/>
              </a:ext>
            </a:extLst>
          </p:cNvPr>
          <p:cNvSpPr>
            <a:spLocks noGrp="1"/>
          </p:cNvSpPr>
          <p:nvPr>
            <p:ph type="title"/>
          </p:nvPr>
        </p:nvSpPr>
        <p:spPr/>
        <p:txBody>
          <a:bodyPr/>
          <a:lstStyle/>
          <a:p>
            <a:r>
              <a:rPr lang="en-US" dirty="0"/>
              <a:t>Data Pre-processing</a:t>
            </a:r>
            <a:endParaRPr lang="en-IN" dirty="0"/>
          </a:p>
        </p:txBody>
      </p:sp>
      <p:pic>
        <p:nvPicPr>
          <p:cNvPr id="4" name="Picture 3">
            <a:extLst>
              <a:ext uri="{FF2B5EF4-FFF2-40B4-BE49-F238E27FC236}">
                <a16:creationId xmlns:a16="http://schemas.microsoft.com/office/drawing/2014/main" xmlns="" id="{AD1B8790-9EB5-7488-6208-EF15C891307E}"/>
              </a:ext>
            </a:extLst>
          </p:cNvPr>
          <p:cNvPicPr>
            <a:picLocks noChangeAspect="1"/>
          </p:cNvPicPr>
          <p:nvPr/>
        </p:nvPicPr>
        <p:blipFill>
          <a:blip r:embed="rId2"/>
          <a:stretch>
            <a:fillRect/>
          </a:stretch>
        </p:blipFill>
        <p:spPr>
          <a:xfrm>
            <a:off x="2406834" y="1781790"/>
            <a:ext cx="6639852" cy="714475"/>
          </a:xfrm>
          <a:prstGeom prst="rect">
            <a:avLst/>
          </a:prstGeom>
        </p:spPr>
      </p:pic>
      <p:pic>
        <p:nvPicPr>
          <p:cNvPr id="5" name="Picture 4">
            <a:extLst>
              <a:ext uri="{FF2B5EF4-FFF2-40B4-BE49-F238E27FC236}">
                <a16:creationId xmlns:a16="http://schemas.microsoft.com/office/drawing/2014/main" xmlns="" id="{EC6A796D-EE07-8A0E-766C-BE70FADD8A71}"/>
              </a:ext>
            </a:extLst>
          </p:cNvPr>
          <p:cNvPicPr>
            <a:picLocks noChangeAspect="1"/>
          </p:cNvPicPr>
          <p:nvPr/>
        </p:nvPicPr>
        <p:blipFill>
          <a:blip r:embed="rId3"/>
          <a:stretch>
            <a:fillRect/>
          </a:stretch>
        </p:blipFill>
        <p:spPr>
          <a:xfrm>
            <a:off x="1752303" y="2799784"/>
            <a:ext cx="8164064" cy="4058216"/>
          </a:xfrm>
          <a:prstGeom prst="rect">
            <a:avLst/>
          </a:prstGeom>
        </p:spPr>
      </p:pic>
    </p:spTree>
    <p:extLst>
      <p:ext uri="{BB962C8B-B14F-4D97-AF65-F5344CB8AC3E}">
        <p14:creationId xmlns:p14="http://schemas.microsoft.com/office/powerpoint/2010/main" xmlns="" val="3308976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B2286-32BF-73FC-5353-E6394DFD7E11}"/>
              </a:ext>
            </a:extLst>
          </p:cNvPr>
          <p:cNvSpPr>
            <a:spLocks noGrp="1"/>
          </p:cNvSpPr>
          <p:nvPr>
            <p:ph type="title"/>
          </p:nvPr>
        </p:nvSpPr>
        <p:spPr/>
        <p:txBody>
          <a:bodyPr/>
          <a:lstStyle/>
          <a:p>
            <a:r>
              <a:rPr lang="en-US" dirty="0"/>
              <a:t>Data Pre-processing</a:t>
            </a:r>
            <a:endParaRPr lang="en-IN" dirty="0"/>
          </a:p>
        </p:txBody>
      </p:sp>
      <p:pic>
        <p:nvPicPr>
          <p:cNvPr id="4" name="Picture 3">
            <a:extLst>
              <a:ext uri="{FF2B5EF4-FFF2-40B4-BE49-F238E27FC236}">
                <a16:creationId xmlns:a16="http://schemas.microsoft.com/office/drawing/2014/main" xmlns="" id="{F2A0E1BD-2064-B714-468A-FA42B4160F59}"/>
              </a:ext>
            </a:extLst>
          </p:cNvPr>
          <p:cNvPicPr>
            <a:picLocks noChangeAspect="1"/>
          </p:cNvPicPr>
          <p:nvPr/>
        </p:nvPicPr>
        <p:blipFill>
          <a:blip r:embed="rId2"/>
          <a:stretch>
            <a:fillRect/>
          </a:stretch>
        </p:blipFill>
        <p:spPr>
          <a:xfrm>
            <a:off x="543086" y="2036664"/>
            <a:ext cx="6992471" cy="3708699"/>
          </a:xfrm>
          <a:prstGeom prst="rect">
            <a:avLst/>
          </a:prstGeom>
        </p:spPr>
      </p:pic>
      <p:pic>
        <p:nvPicPr>
          <p:cNvPr id="5" name="Picture 4">
            <a:extLst>
              <a:ext uri="{FF2B5EF4-FFF2-40B4-BE49-F238E27FC236}">
                <a16:creationId xmlns:a16="http://schemas.microsoft.com/office/drawing/2014/main" xmlns="" id="{F849A2CF-8DC7-1EC3-1682-5845ACC29CE0}"/>
              </a:ext>
            </a:extLst>
          </p:cNvPr>
          <p:cNvPicPr>
            <a:picLocks noChangeAspect="1"/>
          </p:cNvPicPr>
          <p:nvPr/>
        </p:nvPicPr>
        <p:blipFill>
          <a:blip r:embed="rId3"/>
          <a:stretch>
            <a:fillRect/>
          </a:stretch>
        </p:blipFill>
        <p:spPr>
          <a:xfrm>
            <a:off x="543085" y="5745362"/>
            <a:ext cx="6144483" cy="1038370"/>
          </a:xfrm>
          <a:prstGeom prst="rect">
            <a:avLst/>
          </a:prstGeom>
        </p:spPr>
      </p:pic>
    </p:spTree>
    <p:extLst>
      <p:ext uri="{BB962C8B-B14F-4D97-AF65-F5344CB8AC3E}">
        <p14:creationId xmlns:p14="http://schemas.microsoft.com/office/powerpoint/2010/main" xmlns="" val="4092994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B2286-32BF-73FC-5353-E6394DFD7E11}"/>
              </a:ext>
            </a:extLst>
          </p:cNvPr>
          <p:cNvSpPr>
            <a:spLocks noGrp="1"/>
          </p:cNvSpPr>
          <p:nvPr>
            <p:ph type="title"/>
          </p:nvPr>
        </p:nvSpPr>
        <p:spPr/>
        <p:txBody>
          <a:bodyPr/>
          <a:lstStyle/>
          <a:p>
            <a:r>
              <a:rPr lang="en-US" dirty="0"/>
              <a:t>Data Pre-processing</a:t>
            </a:r>
            <a:endParaRPr lang="en-IN" dirty="0"/>
          </a:p>
        </p:txBody>
      </p:sp>
      <p:pic>
        <p:nvPicPr>
          <p:cNvPr id="4" name="Picture 3">
            <a:extLst>
              <a:ext uri="{FF2B5EF4-FFF2-40B4-BE49-F238E27FC236}">
                <a16:creationId xmlns:a16="http://schemas.microsoft.com/office/drawing/2014/main" xmlns="" id="{C29BC690-19B8-DACF-2EB8-DE3A4C4924EC}"/>
              </a:ext>
            </a:extLst>
          </p:cNvPr>
          <p:cNvPicPr>
            <a:picLocks noChangeAspect="1"/>
          </p:cNvPicPr>
          <p:nvPr/>
        </p:nvPicPr>
        <p:blipFill>
          <a:blip r:embed="rId2"/>
          <a:stretch>
            <a:fillRect/>
          </a:stretch>
        </p:blipFill>
        <p:spPr>
          <a:xfrm>
            <a:off x="456205" y="2384378"/>
            <a:ext cx="6045633" cy="3851979"/>
          </a:xfrm>
          <a:prstGeom prst="rect">
            <a:avLst/>
          </a:prstGeom>
        </p:spPr>
      </p:pic>
      <p:pic>
        <p:nvPicPr>
          <p:cNvPr id="5" name="Picture 4">
            <a:extLst>
              <a:ext uri="{FF2B5EF4-FFF2-40B4-BE49-F238E27FC236}">
                <a16:creationId xmlns:a16="http://schemas.microsoft.com/office/drawing/2014/main" xmlns="" id="{62D77B86-1456-A15D-79C3-46E6D1A37B37}"/>
              </a:ext>
            </a:extLst>
          </p:cNvPr>
          <p:cNvPicPr>
            <a:picLocks noChangeAspect="1"/>
          </p:cNvPicPr>
          <p:nvPr/>
        </p:nvPicPr>
        <p:blipFill>
          <a:blip r:embed="rId3"/>
          <a:stretch>
            <a:fillRect/>
          </a:stretch>
        </p:blipFill>
        <p:spPr>
          <a:xfrm>
            <a:off x="6501837" y="3003084"/>
            <a:ext cx="5690163" cy="3500623"/>
          </a:xfrm>
          <a:prstGeom prst="rect">
            <a:avLst/>
          </a:prstGeom>
        </p:spPr>
      </p:pic>
    </p:spTree>
    <p:extLst>
      <p:ext uri="{BB962C8B-B14F-4D97-AF65-F5344CB8AC3E}">
        <p14:creationId xmlns:p14="http://schemas.microsoft.com/office/powerpoint/2010/main" xmlns="" val="197263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9FFCB08-824E-D945-58CF-9D8C81B61968}"/>
              </a:ext>
            </a:extLst>
          </p:cNvPr>
          <p:cNvSpPr>
            <a:spLocks noGrp="1"/>
          </p:cNvSpPr>
          <p:nvPr>
            <p:ph idx="1"/>
          </p:nvPr>
        </p:nvSpPr>
        <p:spPr>
          <a:xfrm>
            <a:off x="1154956" y="2603500"/>
            <a:ext cx="10568617" cy="3416300"/>
          </a:xfrm>
        </p:spPr>
        <p:txBody>
          <a:bodyPr>
            <a:noAutofit/>
          </a:bodyPr>
          <a:lstStyle/>
          <a:p>
            <a:pPr algn="l">
              <a:buFont typeface="Wingdings" panose="05000000000000000000" pitchFamily="2" charset="2"/>
              <a:buChar char="Ø"/>
            </a:pPr>
            <a:r>
              <a:rPr lang="en-US" sz="1400" b="0" i="0" dirty="0">
                <a:effectLst/>
                <a:latin typeface="+mj-lt"/>
                <a:cs typeface="Arial" pitchFamily="34"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p>
          <a:p>
            <a:pPr marL="742950" lvl="1" indent="-285750" algn="l">
              <a:buFont typeface="Arial" panose="020B0604020202020204" pitchFamily="34" charset="0"/>
              <a:buChar char="•"/>
            </a:pPr>
            <a:r>
              <a:rPr lang="en-US" sz="1400" b="1" i="0" dirty="0">
                <a:effectLst/>
                <a:latin typeface="+mj-lt"/>
                <a:cs typeface="Arial" pitchFamily="34" charset="0"/>
              </a:rPr>
              <a:t>Data Collection Phase</a:t>
            </a:r>
            <a:r>
              <a:rPr lang="en-US" sz="1400" b="0" i="0" dirty="0">
                <a:effectLst/>
                <a:latin typeface="+mj-lt"/>
                <a:cs typeface="Arial" pitchFamily="34" charset="0"/>
              </a:rPr>
              <a:t> : We have to scrape at least 5000 used cars data. We can scrape more data as well, it’s up to us. More the data better the model. In this section we need to scrape the data of used cars from websites (</a:t>
            </a:r>
            <a:r>
              <a:rPr lang="en-US" sz="1400" b="0" i="0" dirty="0" err="1">
                <a:effectLst/>
                <a:latin typeface="+mj-lt"/>
                <a:cs typeface="Arial" pitchFamily="34" charset="0"/>
              </a:rPr>
              <a:t>Olx</a:t>
            </a:r>
            <a:r>
              <a:rPr lang="en-US" sz="1400" b="0" i="0" dirty="0">
                <a:effectLst/>
                <a:latin typeface="+mj-lt"/>
                <a:cs typeface="Arial" pitchFamily="34" charset="0"/>
              </a:rPr>
              <a:t>, </a:t>
            </a:r>
            <a:r>
              <a:rPr lang="en-US" sz="1400" b="0" i="0" dirty="0" err="1">
                <a:effectLst/>
                <a:latin typeface="+mj-lt"/>
                <a:cs typeface="Arial" pitchFamily="34" charset="0"/>
              </a:rPr>
              <a:t>cardekho</a:t>
            </a:r>
            <a:r>
              <a:rPr lang="en-US" sz="1400" b="0" i="0" dirty="0">
                <a:effectLst/>
                <a:latin typeface="+mj-lt"/>
                <a:cs typeface="Arial" pitchFamily="34" charset="0"/>
              </a:rPr>
              <a:t>, Cars24 etc.) We need web scraping for this. We have to fetch data for different locations. The number of columns for data doesn’t have limit, it’s up to us and our creativity. Generally, these columns are Brand, model, variant, manufacturing year, driven kilometers, fuel, number of owners, location and at last target variable Price of the car. This data is to give us a hint about important variables in used car model. We can make changes to it, we can add or you can remove some columns, it completely depends on the website from which we are fetching the data. Try to include all types of cars in our data for example- SUV, Sedans, Coupe, minivan, Hatchback.</a:t>
            </a:r>
          </a:p>
          <a:p>
            <a:pPr marL="742950" lvl="1" indent="-285750" algn="l">
              <a:buFont typeface="Arial" panose="020B0604020202020204" pitchFamily="34" charset="0"/>
              <a:buChar char="•"/>
            </a:pPr>
            <a:r>
              <a:rPr lang="en-US" sz="1400" b="1" i="0" dirty="0">
                <a:effectLst/>
                <a:latin typeface="+mj-lt"/>
                <a:cs typeface="Arial" pitchFamily="34" charset="0"/>
              </a:rPr>
              <a:t>Model Building Phase</a:t>
            </a:r>
            <a:r>
              <a:rPr lang="en-US" sz="1400" b="0" i="0" dirty="0">
                <a:effectLst/>
                <a:latin typeface="+mj-lt"/>
                <a:cs typeface="Arial" pitchFamily="34" charset="0"/>
              </a:rPr>
              <a:t> : After collecting the data, you need to build a machine learning model. Before model building do all data pre-processing steps. Try different models with different hyper parameters and select the best model. Follow the complete life cycle of data science</a:t>
            </a:r>
          </a:p>
        </p:txBody>
      </p:sp>
      <p:sp>
        <p:nvSpPr>
          <p:cNvPr id="2" name="Title 1">
            <a:extLst>
              <a:ext uri="{FF2B5EF4-FFF2-40B4-BE49-F238E27FC236}">
                <a16:creationId xmlns:a16="http://schemas.microsoft.com/office/drawing/2014/main" xmlns="" id="{B143AD06-BED4-B76A-16BE-C0B599770D92}"/>
              </a:ext>
            </a:extLst>
          </p:cNvPr>
          <p:cNvSpPr>
            <a:spLocks noGrp="1"/>
          </p:cNvSpPr>
          <p:nvPr>
            <p:ph type="title"/>
          </p:nvPr>
        </p:nvSpPr>
        <p:spPr/>
        <p:txBody>
          <a:bodyPr/>
          <a:lstStyle/>
          <a:p>
            <a:r>
              <a:rPr lang="en-US" dirty="0"/>
              <a:t>Introduction</a:t>
            </a:r>
            <a:endParaRPr lang="en-IN" dirty="0"/>
          </a:p>
        </p:txBody>
      </p:sp>
    </p:spTree>
    <p:extLst>
      <p:ext uri="{BB962C8B-B14F-4D97-AF65-F5344CB8AC3E}">
        <p14:creationId xmlns:p14="http://schemas.microsoft.com/office/powerpoint/2010/main" xmlns="" val="1761975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B2286-32BF-73FC-5353-E6394DFD7E11}"/>
              </a:ext>
            </a:extLst>
          </p:cNvPr>
          <p:cNvSpPr>
            <a:spLocks noGrp="1"/>
          </p:cNvSpPr>
          <p:nvPr>
            <p:ph type="title"/>
          </p:nvPr>
        </p:nvSpPr>
        <p:spPr/>
        <p:txBody>
          <a:bodyPr/>
          <a:lstStyle/>
          <a:p>
            <a:r>
              <a:rPr lang="en-US" dirty="0"/>
              <a:t>Data Pre-processing</a:t>
            </a:r>
            <a:endParaRPr lang="en-IN" dirty="0"/>
          </a:p>
        </p:txBody>
      </p:sp>
      <p:pic>
        <p:nvPicPr>
          <p:cNvPr id="4" name="Picture 3">
            <a:extLst>
              <a:ext uri="{FF2B5EF4-FFF2-40B4-BE49-F238E27FC236}">
                <a16:creationId xmlns:a16="http://schemas.microsoft.com/office/drawing/2014/main" xmlns="" id="{1F32B2F8-794D-5136-4A4D-1CDA134EFCA9}"/>
              </a:ext>
            </a:extLst>
          </p:cNvPr>
          <p:cNvPicPr>
            <a:picLocks noChangeAspect="1"/>
          </p:cNvPicPr>
          <p:nvPr/>
        </p:nvPicPr>
        <p:blipFill>
          <a:blip r:embed="rId2"/>
          <a:stretch>
            <a:fillRect/>
          </a:stretch>
        </p:blipFill>
        <p:spPr>
          <a:xfrm>
            <a:off x="493153" y="2589903"/>
            <a:ext cx="6494931" cy="3509682"/>
          </a:xfrm>
          <a:prstGeom prst="rect">
            <a:avLst/>
          </a:prstGeom>
        </p:spPr>
      </p:pic>
      <p:pic>
        <p:nvPicPr>
          <p:cNvPr id="5" name="Picture 4">
            <a:extLst>
              <a:ext uri="{FF2B5EF4-FFF2-40B4-BE49-F238E27FC236}">
                <a16:creationId xmlns:a16="http://schemas.microsoft.com/office/drawing/2014/main" xmlns="" id="{96B29F0E-DB58-00A6-F9D0-5F8228F59A67}"/>
              </a:ext>
            </a:extLst>
          </p:cNvPr>
          <p:cNvPicPr>
            <a:picLocks noChangeAspect="1"/>
          </p:cNvPicPr>
          <p:nvPr/>
        </p:nvPicPr>
        <p:blipFill>
          <a:blip r:embed="rId3"/>
          <a:stretch>
            <a:fillRect/>
          </a:stretch>
        </p:blipFill>
        <p:spPr>
          <a:xfrm>
            <a:off x="2266417" y="1304367"/>
            <a:ext cx="7659169" cy="3653611"/>
          </a:xfrm>
          <a:prstGeom prst="rect">
            <a:avLst/>
          </a:prstGeom>
        </p:spPr>
      </p:pic>
    </p:spTree>
    <p:extLst>
      <p:ext uri="{BB962C8B-B14F-4D97-AF65-F5344CB8AC3E}">
        <p14:creationId xmlns:p14="http://schemas.microsoft.com/office/powerpoint/2010/main" xmlns="" val="4261750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B2286-32BF-73FC-5353-E6394DFD7E11}"/>
              </a:ext>
            </a:extLst>
          </p:cNvPr>
          <p:cNvSpPr>
            <a:spLocks noGrp="1"/>
          </p:cNvSpPr>
          <p:nvPr>
            <p:ph type="title"/>
          </p:nvPr>
        </p:nvSpPr>
        <p:spPr/>
        <p:txBody>
          <a:bodyPr/>
          <a:lstStyle/>
          <a:p>
            <a:r>
              <a:rPr lang="en-US" dirty="0"/>
              <a:t>Data Pre-processing</a:t>
            </a:r>
            <a:endParaRPr lang="en-IN" dirty="0"/>
          </a:p>
        </p:txBody>
      </p:sp>
      <p:pic>
        <p:nvPicPr>
          <p:cNvPr id="5" name="Picture 4">
            <a:extLst>
              <a:ext uri="{FF2B5EF4-FFF2-40B4-BE49-F238E27FC236}">
                <a16:creationId xmlns:a16="http://schemas.microsoft.com/office/drawing/2014/main" xmlns="" id="{96B29F0E-DB58-00A6-F9D0-5F8228F59A67}"/>
              </a:ext>
            </a:extLst>
          </p:cNvPr>
          <p:cNvPicPr>
            <a:picLocks noChangeAspect="1"/>
          </p:cNvPicPr>
          <p:nvPr/>
        </p:nvPicPr>
        <p:blipFill>
          <a:blip r:embed="rId2"/>
          <a:stretch>
            <a:fillRect/>
          </a:stretch>
        </p:blipFill>
        <p:spPr>
          <a:xfrm>
            <a:off x="495369" y="2449773"/>
            <a:ext cx="7659169" cy="3653611"/>
          </a:xfrm>
          <a:prstGeom prst="rect">
            <a:avLst/>
          </a:prstGeom>
        </p:spPr>
      </p:pic>
    </p:spTree>
    <p:extLst>
      <p:ext uri="{BB962C8B-B14F-4D97-AF65-F5344CB8AC3E}">
        <p14:creationId xmlns:p14="http://schemas.microsoft.com/office/powerpoint/2010/main" xmlns="" val="950205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B2286-32BF-73FC-5353-E6394DFD7E11}"/>
              </a:ext>
            </a:extLst>
          </p:cNvPr>
          <p:cNvSpPr>
            <a:spLocks noGrp="1"/>
          </p:cNvSpPr>
          <p:nvPr>
            <p:ph type="title"/>
          </p:nvPr>
        </p:nvSpPr>
        <p:spPr/>
        <p:txBody>
          <a:bodyPr/>
          <a:lstStyle/>
          <a:p>
            <a:r>
              <a:rPr lang="en-US" dirty="0"/>
              <a:t>Data Pre-processing</a:t>
            </a:r>
            <a:endParaRPr lang="en-IN" dirty="0"/>
          </a:p>
        </p:txBody>
      </p:sp>
      <p:pic>
        <p:nvPicPr>
          <p:cNvPr id="3" name="Picture 2">
            <a:extLst>
              <a:ext uri="{FF2B5EF4-FFF2-40B4-BE49-F238E27FC236}">
                <a16:creationId xmlns:a16="http://schemas.microsoft.com/office/drawing/2014/main" xmlns="" id="{B5E79F2D-987F-135B-73A7-777B0915896D}"/>
              </a:ext>
            </a:extLst>
          </p:cNvPr>
          <p:cNvPicPr>
            <a:picLocks noChangeAspect="1"/>
          </p:cNvPicPr>
          <p:nvPr/>
        </p:nvPicPr>
        <p:blipFill>
          <a:blip r:embed="rId2"/>
          <a:stretch>
            <a:fillRect/>
          </a:stretch>
        </p:blipFill>
        <p:spPr>
          <a:xfrm>
            <a:off x="655934" y="2411554"/>
            <a:ext cx="7068815" cy="3783318"/>
          </a:xfrm>
          <a:prstGeom prst="rect">
            <a:avLst/>
          </a:prstGeom>
        </p:spPr>
      </p:pic>
    </p:spTree>
    <p:extLst>
      <p:ext uri="{BB962C8B-B14F-4D97-AF65-F5344CB8AC3E}">
        <p14:creationId xmlns:p14="http://schemas.microsoft.com/office/powerpoint/2010/main" xmlns="" val="965223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B2286-32BF-73FC-5353-E6394DFD7E11}"/>
              </a:ext>
            </a:extLst>
          </p:cNvPr>
          <p:cNvSpPr>
            <a:spLocks noGrp="1"/>
          </p:cNvSpPr>
          <p:nvPr>
            <p:ph type="title"/>
          </p:nvPr>
        </p:nvSpPr>
        <p:spPr/>
        <p:txBody>
          <a:bodyPr/>
          <a:lstStyle/>
          <a:p>
            <a:r>
              <a:rPr lang="en-US" dirty="0"/>
              <a:t>Cross Validation</a:t>
            </a:r>
            <a:endParaRPr lang="en-IN" dirty="0"/>
          </a:p>
        </p:txBody>
      </p:sp>
      <p:pic>
        <p:nvPicPr>
          <p:cNvPr id="4" name="Picture 3">
            <a:extLst>
              <a:ext uri="{FF2B5EF4-FFF2-40B4-BE49-F238E27FC236}">
                <a16:creationId xmlns:a16="http://schemas.microsoft.com/office/drawing/2014/main" xmlns="" id="{CAD1F972-CE16-3EAF-7C8D-90B4DA4A79C7}"/>
              </a:ext>
            </a:extLst>
          </p:cNvPr>
          <p:cNvPicPr>
            <a:picLocks noChangeAspect="1"/>
          </p:cNvPicPr>
          <p:nvPr/>
        </p:nvPicPr>
        <p:blipFill>
          <a:blip r:embed="rId2"/>
          <a:stretch>
            <a:fillRect/>
          </a:stretch>
        </p:blipFill>
        <p:spPr>
          <a:xfrm>
            <a:off x="528625" y="2313600"/>
            <a:ext cx="7085383" cy="4382895"/>
          </a:xfrm>
          <a:prstGeom prst="rect">
            <a:avLst/>
          </a:prstGeom>
        </p:spPr>
      </p:pic>
    </p:spTree>
    <p:extLst>
      <p:ext uri="{BB962C8B-B14F-4D97-AF65-F5344CB8AC3E}">
        <p14:creationId xmlns:p14="http://schemas.microsoft.com/office/powerpoint/2010/main" xmlns="" val="2790735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B2286-32BF-73FC-5353-E6394DFD7E11}"/>
              </a:ext>
            </a:extLst>
          </p:cNvPr>
          <p:cNvSpPr>
            <a:spLocks noGrp="1"/>
          </p:cNvSpPr>
          <p:nvPr>
            <p:ph type="title"/>
          </p:nvPr>
        </p:nvSpPr>
        <p:spPr/>
        <p:txBody>
          <a:bodyPr/>
          <a:lstStyle/>
          <a:p>
            <a:r>
              <a:rPr lang="en-US" dirty="0"/>
              <a:t>Hyper Parameter Tunning</a:t>
            </a:r>
            <a:endParaRPr lang="en-IN" dirty="0"/>
          </a:p>
        </p:txBody>
      </p:sp>
      <p:pic>
        <p:nvPicPr>
          <p:cNvPr id="4" name="Picture 3">
            <a:extLst>
              <a:ext uri="{FF2B5EF4-FFF2-40B4-BE49-F238E27FC236}">
                <a16:creationId xmlns:a16="http://schemas.microsoft.com/office/drawing/2014/main" xmlns="" id="{3D8804AD-B60F-777B-E3CE-2B94EEE6C707}"/>
              </a:ext>
            </a:extLst>
          </p:cNvPr>
          <p:cNvPicPr>
            <a:picLocks noChangeAspect="1"/>
          </p:cNvPicPr>
          <p:nvPr/>
        </p:nvPicPr>
        <p:blipFill>
          <a:blip r:embed="rId2"/>
          <a:stretch>
            <a:fillRect/>
          </a:stretch>
        </p:blipFill>
        <p:spPr>
          <a:xfrm>
            <a:off x="789102" y="2329314"/>
            <a:ext cx="6763695" cy="4391638"/>
          </a:xfrm>
          <a:prstGeom prst="rect">
            <a:avLst/>
          </a:prstGeom>
        </p:spPr>
      </p:pic>
      <p:pic>
        <p:nvPicPr>
          <p:cNvPr id="5" name="Picture 4">
            <a:extLst>
              <a:ext uri="{FF2B5EF4-FFF2-40B4-BE49-F238E27FC236}">
                <a16:creationId xmlns:a16="http://schemas.microsoft.com/office/drawing/2014/main" xmlns="" id="{AE9BB0B7-ACD5-80C1-59CC-5FFFAD926302}"/>
              </a:ext>
            </a:extLst>
          </p:cNvPr>
          <p:cNvPicPr>
            <a:picLocks noChangeAspect="1"/>
          </p:cNvPicPr>
          <p:nvPr/>
        </p:nvPicPr>
        <p:blipFill>
          <a:blip r:embed="rId3"/>
          <a:stretch>
            <a:fillRect/>
          </a:stretch>
        </p:blipFill>
        <p:spPr>
          <a:xfrm>
            <a:off x="8361456" y="3782257"/>
            <a:ext cx="3041443" cy="1305107"/>
          </a:xfrm>
          <a:prstGeom prst="rect">
            <a:avLst/>
          </a:prstGeom>
        </p:spPr>
      </p:pic>
    </p:spTree>
    <p:extLst>
      <p:ext uri="{BB962C8B-B14F-4D97-AF65-F5344CB8AC3E}">
        <p14:creationId xmlns:p14="http://schemas.microsoft.com/office/powerpoint/2010/main" xmlns="" val="1866958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B2286-32BF-73FC-5353-E6394DFD7E11}"/>
              </a:ext>
            </a:extLst>
          </p:cNvPr>
          <p:cNvSpPr>
            <a:spLocks noGrp="1"/>
          </p:cNvSpPr>
          <p:nvPr>
            <p:ph type="title"/>
          </p:nvPr>
        </p:nvSpPr>
        <p:spPr/>
        <p:txBody>
          <a:bodyPr/>
          <a:lstStyle/>
          <a:p>
            <a:r>
              <a:rPr lang="en-US" dirty="0"/>
              <a:t>Hyper Parameter Tunning</a:t>
            </a:r>
            <a:endParaRPr lang="en-IN" dirty="0"/>
          </a:p>
        </p:txBody>
      </p:sp>
      <p:pic>
        <p:nvPicPr>
          <p:cNvPr id="4" name="Picture 3">
            <a:extLst>
              <a:ext uri="{FF2B5EF4-FFF2-40B4-BE49-F238E27FC236}">
                <a16:creationId xmlns:a16="http://schemas.microsoft.com/office/drawing/2014/main" xmlns="" id="{D606442C-AFDF-C26F-3C42-A1B8B27547DF}"/>
              </a:ext>
            </a:extLst>
          </p:cNvPr>
          <p:cNvPicPr>
            <a:picLocks noChangeAspect="1"/>
          </p:cNvPicPr>
          <p:nvPr/>
        </p:nvPicPr>
        <p:blipFill>
          <a:blip r:embed="rId2"/>
          <a:stretch>
            <a:fillRect/>
          </a:stretch>
        </p:blipFill>
        <p:spPr>
          <a:xfrm>
            <a:off x="1001628" y="2233061"/>
            <a:ext cx="8602275" cy="2971800"/>
          </a:xfrm>
          <a:prstGeom prst="rect">
            <a:avLst/>
          </a:prstGeom>
        </p:spPr>
      </p:pic>
      <p:pic>
        <p:nvPicPr>
          <p:cNvPr id="5" name="Picture 4">
            <a:extLst>
              <a:ext uri="{FF2B5EF4-FFF2-40B4-BE49-F238E27FC236}">
                <a16:creationId xmlns:a16="http://schemas.microsoft.com/office/drawing/2014/main" xmlns="" id="{86039FC5-38F4-0D8B-0B8C-8D2E5E921557}"/>
              </a:ext>
            </a:extLst>
          </p:cNvPr>
          <p:cNvPicPr>
            <a:picLocks noChangeAspect="1"/>
          </p:cNvPicPr>
          <p:nvPr/>
        </p:nvPicPr>
        <p:blipFill>
          <a:blip r:embed="rId3"/>
          <a:stretch>
            <a:fillRect/>
          </a:stretch>
        </p:blipFill>
        <p:spPr>
          <a:xfrm>
            <a:off x="2963591" y="5022199"/>
            <a:ext cx="5634317" cy="1724266"/>
          </a:xfrm>
          <a:prstGeom prst="rect">
            <a:avLst/>
          </a:prstGeom>
        </p:spPr>
      </p:pic>
    </p:spTree>
    <p:extLst>
      <p:ext uri="{BB962C8B-B14F-4D97-AF65-F5344CB8AC3E}">
        <p14:creationId xmlns:p14="http://schemas.microsoft.com/office/powerpoint/2010/main" xmlns="" val="2794497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B2286-32BF-73FC-5353-E6394DFD7E11}"/>
              </a:ext>
            </a:extLst>
          </p:cNvPr>
          <p:cNvSpPr>
            <a:spLocks noGrp="1"/>
          </p:cNvSpPr>
          <p:nvPr>
            <p:ph type="title"/>
          </p:nvPr>
        </p:nvSpPr>
        <p:spPr/>
        <p:txBody>
          <a:bodyPr/>
          <a:lstStyle/>
          <a:p>
            <a:r>
              <a:rPr lang="en-US" dirty="0"/>
              <a:t>Hyper Parameter Tunning</a:t>
            </a:r>
            <a:endParaRPr lang="en-IN" dirty="0"/>
          </a:p>
        </p:txBody>
      </p:sp>
      <p:pic>
        <p:nvPicPr>
          <p:cNvPr id="4" name="Picture 2">
            <a:extLst>
              <a:ext uri="{FF2B5EF4-FFF2-40B4-BE49-F238E27FC236}">
                <a16:creationId xmlns:a16="http://schemas.microsoft.com/office/drawing/2014/main" xmlns="" id="{F9C52EE3-69D3-0B80-6112-5EBA405B0AB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32933" y="2319688"/>
            <a:ext cx="5399523" cy="45383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77110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9BFB1B2-9485-93D8-4D9D-FDB41974103B}"/>
              </a:ext>
            </a:extLst>
          </p:cNvPr>
          <p:cNvSpPr>
            <a:spLocks noGrp="1"/>
          </p:cNvSpPr>
          <p:nvPr>
            <p:ph idx="1"/>
          </p:nvPr>
        </p:nvSpPr>
        <p:spPr/>
        <p:txBody>
          <a:bodyPr/>
          <a:lstStyle/>
          <a:p>
            <a:r>
              <a:rPr lang="en-US" dirty="0"/>
              <a:t>Saving the Model</a:t>
            </a:r>
          </a:p>
          <a:p>
            <a:endParaRPr lang="en-US" dirty="0"/>
          </a:p>
          <a:p>
            <a:endParaRPr lang="en-US" dirty="0"/>
          </a:p>
          <a:p>
            <a:r>
              <a:rPr lang="en-IN" dirty="0"/>
              <a:t>Comparing Actual &amp; Prediction</a:t>
            </a:r>
          </a:p>
          <a:p>
            <a:endParaRPr lang="en-US" dirty="0"/>
          </a:p>
        </p:txBody>
      </p:sp>
      <p:sp>
        <p:nvSpPr>
          <p:cNvPr id="2" name="Title 1">
            <a:extLst>
              <a:ext uri="{FF2B5EF4-FFF2-40B4-BE49-F238E27FC236}">
                <a16:creationId xmlns:a16="http://schemas.microsoft.com/office/drawing/2014/main" xmlns="" id="{118B2286-32BF-73FC-5353-E6394DFD7E11}"/>
              </a:ext>
            </a:extLst>
          </p:cNvPr>
          <p:cNvSpPr>
            <a:spLocks noGrp="1"/>
          </p:cNvSpPr>
          <p:nvPr>
            <p:ph type="title"/>
          </p:nvPr>
        </p:nvSpPr>
        <p:spPr/>
        <p:txBody>
          <a:bodyPr/>
          <a:lstStyle/>
          <a:p>
            <a:r>
              <a:rPr lang="en-US" dirty="0"/>
              <a:t>Final Steps</a:t>
            </a:r>
            <a:endParaRPr lang="en-IN" dirty="0"/>
          </a:p>
        </p:txBody>
      </p:sp>
      <p:pic>
        <p:nvPicPr>
          <p:cNvPr id="4" name="Picture 3">
            <a:extLst>
              <a:ext uri="{FF2B5EF4-FFF2-40B4-BE49-F238E27FC236}">
                <a16:creationId xmlns:a16="http://schemas.microsoft.com/office/drawing/2014/main" xmlns="" id="{252A64A1-6BB4-CCDC-6D03-5F8829062E0E}"/>
              </a:ext>
            </a:extLst>
          </p:cNvPr>
          <p:cNvPicPr>
            <a:picLocks noChangeAspect="1"/>
          </p:cNvPicPr>
          <p:nvPr/>
        </p:nvPicPr>
        <p:blipFill>
          <a:blip r:embed="rId2"/>
          <a:stretch>
            <a:fillRect/>
          </a:stretch>
        </p:blipFill>
        <p:spPr>
          <a:xfrm>
            <a:off x="4358545" y="2603500"/>
            <a:ext cx="6360459" cy="1143160"/>
          </a:xfrm>
          <a:prstGeom prst="rect">
            <a:avLst/>
          </a:prstGeom>
        </p:spPr>
      </p:pic>
      <p:pic>
        <p:nvPicPr>
          <p:cNvPr id="5" name="Picture 4">
            <a:extLst>
              <a:ext uri="{FF2B5EF4-FFF2-40B4-BE49-F238E27FC236}">
                <a16:creationId xmlns:a16="http://schemas.microsoft.com/office/drawing/2014/main" xmlns="" id="{1A0F8EBB-E531-1205-C2DA-896B1DEBC5CF}"/>
              </a:ext>
            </a:extLst>
          </p:cNvPr>
          <p:cNvPicPr>
            <a:picLocks noChangeAspect="1"/>
          </p:cNvPicPr>
          <p:nvPr/>
        </p:nvPicPr>
        <p:blipFill>
          <a:blip r:embed="rId3"/>
          <a:stretch>
            <a:fillRect/>
          </a:stretch>
        </p:blipFill>
        <p:spPr>
          <a:xfrm>
            <a:off x="4358548" y="4222883"/>
            <a:ext cx="6792273" cy="2448267"/>
          </a:xfrm>
          <a:prstGeom prst="rect">
            <a:avLst/>
          </a:prstGeom>
        </p:spPr>
      </p:pic>
    </p:spTree>
    <p:extLst>
      <p:ext uri="{BB962C8B-B14F-4D97-AF65-F5344CB8AC3E}">
        <p14:creationId xmlns:p14="http://schemas.microsoft.com/office/powerpoint/2010/main" xmlns="" val="2827305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F6566F6-AB7A-AC30-D07B-FE6AA2BDE378}"/>
              </a:ext>
            </a:extLst>
          </p:cNvPr>
          <p:cNvPicPr>
            <a:picLocks noChangeAspect="1"/>
          </p:cNvPicPr>
          <p:nvPr/>
        </p:nvPicPr>
        <p:blipFill>
          <a:blip r:embed="rId2"/>
          <a:stretch>
            <a:fillRect/>
          </a:stretch>
        </p:blipFill>
        <p:spPr>
          <a:xfrm>
            <a:off x="827933" y="591555"/>
            <a:ext cx="7421163" cy="1114581"/>
          </a:xfrm>
          <a:prstGeom prst="rect">
            <a:avLst/>
          </a:prstGeom>
        </p:spPr>
      </p:pic>
      <p:pic>
        <p:nvPicPr>
          <p:cNvPr id="5" name="Picture 2">
            <a:extLst>
              <a:ext uri="{FF2B5EF4-FFF2-40B4-BE49-F238E27FC236}">
                <a16:creationId xmlns:a16="http://schemas.microsoft.com/office/drawing/2014/main" xmlns="" id="{6C3F341E-D383-A083-9C6A-B65E9E8F750B}"/>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27934" y="2056324"/>
            <a:ext cx="9779956" cy="48016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6988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1E4DCF4-E777-F1E9-944F-E6A1674E6A7D}"/>
              </a:ext>
            </a:extLst>
          </p:cNvPr>
          <p:cNvPicPr>
            <a:picLocks noChangeAspect="1"/>
          </p:cNvPicPr>
          <p:nvPr/>
        </p:nvPicPr>
        <p:blipFill>
          <a:blip r:embed="rId2"/>
          <a:stretch>
            <a:fillRect/>
          </a:stretch>
        </p:blipFill>
        <p:spPr>
          <a:xfrm>
            <a:off x="688569" y="2899954"/>
            <a:ext cx="4537864" cy="2106866"/>
          </a:xfrm>
          <a:prstGeom prst="rect">
            <a:avLst/>
          </a:prstGeom>
        </p:spPr>
      </p:pic>
      <p:pic>
        <p:nvPicPr>
          <p:cNvPr id="5" name="Picture 4">
            <a:extLst>
              <a:ext uri="{FF2B5EF4-FFF2-40B4-BE49-F238E27FC236}">
                <a16:creationId xmlns:a16="http://schemas.microsoft.com/office/drawing/2014/main" xmlns="" id="{53463E9E-381F-900D-98F8-FBCAE7CC210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627838" y="2428682"/>
            <a:ext cx="5558941" cy="421699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14258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52B3462-5C77-23AF-93BF-21BB904895BA}"/>
              </a:ext>
            </a:extLst>
          </p:cNvPr>
          <p:cNvSpPr>
            <a:spLocks noGrp="1"/>
          </p:cNvSpPr>
          <p:nvPr>
            <p:ph idx="1"/>
          </p:nvPr>
        </p:nvSpPr>
        <p:spPr/>
        <p:txBody>
          <a:bodyPr>
            <a:normAutofit/>
          </a:bodyPr>
          <a:lstStyle/>
          <a:p>
            <a:pPr marL="457200" algn="just">
              <a:lnSpc>
                <a:spcPct val="107000"/>
              </a:lnSpc>
              <a:spcAft>
                <a:spcPts val="800"/>
              </a:spcAft>
            </a:pPr>
            <a:r>
              <a:rPr lang="en-US" dirty="0">
                <a:latin typeface="+mj-lt"/>
              </a:rPr>
              <a:t>One </a:t>
            </a:r>
            <a:r>
              <a:rPr lang="en-IN" dirty="0">
                <a:effectLst/>
                <a:latin typeface="+mj-lt"/>
                <a:ea typeface="Times New Roman" panose="02020603050405020304" pitchFamily="18" charset="0"/>
                <a:cs typeface="Calibri" panose="020F0502020204030204" pitchFamily="34" charset="0"/>
              </a:rPr>
              <a:t>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phases:</a:t>
            </a:r>
            <a:endParaRPr lang="en-IN" dirty="0">
              <a:effectLst/>
              <a:latin typeface="+mj-lt"/>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800" b="1" dirty="0">
                <a:effectLst/>
                <a:latin typeface="+mj-lt"/>
                <a:ea typeface="Times New Roman" panose="02020603050405020304" pitchFamily="18" charset="0"/>
                <a:cs typeface="Calibri" panose="020F0502020204030204" pitchFamily="34" charset="0"/>
              </a:rPr>
              <a:t>Data Collection Phase</a:t>
            </a:r>
            <a:endParaRPr lang="en-IN" sz="1800" dirty="0">
              <a:effectLst/>
              <a:latin typeface="+mj-lt"/>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800" b="1" dirty="0">
                <a:effectLst/>
                <a:latin typeface="+mj-lt"/>
                <a:ea typeface="Times New Roman" panose="02020603050405020304" pitchFamily="18" charset="0"/>
                <a:cs typeface="Calibri" panose="020F0502020204030204" pitchFamily="34" charset="0"/>
              </a:rPr>
              <a:t>Model Building Phase</a:t>
            </a:r>
            <a:endParaRPr lang="en-IN" sz="1800" dirty="0">
              <a:latin typeface="+mj-lt"/>
            </a:endParaRPr>
          </a:p>
        </p:txBody>
      </p:sp>
      <p:sp>
        <p:nvSpPr>
          <p:cNvPr id="2" name="Title 1">
            <a:extLst>
              <a:ext uri="{FF2B5EF4-FFF2-40B4-BE49-F238E27FC236}">
                <a16:creationId xmlns:a16="http://schemas.microsoft.com/office/drawing/2014/main" xmlns="" id="{BD2BAAA8-3B89-0E74-1FCC-A8DD51175CF7}"/>
              </a:ext>
            </a:extLst>
          </p:cNvPr>
          <p:cNvSpPr>
            <a:spLocks noGrp="1"/>
          </p:cNvSpPr>
          <p:nvPr>
            <p:ph type="title"/>
          </p:nvPr>
        </p:nvSpPr>
        <p:spPr/>
        <p:txBody>
          <a:bodyPr/>
          <a:lstStyle/>
          <a:p>
            <a:r>
              <a:rPr lang="en-US" dirty="0"/>
              <a:t>Business Goal</a:t>
            </a:r>
            <a:endParaRPr lang="en-IN" dirty="0"/>
          </a:p>
        </p:txBody>
      </p:sp>
    </p:spTree>
    <p:extLst>
      <p:ext uri="{BB962C8B-B14F-4D97-AF65-F5344CB8AC3E}">
        <p14:creationId xmlns:p14="http://schemas.microsoft.com/office/powerpoint/2010/main" xmlns="" val="3187237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9BFB1B2-9485-93D8-4D9D-FDB41974103B}"/>
              </a:ext>
            </a:extLst>
          </p:cNvPr>
          <p:cNvSpPr>
            <a:spLocks noGrp="1"/>
          </p:cNvSpPr>
          <p:nvPr>
            <p:ph idx="1"/>
          </p:nvPr>
        </p:nvSpPr>
        <p:spPr/>
        <p:txBody>
          <a:bodyPr/>
          <a:lstStyle/>
          <a:p>
            <a:r>
              <a:rPr lang="en-US" dirty="0"/>
              <a:t>Saving model in CSV format</a:t>
            </a:r>
            <a:endParaRPr lang="en-IN" dirty="0"/>
          </a:p>
        </p:txBody>
      </p:sp>
      <p:pic>
        <p:nvPicPr>
          <p:cNvPr id="4" name="Picture 1">
            <a:extLst>
              <a:ext uri="{FF2B5EF4-FFF2-40B4-BE49-F238E27FC236}">
                <a16:creationId xmlns:a16="http://schemas.microsoft.com/office/drawing/2014/main" xmlns="" id="{8873FF99-8B0D-F7EC-E0C4-52B1E049F45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232251" y="2603502"/>
            <a:ext cx="4905375" cy="10194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890318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9BFB1B2-9485-93D8-4D9D-FDB41974103B}"/>
              </a:ext>
            </a:extLst>
          </p:cNvPr>
          <p:cNvSpPr>
            <a:spLocks noGrp="1"/>
          </p:cNvSpPr>
          <p:nvPr>
            <p:ph idx="1"/>
          </p:nvPr>
        </p:nvSpPr>
        <p:spPr>
          <a:xfrm>
            <a:off x="520453" y="892266"/>
            <a:ext cx="11194181" cy="3416300"/>
          </a:xfrm>
        </p:spPr>
        <p:txBody>
          <a:bodyPr>
            <a:noAutofit/>
          </a:bodyPr>
          <a:lstStyle/>
          <a:p>
            <a:pPr algn="just"/>
            <a:r>
              <a:rPr lang="en-US" dirty="0">
                <a:latin typeface="+mj-lt"/>
              </a:rPr>
              <a:t>Here we have made a new car price valuation model as </a:t>
            </a:r>
            <a:r>
              <a:rPr lang="en-US" b="0" i="0" dirty="0">
                <a:effectLst/>
                <a:latin typeface="+mj-lt"/>
              </a:rPr>
              <a:t>due to covid 19 impact</a:t>
            </a:r>
            <a:r>
              <a:rPr lang="en-US" dirty="0">
                <a:latin typeface="+mj-lt"/>
              </a:rPr>
              <a:t> </a:t>
            </a:r>
            <a:r>
              <a:rPr lang="en-US" b="0" i="0" dirty="0">
                <a:effectLst/>
                <a:latin typeface="+mj-lt"/>
              </a:rPr>
              <a:t>previous car price valuation machine learning models is not working well because some cars are in demand hence making them costly and some are not in demand hence cheaper. </a:t>
            </a:r>
            <a:endParaRPr lang="en-US" dirty="0">
              <a:latin typeface="+mj-lt"/>
            </a:endParaRPr>
          </a:p>
          <a:p>
            <a:pPr algn="just"/>
            <a:r>
              <a:rPr lang="en-US" dirty="0" smtClean="0">
                <a:latin typeface="+mj-lt"/>
              </a:rPr>
              <a:t>For </a:t>
            </a:r>
            <a:r>
              <a:rPr lang="en-US" dirty="0">
                <a:latin typeface="+mj-lt"/>
              </a:rPr>
              <a:t>new car price valuation model, we have done prediction on basis of Data using EDA, Data Cleaning, Data Visualization, Data Pre-processing, Checked Correlation, removed irrelevant features , Removed Outliers, Removed Skewness and at last train our data by splitting our data through train-test split process. </a:t>
            </a:r>
          </a:p>
          <a:p>
            <a:pPr algn="just"/>
            <a:r>
              <a:rPr lang="en-US" dirty="0">
                <a:latin typeface="+mj-lt"/>
              </a:rPr>
              <a:t>Built our model using 5 models and finally selected best model which was giving best accuracy that is Gradient Boosting Regressor. Then tunned our model through Hyper Tunning using </a:t>
            </a:r>
            <a:r>
              <a:rPr lang="en-US" dirty="0" err="1">
                <a:latin typeface="+mj-lt"/>
              </a:rPr>
              <a:t>GridSearchCV</a:t>
            </a:r>
            <a:r>
              <a:rPr lang="en-US" dirty="0">
                <a:latin typeface="+mj-lt"/>
              </a:rPr>
              <a:t>. And at last compared our predicted and Actual Price of Car. Thus our project is completed.</a:t>
            </a:r>
          </a:p>
        </p:txBody>
      </p:sp>
      <p:sp>
        <p:nvSpPr>
          <p:cNvPr id="2" name="Title 1">
            <a:extLst>
              <a:ext uri="{FF2B5EF4-FFF2-40B4-BE49-F238E27FC236}">
                <a16:creationId xmlns:a16="http://schemas.microsoft.com/office/drawing/2014/main" xmlns="" id="{118B2286-32BF-73FC-5353-E6394DFD7E11}"/>
              </a:ext>
            </a:extLst>
          </p:cNvPr>
          <p:cNvSpPr>
            <a:spLocks noGrp="1"/>
          </p:cNvSpPr>
          <p:nvPr>
            <p:ph type="title"/>
          </p:nvPr>
        </p:nvSpPr>
        <p:spPr>
          <a:xfrm>
            <a:off x="583474" y="157072"/>
            <a:ext cx="10972800" cy="678951"/>
          </a:xfrm>
        </p:spPr>
        <p:txBody>
          <a:bodyPr>
            <a:normAutofit fontScale="90000"/>
          </a:bodyPr>
          <a:lstStyle/>
          <a:p>
            <a:r>
              <a:rPr lang="en-US" dirty="0"/>
              <a:t>Summary</a:t>
            </a:r>
            <a:endParaRPr lang="en-IN" dirty="0"/>
          </a:p>
        </p:txBody>
      </p:sp>
    </p:spTree>
    <p:extLst>
      <p:ext uri="{BB962C8B-B14F-4D97-AF65-F5344CB8AC3E}">
        <p14:creationId xmlns:p14="http://schemas.microsoft.com/office/powerpoint/2010/main" xmlns="" val="178776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486AF33-A65E-2FB8-1CE4-5C619DF1DEEB}"/>
              </a:ext>
            </a:extLst>
          </p:cNvPr>
          <p:cNvSpPr>
            <a:spLocks noGrp="1"/>
          </p:cNvSpPr>
          <p:nvPr>
            <p:ph idx="1"/>
          </p:nvPr>
        </p:nvSpPr>
        <p:spPr/>
        <p:txBody>
          <a:bodyPr>
            <a:noAutofit/>
          </a:bodyPr>
          <a:lstStyle/>
          <a:p>
            <a:pPr marL="457200" algn="just">
              <a:lnSpc>
                <a:spcPct val="107000"/>
              </a:lnSpc>
              <a:spcAft>
                <a:spcPts val="800"/>
              </a:spcAft>
            </a:pPr>
            <a:r>
              <a:rPr lang="en-US" dirty="0">
                <a:latin typeface="+mj-lt"/>
              </a:rPr>
              <a:t>We have </a:t>
            </a:r>
            <a:r>
              <a:rPr lang="en-IN" dirty="0">
                <a:effectLst/>
                <a:latin typeface="+mj-lt"/>
                <a:ea typeface="Times New Roman" panose="02020603050405020304" pitchFamily="18" charset="0"/>
                <a:cs typeface="Calibri" panose="020F0502020204030204" pitchFamily="34" charset="0"/>
              </a:rPr>
              <a:t>We have to made car price valuation model. This project contains two phases:</a:t>
            </a:r>
            <a:endParaRPr lang="en-IN" dirty="0">
              <a:effectLst/>
              <a:latin typeface="+mj-lt"/>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800" b="1" dirty="0">
                <a:effectLst/>
                <a:latin typeface="+mj-lt"/>
                <a:ea typeface="Times New Roman" panose="02020603050405020304" pitchFamily="18" charset="0"/>
                <a:cs typeface="Calibri" panose="020F0502020204030204" pitchFamily="34" charset="0"/>
              </a:rPr>
              <a:t>Data Collection Phase</a:t>
            </a:r>
            <a:r>
              <a:rPr lang="en-IN" sz="1800" dirty="0">
                <a:effectLst/>
                <a:latin typeface="+mj-lt"/>
                <a:ea typeface="Times New Roman" panose="02020603050405020304" pitchFamily="18" charset="0"/>
                <a:cs typeface="Calibri" panose="020F0502020204030204" pitchFamily="34" charset="0"/>
              </a:rPr>
              <a:t>: We have scraped more than 5000 used cars data from websites: </a:t>
            </a:r>
            <a:r>
              <a:rPr lang="en-IN" sz="1800" dirty="0" err="1">
                <a:effectLst/>
                <a:latin typeface="+mj-lt"/>
                <a:ea typeface="Times New Roman" panose="02020603050405020304" pitchFamily="18" charset="0"/>
                <a:cs typeface="Calibri" panose="020F0502020204030204" pitchFamily="34" charset="0"/>
              </a:rPr>
              <a:t>cardekho</a:t>
            </a:r>
            <a:r>
              <a:rPr lang="en-IN" sz="1800" dirty="0">
                <a:latin typeface="+mj-lt"/>
                <a:ea typeface="Times New Roman" panose="02020603050405020304" pitchFamily="18" charset="0"/>
                <a:cs typeface="Calibri" panose="020F0502020204030204" pitchFamily="34" charset="0"/>
              </a:rPr>
              <a:t>, </a:t>
            </a:r>
            <a:r>
              <a:rPr lang="en-IN" sz="1800" dirty="0" err="1">
                <a:effectLst/>
                <a:latin typeface="+mj-lt"/>
                <a:ea typeface="Times New Roman" panose="02020603050405020304" pitchFamily="18" charset="0"/>
                <a:cs typeface="Calibri" panose="020F0502020204030204" pitchFamily="34" charset="0"/>
              </a:rPr>
              <a:t>Olx</a:t>
            </a:r>
            <a:r>
              <a:rPr lang="en-IN" sz="1800" dirty="0">
                <a:effectLst/>
                <a:latin typeface="+mj-lt"/>
                <a:ea typeface="Times New Roman" panose="02020603050405020304" pitchFamily="18" charset="0"/>
                <a:cs typeface="Calibri" panose="020F0502020204030204" pitchFamily="34" charset="0"/>
              </a:rPr>
              <a:t> and cars24. We have fetched data for different locations. All types of cars are present in data for example- SUV, Sedans, Coupe, minivan, Hatchback. After scraping converted into csv file.</a:t>
            </a:r>
            <a:endParaRPr lang="en-IN" sz="1800" dirty="0">
              <a:effectLst/>
              <a:latin typeface="+mj-lt"/>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800" b="1" dirty="0">
                <a:effectLst/>
                <a:latin typeface="+mj-lt"/>
                <a:ea typeface="Times New Roman" panose="02020603050405020304" pitchFamily="18" charset="0"/>
                <a:cs typeface="Calibri" panose="020F0502020204030204" pitchFamily="34" charset="0"/>
              </a:rPr>
              <a:t>Model Building Phase</a:t>
            </a:r>
            <a:r>
              <a:rPr lang="en-IN" sz="1800" dirty="0">
                <a:effectLst/>
                <a:latin typeface="+mj-lt"/>
                <a:ea typeface="Times New Roman" panose="02020603050405020304" pitchFamily="18" charset="0"/>
                <a:cs typeface="Calibri" panose="020F0502020204030204" pitchFamily="34" charset="0"/>
              </a:rPr>
              <a:t>: After collecting the data, built a machine learning model. Before model building have done all data pre-processing steps. Tried different models with different hyper parameters and selected the best model. Followed the complete life cycle of data science. Include all the steps like:</a:t>
            </a:r>
            <a:endParaRPr lang="en-IN" sz="1800" dirty="0">
              <a:effectLst/>
              <a:latin typeface="+mj-lt"/>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xmlns="" id="{E808E266-F6FA-BC4C-1CF0-421B2B68D735}"/>
              </a:ext>
            </a:extLst>
          </p:cNvPr>
          <p:cNvSpPr>
            <a:spLocks noGrp="1"/>
          </p:cNvSpPr>
          <p:nvPr>
            <p:ph type="title"/>
          </p:nvPr>
        </p:nvSpPr>
        <p:spPr/>
        <p:txBody>
          <a:bodyPr/>
          <a:lstStyle/>
          <a:p>
            <a:r>
              <a:rPr lang="en-US" dirty="0"/>
              <a:t>Technical Requirements</a:t>
            </a:r>
            <a:endParaRPr lang="en-IN" dirty="0"/>
          </a:p>
        </p:txBody>
      </p:sp>
      <p:pic>
        <p:nvPicPr>
          <p:cNvPr id="4" name="Picture 3">
            <a:extLst>
              <a:ext uri="{FF2B5EF4-FFF2-40B4-BE49-F238E27FC236}">
                <a16:creationId xmlns:a16="http://schemas.microsoft.com/office/drawing/2014/main" xmlns="" id="{E264FF10-9B19-94D7-44EE-21FE83B99963}"/>
              </a:ext>
            </a:extLst>
          </p:cNvPr>
          <p:cNvPicPr>
            <a:picLocks noChangeAspect="1"/>
          </p:cNvPicPr>
          <p:nvPr/>
        </p:nvPicPr>
        <p:blipFill>
          <a:blip r:embed="rId2"/>
          <a:stretch>
            <a:fillRect/>
          </a:stretch>
        </p:blipFill>
        <p:spPr>
          <a:xfrm>
            <a:off x="10057614" y="5293094"/>
            <a:ext cx="1993215" cy="1453415"/>
          </a:xfrm>
          <a:prstGeom prst="rect">
            <a:avLst/>
          </a:prstGeom>
        </p:spPr>
      </p:pic>
    </p:spTree>
    <p:extLst>
      <p:ext uri="{BB962C8B-B14F-4D97-AF65-F5344CB8AC3E}">
        <p14:creationId xmlns:p14="http://schemas.microsoft.com/office/powerpoint/2010/main" xmlns="" val="255529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BED0D24-96B8-FE2B-BE0D-7421DFCCBAFC}"/>
              </a:ext>
            </a:extLst>
          </p:cNvPr>
          <p:cNvSpPr>
            <a:spLocks noGrp="1"/>
          </p:cNvSpPr>
          <p:nvPr>
            <p:ph idx="1"/>
          </p:nvPr>
        </p:nvSpPr>
        <p:spPr/>
        <p:txBody>
          <a:bodyPr>
            <a:normAutofit/>
          </a:bodyPr>
          <a:lstStyle/>
          <a:p>
            <a:r>
              <a:rPr lang="en-US" dirty="0"/>
              <a:t>Within this we need to check the following :</a:t>
            </a:r>
          </a:p>
          <a:p>
            <a:pPr>
              <a:buFont typeface="Wingdings" panose="05000000000000000000" pitchFamily="2" charset="2"/>
              <a:buChar char="§"/>
            </a:pPr>
            <a:r>
              <a:rPr lang="en-US" dirty="0"/>
              <a:t>Total Numbers of Rows &amp; Columns</a:t>
            </a:r>
          </a:p>
          <a:p>
            <a:pPr>
              <a:buFont typeface="Wingdings" panose="05000000000000000000" pitchFamily="2" charset="2"/>
              <a:buChar char="§"/>
            </a:pPr>
            <a:r>
              <a:rPr lang="en-US" dirty="0"/>
              <a:t>All Column Name</a:t>
            </a:r>
          </a:p>
          <a:p>
            <a:pPr>
              <a:buFont typeface="Wingdings" panose="05000000000000000000" pitchFamily="2" charset="2"/>
              <a:buChar char="§"/>
            </a:pPr>
            <a:r>
              <a:rPr lang="en-US" dirty="0"/>
              <a:t>Data type of all data</a:t>
            </a:r>
          </a:p>
          <a:p>
            <a:pPr>
              <a:buFont typeface="Wingdings" panose="05000000000000000000" pitchFamily="2" charset="2"/>
              <a:buChar char="§"/>
            </a:pPr>
            <a:r>
              <a:rPr lang="en-US" dirty="0"/>
              <a:t>Null values in data</a:t>
            </a:r>
          </a:p>
          <a:p>
            <a:pPr>
              <a:buFont typeface="Wingdings" panose="05000000000000000000" pitchFamily="2" charset="2"/>
              <a:buChar char="§"/>
            </a:pPr>
            <a:r>
              <a:rPr lang="en-US" dirty="0"/>
              <a:t>Any special character present or not</a:t>
            </a:r>
          </a:p>
          <a:p>
            <a:r>
              <a:rPr lang="en-US" dirty="0"/>
              <a:t>Drop irrelevant features</a:t>
            </a:r>
          </a:p>
          <a:p>
            <a:r>
              <a:rPr lang="en-US" dirty="0"/>
              <a:t>Replace duplicate values</a:t>
            </a:r>
          </a:p>
          <a:p>
            <a:r>
              <a:rPr lang="en-US" dirty="0"/>
              <a:t>Visualization</a:t>
            </a:r>
          </a:p>
          <a:p>
            <a:endParaRPr lang="en-IN" dirty="0"/>
          </a:p>
        </p:txBody>
      </p:sp>
      <p:sp>
        <p:nvSpPr>
          <p:cNvPr id="2" name="Title 1">
            <a:extLst>
              <a:ext uri="{FF2B5EF4-FFF2-40B4-BE49-F238E27FC236}">
                <a16:creationId xmlns:a16="http://schemas.microsoft.com/office/drawing/2014/main" xmlns="" id="{8506951B-2D41-C6CF-18AB-F7DA6158834B}"/>
              </a:ext>
            </a:extLst>
          </p:cNvPr>
          <p:cNvSpPr>
            <a:spLocks noGrp="1"/>
          </p:cNvSpPr>
          <p:nvPr>
            <p:ph type="title"/>
          </p:nvPr>
        </p:nvSpPr>
        <p:spPr/>
        <p:txBody>
          <a:bodyPr/>
          <a:lstStyle/>
          <a:p>
            <a:r>
              <a:rPr lang="en-US" dirty="0"/>
              <a:t>EDA</a:t>
            </a:r>
            <a:endParaRPr lang="en-IN" dirty="0"/>
          </a:p>
        </p:txBody>
      </p:sp>
    </p:spTree>
    <p:extLst>
      <p:ext uri="{BB962C8B-B14F-4D97-AF65-F5344CB8AC3E}">
        <p14:creationId xmlns:p14="http://schemas.microsoft.com/office/powerpoint/2010/main" xmlns="" val="323007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0A761F9-7FC7-0F41-C54B-25AA4642960B}"/>
              </a:ext>
            </a:extLst>
          </p:cNvPr>
          <p:cNvSpPr>
            <a:spLocks noGrp="1"/>
          </p:cNvSpPr>
          <p:nvPr>
            <p:ph idx="1"/>
          </p:nvPr>
        </p:nvSpPr>
        <p:spPr>
          <a:xfrm>
            <a:off x="1154955" y="2603500"/>
            <a:ext cx="10558991" cy="3416300"/>
          </a:xfrm>
        </p:spPr>
        <p:txBody>
          <a:bodyPr>
            <a:normAutofit/>
          </a:bodyPr>
          <a:lstStyle/>
          <a:p>
            <a:r>
              <a:rPr lang="en-US" dirty="0">
                <a:latin typeface="+mj-lt"/>
              </a:rPr>
              <a:t>The dataset contains 5616 records (rows) and 10 features (columns).</a:t>
            </a:r>
          </a:p>
          <a:p>
            <a:endParaRPr lang="en-US" dirty="0">
              <a:latin typeface="+mj-lt"/>
            </a:endParaRPr>
          </a:p>
          <a:p>
            <a:endParaRPr lang="en-US" dirty="0" smtClean="0">
              <a:latin typeface="+mj-lt"/>
            </a:endParaRPr>
          </a:p>
          <a:p>
            <a:r>
              <a:rPr lang="en-US" dirty="0" smtClean="0">
                <a:latin typeface="+mj-lt"/>
              </a:rPr>
              <a:t>And </a:t>
            </a:r>
            <a:r>
              <a:rPr lang="en-US" dirty="0">
                <a:latin typeface="+mj-lt"/>
              </a:rPr>
              <a:t>after removal of irrelevant data and column, we remains with 5483 records (rows) and 8 features (columns).  </a:t>
            </a:r>
          </a:p>
          <a:p>
            <a:pPr marL="0" indent="0">
              <a:buNone/>
            </a:pPr>
            <a:endParaRPr lang="en-IN" dirty="0">
              <a:latin typeface="+mj-lt"/>
            </a:endParaRPr>
          </a:p>
        </p:txBody>
      </p:sp>
      <p:sp>
        <p:nvSpPr>
          <p:cNvPr id="2" name="Title 1">
            <a:extLst>
              <a:ext uri="{FF2B5EF4-FFF2-40B4-BE49-F238E27FC236}">
                <a16:creationId xmlns:a16="http://schemas.microsoft.com/office/drawing/2014/main" xmlns="" id="{5E878593-316F-BF58-655C-751A917A00C1}"/>
              </a:ext>
            </a:extLst>
          </p:cNvPr>
          <p:cNvSpPr>
            <a:spLocks noGrp="1"/>
          </p:cNvSpPr>
          <p:nvPr>
            <p:ph type="title"/>
          </p:nvPr>
        </p:nvSpPr>
        <p:spPr/>
        <p:txBody>
          <a:bodyPr/>
          <a:lstStyle/>
          <a:p>
            <a:r>
              <a:rPr lang="en-US" dirty="0"/>
              <a:t>Data Description</a:t>
            </a:r>
            <a:endParaRPr lang="en-IN" dirty="0"/>
          </a:p>
        </p:txBody>
      </p:sp>
      <p:pic>
        <p:nvPicPr>
          <p:cNvPr id="5" name="Picture 4">
            <a:extLst>
              <a:ext uri="{FF2B5EF4-FFF2-40B4-BE49-F238E27FC236}">
                <a16:creationId xmlns:a16="http://schemas.microsoft.com/office/drawing/2014/main" xmlns="" id="{19556F42-0D8B-A376-3DFD-F033A8D539FE}"/>
              </a:ext>
            </a:extLst>
          </p:cNvPr>
          <p:cNvPicPr>
            <a:picLocks noChangeAspect="1"/>
          </p:cNvPicPr>
          <p:nvPr/>
        </p:nvPicPr>
        <p:blipFill>
          <a:blip r:embed="rId2"/>
          <a:stretch>
            <a:fillRect/>
          </a:stretch>
        </p:blipFill>
        <p:spPr>
          <a:xfrm>
            <a:off x="1154954" y="3080957"/>
            <a:ext cx="8700247" cy="1066949"/>
          </a:xfrm>
          <a:prstGeom prst="rect">
            <a:avLst/>
          </a:prstGeom>
        </p:spPr>
      </p:pic>
      <p:pic>
        <p:nvPicPr>
          <p:cNvPr id="6" name="Picture 5">
            <a:extLst>
              <a:ext uri="{FF2B5EF4-FFF2-40B4-BE49-F238E27FC236}">
                <a16:creationId xmlns:a16="http://schemas.microsoft.com/office/drawing/2014/main" xmlns="" id="{6F0F4C3B-2558-2521-442C-8313398220CD}"/>
              </a:ext>
            </a:extLst>
          </p:cNvPr>
          <p:cNvPicPr>
            <a:picLocks noChangeAspect="1"/>
          </p:cNvPicPr>
          <p:nvPr/>
        </p:nvPicPr>
        <p:blipFill>
          <a:blip r:embed="rId3"/>
          <a:stretch>
            <a:fillRect/>
          </a:stretch>
        </p:blipFill>
        <p:spPr>
          <a:xfrm>
            <a:off x="6981181" y="5159829"/>
            <a:ext cx="4056933" cy="1436914"/>
          </a:xfrm>
          <a:prstGeom prst="rect">
            <a:avLst/>
          </a:prstGeom>
        </p:spPr>
      </p:pic>
    </p:spTree>
    <p:extLst>
      <p:ext uri="{BB962C8B-B14F-4D97-AF65-F5344CB8AC3E}">
        <p14:creationId xmlns:p14="http://schemas.microsoft.com/office/powerpoint/2010/main" xmlns="" val="3931922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3871B6F-4A3E-26DD-F837-6C92E2912FE6}"/>
              </a:ext>
            </a:extLst>
          </p:cNvPr>
          <p:cNvSpPr>
            <a:spLocks noGrp="1"/>
          </p:cNvSpPr>
          <p:nvPr>
            <p:ph idx="1"/>
          </p:nvPr>
        </p:nvSpPr>
        <p:spPr/>
        <p:txBody>
          <a:bodyPr/>
          <a:lstStyle/>
          <a:p>
            <a:r>
              <a:rPr lang="en-US" dirty="0"/>
              <a:t>Observation of </a:t>
            </a:r>
            <a:r>
              <a:rPr lang="en-US" dirty="0" err="1"/>
              <a:t>DataSets</a:t>
            </a:r>
            <a:r>
              <a:rPr lang="en-US" dirty="0"/>
              <a:t>:</a:t>
            </a:r>
          </a:p>
          <a:p>
            <a:pPr>
              <a:buFont typeface="Arial" panose="020B0604020202020204" pitchFamily="34" charset="0"/>
              <a:buChar char="•"/>
            </a:pPr>
            <a:r>
              <a:rPr lang="en-US" dirty="0"/>
              <a:t>There are no negative or invalid value present.</a:t>
            </a:r>
          </a:p>
          <a:p>
            <a:pPr>
              <a:buFont typeface="Arial" panose="020B0604020202020204" pitchFamily="34" charset="0"/>
              <a:buChar char="•"/>
            </a:pPr>
            <a:r>
              <a:rPr lang="en-US" dirty="0"/>
              <a:t>We can seen the count of “</a:t>
            </a:r>
            <a:r>
              <a:rPr lang="en-US" dirty="0" err="1"/>
              <a:t>Manufacturing_Year</a:t>
            </a:r>
            <a:r>
              <a:rPr lang="en-US" dirty="0"/>
              <a:t>” &amp; “</a:t>
            </a:r>
            <a:r>
              <a:rPr lang="en-US" dirty="0" err="1"/>
              <a:t>Car_Price</a:t>
            </a:r>
            <a:r>
              <a:rPr lang="en-US" dirty="0"/>
              <a:t>” are equal which states there are no null values present in </a:t>
            </a:r>
            <a:r>
              <a:rPr lang="en-US" dirty="0" err="1"/>
              <a:t>DataSet</a:t>
            </a:r>
            <a:r>
              <a:rPr lang="en-US" dirty="0"/>
              <a:t>.</a:t>
            </a:r>
          </a:p>
          <a:p>
            <a:pPr>
              <a:buFont typeface="Arial" panose="020B0604020202020204" pitchFamily="34" charset="0"/>
              <a:buChar char="•"/>
            </a:pPr>
            <a:r>
              <a:rPr lang="en-US" dirty="0"/>
              <a:t>“</a:t>
            </a:r>
            <a:r>
              <a:rPr lang="en-US" dirty="0" err="1"/>
              <a:t>Manufacturing_Year</a:t>
            </a:r>
            <a:r>
              <a:rPr lang="en-US" dirty="0"/>
              <a:t>” contains Continuous Data.</a:t>
            </a:r>
          </a:p>
          <a:p>
            <a:pPr>
              <a:buFont typeface="Arial" panose="020B0604020202020204" pitchFamily="34" charset="0"/>
              <a:buChar char="•"/>
            </a:pPr>
            <a:endParaRPr lang="en-IN" dirty="0"/>
          </a:p>
        </p:txBody>
      </p:sp>
      <p:sp>
        <p:nvSpPr>
          <p:cNvPr id="2" name="Title 1">
            <a:extLst>
              <a:ext uri="{FF2B5EF4-FFF2-40B4-BE49-F238E27FC236}">
                <a16:creationId xmlns:a16="http://schemas.microsoft.com/office/drawing/2014/main" xmlns="" id="{ACFA3FAF-4E3D-FDDE-63BC-2A91759F04EE}"/>
              </a:ext>
            </a:extLst>
          </p:cNvPr>
          <p:cNvSpPr>
            <a:spLocks noGrp="1"/>
          </p:cNvSpPr>
          <p:nvPr>
            <p:ph type="title"/>
          </p:nvPr>
        </p:nvSpPr>
        <p:spPr/>
        <p:txBody>
          <a:bodyPr/>
          <a:lstStyle/>
          <a:p>
            <a:r>
              <a:rPr lang="en-US" dirty="0"/>
              <a:t>Dataset Description</a:t>
            </a:r>
            <a:endParaRPr lang="en-IN" dirty="0"/>
          </a:p>
        </p:txBody>
      </p:sp>
      <p:pic>
        <p:nvPicPr>
          <p:cNvPr id="4" name="Picture 3">
            <a:extLst>
              <a:ext uri="{FF2B5EF4-FFF2-40B4-BE49-F238E27FC236}">
                <a16:creationId xmlns:a16="http://schemas.microsoft.com/office/drawing/2014/main" xmlns="" id="{775510DC-9B05-4FBF-C7AC-01FED764BA64}"/>
              </a:ext>
            </a:extLst>
          </p:cNvPr>
          <p:cNvPicPr>
            <a:picLocks noChangeAspect="1"/>
          </p:cNvPicPr>
          <p:nvPr/>
        </p:nvPicPr>
        <p:blipFill>
          <a:blip r:embed="rId2"/>
          <a:stretch>
            <a:fillRect/>
          </a:stretch>
        </p:blipFill>
        <p:spPr>
          <a:xfrm>
            <a:off x="3545456" y="4504362"/>
            <a:ext cx="2383707" cy="2268234"/>
          </a:xfrm>
          <a:prstGeom prst="rect">
            <a:avLst/>
          </a:prstGeom>
        </p:spPr>
      </p:pic>
      <p:pic>
        <p:nvPicPr>
          <p:cNvPr id="5" name="Picture 4">
            <a:extLst>
              <a:ext uri="{FF2B5EF4-FFF2-40B4-BE49-F238E27FC236}">
                <a16:creationId xmlns:a16="http://schemas.microsoft.com/office/drawing/2014/main" xmlns="" id="{CA9A8A39-8ABF-AD2F-1D82-CB712E30F272}"/>
              </a:ext>
            </a:extLst>
          </p:cNvPr>
          <p:cNvPicPr>
            <a:picLocks noChangeAspect="1"/>
          </p:cNvPicPr>
          <p:nvPr/>
        </p:nvPicPr>
        <p:blipFill>
          <a:blip r:embed="rId3"/>
          <a:stretch>
            <a:fillRect/>
          </a:stretch>
        </p:blipFill>
        <p:spPr>
          <a:xfrm>
            <a:off x="7366246" y="4097249"/>
            <a:ext cx="4592623" cy="2438306"/>
          </a:xfrm>
          <a:prstGeom prst="rect">
            <a:avLst/>
          </a:prstGeom>
        </p:spPr>
      </p:pic>
    </p:spTree>
    <p:extLst>
      <p:ext uri="{BB962C8B-B14F-4D97-AF65-F5344CB8AC3E}">
        <p14:creationId xmlns:p14="http://schemas.microsoft.com/office/powerpoint/2010/main" xmlns="" val="1287866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328EFB6-2E07-5235-489F-99FBCE9CFA2F}"/>
              </a:ext>
            </a:extLst>
          </p:cNvPr>
          <p:cNvSpPr>
            <a:spLocks noGrp="1"/>
          </p:cNvSpPr>
          <p:nvPr>
            <p:ph idx="1"/>
          </p:nvPr>
        </p:nvSpPr>
        <p:spPr/>
        <p:txBody>
          <a:bodyPr/>
          <a:lstStyle/>
          <a:p>
            <a:r>
              <a:rPr lang="en-US" dirty="0"/>
              <a:t>Univariate Analysis</a:t>
            </a:r>
            <a:r>
              <a:rPr lang="en-IN" dirty="0"/>
              <a:t> using </a:t>
            </a:r>
            <a:r>
              <a:rPr lang="en-IN" dirty="0" err="1"/>
              <a:t>Countplot</a:t>
            </a:r>
            <a:r>
              <a:rPr lang="en-IN" dirty="0"/>
              <a:t>.</a:t>
            </a:r>
          </a:p>
        </p:txBody>
      </p:sp>
      <p:sp>
        <p:nvSpPr>
          <p:cNvPr id="2" name="Title 1">
            <a:extLst>
              <a:ext uri="{FF2B5EF4-FFF2-40B4-BE49-F238E27FC236}">
                <a16:creationId xmlns:a16="http://schemas.microsoft.com/office/drawing/2014/main" xmlns="" id="{B8AFCEFD-A820-00E5-11AF-C84227C5DC69}"/>
              </a:ext>
            </a:extLst>
          </p:cNvPr>
          <p:cNvSpPr>
            <a:spLocks noGrp="1"/>
          </p:cNvSpPr>
          <p:nvPr>
            <p:ph type="title"/>
          </p:nvPr>
        </p:nvSpPr>
        <p:spPr/>
        <p:txBody>
          <a:bodyPr/>
          <a:lstStyle/>
          <a:p>
            <a:r>
              <a:rPr lang="en-US" dirty="0"/>
              <a:t>Data Visualization</a:t>
            </a:r>
            <a:endParaRPr lang="en-IN" dirty="0"/>
          </a:p>
        </p:txBody>
      </p:sp>
      <p:pic>
        <p:nvPicPr>
          <p:cNvPr id="4" name="Picture 3">
            <a:extLst>
              <a:ext uri="{FF2B5EF4-FFF2-40B4-BE49-F238E27FC236}">
                <a16:creationId xmlns:a16="http://schemas.microsoft.com/office/drawing/2014/main" xmlns="" id="{1FDE2706-F703-22A6-9AC3-94098180952D}"/>
              </a:ext>
            </a:extLst>
          </p:cNvPr>
          <p:cNvPicPr>
            <a:picLocks noChangeAspect="1"/>
          </p:cNvPicPr>
          <p:nvPr/>
        </p:nvPicPr>
        <p:blipFill>
          <a:blip r:embed="rId2"/>
          <a:stretch>
            <a:fillRect/>
          </a:stretch>
        </p:blipFill>
        <p:spPr>
          <a:xfrm>
            <a:off x="1293223" y="2142308"/>
            <a:ext cx="8438606" cy="4318058"/>
          </a:xfrm>
          <a:prstGeom prst="rect">
            <a:avLst/>
          </a:prstGeom>
        </p:spPr>
      </p:pic>
    </p:spTree>
    <p:extLst>
      <p:ext uri="{BB962C8B-B14F-4D97-AF65-F5344CB8AC3E}">
        <p14:creationId xmlns:p14="http://schemas.microsoft.com/office/powerpoint/2010/main" xmlns="" val="471623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130</TotalTime>
  <Words>825</Words>
  <Application>Microsoft Office PowerPoint</Application>
  <PresentationFormat>Custom</PresentationFormat>
  <Paragraphs>93</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Concourse</vt:lpstr>
      <vt:lpstr>Car Price Prediction</vt:lpstr>
      <vt:lpstr>Agenda</vt:lpstr>
      <vt:lpstr>Introduction</vt:lpstr>
      <vt:lpstr>Business Goal</vt:lpstr>
      <vt:lpstr>Technical Requirements</vt:lpstr>
      <vt:lpstr>EDA</vt:lpstr>
      <vt:lpstr>Data Description</vt:lpstr>
      <vt:lpstr>Dataset Description</vt:lpstr>
      <vt:lpstr>Data Visualization</vt:lpstr>
      <vt:lpstr>Data Visualization</vt:lpstr>
      <vt:lpstr>Data Visualization</vt:lpstr>
      <vt:lpstr>Co-Relation</vt:lpstr>
      <vt:lpstr>Slide 13</vt:lpstr>
      <vt:lpstr>Slide 14</vt:lpstr>
      <vt:lpstr>Outcome of Co-relation</vt:lpstr>
      <vt:lpstr>Outliers</vt:lpstr>
      <vt:lpstr>Removing Outliers</vt:lpstr>
      <vt:lpstr>Comparing shape of old and new DataFrame after outliers removal</vt:lpstr>
      <vt:lpstr>Comparing DataLoss using both method after Outlier Removal</vt:lpstr>
      <vt:lpstr>Skewness</vt:lpstr>
      <vt:lpstr>Skewness</vt:lpstr>
      <vt:lpstr>Removing Skewness</vt:lpstr>
      <vt:lpstr>Skewness (After Removal)</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Cross Validation</vt:lpstr>
      <vt:lpstr>Hyper Parameter Tunning</vt:lpstr>
      <vt:lpstr>Hyper Parameter Tunning</vt:lpstr>
      <vt:lpstr>Hyper Parameter Tunning</vt:lpstr>
      <vt:lpstr>Final Steps</vt:lpstr>
      <vt:lpstr>Slide 38</vt:lpstr>
      <vt:lpstr>Slide 39</vt:lpstr>
      <vt:lpstr>Slide 40</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NasimPatil</dc:creator>
  <cp:lastModifiedBy>Dell</cp:lastModifiedBy>
  <cp:revision>4</cp:revision>
  <dcterms:created xsi:type="dcterms:W3CDTF">2022-11-04T14:30:13Z</dcterms:created>
  <dcterms:modified xsi:type="dcterms:W3CDTF">2022-12-18T09:59:50Z</dcterms:modified>
</cp:coreProperties>
</file>