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8"/>
  </p:notesMasterIdLst>
  <p:sldIdLst>
    <p:sldId id="256" r:id="rId2"/>
    <p:sldId id="257" r:id="rId3"/>
    <p:sldId id="319" r:id="rId4"/>
    <p:sldId id="318" r:id="rId5"/>
    <p:sldId id="302" r:id="rId6"/>
    <p:sldId id="303" r:id="rId7"/>
    <p:sldId id="296" r:id="rId8"/>
    <p:sldId id="304" r:id="rId9"/>
    <p:sldId id="306" r:id="rId10"/>
    <p:sldId id="309" r:id="rId11"/>
    <p:sldId id="320" r:id="rId12"/>
    <p:sldId id="313" r:id="rId13"/>
    <p:sldId id="310" r:id="rId14"/>
    <p:sldId id="321" r:id="rId15"/>
    <p:sldId id="314" r:id="rId16"/>
    <p:sldId id="311" r:id="rId17"/>
    <p:sldId id="322" r:id="rId18"/>
    <p:sldId id="315" r:id="rId19"/>
    <p:sldId id="312" r:id="rId20"/>
    <p:sldId id="323" r:id="rId21"/>
    <p:sldId id="316" r:id="rId22"/>
    <p:sldId id="307" r:id="rId23"/>
    <p:sldId id="317" r:id="rId24"/>
    <p:sldId id="300" r:id="rId25"/>
    <p:sldId id="308" r:id="rId26"/>
    <p:sldId id="259" r:id="rId27"/>
  </p:sldIdLst>
  <p:sldSz cx="9144000" cy="5143500" type="screen16x9"/>
  <p:notesSz cx="6858000" cy="9144000"/>
  <p:embeddedFontLst>
    <p:embeddedFont>
      <p:font typeface="Algerian" panose="04020705040A02060702" pitchFamily="82" charset="0"/>
      <p:regular r:id="rId29"/>
    </p:embeddedFont>
    <p:embeddedFont>
      <p:font typeface="Helvetica Neue" panose="020B0604020202020204" charset="0"/>
      <p:regular r:id="rId30"/>
      <p:bold r:id="rId31"/>
      <p:italic r:id="rId32"/>
      <p:boldItalic r:id="rId33"/>
    </p:embeddedFont>
    <p:embeddedFont>
      <p:font typeface="Muli" panose="020B0604020202020204" charset="0"/>
      <p:regular r:id="rId34"/>
      <p:italic r:id="rId35"/>
    </p:embeddedFont>
    <p:embeddedFont>
      <p:font typeface="Nixie One"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B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FCBD78-15CE-4661-97E6-459F80314347}">
  <a:tblStyle styleId="{28FCBD78-15CE-4661-97E6-459F8031434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4C887C5-50F1-4DB0-841D-C3AB423DDE9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yaz Khan" userId="6ec7a0645a28905c" providerId="LiveId" clId="{558756B3-7E4F-4C62-8672-77A439E10671}"/>
    <pc:docChg chg="undo custSel modSld">
      <pc:chgData name="Riyaz Khan" userId="6ec7a0645a28905c" providerId="LiveId" clId="{558756B3-7E4F-4C62-8672-77A439E10671}" dt="2021-04-29T07:27:05.619" v="76" actId="1076"/>
      <pc:docMkLst>
        <pc:docMk/>
      </pc:docMkLst>
      <pc:sldChg chg="modSp mod">
        <pc:chgData name="Riyaz Khan" userId="6ec7a0645a28905c" providerId="LiveId" clId="{558756B3-7E4F-4C62-8672-77A439E10671}" dt="2021-04-29T07:08:42.285" v="9" actId="1582"/>
        <pc:sldMkLst>
          <pc:docMk/>
          <pc:sldMk cId="2444853287" sldId="315"/>
        </pc:sldMkLst>
        <pc:picChg chg="mod">
          <ac:chgData name="Riyaz Khan" userId="6ec7a0645a28905c" providerId="LiveId" clId="{558756B3-7E4F-4C62-8672-77A439E10671}" dt="2021-04-29T07:08:42.285" v="9" actId="1582"/>
          <ac:picMkLst>
            <pc:docMk/>
            <pc:sldMk cId="2444853287" sldId="315"/>
            <ac:picMk id="2" creationId="{EEA0C3A6-8B7F-48D5-87C5-50DB3C59CA12}"/>
          </ac:picMkLst>
        </pc:picChg>
      </pc:sldChg>
      <pc:sldChg chg="addSp delSp modSp mod delAnim modAnim">
        <pc:chgData name="Riyaz Khan" userId="6ec7a0645a28905c" providerId="LiveId" clId="{558756B3-7E4F-4C62-8672-77A439E10671}" dt="2021-04-29T07:27:05.619" v="76" actId="1076"/>
        <pc:sldMkLst>
          <pc:docMk/>
          <pc:sldMk cId="3004068675" sldId="316"/>
        </pc:sldMkLst>
        <pc:picChg chg="add del mod">
          <ac:chgData name="Riyaz Khan" userId="6ec7a0645a28905c" providerId="LiveId" clId="{558756B3-7E4F-4C62-8672-77A439E10671}" dt="2021-04-29T07:23:56.032" v="68" actId="478"/>
          <ac:picMkLst>
            <pc:docMk/>
            <pc:sldMk cId="3004068675" sldId="316"/>
            <ac:picMk id="2" creationId="{65495853-6F65-434E-9668-A8CBE68A8B00}"/>
          </ac:picMkLst>
        </pc:picChg>
        <pc:picChg chg="del">
          <ac:chgData name="Riyaz Khan" userId="6ec7a0645a28905c" providerId="LiveId" clId="{558756B3-7E4F-4C62-8672-77A439E10671}" dt="2021-04-29T07:07:48.073" v="0" actId="478"/>
          <ac:picMkLst>
            <pc:docMk/>
            <pc:sldMk cId="3004068675" sldId="316"/>
            <ac:picMk id="3" creationId="{8B65CDED-73B1-4904-8C22-A812F4F30929}"/>
          </ac:picMkLst>
        </pc:picChg>
        <pc:picChg chg="add mod">
          <ac:chgData name="Riyaz Khan" userId="6ec7a0645a28905c" providerId="LiveId" clId="{558756B3-7E4F-4C62-8672-77A439E10671}" dt="2021-04-29T07:27:05.619" v="76" actId="1076"/>
          <ac:picMkLst>
            <pc:docMk/>
            <pc:sldMk cId="3004068675" sldId="316"/>
            <ac:picMk id="3" creationId="{9C7FDDE5-9EC0-46BD-8A5E-7F2A645D9353}"/>
          </ac:picMkLst>
        </pc:picChg>
      </pc:sldChg>
      <pc:sldChg chg="addSp modSp mod">
        <pc:chgData name="Riyaz Khan" userId="6ec7a0645a28905c" providerId="LiveId" clId="{558756B3-7E4F-4C62-8672-77A439E10671}" dt="2021-04-29T07:19:28.742" v="67" actId="6549"/>
        <pc:sldMkLst>
          <pc:docMk/>
          <pc:sldMk cId="2168459762" sldId="323"/>
        </pc:sldMkLst>
        <pc:spChg chg="add mod">
          <ac:chgData name="Riyaz Khan" userId="6ec7a0645a28905c" providerId="LiveId" clId="{558756B3-7E4F-4C62-8672-77A439E10671}" dt="2021-04-29T07:19:28.742" v="67" actId="6549"/>
          <ac:spMkLst>
            <pc:docMk/>
            <pc:sldMk cId="2168459762" sldId="323"/>
            <ac:spMk id="5" creationId="{241020D1-FB49-4145-9F92-337A1E7F83FD}"/>
          </ac:spMkLst>
        </pc:spChg>
        <pc:picChg chg="add mod modCrop">
          <ac:chgData name="Riyaz Khan" userId="6ec7a0645a28905c" providerId="LiveId" clId="{558756B3-7E4F-4C62-8672-77A439E10671}" dt="2021-04-29T07:18:29.658" v="32" actId="1035"/>
          <ac:picMkLst>
            <pc:docMk/>
            <pc:sldMk cId="2168459762" sldId="323"/>
            <ac:picMk id="3" creationId="{8B89F767-42B3-4965-88B3-774DA9692FC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IN" dirty="0"/>
          </a:p>
        </p:txBody>
      </p:sp>
    </p:spTree>
    <p:extLst>
      <p:ext uri="{BB962C8B-B14F-4D97-AF65-F5344CB8AC3E}">
        <p14:creationId xmlns:p14="http://schemas.microsoft.com/office/powerpoint/2010/main" val="2682473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IN" dirty="0"/>
          </a:p>
        </p:txBody>
      </p:sp>
    </p:spTree>
    <p:extLst>
      <p:ext uri="{BB962C8B-B14F-4D97-AF65-F5344CB8AC3E}">
        <p14:creationId xmlns:p14="http://schemas.microsoft.com/office/powerpoint/2010/main" val="721307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35914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IN" dirty="0"/>
          </a:p>
        </p:txBody>
      </p:sp>
    </p:spTree>
    <p:extLst>
      <p:ext uri="{BB962C8B-B14F-4D97-AF65-F5344CB8AC3E}">
        <p14:creationId xmlns:p14="http://schemas.microsoft.com/office/powerpoint/2010/main" val="3467694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IN" dirty="0"/>
          </a:p>
        </p:txBody>
      </p:sp>
    </p:spTree>
    <p:extLst>
      <p:ext uri="{BB962C8B-B14F-4D97-AF65-F5344CB8AC3E}">
        <p14:creationId xmlns:p14="http://schemas.microsoft.com/office/powerpoint/2010/main" val="1881172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hyperlink" Target="https://blynk.io/" TargetMode="External"/><Relationship Id="rId3" Type="http://schemas.openxmlformats.org/officeDocument/2006/relationships/hyperlink" Target="https://www.tinkercad.com/dashboard" TargetMode="External"/><Relationship Id="rId7" Type="http://schemas.openxmlformats.org/officeDocument/2006/relationships/hyperlink" Target="https://github.co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firebase.google.com/docs" TargetMode="External"/><Relationship Id="rId5" Type="http://schemas.openxmlformats.org/officeDocument/2006/relationships/hyperlink" Target="https://firebase.google.com/" TargetMode="External"/><Relationship Id="rId4" Type="http://schemas.openxmlformats.org/officeDocument/2006/relationships/hyperlink" Target="https://create.arduino.cc/"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0" y="1431561"/>
            <a:ext cx="9144000" cy="2480872"/>
          </a:xfrm>
          <a:prstGeom prst="rect">
            <a:avLst/>
          </a:prstGeom>
        </p:spPr>
        <p:txBody>
          <a:bodyPr spcFirstLastPara="1" wrap="square" lIns="91425" tIns="91425" rIns="91425" bIns="91425" anchor="ctr" anchorCtr="0">
            <a:noAutofit/>
            <a:scene3d>
              <a:camera prst="orthographicFront"/>
              <a:lightRig rig="harsh" dir="t"/>
            </a:scene3d>
            <a:sp3d extrusionH="57150" prstMaterial="matte">
              <a:bevelT w="63500" h="12700" prst="angle"/>
              <a:contourClr>
                <a:schemeClr val="bg1">
                  <a:lumMod val="65000"/>
                </a:schemeClr>
              </a:contourClr>
            </a:sp3d>
          </a:bodyPr>
          <a:lstStyle/>
          <a:p>
            <a:pPr marL="0" lvl="0" indent="0" algn="ctr" rtl="0">
              <a:spcBef>
                <a:spcPts val="0"/>
              </a:spcBef>
              <a:spcAft>
                <a:spcPts val="0"/>
              </a:spcAft>
              <a:buNone/>
            </a:pPr>
            <a:r>
              <a:rPr lang="en-IN" sz="9600" u="sng" dirty="0">
                <a:ln/>
                <a:solidFill>
                  <a:schemeClr val="bg2"/>
                </a:solidFill>
                <a:effectLst>
                  <a:glow rad="63500">
                    <a:schemeClr val="accent5">
                      <a:satMod val="175000"/>
                      <a:alpha val="40000"/>
                    </a:schemeClr>
                  </a:glow>
                </a:effectLst>
                <a:latin typeface="Algerian" panose="04020705040A02060702" pitchFamily="82" charset="0"/>
                <a:cs typeface="Times New Roman" panose="02020603050405020304" pitchFamily="18" charset="0"/>
              </a:rPr>
              <a:t>Smart City</a:t>
            </a:r>
            <a:br>
              <a:rPr lang="en-IN" u="sng" dirty="0">
                <a:ln/>
                <a:solidFill>
                  <a:schemeClr val="bg2"/>
                </a:solidFill>
                <a:effectLst>
                  <a:glow rad="63500">
                    <a:schemeClr val="accent5">
                      <a:satMod val="175000"/>
                      <a:alpha val="40000"/>
                    </a:schemeClr>
                  </a:glow>
                </a:effectLst>
                <a:latin typeface="Algerian" panose="04020705040A02060702" pitchFamily="82" charset="0"/>
                <a:cs typeface="Times New Roman" panose="02020603050405020304" pitchFamily="18" charset="0"/>
              </a:rPr>
            </a:br>
            <a:r>
              <a:rPr lang="en-IN" sz="4000" dirty="0">
                <a:ln/>
                <a:solidFill>
                  <a:schemeClr val="bg2"/>
                </a:solidFill>
                <a:effectLst>
                  <a:glow rad="63500">
                    <a:schemeClr val="accent5">
                      <a:satMod val="175000"/>
                      <a:alpha val="40000"/>
                    </a:schemeClr>
                  </a:glow>
                </a:effectLst>
                <a:latin typeface="Times New Roman" panose="02020603050405020304" pitchFamily="18" charset="0"/>
                <a:cs typeface="Times New Roman" panose="02020603050405020304" pitchFamily="18" charset="0"/>
              </a:rPr>
              <a:t>The IOT Project</a:t>
            </a:r>
            <a:endParaRPr sz="4000" dirty="0">
              <a:ln/>
              <a:solidFill>
                <a:schemeClr val="bg2"/>
              </a:solidFill>
              <a:effectLst>
                <a:glow rad="63500">
                  <a:schemeClr val="accent5">
                    <a:satMod val="175000"/>
                    <a:alpha val="40000"/>
                  </a:schemeClr>
                </a:glo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493722B-C961-4E0C-AB59-39AB076954BA}"/>
              </a:ext>
            </a:extLst>
          </p:cNvPr>
          <p:cNvSpPr>
            <a:spLocks noGrp="1"/>
          </p:cNvSpPr>
          <p:nvPr>
            <p:ph type="title"/>
          </p:nvPr>
        </p:nvSpPr>
        <p:spPr>
          <a:xfrm>
            <a:off x="1221698" y="643888"/>
            <a:ext cx="7255239" cy="572706"/>
          </a:xfrm>
        </p:spPr>
        <p:txBody>
          <a:bodyPr>
            <a:noAutofit/>
          </a:bodyPr>
          <a:lstStyle/>
          <a:p>
            <a:pPr algn="ctr"/>
            <a:r>
              <a:rPr lang="en-IN" sz="3200" u="sng" dirty="0">
                <a:effectLst/>
                <a:latin typeface="Algerian" panose="04020705040A02060702" pitchFamily="82" charset="0"/>
                <a:ea typeface="Calibri" panose="020F0502020204030204" pitchFamily="34" charset="0"/>
                <a:cs typeface="Arial" panose="020B0604020202020204" pitchFamily="34" charset="0"/>
              </a:rPr>
              <a:t>Smart waste management</a:t>
            </a:r>
            <a:endParaRPr lang="en-IN" sz="4800" dirty="0">
              <a:latin typeface="Algerian" panose="04020705040A02060702" pitchFamily="82" charset="0"/>
            </a:endParaRPr>
          </a:p>
        </p:txBody>
      </p:sp>
      <p:sp>
        <p:nvSpPr>
          <p:cNvPr id="23" name="Google Shape;343;p12">
            <a:extLst>
              <a:ext uri="{FF2B5EF4-FFF2-40B4-BE49-F238E27FC236}">
                <a16:creationId xmlns:a16="http://schemas.microsoft.com/office/drawing/2014/main" id="{71C37D96-F674-4B46-A2D8-79B423B2741B}"/>
              </a:ext>
            </a:extLst>
          </p:cNvPr>
          <p:cNvSpPr txBox="1"/>
          <p:nvPr/>
        </p:nvSpPr>
        <p:spPr>
          <a:xfrm>
            <a:off x="779488" y="1329554"/>
            <a:ext cx="3230211" cy="572706"/>
          </a:xfrm>
          <a:prstGeom prst="rect">
            <a:avLst/>
          </a:prstGeom>
          <a:noFill/>
          <a:ln>
            <a:noFill/>
          </a:ln>
        </p:spPr>
        <p:txBody>
          <a:bodyPr spcFirstLastPara="1" wrap="square" lIns="91425" tIns="91425" rIns="91425" bIns="91425" anchor="t" anchorCtr="0">
            <a:noAutofit/>
          </a:bodyPr>
          <a:lstStyle/>
          <a:p>
            <a:pPr marL="0" lvl="0" indent="0" algn="ctr" rtl="1">
              <a:spcBef>
                <a:spcPts val="600"/>
              </a:spcBef>
              <a:spcAft>
                <a:spcPts val="0"/>
              </a:spcAft>
              <a:buNone/>
            </a:pPr>
            <a:r>
              <a:rPr lang="en-US" sz="2000" b="1" u="sng" dirty="0">
                <a:solidFill>
                  <a:srgbClr val="00E1C6"/>
                </a:solidFill>
                <a:latin typeface="Times New Roman" panose="02020603050405020304" pitchFamily="18" charset="0"/>
                <a:ea typeface="Muli"/>
                <a:cs typeface="Times New Roman" panose="02020603050405020304" pitchFamily="18" charset="0"/>
                <a:sym typeface="Muli"/>
              </a:rPr>
              <a:t>How it works?</a:t>
            </a:r>
            <a:endParaRPr lang="en-US" u="sng" dirty="0">
              <a:solidFill>
                <a:srgbClr val="C6DAEC"/>
              </a:solidFill>
              <a:latin typeface="Times New Roman" panose="02020603050405020304" pitchFamily="18" charset="0"/>
              <a:ea typeface="Muli"/>
              <a:cs typeface="Times New Roman" panose="02020603050405020304" pitchFamily="18" charset="0"/>
              <a:sym typeface="Muli"/>
            </a:endParaRPr>
          </a:p>
        </p:txBody>
      </p:sp>
      <p:sp>
        <p:nvSpPr>
          <p:cNvPr id="5" name="Google Shape;343;p12">
            <a:extLst>
              <a:ext uri="{FF2B5EF4-FFF2-40B4-BE49-F238E27FC236}">
                <a16:creationId xmlns:a16="http://schemas.microsoft.com/office/drawing/2014/main" id="{441ECE10-0E12-4D8C-BCBA-ACAC5CF70F80}"/>
              </a:ext>
            </a:extLst>
          </p:cNvPr>
          <p:cNvSpPr txBox="1"/>
          <p:nvPr/>
        </p:nvSpPr>
        <p:spPr>
          <a:xfrm>
            <a:off x="1221698" y="2015220"/>
            <a:ext cx="7060368" cy="3128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2" indent="-285750" algn="just">
              <a:spcBef>
                <a:spcPts val="600"/>
              </a:spcBef>
              <a:buClr>
                <a:schemeClr val="dk1"/>
              </a:buClr>
              <a:buSzPts val="1100"/>
              <a:buFont typeface="Wingdings" panose="05000000000000000000" pitchFamily="2" charset="2"/>
              <a:buChar char="Ø"/>
            </a:pPr>
            <a:r>
              <a:rPr lang="en-US" sz="1800" dirty="0">
                <a:solidFill>
                  <a:srgbClr val="C6DAEC"/>
                </a:solidFill>
                <a:latin typeface="Times New Roman" panose="02020603050405020304" pitchFamily="18" charset="0"/>
                <a:ea typeface="Muli"/>
                <a:cs typeface="Times New Roman" panose="02020603050405020304" pitchFamily="18" charset="0"/>
                <a:sym typeface="Muli"/>
              </a:rPr>
              <a:t>In smart waste management , if any particular area's dustbin is full then notification or message will be sent to the dumping station of government and through this message government worker can identify which dustbin is full in which area and they can do further process for cleaning that dustbin, Which can help to makes our city clean and gives clean environment.</a:t>
            </a:r>
          </a:p>
        </p:txBody>
      </p:sp>
    </p:spTree>
    <p:extLst>
      <p:ext uri="{BB962C8B-B14F-4D97-AF65-F5344CB8AC3E}">
        <p14:creationId xmlns:p14="http://schemas.microsoft.com/office/powerpoint/2010/main" val="115013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B26F334-6E25-414E-90E4-94F330896C5D}"/>
              </a:ext>
            </a:extLst>
          </p:cNvPr>
          <p:cNvPicPr>
            <a:picLocks noChangeAspect="1"/>
          </p:cNvPicPr>
          <p:nvPr/>
        </p:nvPicPr>
        <p:blipFill rotWithShape="1">
          <a:blip r:embed="rId2"/>
          <a:srcRect l="3249" t="9792" r="6462" b="25675"/>
          <a:stretch/>
        </p:blipFill>
        <p:spPr>
          <a:xfrm>
            <a:off x="1115912" y="1480142"/>
            <a:ext cx="6912175" cy="2778939"/>
          </a:xfrm>
          <a:prstGeom prst="rect">
            <a:avLst/>
          </a:prstGeom>
          <a:ln w="38100">
            <a:solidFill>
              <a:schemeClr val="tx1">
                <a:lumMod val="50000"/>
              </a:schemeClr>
            </a:solidFill>
          </a:ln>
        </p:spPr>
      </p:pic>
      <p:sp>
        <p:nvSpPr>
          <p:cNvPr id="23" name="Google Shape;343;p12">
            <a:extLst>
              <a:ext uri="{FF2B5EF4-FFF2-40B4-BE49-F238E27FC236}">
                <a16:creationId xmlns:a16="http://schemas.microsoft.com/office/drawing/2014/main" id="{71C37D96-F674-4B46-A2D8-79B423B2741B}"/>
              </a:ext>
            </a:extLst>
          </p:cNvPr>
          <p:cNvSpPr txBox="1"/>
          <p:nvPr/>
        </p:nvSpPr>
        <p:spPr>
          <a:xfrm>
            <a:off x="1251782" y="673017"/>
            <a:ext cx="3230211" cy="572706"/>
          </a:xfrm>
          <a:prstGeom prst="rect">
            <a:avLst/>
          </a:prstGeom>
          <a:noFill/>
          <a:ln>
            <a:noFill/>
          </a:ln>
        </p:spPr>
        <p:txBody>
          <a:bodyPr spcFirstLastPara="1" wrap="square" lIns="91425" tIns="91425" rIns="91425" bIns="91425" anchor="t" anchorCtr="0">
            <a:noAutofit/>
          </a:bodyPr>
          <a:lstStyle/>
          <a:p>
            <a:pPr marL="0" lvl="0" indent="0" algn="ctr" rtl="1">
              <a:spcBef>
                <a:spcPts val="600"/>
              </a:spcBef>
              <a:spcAft>
                <a:spcPts val="0"/>
              </a:spcAft>
              <a:buNone/>
            </a:pPr>
            <a:r>
              <a:rPr lang="en-US" sz="2000" b="1" u="sng" dirty="0">
                <a:solidFill>
                  <a:srgbClr val="00E1C6"/>
                </a:solidFill>
                <a:latin typeface="Times New Roman" panose="02020603050405020304" pitchFamily="18" charset="0"/>
                <a:ea typeface="Muli"/>
                <a:cs typeface="Times New Roman" panose="02020603050405020304" pitchFamily="18" charset="0"/>
                <a:sym typeface="Muli"/>
              </a:rPr>
              <a:t>Block Diagram:-</a:t>
            </a:r>
            <a:endParaRPr lang="en-US" u="sng" dirty="0">
              <a:solidFill>
                <a:srgbClr val="C6DAEC"/>
              </a:solidFill>
              <a:latin typeface="Times New Roman" panose="02020603050405020304" pitchFamily="18" charset="0"/>
              <a:ea typeface="Muli"/>
              <a:cs typeface="Times New Roman" panose="02020603050405020304" pitchFamily="18" charset="0"/>
              <a:sym typeface="Muli"/>
            </a:endParaRPr>
          </a:p>
        </p:txBody>
      </p:sp>
    </p:spTree>
    <p:extLst>
      <p:ext uri="{BB962C8B-B14F-4D97-AF65-F5344CB8AC3E}">
        <p14:creationId xmlns:p14="http://schemas.microsoft.com/office/powerpoint/2010/main" val="604399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493722B-C961-4E0C-AB59-39AB076954BA}"/>
              </a:ext>
            </a:extLst>
          </p:cNvPr>
          <p:cNvSpPr>
            <a:spLocks noGrp="1"/>
          </p:cNvSpPr>
          <p:nvPr>
            <p:ph type="title"/>
          </p:nvPr>
        </p:nvSpPr>
        <p:spPr>
          <a:xfrm>
            <a:off x="1289153" y="494675"/>
            <a:ext cx="7255239" cy="572706"/>
          </a:xfrm>
        </p:spPr>
        <p:txBody>
          <a:bodyPr>
            <a:noAutofit/>
          </a:bodyPr>
          <a:lstStyle/>
          <a:p>
            <a:pPr algn="ctr"/>
            <a:r>
              <a:rPr lang="en-IN" sz="3200" u="sng" dirty="0">
                <a:effectLst/>
                <a:latin typeface="Algerian" panose="04020705040A02060702" pitchFamily="82" charset="0"/>
                <a:ea typeface="Calibri" panose="020F0502020204030204" pitchFamily="34" charset="0"/>
                <a:cs typeface="Arial" panose="020B0604020202020204" pitchFamily="34" charset="0"/>
              </a:rPr>
              <a:t>Working</a:t>
            </a:r>
            <a:endParaRPr lang="en-IN" sz="4800" dirty="0">
              <a:latin typeface="Algerian" panose="04020705040A02060702" pitchFamily="82" charset="0"/>
            </a:endParaRPr>
          </a:p>
        </p:txBody>
      </p:sp>
    </p:spTree>
    <p:extLst>
      <p:ext uri="{BB962C8B-B14F-4D97-AF65-F5344CB8AC3E}">
        <p14:creationId xmlns:p14="http://schemas.microsoft.com/office/powerpoint/2010/main" val="2964366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493722B-C961-4E0C-AB59-39AB076954BA}"/>
              </a:ext>
            </a:extLst>
          </p:cNvPr>
          <p:cNvSpPr>
            <a:spLocks noGrp="1"/>
          </p:cNvSpPr>
          <p:nvPr>
            <p:ph type="title"/>
          </p:nvPr>
        </p:nvSpPr>
        <p:spPr>
          <a:xfrm>
            <a:off x="1289153" y="427220"/>
            <a:ext cx="7255239" cy="572706"/>
          </a:xfrm>
        </p:spPr>
        <p:txBody>
          <a:bodyPr>
            <a:noAutofit/>
          </a:bodyPr>
          <a:lstStyle/>
          <a:p>
            <a:pPr algn="ctr"/>
            <a:r>
              <a:rPr lang="en-IN" sz="3200" u="sng" dirty="0">
                <a:effectLst/>
                <a:latin typeface="Algerian" panose="04020705040A02060702" pitchFamily="82" charset="0"/>
                <a:ea typeface="Calibri" panose="020F0502020204030204" pitchFamily="34" charset="0"/>
                <a:cs typeface="Arial" panose="020B0604020202020204" pitchFamily="34" charset="0"/>
              </a:rPr>
              <a:t>Automatic Street light</a:t>
            </a:r>
            <a:endParaRPr lang="en-IN" sz="4800" dirty="0">
              <a:latin typeface="Algerian" panose="04020705040A02060702" pitchFamily="82" charset="0"/>
            </a:endParaRPr>
          </a:p>
        </p:txBody>
      </p:sp>
      <p:sp>
        <p:nvSpPr>
          <p:cNvPr id="8" name="Google Shape;343;p12">
            <a:extLst>
              <a:ext uri="{FF2B5EF4-FFF2-40B4-BE49-F238E27FC236}">
                <a16:creationId xmlns:a16="http://schemas.microsoft.com/office/drawing/2014/main" id="{7FDB809F-5AFC-4CD9-8316-B4EB34755439}"/>
              </a:ext>
            </a:extLst>
          </p:cNvPr>
          <p:cNvSpPr txBox="1"/>
          <p:nvPr/>
        </p:nvSpPr>
        <p:spPr>
          <a:xfrm>
            <a:off x="802077" y="1068717"/>
            <a:ext cx="3230211" cy="572706"/>
          </a:xfrm>
          <a:prstGeom prst="rect">
            <a:avLst/>
          </a:prstGeom>
          <a:noFill/>
          <a:ln>
            <a:noFill/>
          </a:ln>
        </p:spPr>
        <p:txBody>
          <a:bodyPr spcFirstLastPara="1" wrap="square" lIns="91425" tIns="91425" rIns="91425" bIns="91425" anchor="t" anchorCtr="0">
            <a:noAutofit/>
          </a:bodyPr>
          <a:lstStyle/>
          <a:p>
            <a:pPr marL="0" lvl="0" indent="0" algn="ctr" rtl="1">
              <a:spcBef>
                <a:spcPts val="600"/>
              </a:spcBef>
              <a:spcAft>
                <a:spcPts val="0"/>
              </a:spcAft>
              <a:buNone/>
            </a:pPr>
            <a:r>
              <a:rPr lang="en-US" sz="2000" b="1" u="sng" dirty="0">
                <a:solidFill>
                  <a:srgbClr val="00E1C6"/>
                </a:solidFill>
                <a:latin typeface="Times New Roman" panose="02020603050405020304" pitchFamily="18" charset="0"/>
                <a:ea typeface="Muli"/>
                <a:cs typeface="Times New Roman" panose="02020603050405020304" pitchFamily="18" charset="0"/>
                <a:sym typeface="Muli"/>
              </a:rPr>
              <a:t>How it Works?</a:t>
            </a:r>
            <a:endParaRPr lang="en-US" u="sng" dirty="0">
              <a:solidFill>
                <a:srgbClr val="C6DAEC"/>
              </a:solidFill>
              <a:latin typeface="Times New Roman" panose="02020603050405020304" pitchFamily="18" charset="0"/>
              <a:ea typeface="Muli"/>
              <a:cs typeface="Times New Roman" panose="02020603050405020304" pitchFamily="18" charset="0"/>
              <a:sym typeface="Muli"/>
            </a:endParaRPr>
          </a:p>
        </p:txBody>
      </p:sp>
      <p:sp>
        <p:nvSpPr>
          <p:cNvPr id="6" name="Google Shape;343;p12">
            <a:extLst>
              <a:ext uri="{FF2B5EF4-FFF2-40B4-BE49-F238E27FC236}">
                <a16:creationId xmlns:a16="http://schemas.microsoft.com/office/drawing/2014/main" id="{C9CA45EF-AAD1-407C-B325-CAAC59A37076}"/>
              </a:ext>
            </a:extLst>
          </p:cNvPr>
          <p:cNvSpPr txBox="1"/>
          <p:nvPr/>
        </p:nvSpPr>
        <p:spPr>
          <a:xfrm>
            <a:off x="1221698" y="1641423"/>
            <a:ext cx="7060368" cy="3128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2" indent="-285750" algn="just">
              <a:spcBef>
                <a:spcPts val="600"/>
              </a:spcBef>
              <a:buClr>
                <a:schemeClr val="dk1"/>
              </a:buClr>
              <a:buSzPts val="1100"/>
              <a:buFont typeface="Wingdings" panose="05000000000000000000" pitchFamily="2" charset="2"/>
              <a:buChar char="Ø"/>
            </a:pPr>
            <a:r>
              <a:rPr lang="en-US" sz="1800" dirty="0">
                <a:solidFill>
                  <a:srgbClr val="C6DAEC"/>
                </a:solidFill>
                <a:latin typeface="Times New Roman" panose="02020603050405020304" pitchFamily="18" charset="0"/>
                <a:ea typeface="Muli"/>
                <a:cs typeface="Times New Roman" panose="02020603050405020304" pitchFamily="18" charset="0"/>
                <a:sym typeface="Muli"/>
              </a:rPr>
              <a:t>In Automatic Street Light System, If any movement is detected near by the street lights then the intensity of the lights will increased and if no movement nearby is detected then the intensity of the lights will remains low.</a:t>
            </a:r>
          </a:p>
          <a:p>
            <a:pPr marL="285750" lvl="2" indent="-285750" algn="just">
              <a:spcBef>
                <a:spcPts val="600"/>
              </a:spcBef>
              <a:buClr>
                <a:schemeClr val="dk1"/>
              </a:buClr>
              <a:buSzPts val="1100"/>
              <a:buFont typeface="Wingdings" panose="05000000000000000000" pitchFamily="2" charset="2"/>
              <a:buChar char="Ø"/>
            </a:pPr>
            <a:r>
              <a:rPr lang="en-US" sz="1800" dirty="0">
                <a:solidFill>
                  <a:srgbClr val="C6DAEC"/>
                </a:solidFill>
                <a:latin typeface="Times New Roman" panose="02020603050405020304" pitchFamily="18" charset="0"/>
                <a:ea typeface="Muli"/>
                <a:cs typeface="Times New Roman" panose="02020603050405020304" pitchFamily="18" charset="0"/>
                <a:sym typeface="Muli"/>
              </a:rPr>
              <a:t>Through the low intensity of the Lights, Electricity can be saved </a:t>
            </a:r>
            <a:r>
              <a:rPr lang="en-US" sz="1800" dirty="0" err="1">
                <a:solidFill>
                  <a:srgbClr val="C6DAEC"/>
                </a:solidFill>
                <a:latin typeface="Times New Roman" panose="02020603050405020304" pitchFamily="18" charset="0"/>
                <a:ea typeface="Muli"/>
                <a:cs typeface="Times New Roman" panose="02020603050405020304" pitchFamily="18" charset="0"/>
                <a:sym typeface="Muli"/>
              </a:rPr>
              <a:t>upto</a:t>
            </a:r>
            <a:r>
              <a:rPr lang="en-US" sz="1800" dirty="0">
                <a:solidFill>
                  <a:srgbClr val="C6DAEC"/>
                </a:solidFill>
                <a:latin typeface="Times New Roman" panose="02020603050405020304" pitchFamily="18" charset="0"/>
                <a:ea typeface="Muli"/>
                <a:cs typeface="Times New Roman" panose="02020603050405020304" pitchFamily="18" charset="0"/>
                <a:sym typeface="Muli"/>
              </a:rPr>
              <a:t> some points.</a:t>
            </a:r>
          </a:p>
        </p:txBody>
      </p:sp>
    </p:spTree>
    <p:extLst>
      <p:ext uri="{BB962C8B-B14F-4D97-AF65-F5344CB8AC3E}">
        <p14:creationId xmlns:p14="http://schemas.microsoft.com/office/powerpoint/2010/main" val="2075237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82FEFD-FB2A-405C-BC28-23CC47F483EF}"/>
              </a:ext>
            </a:extLst>
          </p:cNvPr>
          <p:cNvPicPr>
            <a:picLocks noChangeAspect="1"/>
          </p:cNvPicPr>
          <p:nvPr/>
        </p:nvPicPr>
        <p:blipFill rotWithShape="1">
          <a:blip r:embed="rId2"/>
          <a:srcRect l="6505" t="4268" r="37627" b="8799"/>
          <a:stretch/>
        </p:blipFill>
        <p:spPr>
          <a:xfrm>
            <a:off x="2690734" y="1145411"/>
            <a:ext cx="4444584" cy="3890226"/>
          </a:xfrm>
          <a:prstGeom prst="rect">
            <a:avLst/>
          </a:prstGeom>
          <a:ln w="38100">
            <a:solidFill>
              <a:schemeClr val="tx1">
                <a:lumMod val="50000"/>
              </a:schemeClr>
            </a:solidFill>
          </a:ln>
        </p:spPr>
      </p:pic>
      <p:sp>
        <p:nvSpPr>
          <p:cNvPr id="8" name="Google Shape;343;p12">
            <a:extLst>
              <a:ext uri="{FF2B5EF4-FFF2-40B4-BE49-F238E27FC236}">
                <a16:creationId xmlns:a16="http://schemas.microsoft.com/office/drawing/2014/main" id="{7FDB809F-5AFC-4CD9-8316-B4EB34755439}"/>
              </a:ext>
            </a:extLst>
          </p:cNvPr>
          <p:cNvSpPr txBox="1"/>
          <p:nvPr/>
        </p:nvSpPr>
        <p:spPr>
          <a:xfrm>
            <a:off x="1139356" y="497754"/>
            <a:ext cx="3230211" cy="572706"/>
          </a:xfrm>
          <a:prstGeom prst="rect">
            <a:avLst/>
          </a:prstGeom>
          <a:noFill/>
          <a:ln>
            <a:noFill/>
          </a:ln>
        </p:spPr>
        <p:txBody>
          <a:bodyPr spcFirstLastPara="1" wrap="square" lIns="91425" tIns="91425" rIns="91425" bIns="91425" anchor="t" anchorCtr="0">
            <a:noAutofit/>
          </a:bodyPr>
          <a:lstStyle/>
          <a:p>
            <a:pPr marL="0" lvl="0" indent="0" algn="ctr" rtl="1">
              <a:spcBef>
                <a:spcPts val="600"/>
              </a:spcBef>
              <a:spcAft>
                <a:spcPts val="0"/>
              </a:spcAft>
              <a:buNone/>
            </a:pPr>
            <a:r>
              <a:rPr lang="en-US" sz="2000" b="1" u="sng" dirty="0">
                <a:solidFill>
                  <a:srgbClr val="00E1C6"/>
                </a:solidFill>
                <a:latin typeface="Times New Roman" panose="02020603050405020304" pitchFamily="18" charset="0"/>
                <a:ea typeface="Muli"/>
                <a:cs typeface="Times New Roman" panose="02020603050405020304" pitchFamily="18" charset="0"/>
                <a:sym typeface="Muli"/>
              </a:rPr>
              <a:t>Block Diagram:-</a:t>
            </a:r>
            <a:endParaRPr lang="en-US" u="sng" dirty="0">
              <a:solidFill>
                <a:srgbClr val="C6DAEC"/>
              </a:solidFill>
              <a:latin typeface="Times New Roman" panose="02020603050405020304" pitchFamily="18" charset="0"/>
              <a:ea typeface="Muli"/>
              <a:cs typeface="Times New Roman" panose="02020603050405020304" pitchFamily="18" charset="0"/>
              <a:sym typeface="Muli"/>
            </a:endParaRPr>
          </a:p>
        </p:txBody>
      </p:sp>
    </p:spTree>
    <p:extLst>
      <p:ext uri="{BB962C8B-B14F-4D97-AF65-F5344CB8AC3E}">
        <p14:creationId xmlns:p14="http://schemas.microsoft.com/office/powerpoint/2010/main" val="2561326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493722B-C961-4E0C-AB59-39AB076954BA}"/>
              </a:ext>
            </a:extLst>
          </p:cNvPr>
          <p:cNvSpPr>
            <a:spLocks noGrp="1"/>
          </p:cNvSpPr>
          <p:nvPr>
            <p:ph type="title"/>
          </p:nvPr>
        </p:nvSpPr>
        <p:spPr>
          <a:xfrm>
            <a:off x="1022479" y="179025"/>
            <a:ext cx="7255239" cy="572706"/>
          </a:xfrm>
        </p:spPr>
        <p:txBody>
          <a:bodyPr>
            <a:noAutofit/>
          </a:bodyPr>
          <a:lstStyle/>
          <a:p>
            <a:pPr algn="ctr"/>
            <a:r>
              <a:rPr lang="en-IN" sz="3200" u="sng" dirty="0">
                <a:effectLst/>
                <a:latin typeface="Algerian" panose="04020705040A02060702" pitchFamily="82" charset="0"/>
                <a:ea typeface="Calibri" panose="020F0502020204030204" pitchFamily="34" charset="0"/>
                <a:cs typeface="Arial" panose="020B0604020202020204" pitchFamily="34" charset="0"/>
              </a:rPr>
              <a:t>Working</a:t>
            </a:r>
            <a:endParaRPr lang="en-IN" sz="4800" dirty="0">
              <a:latin typeface="Algerian" panose="04020705040A02060702" pitchFamily="82" charset="0"/>
            </a:endParaRPr>
          </a:p>
        </p:txBody>
      </p:sp>
    </p:spTree>
    <p:extLst>
      <p:ext uri="{BB962C8B-B14F-4D97-AF65-F5344CB8AC3E}">
        <p14:creationId xmlns:p14="http://schemas.microsoft.com/office/powerpoint/2010/main" val="2838297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493722B-C961-4E0C-AB59-39AB076954BA}"/>
              </a:ext>
            </a:extLst>
          </p:cNvPr>
          <p:cNvSpPr>
            <a:spLocks noGrp="1"/>
          </p:cNvSpPr>
          <p:nvPr>
            <p:ph type="title"/>
          </p:nvPr>
        </p:nvSpPr>
        <p:spPr>
          <a:xfrm>
            <a:off x="1304142" y="404734"/>
            <a:ext cx="7255239" cy="572706"/>
          </a:xfrm>
        </p:spPr>
        <p:txBody>
          <a:bodyPr>
            <a:noAutofit/>
          </a:bodyPr>
          <a:lstStyle/>
          <a:p>
            <a:pPr algn="ctr"/>
            <a:r>
              <a:rPr lang="en-IN" sz="3200" u="sng" dirty="0">
                <a:latin typeface="Algerian" panose="04020705040A02060702" pitchFamily="82" charset="0"/>
                <a:cs typeface="Arial" panose="020B0604020202020204" pitchFamily="34" charset="0"/>
              </a:rPr>
              <a:t>Smart parking system</a:t>
            </a:r>
            <a:endParaRPr lang="en-IN" sz="4800" dirty="0">
              <a:latin typeface="Algerian" panose="04020705040A02060702" pitchFamily="82" charset="0"/>
            </a:endParaRPr>
          </a:p>
        </p:txBody>
      </p:sp>
      <p:sp>
        <p:nvSpPr>
          <p:cNvPr id="9" name="Google Shape;343;p12">
            <a:extLst>
              <a:ext uri="{FF2B5EF4-FFF2-40B4-BE49-F238E27FC236}">
                <a16:creationId xmlns:a16="http://schemas.microsoft.com/office/drawing/2014/main" id="{0B3D8368-6C27-4D36-B57B-656A8212C7D9}"/>
              </a:ext>
            </a:extLst>
          </p:cNvPr>
          <p:cNvSpPr txBox="1"/>
          <p:nvPr/>
        </p:nvSpPr>
        <p:spPr>
          <a:xfrm>
            <a:off x="1079395" y="1261945"/>
            <a:ext cx="3230211" cy="572706"/>
          </a:xfrm>
          <a:prstGeom prst="rect">
            <a:avLst/>
          </a:prstGeom>
          <a:noFill/>
          <a:ln>
            <a:noFill/>
          </a:ln>
        </p:spPr>
        <p:txBody>
          <a:bodyPr spcFirstLastPara="1" wrap="square" lIns="91425" tIns="91425" rIns="91425" bIns="91425" anchor="t" anchorCtr="0">
            <a:noAutofit/>
          </a:bodyPr>
          <a:lstStyle/>
          <a:p>
            <a:pPr marL="0" lvl="0" indent="0" algn="ctr" rtl="1">
              <a:spcBef>
                <a:spcPts val="600"/>
              </a:spcBef>
              <a:spcAft>
                <a:spcPts val="0"/>
              </a:spcAft>
              <a:buNone/>
            </a:pPr>
            <a:r>
              <a:rPr lang="en-US" sz="2000" b="1" u="sng" dirty="0">
                <a:solidFill>
                  <a:srgbClr val="00E1C6"/>
                </a:solidFill>
                <a:latin typeface="Times New Roman" panose="02020603050405020304" pitchFamily="18" charset="0"/>
                <a:ea typeface="Muli"/>
                <a:cs typeface="Times New Roman" panose="02020603050405020304" pitchFamily="18" charset="0"/>
                <a:sym typeface="Muli"/>
              </a:rPr>
              <a:t>How it Works?</a:t>
            </a:r>
            <a:endParaRPr lang="en-US" u="sng" dirty="0">
              <a:solidFill>
                <a:srgbClr val="C6DAEC"/>
              </a:solidFill>
              <a:latin typeface="Times New Roman" panose="02020603050405020304" pitchFamily="18" charset="0"/>
              <a:ea typeface="Muli"/>
              <a:cs typeface="Times New Roman" panose="02020603050405020304" pitchFamily="18" charset="0"/>
              <a:sym typeface="Muli"/>
            </a:endParaRPr>
          </a:p>
        </p:txBody>
      </p:sp>
      <p:sp>
        <p:nvSpPr>
          <p:cNvPr id="5" name="Google Shape;343;p12">
            <a:extLst>
              <a:ext uri="{FF2B5EF4-FFF2-40B4-BE49-F238E27FC236}">
                <a16:creationId xmlns:a16="http://schemas.microsoft.com/office/drawing/2014/main" id="{D1C5F93A-599F-45FC-B3AB-0A47092DE4B7}"/>
              </a:ext>
            </a:extLst>
          </p:cNvPr>
          <p:cNvSpPr txBox="1"/>
          <p:nvPr/>
        </p:nvSpPr>
        <p:spPr>
          <a:xfrm>
            <a:off x="1603944" y="1834651"/>
            <a:ext cx="6655633" cy="3128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2" indent="-285750" algn="just">
              <a:spcBef>
                <a:spcPts val="600"/>
              </a:spcBef>
              <a:buClr>
                <a:schemeClr val="dk1"/>
              </a:buClr>
              <a:buSzPts val="1100"/>
              <a:buFont typeface="Wingdings" panose="05000000000000000000" pitchFamily="2" charset="2"/>
              <a:buChar char="Ø"/>
            </a:pPr>
            <a:r>
              <a:rPr lang="en-US" sz="1800" dirty="0">
                <a:solidFill>
                  <a:srgbClr val="C6DAEC"/>
                </a:solidFill>
                <a:latin typeface="Times New Roman" panose="02020603050405020304" pitchFamily="18" charset="0"/>
                <a:ea typeface="Muli"/>
                <a:cs typeface="Times New Roman" panose="02020603050405020304" pitchFamily="18" charset="0"/>
                <a:sym typeface="Muli"/>
              </a:rPr>
              <a:t>In smart parking system, there is parking area in the city and if there is any free slot is available then only it will allow to enter new vehicle in the parking area and if it is full then it will not allow to enter in the parking area.</a:t>
            </a:r>
          </a:p>
          <a:p>
            <a:pPr marL="285750" lvl="2" indent="-285750" algn="just">
              <a:spcBef>
                <a:spcPts val="600"/>
              </a:spcBef>
              <a:buClr>
                <a:schemeClr val="dk1"/>
              </a:buClr>
              <a:buSzPts val="1100"/>
              <a:buFont typeface="Wingdings" panose="05000000000000000000" pitchFamily="2" charset="2"/>
              <a:buChar char="Ø"/>
            </a:pPr>
            <a:r>
              <a:rPr lang="en-US" sz="1800" dirty="0">
                <a:solidFill>
                  <a:srgbClr val="C6DAEC"/>
                </a:solidFill>
                <a:latin typeface="Times New Roman" panose="02020603050405020304" pitchFamily="18" charset="0"/>
                <a:ea typeface="Muli"/>
                <a:cs typeface="Times New Roman" panose="02020603050405020304" pitchFamily="18" charset="0"/>
                <a:sym typeface="Muli"/>
              </a:rPr>
              <a:t>User can observe the status of that parking area through website and website gives real time data related to parking area.</a:t>
            </a:r>
          </a:p>
        </p:txBody>
      </p:sp>
    </p:spTree>
    <p:extLst>
      <p:ext uri="{BB962C8B-B14F-4D97-AF65-F5344CB8AC3E}">
        <p14:creationId xmlns:p14="http://schemas.microsoft.com/office/powerpoint/2010/main" val="2200756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8D57F-A256-4B47-8827-CE8E61E27F9A}"/>
              </a:ext>
            </a:extLst>
          </p:cNvPr>
          <p:cNvPicPr>
            <a:picLocks noChangeAspect="1"/>
          </p:cNvPicPr>
          <p:nvPr/>
        </p:nvPicPr>
        <p:blipFill rotWithShape="1">
          <a:blip r:embed="rId2"/>
          <a:srcRect l="3758" r="4889"/>
          <a:stretch/>
        </p:blipFill>
        <p:spPr>
          <a:xfrm>
            <a:off x="1642830" y="1154242"/>
            <a:ext cx="6195784" cy="3814997"/>
          </a:xfrm>
          <a:prstGeom prst="rect">
            <a:avLst/>
          </a:prstGeom>
          <a:ln w="38100">
            <a:solidFill>
              <a:schemeClr val="tx1">
                <a:lumMod val="50000"/>
              </a:schemeClr>
            </a:solidFill>
          </a:ln>
        </p:spPr>
      </p:pic>
      <p:sp>
        <p:nvSpPr>
          <p:cNvPr id="9" name="Google Shape;343;p12">
            <a:extLst>
              <a:ext uri="{FF2B5EF4-FFF2-40B4-BE49-F238E27FC236}">
                <a16:creationId xmlns:a16="http://schemas.microsoft.com/office/drawing/2014/main" id="{0B3D8368-6C27-4D36-B57B-656A8212C7D9}"/>
              </a:ext>
            </a:extLst>
          </p:cNvPr>
          <p:cNvSpPr txBox="1"/>
          <p:nvPr/>
        </p:nvSpPr>
        <p:spPr>
          <a:xfrm>
            <a:off x="1221936" y="482764"/>
            <a:ext cx="3230211" cy="572706"/>
          </a:xfrm>
          <a:prstGeom prst="rect">
            <a:avLst/>
          </a:prstGeom>
          <a:noFill/>
          <a:ln>
            <a:noFill/>
          </a:ln>
        </p:spPr>
        <p:txBody>
          <a:bodyPr spcFirstLastPara="1" wrap="square" lIns="91425" tIns="91425" rIns="91425" bIns="91425" anchor="t" anchorCtr="0">
            <a:noAutofit/>
          </a:bodyPr>
          <a:lstStyle/>
          <a:p>
            <a:pPr marL="0" lvl="0" indent="0" algn="ctr" rtl="1">
              <a:spcBef>
                <a:spcPts val="600"/>
              </a:spcBef>
              <a:spcAft>
                <a:spcPts val="0"/>
              </a:spcAft>
              <a:buNone/>
            </a:pPr>
            <a:r>
              <a:rPr lang="en-US" sz="2000" b="1" u="sng" dirty="0">
                <a:solidFill>
                  <a:srgbClr val="00E1C6"/>
                </a:solidFill>
                <a:latin typeface="Times New Roman" panose="02020603050405020304" pitchFamily="18" charset="0"/>
                <a:ea typeface="Muli"/>
                <a:cs typeface="Times New Roman" panose="02020603050405020304" pitchFamily="18" charset="0"/>
                <a:sym typeface="Muli"/>
              </a:rPr>
              <a:t>Block Diagram:-</a:t>
            </a:r>
            <a:endParaRPr lang="en-US" u="sng" dirty="0">
              <a:solidFill>
                <a:srgbClr val="C6DAEC"/>
              </a:solidFill>
              <a:latin typeface="Times New Roman" panose="02020603050405020304" pitchFamily="18" charset="0"/>
              <a:ea typeface="Muli"/>
              <a:cs typeface="Times New Roman" panose="02020603050405020304" pitchFamily="18" charset="0"/>
              <a:sym typeface="Muli"/>
            </a:endParaRPr>
          </a:p>
        </p:txBody>
      </p:sp>
    </p:spTree>
    <p:extLst>
      <p:ext uri="{BB962C8B-B14F-4D97-AF65-F5344CB8AC3E}">
        <p14:creationId xmlns:p14="http://schemas.microsoft.com/office/powerpoint/2010/main" val="124743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493722B-C961-4E0C-AB59-39AB076954BA}"/>
              </a:ext>
            </a:extLst>
          </p:cNvPr>
          <p:cNvSpPr>
            <a:spLocks noGrp="1"/>
          </p:cNvSpPr>
          <p:nvPr>
            <p:ph type="title"/>
          </p:nvPr>
        </p:nvSpPr>
        <p:spPr>
          <a:xfrm>
            <a:off x="1403480" y="480169"/>
            <a:ext cx="7255239" cy="572706"/>
          </a:xfrm>
        </p:spPr>
        <p:txBody>
          <a:bodyPr>
            <a:noAutofit/>
          </a:bodyPr>
          <a:lstStyle/>
          <a:p>
            <a:pPr algn="ctr"/>
            <a:r>
              <a:rPr lang="en-IN" sz="3200" u="sng" dirty="0">
                <a:effectLst/>
                <a:latin typeface="Algerian" panose="04020705040A02060702" pitchFamily="82" charset="0"/>
                <a:ea typeface="Calibri" panose="020F0502020204030204" pitchFamily="34" charset="0"/>
                <a:cs typeface="Arial" panose="020B0604020202020204" pitchFamily="34" charset="0"/>
              </a:rPr>
              <a:t>Working</a:t>
            </a:r>
            <a:endParaRPr lang="en-IN" sz="4800" dirty="0">
              <a:latin typeface="Algerian" panose="04020705040A02060702" pitchFamily="82" charset="0"/>
            </a:endParaRPr>
          </a:p>
        </p:txBody>
      </p:sp>
    </p:spTree>
    <p:extLst>
      <p:ext uri="{BB962C8B-B14F-4D97-AF65-F5344CB8AC3E}">
        <p14:creationId xmlns:p14="http://schemas.microsoft.com/office/powerpoint/2010/main" val="2444853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493722B-C961-4E0C-AB59-39AB076954BA}"/>
              </a:ext>
            </a:extLst>
          </p:cNvPr>
          <p:cNvSpPr>
            <a:spLocks noGrp="1"/>
          </p:cNvSpPr>
          <p:nvPr>
            <p:ph type="title"/>
          </p:nvPr>
        </p:nvSpPr>
        <p:spPr>
          <a:xfrm>
            <a:off x="1397276" y="298263"/>
            <a:ext cx="7255239" cy="572706"/>
          </a:xfrm>
        </p:spPr>
        <p:txBody>
          <a:bodyPr>
            <a:noAutofit/>
          </a:bodyPr>
          <a:lstStyle/>
          <a:p>
            <a:pPr algn="ctr"/>
            <a:r>
              <a:rPr lang="en-IN" sz="3200" u="sng" dirty="0">
                <a:latin typeface="Algerian" panose="04020705040A02060702" pitchFamily="82" charset="0"/>
                <a:cs typeface="Arial" panose="020B0604020202020204" pitchFamily="34" charset="0"/>
              </a:rPr>
              <a:t>Smart water system</a:t>
            </a:r>
            <a:endParaRPr lang="en-IN" sz="4800" dirty="0">
              <a:latin typeface="Algerian" panose="04020705040A02060702" pitchFamily="82" charset="0"/>
            </a:endParaRPr>
          </a:p>
        </p:txBody>
      </p:sp>
      <p:sp>
        <p:nvSpPr>
          <p:cNvPr id="8" name="Google Shape;343;p12">
            <a:extLst>
              <a:ext uri="{FF2B5EF4-FFF2-40B4-BE49-F238E27FC236}">
                <a16:creationId xmlns:a16="http://schemas.microsoft.com/office/drawing/2014/main" id="{593F551E-03A1-41CC-A5E9-5DB4BE6804F0}"/>
              </a:ext>
            </a:extLst>
          </p:cNvPr>
          <p:cNvSpPr txBox="1"/>
          <p:nvPr/>
        </p:nvSpPr>
        <p:spPr>
          <a:xfrm>
            <a:off x="1115206" y="1083191"/>
            <a:ext cx="3230211" cy="572706"/>
          </a:xfrm>
          <a:prstGeom prst="rect">
            <a:avLst/>
          </a:prstGeom>
          <a:noFill/>
          <a:ln>
            <a:noFill/>
          </a:ln>
        </p:spPr>
        <p:txBody>
          <a:bodyPr spcFirstLastPara="1" wrap="square" lIns="91425" tIns="91425" rIns="91425" bIns="91425" anchor="t" anchorCtr="0">
            <a:noAutofit/>
          </a:bodyPr>
          <a:lstStyle/>
          <a:p>
            <a:pPr marL="0" lvl="0" indent="0" algn="ctr" rtl="1">
              <a:spcBef>
                <a:spcPts val="600"/>
              </a:spcBef>
              <a:spcAft>
                <a:spcPts val="0"/>
              </a:spcAft>
              <a:buNone/>
            </a:pPr>
            <a:r>
              <a:rPr lang="en-US" sz="2000" b="1" u="sng" dirty="0">
                <a:solidFill>
                  <a:srgbClr val="00E1C6"/>
                </a:solidFill>
                <a:latin typeface="Times New Roman" panose="02020603050405020304" pitchFamily="18" charset="0"/>
                <a:ea typeface="Muli"/>
                <a:cs typeface="Times New Roman" panose="02020603050405020304" pitchFamily="18" charset="0"/>
                <a:sym typeface="Muli"/>
              </a:rPr>
              <a:t>How it Works?</a:t>
            </a:r>
            <a:endParaRPr lang="en-US" u="sng" dirty="0">
              <a:solidFill>
                <a:srgbClr val="C6DAEC"/>
              </a:solidFill>
              <a:latin typeface="Times New Roman" panose="02020603050405020304" pitchFamily="18" charset="0"/>
              <a:ea typeface="Muli"/>
              <a:cs typeface="Times New Roman" panose="02020603050405020304" pitchFamily="18" charset="0"/>
              <a:sym typeface="Muli"/>
            </a:endParaRPr>
          </a:p>
        </p:txBody>
      </p:sp>
      <p:sp>
        <p:nvSpPr>
          <p:cNvPr id="5" name="Google Shape;343;p12">
            <a:extLst>
              <a:ext uri="{FF2B5EF4-FFF2-40B4-BE49-F238E27FC236}">
                <a16:creationId xmlns:a16="http://schemas.microsoft.com/office/drawing/2014/main" id="{0E27C11E-C8FB-4022-8B6C-6ED67BB4C920}"/>
              </a:ext>
            </a:extLst>
          </p:cNvPr>
          <p:cNvSpPr txBox="1"/>
          <p:nvPr/>
        </p:nvSpPr>
        <p:spPr>
          <a:xfrm>
            <a:off x="1603944" y="1716957"/>
            <a:ext cx="6655633" cy="3128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2" indent="-285750" algn="just">
              <a:spcBef>
                <a:spcPts val="600"/>
              </a:spcBef>
              <a:buClr>
                <a:schemeClr val="dk1"/>
              </a:buClr>
              <a:buSzPts val="1100"/>
              <a:buFont typeface="Wingdings" panose="05000000000000000000" pitchFamily="2" charset="2"/>
              <a:buChar char="Ø"/>
            </a:pPr>
            <a:r>
              <a:rPr lang="en-US" sz="1800" dirty="0">
                <a:solidFill>
                  <a:srgbClr val="C6DAEC"/>
                </a:solidFill>
                <a:latin typeface="Times New Roman" panose="02020603050405020304" pitchFamily="18" charset="0"/>
                <a:ea typeface="Muli"/>
                <a:cs typeface="Times New Roman" panose="02020603050405020304" pitchFamily="18" charset="0"/>
                <a:sym typeface="Muli"/>
              </a:rPr>
              <a:t>In smart water system, there is water tank in the city or society, if it is empty then the water pump will automatically turns on and remain on until water tank is full and when it is full then the water pump will automatically turns off.</a:t>
            </a:r>
          </a:p>
          <a:p>
            <a:pPr marL="285750" lvl="2" indent="-285750" algn="just">
              <a:spcBef>
                <a:spcPts val="600"/>
              </a:spcBef>
              <a:buClr>
                <a:schemeClr val="dk1"/>
              </a:buClr>
              <a:buSzPts val="1100"/>
              <a:buFont typeface="Wingdings" panose="05000000000000000000" pitchFamily="2" charset="2"/>
              <a:buChar char="Ø"/>
            </a:pPr>
            <a:r>
              <a:rPr lang="en-US" sz="1800" dirty="0">
                <a:solidFill>
                  <a:srgbClr val="C6DAEC"/>
                </a:solidFill>
                <a:latin typeface="Times New Roman" panose="02020603050405020304" pitchFamily="18" charset="0"/>
                <a:ea typeface="Muli"/>
                <a:cs typeface="Times New Roman" panose="02020603050405020304" pitchFamily="18" charset="0"/>
                <a:sym typeface="Muli"/>
              </a:rPr>
              <a:t>There are some LED indicator which will show the water level in water tank.</a:t>
            </a:r>
          </a:p>
          <a:p>
            <a:pPr marL="285750" lvl="2" indent="-285750" algn="just">
              <a:spcBef>
                <a:spcPts val="600"/>
              </a:spcBef>
              <a:buClr>
                <a:schemeClr val="dk1"/>
              </a:buClr>
              <a:buSzPts val="1100"/>
              <a:buFont typeface="Wingdings" panose="05000000000000000000" pitchFamily="2" charset="2"/>
              <a:buChar char="Ø"/>
            </a:pPr>
            <a:r>
              <a:rPr lang="en-US" sz="1800" dirty="0">
                <a:solidFill>
                  <a:srgbClr val="C6DAEC"/>
                </a:solidFill>
                <a:latin typeface="Times New Roman" panose="02020603050405020304" pitchFamily="18" charset="0"/>
                <a:ea typeface="Muli"/>
                <a:cs typeface="Times New Roman" panose="02020603050405020304" pitchFamily="18" charset="0"/>
                <a:sym typeface="Muli"/>
              </a:rPr>
              <a:t>The water level information  and water pump status can also be seen through website by users.</a:t>
            </a:r>
          </a:p>
          <a:p>
            <a:pPr marL="285750" lvl="2" indent="-285750" algn="just">
              <a:spcBef>
                <a:spcPts val="600"/>
              </a:spcBef>
              <a:buClr>
                <a:schemeClr val="dk1"/>
              </a:buClr>
              <a:buSzPts val="1100"/>
              <a:buFont typeface="Wingdings" panose="05000000000000000000" pitchFamily="2" charset="2"/>
              <a:buChar char="Ø"/>
            </a:pPr>
            <a:endParaRPr lang="en-US" sz="1800" dirty="0">
              <a:solidFill>
                <a:srgbClr val="C6DAEC"/>
              </a:solidFill>
              <a:latin typeface="Times New Roman" panose="02020603050405020304" pitchFamily="18" charset="0"/>
              <a:ea typeface="Muli"/>
              <a:cs typeface="Times New Roman" panose="02020603050405020304" pitchFamily="18" charset="0"/>
              <a:sym typeface="Muli"/>
            </a:endParaRPr>
          </a:p>
        </p:txBody>
      </p:sp>
    </p:spTree>
    <p:extLst>
      <p:ext uri="{BB962C8B-B14F-4D97-AF65-F5344CB8AC3E}">
        <p14:creationId xmlns:p14="http://schemas.microsoft.com/office/powerpoint/2010/main" val="3335393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8" name="Title 1">
            <a:extLst>
              <a:ext uri="{FF2B5EF4-FFF2-40B4-BE49-F238E27FC236}">
                <a16:creationId xmlns:a16="http://schemas.microsoft.com/office/drawing/2014/main" id="{5E41FB6C-7A8F-4782-A444-1E7B7287F5BA}"/>
              </a:ext>
            </a:extLst>
          </p:cNvPr>
          <p:cNvSpPr>
            <a:spLocks noGrp="1"/>
          </p:cNvSpPr>
          <p:nvPr>
            <p:ph type="title"/>
          </p:nvPr>
        </p:nvSpPr>
        <p:spPr>
          <a:xfrm>
            <a:off x="532171" y="824895"/>
            <a:ext cx="8079653" cy="860954"/>
          </a:xfrm>
        </p:spPr>
        <p:txBody>
          <a:bodyPr>
            <a:normAutofit/>
          </a:bodyPr>
          <a:lstStyle/>
          <a:p>
            <a:pPr algn="ctr"/>
            <a:r>
              <a:rPr lang="en-IN" sz="3200" u="sng" dirty="0">
                <a:latin typeface="Algerian" panose="04020705040A02060702" pitchFamily="82" charset="0"/>
              </a:rPr>
              <a:t>Group member’s details</a:t>
            </a:r>
          </a:p>
        </p:txBody>
      </p:sp>
      <p:graphicFrame>
        <p:nvGraphicFramePr>
          <p:cNvPr id="9" name="Table 4">
            <a:extLst>
              <a:ext uri="{FF2B5EF4-FFF2-40B4-BE49-F238E27FC236}">
                <a16:creationId xmlns:a16="http://schemas.microsoft.com/office/drawing/2014/main" id="{E22AB09D-4C89-4A6B-B6A5-E6BB1B3A6B23}"/>
              </a:ext>
            </a:extLst>
          </p:cNvPr>
          <p:cNvGraphicFramePr>
            <a:graphicFrameLocks noGrp="1"/>
          </p:cNvGraphicFramePr>
          <p:nvPr>
            <p:extLst>
              <p:ext uri="{D42A27DB-BD31-4B8C-83A1-F6EECF244321}">
                <p14:modId xmlns:p14="http://schemas.microsoft.com/office/powerpoint/2010/main" val="3194030456"/>
              </p:ext>
            </p:extLst>
          </p:nvPr>
        </p:nvGraphicFramePr>
        <p:xfrm>
          <a:off x="43931" y="1984396"/>
          <a:ext cx="9056135" cy="2081212"/>
        </p:xfrm>
        <a:graphic>
          <a:graphicData uri="http://schemas.openxmlformats.org/drawingml/2006/table">
            <a:tbl>
              <a:tblPr firstRow="1" bandRow="1">
                <a:tableStyleId>{5C22544A-7EE6-4342-B048-85BDC9FD1C3A}</a:tableStyleId>
              </a:tblPr>
              <a:tblGrid>
                <a:gridCol w="5699826">
                  <a:extLst>
                    <a:ext uri="{9D8B030D-6E8A-4147-A177-3AD203B41FA5}">
                      <a16:colId xmlns:a16="http://schemas.microsoft.com/office/drawing/2014/main" val="2647521589"/>
                    </a:ext>
                  </a:extLst>
                </a:gridCol>
                <a:gridCol w="3356309">
                  <a:extLst>
                    <a:ext uri="{9D8B030D-6E8A-4147-A177-3AD203B41FA5}">
                      <a16:colId xmlns:a16="http://schemas.microsoft.com/office/drawing/2014/main" val="2802977857"/>
                    </a:ext>
                  </a:extLst>
                </a:gridCol>
              </a:tblGrid>
              <a:tr h="520303">
                <a:tc>
                  <a:txBody>
                    <a:bodyPr/>
                    <a:lstStyle/>
                    <a:p>
                      <a:pPr algn="ctr"/>
                      <a:r>
                        <a:rPr lang="en-IN" sz="2400" b="1" u="sng" dirty="0">
                          <a:solidFill>
                            <a:schemeClr val="tx1"/>
                          </a:solidFill>
                          <a:latin typeface="Times New Roman" panose="02020603050405020304" pitchFamily="18" charset="0"/>
                          <a:cs typeface="Times New Roman" panose="02020603050405020304" pitchFamily="18" charset="0"/>
                        </a:rPr>
                        <a:t>NAME</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IN" sz="2400" b="1" u="sng" dirty="0">
                          <a:solidFill>
                            <a:schemeClr val="tx1"/>
                          </a:solidFill>
                          <a:latin typeface="Times New Roman" panose="02020603050405020304" pitchFamily="18" charset="0"/>
                          <a:cs typeface="Times New Roman" panose="02020603050405020304" pitchFamily="18" charset="0"/>
                        </a:rPr>
                        <a:t>ENROLLMENT</a:t>
                      </a:r>
                      <a:endParaRPr lang="en-IN" sz="24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6373175"/>
                  </a:ext>
                </a:extLst>
              </a:tr>
              <a:tr h="520303">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BASITA RONAK K.</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180163107002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1241980"/>
                  </a:ext>
                </a:extLst>
              </a:tr>
              <a:tr h="520303">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CHAVDA DARSHAN 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180163107010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41040112"/>
                  </a:ext>
                </a:extLst>
              </a:tr>
              <a:tr h="520303">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PATHAN MOHAMMAD RIYAZKHAN 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180163107027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66518136"/>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CADBF6-DDFD-4447-920A-7941AC81AFDA}"/>
              </a:ext>
            </a:extLst>
          </p:cNvPr>
          <p:cNvPicPr>
            <a:picLocks noChangeAspect="1"/>
          </p:cNvPicPr>
          <p:nvPr/>
        </p:nvPicPr>
        <p:blipFill rotWithShape="1">
          <a:blip r:embed="rId3"/>
          <a:srcRect l="3540" r="9861"/>
          <a:stretch/>
        </p:blipFill>
        <p:spPr>
          <a:xfrm>
            <a:off x="1890936" y="1101261"/>
            <a:ext cx="5875258" cy="3816237"/>
          </a:xfrm>
          <a:prstGeom prst="rect">
            <a:avLst/>
          </a:prstGeom>
          <a:ln w="38100">
            <a:solidFill>
              <a:schemeClr val="tx1">
                <a:lumMod val="50000"/>
              </a:schemeClr>
            </a:solidFill>
          </a:ln>
        </p:spPr>
      </p:pic>
      <p:sp>
        <p:nvSpPr>
          <p:cNvPr id="8" name="Google Shape;343;p12">
            <a:extLst>
              <a:ext uri="{FF2B5EF4-FFF2-40B4-BE49-F238E27FC236}">
                <a16:creationId xmlns:a16="http://schemas.microsoft.com/office/drawing/2014/main" id="{593F551E-03A1-41CC-A5E9-5DB4BE6804F0}"/>
              </a:ext>
            </a:extLst>
          </p:cNvPr>
          <p:cNvSpPr txBox="1"/>
          <p:nvPr/>
        </p:nvSpPr>
        <p:spPr>
          <a:xfrm>
            <a:off x="1085226" y="528555"/>
            <a:ext cx="3230211" cy="572706"/>
          </a:xfrm>
          <a:prstGeom prst="rect">
            <a:avLst/>
          </a:prstGeom>
          <a:noFill/>
          <a:ln>
            <a:noFill/>
          </a:ln>
        </p:spPr>
        <p:txBody>
          <a:bodyPr spcFirstLastPara="1" wrap="square" lIns="91425" tIns="91425" rIns="91425" bIns="91425" anchor="t" anchorCtr="0">
            <a:noAutofit/>
          </a:bodyPr>
          <a:lstStyle/>
          <a:p>
            <a:pPr marL="0" lvl="0" indent="0" algn="ctr" rtl="1">
              <a:spcBef>
                <a:spcPts val="600"/>
              </a:spcBef>
              <a:spcAft>
                <a:spcPts val="0"/>
              </a:spcAft>
              <a:buNone/>
            </a:pPr>
            <a:r>
              <a:rPr lang="en-US" sz="2000" b="1" u="sng" dirty="0">
                <a:solidFill>
                  <a:srgbClr val="00E1C6"/>
                </a:solidFill>
                <a:latin typeface="Times New Roman" panose="02020603050405020304" pitchFamily="18" charset="0"/>
                <a:ea typeface="Muli"/>
                <a:cs typeface="Times New Roman" panose="02020603050405020304" pitchFamily="18" charset="0"/>
                <a:sym typeface="Muli"/>
              </a:rPr>
              <a:t>Block Diagram:-</a:t>
            </a:r>
            <a:endParaRPr lang="en-US" u="sng" dirty="0">
              <a:solidFill>
                <a:srgbClr val="C6DAEC"/>
              </a:solidFill>
              <a:latin typeface="Times New Roman" panose="02020603050405020304" pitchFamily="18" charset="0"/>
              <a:ea typeface="Muli"/>
              <a:cs typeface="Times New Roman" panose="02020603050405020304" pitchFamily="18" charset="0"/>
              <a:sym typeface="Muli"/>
            </a:endParaRPr>
          </a:p>
        </p:txBody>
      </p:sp>
      <p:pic>
        <p:nvPicPr>
          <p:cNvPr id="3" name="Picture 2">
            <a:extLst>
              <a:ext uri="{FF2B5EF4-FFF2-40B4-BE49-F238E27FC236}">
                <a16:creationId xmlns:a16="http://schemas.microsoft.com/office/drawing/2014/main" id="{8B89F767-42B3-4965-88B3-774DA9692FC3}"/>
              </a:ext>
            </a:extLst>
          </p:cNvPr>
          <p:cNvPicPr>
            <a:picLocks noChangeAspect="1"/>
          </p:cNvPicPr>
          <p:nvPr/>
        </p:nvPicPr>
        <p:blipFill rotWithShape="1">
          <a:blip r:embed="rId4"/>
          <a:srcRect l="32302" t="29874" r="24627" b="28974"/>
          <a:stretch/>
        </p:blipFill>
        <p:spPr>
          <a:xfrm>
            <a:off x="2346179" y="1212532"/>
            <a:ext cx="989687" cy="945631"/>
          </a:xfrm>
          <a:prstGeom prst="rect">
            <a:avLst/>
          </a:prstGeom>
          <a:ln w="19050">
            <a:solidFill>
              <a:schemeClr val="tx2">
                <a:lumMod val="50000"/>
              </a:schemeClr>
            </a:solidFill>
          </a:ln>
        </p:spPr>
      </p:pic>
      <p:sp>
        <p:nvSpPr>
          <p:cNvPr id="5" name="TextBox 4">
            <a:extLst>
              <a:ext uri="{FF2B5EF4-FFF2-40B4-BE49-F238E27FC236}">
                <a16:creationId xmlns:a16="http://schemas.microsoft.com/office/drawing/2014/main" id="{241020D1-FB49-4145-9F92-337A1E7F83FD}"/>
              </a:ext>
            </a:extLst>
          </p:cNvPr>
          <p:cNvSpPr txBox="1"/>
          <p:nvPr/>
        </p:nvSpPr>
        <p:spPr>
          <a:xfrm>
            <a:off x="3335865" y="1278467"/>
            <a:ext cx="979571" cy="461665"/>
          </a:xfrm>
          <a:prstGeom prst="rect">
            <a:avLst/>
          </a:prstGeom>
          <a:noFill/>
        </p:spPr>
        <p:txBody>
          <a:bodyPr wrap="square" rtlCol="0">
            <a:spAutoFit/>
          </a:bodyPr>
          <a:lstStyle/>
          <a:p>
            <a:r>
              <a:rPr lang="en-IN" sz="800" b="1" dirty="0">
                <a:latin typeface="Calibri" panose="020F0502020204030204" pitchFamily="34" charset="0"/>
                <a:cs typeface="Calibri" panose="020F0502020204030204" pitchFamily="34" charset="0"/>
              </a:rPr>
              <a:t>WATER</a:t>
            </a:r>
          </a:p>
          <a:p>
            <a:r>
              <a:rPr lang="en-IN" sz="800" b="1" dirty="0">
                <a:latin typeface="Calibri" panose="020F0502020204030204" pitchFamily="34" charset="0"/>
                <a:cs typeface="Calibri" panose="020F0502020204030204" pitchFamily="34" charset="0"/>
              </a:rPr>
              <a:t>LEVEL </a:t>
            </a:r>
          </a:p>
          <a:p>
            <a:r>
              <a:rPr lang="en-IN" sz="800" b="1" dirty="0">
                <a:latin typeface="Calibri" panose="020F0502020204030204" pitchFamily="34" charset="0"/>
                <a:cs typeface="Calibri" panose="020F0502020204030204" pitchFamily="34" charset="0"/>
              </a:rPr>
              <a:t>SENSOR</a:t>
            </a:r>
          </a:p>
        </p:txBody>
      </p:sp>
    </p:spTree>
    <p:extLst>
      <p:ext uri="{BB962C8B-B14F-4D97-AF65-F5344CB8AC3E}">
        <p14:creationId xmlns:p14="http://schemas.microsoft.com/office/powerpoint/2010/main" val="2168459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493722B-C961-4E0C-AB59-39AB076954BA}"/>
              </a:ext>
            </a:extLst>
          </p:cNvPr>
          <p:cNvSpPr>
            <a:spLocks noGrp="1"/>
          </p:cNvSpPr>
          <p:nvPr>
            <p:ph type="title"/>
          </p:nvPr>
        </p:nvSpPr>
        <p:spPr>
          <a:xfrm>
            <a:off x="1403479" y="353169"/>
            <a:ext cx="7255239" cy="572706"/>
          </a:xfrm>
        </p:spPr>
        <p:txBody>
          <a:bodyPr>
            <a:noAutofit/>
          </a:bodyPr>
          <a:lstStyle/>
          <a:p>
            <a:pPr algn="ctr"/>
            <a:r>
              <a:rPr lang="en-IN" sz="3200" u="sng" dirty="0">
                <a:effectLst/>
                <a:latin typeface="Algerian" panose="04020705040A02060702" pitchFamily="82" charset="0"/>
                <a:ea typeface="Calibri" panose="020F0502020204030204" pitchFamily="34" charset="0"/>
                <a:cs typeface="Arial" panose="020B0604020202020204" pitchFamily="34" charset="0"/>
              </a:rPr>
              <a:t>Working</a:t>
            </a:r>
            <a:endParaRPr lang="en-IN" sz="4800" dirty="0">
              <a:latin typeface="Algerian" panose="04020705040A02060702" pitchFamily="82" charset="0"/>
            </a:endParaRPr>
          </a:p>
        </p:txBody>
      </p:sp>
    </p:spTree>
    <p:extLst>
      <p:ext uri="{BB962C8B-B14F-4D97-AF65-F5344CB8AC3E}">
        <p14:creationId xmlns:p14="http://schemas.microsoft.com/office/powerpoint/2010/main" val="3004068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2;p12">
            <a:extLst>
              <a:ext uri="{FF2B5EF4-FFF2-40B4-BE49-F238E27FC236}">
                <a16:creationId xmlns:a16="http://schemas.microsoft.com/office/drawing/2014/main" id="{35B8121B-60E9-4F84-BDBA-025CDFA4C779}"/>
              </a:ext>
            </a:extLst>
          </p:cNvPr>
          <p:cNvSpPr txBox="1">
            <a:spLocks noGrp="1"/>
          </p:cNvSpPr>
          <p:nvPr/>
        </p:nvSpPr>
        <p:spPr>
          <a:xfrm>
            <a:off x="2585802" y="535206"/>
            <a:ext cx="7472598"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r>
              <a:rPr lang="en" sz="4400" u="sng" dirty="0">
                <a:latin typeface="Algerian" panose="04020705040A02060702" pitchFamily="82" charset="0"/>
                <a:cs typeface="Times New Roman" panose="02020603050405020304" pitchFamily="18" charset="0"/>
              </a:rPr>
              <a:t>Social Impact</a:t>
            </a:r>
            <a:endParaRPr sz="4400" u="sng" dirty="0">
              <a:latin typeface="Algerian" panose="04020705040A02060702" pitchFamily="82" charset="0"/>
              <a:cs typeface="Times New Roman" panose="02020603050405020304" pitchFamily="18" charset="0"/>
            </a:endParaRPr>
          </a:p>
        </p:txBody>
      </p:sp>
      <p:sp>
        <p:nvSpPr>
          <p:cNvPr id="8" name="Google Shape;343;p12">
            <a:extLst>
              <a:ext uri="{FF2B5EF4-FFF2-40B4-BE49-F238E27FC236}">
                <a16:creationId xmlns:a16="http://schemas.microsoft.com/office/drawing/2014/main" id="{FC289210-A35C-4F65-BA0F-E078E9B1BC6C}"/>
              </a:ext>
            </a:extLst>
          </p:cNvPr>
          <p:cNvSpPr txBox="1"/>
          <p:nvPr/>
        </p:nvSpPr>
        <p:spPr>
          <a:xfrm>
            <a:off x="1786467" y="1270232"/>
            <a:ext cx="5977466" cy="31052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0" indent="-285750" algn="just" rtl="0">
              <a:spcBef>
                <a:spcPts val="600"/>
              </a:spcBef>
              <a:spcAft>
                <a:spcPts val="0"/>
              </a:spcAft>
              <a:buClr>
                <a:schemeClr val="dk1"/>
              </a:buClr>
              <a:buSzPts val="1100"/>
              <a:buFont typeface="Arial" panose="020B0604020202020204" pitchFamily="34" charset="0"/>
              <a:buChar char="•"/>
            </a:pPr>
            <a:r>
              <a:rPr lang="en-US" sz="1800" dirty="0">
                <a:solidFill>
                  <a:srgbClr val="C6DAEC"/>
                </a:solidFill>
                <a:latin typeface="Times New Roman" panose="02020603050405020304" pitchFamily="18" charset="0"/>
                <a:ea typeface="Muli"/>
                <a:cs typeface="Times New Roman" panose="02020603050405020304" pitchFamily="18" charset="0"/>
                <a:sym typeface="Muli"/>
              </a:rPr>
              <a:t>The Smart City project will give Quality life to the people of city and make their life more easy and convenient.</a:t>
            </a:r>
          </a:p>
          <a:p>
            <a:pPr lvl="0" algn="just" rtl="0">
              <a:spcBef>
                <a:spcPts val="600"/>
              </a:spcBef>
              <a:spcAft>
                <a:spcPts val="0"/>
              </a:spcAft>
              <a:buClr>
                <a:schemeClr val="dk1"/>
              </a:buClr>
              <a:buSzPts val="1100"/>
            </a:pPr>
            <a:endParaRPr lang="en-US" sz="1800" dirty="0">
              <a:solidFill>
                <a:srgbClr val="C6DAEC"/>
              </a:solidFill>
              <a:latin typeface="Times New Roman" panose="02020603050405020304" pitchFamily="18" charset="0"/>
              <a:ea typeface="Muli"/>
              <a:cs typeface="Times New Roman" panose="02020603050405020304" pitchFamily="18" charset="0"/>
              <a:sym typeface="Muli"/>
            </a:endParaRPr>
          </a:p>
          <a:p>
            <a:pPr marL="285750" lvl="0" indent="-285750" algn="just" rtl="0">
              <a:spcBef>
                <a:spcPts val="600"/>
              </a:spcBef>
              <a:spcAft>
                <a:spcPts val="0"/>
              </a:spcAft>
              <a:buClr>
                <a:schemeClr val="dk1"/>
              </a:buClr>
              <a:buSzPts val="1100"/>
              <a:buFont typeface="Arial" panose="020B0604020202020204" pitchFamily="34" charset="0"/>
              <a:buChar char="•"/>
            </a:pPr>
            <a:r>
              <a:rPr lang="en-US" sz="1800" dirty="0">
                <a:solidFill>
                  <a:srgbClr val="C6DAEC"/>
                </a:solidFill>
                <a:latin typeface="Times New Roman" panose="02020603050405020304" pitchFamily="18" charset="0"/>
                <a:ea typeface="Muli"/>
                <a:cs typeface="Times New Roman" panose="02020603050405020304" pitchFamily="18" charset="0"/>
                <a:sym typeface="Muli"/>
              </a:rPr>
              <a:t>Using this project people can save their time, water, electricity and also make their city clean which helps to provide core infrastructure and gives decent quality of life to it's citizens, a clean and sustainable environment.</a:t>
            </a:r>
          </a:p>
        </p:txBody>
      </p:sp>
    </p:spTree>
    <p:extLst>
      <p:ext uri="{BB962C8B-B14F-4D97-AF65-F5344CB8AC3E}">
        <p14:creationId xmlns:p14="http://schemas.microsoft.com/office/powerpoint/2010/main" val="3240435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2;p12">
            <a:extLst>
              <a:ext uri="{FF2B5EF4-FFF2-40B4-BE49-F238E27FC236}">
                <a16:creationId xmlns:a16="http://schemas.microsoft.com/office/drawing/2014/main" id="{35B8121B-60E9-4F84-BDBA-025CDFA4C779}"/>
              </a:ext>
            </a:extLst>
          </p:cNvPr>
          <p:cNvSpPr txBox="1">
            <a:spLocks noGrp="1"/>
          </p:cNvSpPr>
          <p:nvPr/>
        </p:nvSpPr>
        <p:spPr>
          <a:xfrm>
            <a:off x="1930401" y="874699"/>
            <a:ext cx="8246533"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lvl="0" indent="0" algn="l" rtl="0">
              <a:spcBef>
                <a:spcPts val="0"/>
              </a:spcBef>
              <a:spcAft>
                <a:spcPts val="0"/>
              </a:spcAft>
              <a:buNone/>
            </a:pPr>
            <a:r>
              <a:rPr lang="en-IN" sz="4400" u="sng" dirty="0">
                <a:latin typeface="Algerian" panose="04020705040A02060702" pitchFamily="82" charset="0"/>
                <a:cs typeface="Times New Roman" panose="02020603050405020304" pitchFamily="18" charset="0"/>
              </a:rPr>
              <a:t>E</a:t>
            </a:r>
            <a:r>
              <a:rPr lang="en" sz="4400" u="sng" dirty="0">
                <a:latin typeface="Algerian" panose="04020705040A02060702" pitchFamily="82" charset="0"/>
                <a:cs typeface="Times New Roman" panose="02020603050405020304" pitchFamily="18" charset="0"/>
              </a:rPr>
              <a:t>conomical impact</a:t>
            </a:r>
            <a:endParaRPr sz="4400" u="sng" dirty="0">
              <a:latin typeface="Algerian" panose="04020705040A02060702" pitchFamily="82" charset="0"/>
              <a:cs typeface="Times New Roman" panose="02020603050405020304" pitchFamily="18" charset="0"/>
            </a:endParaRPr>
          </a:p>
        </p:txBody>
      </p:sp>
      <p:sp>
        <p:nvSpPr>
          <p:cNvPr id="8" name="Google Shape;343;p12">
            <a:extLst>
              <a:ext uri="{FF2B5EF4-FFF2-40B4-BE49-F238E27FC236}">
                <a16:creationId xmlns:a16="http://schemas.microsoft.com/office/drawing/2014/main" id="{FC289210-A35C-4F65-BA0F-E078E9B1BC6C}"/>
              </a:ext>
            </a:extLst>
          </p:cNvPr>
          <p:cNvSpPr txBox="1"/>
          <p:nvPr/>
        </p:nvSpPr>
        <p:spPr>
          <a:xfrm>
            <a:off x="1607002" y="1519999"/>
            <a:ext cx="6072265" cy="36235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0" indent="-285750" algn="just" rtl="0">
              <a:spcBef>
                <a:spcPts val="600"/>
              </a:spcBef>
              <a:spcAft>
                <a:spcPts val="0"/>
              </a:spcAft>
              <a:buClr>
                <a:schemeClr val="dk1"/>
              </a:buClr>
              <a:buSzPts val="1100"/>
              <a:buFont typeface="Arial" panose="020B0604020202020204" pitchFamily="34" charset="0"/>
              <a:buChar char="•"/>
            </a:pPr>
            <a:r>
              <a:rPr lang="en-US" sz="1800" dirty="0">
                <a:solidFill>
                  <a:srgbClr val="C6DAEC"/>
                </a:solidFill>
                <a:latin typeface="Times New Roman" panose="02020603050405020304" pitchFamily="18" charset="0"/>
                <a:ea typeface="Muli"/>
                <a:cs typeface="Times New Roman" panose="02020603050405020304" pitchFamily="18" charset="0"/>
                <a:sym typeface="Muli"/>
              </a:rPr>
              <a:t>Automation brings cost saving with AI based and IOT technologies automating city resources such as water, electricity, and saving significant amount of money by doing so.</a:t>
            </a:r>
          </a:p>
          <a:p>
            <a:pPr marL="285750" lvl="0" indent="-285750" algn="just" rtl="0">
              <a:spcBef>
                <a:spcPts val="600"/>
              </a:spcBef>
              <a:spcAft>
                <a:spcPts val="0"/>
              </a:spcAft>
              <a:buClr>
                <a:schemeClr val="dk1"/>
              </a:buClr>
              <a:buSzPts val="1100"/>
              <a:buFont typeface="Arial" panose="020B0604020202020204" pitchFamily="34" charset="0"/>
              <a:buChar char="•"/>
            </a:pPr>
            <a:r>
              <a:rPr lang="en-US" sz="1800" dirty="0">
                <a:solidFill>
                  <a:srgbClr val="C6DAEC"/>
                </a:solidFill>
                <a:latin typeface="Times New Roman" panose="02020603050405020304" pitchFamily="18" charset="0"/>
                <a:ea typeface="Muli"/>
                <a:cs typeface="Times New Roman" panose="02020603050405020304" pitchFamily="18" charset="0"/>
                <a:sym typeface="Muli"/>
              </a:rPr>
              <a:t>A sustainable ecosystem with reduced emission and cleaner city, greatly increase the standards of living, happiness and leads to economic growth.</a:t>
            </a:r>
          </a:p>
          <a:p>
            <a:pPr marL="285750" lvl="0" indent="-285750" algn="just" rtl="0">
              <a:spcBef>
                <a:spcPts val="600"/>
              </a:spcBef>
              <a:spcAft>
                <a:spcPts val="0"/>
              </a:spcAft>
              <a:buClr>
                <a:schemeClr val="dk1"/>
              </a:buClr>
              <a:buSzPts val="1100"/>
              <a:buFont typeface="Arial" panose="020B0604020202020204" pitchFamily="34" charset="0"/>
              <a:buChar char="•"/>
            </a:pPr>
            <a:r>
              <a:rPr lang="en-US" sz="1800" dirty="0">
                <a:solidFill>
                  <a:srgbClr val="C6DAEC"/>
                </a:solidFill>
                <a:latin typeface="Times New Roman" panose="02020603050405020304" pitchFamily="18" charset="0"/>
                <a:ea typeface="Muli"/>
                <a:cs typeface="Times New Roman" panose="02020603050405020304" pitchFamily="18" charset="0"/>
                <a:sym typeface="Muli"/>
              </a:rPr>
              <a:t>Smart Cities are great investment that can impact the economy in a positive way.</a:t>
            </a:r>
          </a:p>
          <a:p>
            <a:pPr marL="285750" lvl="0" indent="-285750" algn="just" rtl="0">
              <a:spcBef>
                <a:spcPts val="600"/>
              </a:spcBef>
              <a:spcAft>
                <a:spcPts val="0"/>
              </a:spcAft>
              <a:buClr>
                <a:schemeClr val="dk1"/>
              </a:buClr>
              <a:buSzPts val="1100"/>
              <a:buFont typeface="Arial" panose="020B0604020202020204" pitchFamily="34" charset="0"/>
              <a:buChar char="•"/>
            </a:pPr>
            <a:endParaRPr lang="en-US" sz="1800" dirty="0">
              <a:solidFill>
                <a:srgbClr val="C6DAEC"/>
              </a:solidFill>
              <a:latin typeface="Times New Roman" panose="02020603050405020304" pitchFamily="18" charset="0"/>
              <a:ea typeface="Muli"/>
              <a:cs typeface="Times New Roman" panose="02020603050405020304" pitchFamily="18" charset="0"/>
              <a:sym typeface="Muli"/>
            </a:endParaRPr>
          </a:p>
          <a:p>
            <a:pPr marL="285750" lvl="0" indent="-285750" algn="just" rtl="0">
              <a:spcBef>
                <a:spcPts val="600"/>
              </a:spcBef>
              <a:spcAft>
                <a:spcPts val="0"/>
              </a:spcAft>
              <a:buClr>
                <a:schemeClr val="dk1"/>
              </a:buClr>
              <a:buSzPts val="1100"/>
              <a:buFont typeface="Arial" panose="020B0604020202020204" pitchFamily="34" charset="0"/>
              <a:buChar char="•"/>
            </a:pPr>
            <a:endParaRPr lang="en-US" sz="1800" dirty="0">
              <a:solidFill>
                <a:srgbClr val="C6DAEC"/>
              </a:solidFill>
              <a:latin typeface="Times New Roman" panose="02020603050405020304" pitchFamily="18" charset="0"/>
              <a:ea typeface="Muli"/>
              <a:cs typeface="Times New Roman" panose="02020603050405020304" pitchFamily="18" charset="0"/>
              <a:sym typeface="Muli"/>
            </a:endParaRPr>
          </a:p>
        </p:txBody>
      </p:sp>
    </p:spTree>
    <p:extLst>
      <p:ext uri="{BB962C8B-B14F-4D97-AF65-F5344CB8AC3E}">
        <p14:creationId xmlns:p14="http://schemas.microsoft.com/office/powerpoint/2010/main" val="3748723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2384128" y="376075"/>
            <a:ext cx="5443462" cy="7443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u="sng" dirty="0">
                <a:latin typeface="Algerian" panose="04020705040A02060702" pitchFamily="82" charset="0"/>
                <a:cs typeface="Times New Roman" panose="02020603050405020304" pitchFamily="18" charset="0"/>
              </a:rPr>
              <a:t>Future Plan</a:t>
            </a:r>
            <a:endParaRPr sz="5400" u="sng" dirty="0">
              <a:latin typeface="Algerian" panose="04020705040A02060702" pitchFamily="82" charset="0"/>
              <a:cs typeface="Times New Roman" panose="02020603050405020304" pitchFamily="18" charset="0"/>
            </a:endParaRPr>
          </a:p>
        </p:txBody>
      </p:sp>
      <p:sp>
        <p:nvSpPr>
          <p:cNvPr id="4" name="Google Shape;343;p12">
            <a:extLst>
              <a:ext uri="{FF2B5EF4-FFF2-40B4-BE49-F238E27FC236}">
                <a16:creationId xmlns:a16="http://schemas.microsoft.com/office/drawing/2014/main" id="{F58B5B3A-17A2-400C-85A6-C96B873772B4}"/>
              </a:ext>
            </a:extLst>
          </p:cNvPr>
          <p:cNvSpPr txBox="1"/>
          <p:nvPr/>
        </p:nvSpPr>
        <p:spPr>
          <a:xfrm>
            <a:off x="1633789" y="1261532"/>
            <a:ext cx="6468811" cy="3673421"/>
          </a:xfrm>
          <a:prstGeom prst="rect">
            <a:avLst/>
          </a:prstGeom>
          <a:noFill/>
          <a:ln>
            <a:noFill/>
          </a:ln>
        </p:spPr>
        <p:txBody>
          <a:bodyPr spcFirstLastPara="1" wrap="square" lIns="91425" tIns="91425" rIns="91425" bIns="91425" anchor="t" anchorCtr="0">
            <a:noAutofit/>
          </a:bodyPr>
          <a:lstStyle/>
          <a:p>
            <a:pPr lvl="0" algn="just" rtl="0">
              <a:spcBef>
                <a:spcPts val="600"/>
              </a:spcBef>
              <a:spcAft>
                <a:spcPts val="0"/>
              </a:spcAft>
              <a:buClr>
                <a:schemeClr val="dk1"/>
              </a:buClr>
              <a:buSzPts val="1100"/>
            </a:pPr>
            <a:r>
              <a:rPr lang="en-US" sz="1800" dirty="0">
                <a:solidFill>
                  <a:srgbClr val="C6DAEC"/>
                </a:solidFill>
                <a:latin typeface="Times New Roman" panose="02020603050405020304" pitchFamily="18" charset="0"/>
                <a:ea typeface="Muli"/>
                <a:cs typeface="Times New Roman" panose="02020603050405020304" pitchFamily="18" charset="0"/>
                <a:sym typeface="Muli"/>
              </a:rPr>
              <a:t>As we know there is no limit that can include in the Smart City. </a:t>
            </a:r>
          </a:p>
          <a:p>
            <a:pPr lvl="0" algn="just" rtl="0">
              <a:spcBef>
                <a:spcPts val="600"/>
              </a:spcBef>
              <a:spcAft>
                <a:spcPts val="0"/>
              </a:spcAft>
              <a:buClr>
                <a:schemeClr val="dk1"/>
              </a:buClr>
              <a:buSzPts val="1100"/>
            </a:pPr>
            <a:endParaRPr lang="en-US" sz="1800" dirty="0">
              <a:solidFill>
                <a:srgbClr val="C6DAEC"/>
              </a:solidFill>
              <a:latin typeface="Times New Roman" panose="02020603050405020304" pitchFamily="18" charset="0"/>
              <a:ea typeface="Muli"/>
              <a:cs typeface="Times New Roman" panose="02020603050405020304" pitchFamily="18" charset="0"/>
              <a:sym typeface="Muli"/>
            </a:endParaRPr>
          </a:p>
          <a:p>
            <a:pPr lvl="4" algn="just">
              <a:spcBef>
                <a:spcPts val="600"/>
              </a:spcBef>
              <a:buClr>
                <a:schemeClr val="dk1"/>
              </a:buClr>
              <a:buSzPts val="1100"/>
            </a:pPr>
            <a:r>
              <a:rPr lang="en-US" sz="1800" dirty="0">
                <a:solidFill>
                  <a:srgbClr val="C6DAEC"/>
                </a:solidFill>
                <a:latin typeface="Times New Roman" panose="02020603050405020304" pitchFamily="18" charset="0"/>
                <a:ea typeface="Muli"/>
                <a:cs typeface="Times New Roman" panose="02020603050405020304" pitchFamily="18" charset="0"/>
                <a:sym typeface="Muli"/>
              </a:rPr>
              <a:t>As we have completed primary modules we will going to add some module in the project like...</a:t>
            </a:r>
          </a:p>
          <a:p>
            <a:pPr lvl="4" algn="just">
              <a:spcBef>
                <a:spcPts val="600"/>
              </a:spcBef>
              <a:buClr>
                <a:schemeClr val="dk1"/>
              </a:buClr>
              <a:buSzPts val="1100"/>
            </a:pPr>
            <a:endParaRPr lang="en-US" sz="1800" dirty="0">
              <a:solidFill>
                <a:srgbClr val="C6DAEC"/>
              </a:solidFill>
              <a:latin typeface="Times New Roman" panose="02020603050405020304" pitchFamily="18" charset="0"/>
              <a:ea typeface="Muli"/>
              <a:cs typeface="Times New Roman" panose="02020603050405020304" pitchFamily="18" charset="0"/>
              <a:sym typeface="Muli"/>
            </a:endParaRPr>
          </a:p>
          <a:p>
            <a:pPr lvl="4" algn="just">
              <a:spcBef>
                <a:spcPts val="600"/>
              </a:spcBef>
              <a:buClr>
                <a:schemeClr val="dk1"/>
              </a:buClr>
              <a:buSzPts val="1100"/>
            </a:pPr>
            <a:r>
              <a:rPr lang="en-US" sz="1800" dirty="0">
                <a:solidFill>
                  <a:srgbClr val="C6DAEC"/>
                </a:solidFill>
                <a:latin typeface="Times New Roman" panose="02020603050405020304" pitchFamily="18" charset="0"/>
                <a:ea typeface="Muli"/>
                <a:cs typeface="Times New Roman" panose="02020603050405020304" pitchFamily="18" charset="0"/>
                <a:sym typeface="Muli"/>
              </a:rPr>
              <a:t>Traffic Management System, </a:t>
            </a:r>
          </a:p>
          <a:p>
            <a:pPr lvl="4" algn="just">
              <a:spcBef>
                <a:spcPts val="600"/>
              </a:spcBef>
              <a:buClr>
                <a:schemeClr val="dk1"/>
              </a:buClr>
              <a:buSzPts val="1100"/>
            </a:pPr>
            <a:r>
              <a:rPr lang="en-US" sz="1800" dirty="0">
                <a:solidFill>
                  <a:srgbClr val="C6DAEC"/>
                </a:solidFill>
                <a:latin typeface="Times New Roman" panose="02020603050405020304" pitchFamily="18" charset="0"/>
                <a:ea typeface="Muli"/>
                <a:cs typeface="Times New Roman" panose="02020603050405020304" pitchFamily="18" charset="0"/>
                <a:sym typeface="Muli"/>
              </a:rPr>
              <a:t>Air Pollution Management, </a:t>
            </a:r>
          </a:p>
          <a:p>
            <a:pPr lvl="4" algn="just">
              <a:spcBef>
                <a:spcPts val="600"/>
              </a:spcBef>
              <a:buClr>
                <a:schemeClr val="dk1"/>
              </a:buClr>
              <a:buSzPts val="1100"/>
            </a:pPr>
            <a:r>
              <a:rPr lang="en-US" sz="1800" dirty="0">
                <a:solidFill>
                  <a:srgbClr val="C6DAEC"/>
                </a:solidFill>
                <a:latin typeface="Times New Roman" panose="02020603050405020304" pitchFamily="18" charset="0"/>
                <a:ea typeface="Muli"/>
                <a:cs typeface="Times New Roman" panose="02020603050405020304" pitchFamily="18" charset="0"/>
                <a:sym typeface="Muli"/>
              </a:rPr>
              <a:t>Smart Irrigation System,</a:t>
            </a:r>
          </a:p>
          <a:p>
            <a:pPr lvl="4" algn="just">
              <a:spcBef>
                <a:spcPts val="600"/>
              </a:spcBef>
              <a:buClr>
                <a:schemeClr val="dk1"/>
              </a:buClr>
              <a:buSzPts val="1100"/>
            </a:pPr>
            <a:r>
              <a:rPr lang="en-US" sz="1800" dirty="0">
                <a:solidFill>
                  <a:srgbClr val="C6DAEC"/>
                </a:solidFill>
                <a:latin typeface="Times New Roman" panose="02020603050405020304" pitchFamily="18" charset="0"/>
                <a:ea typeface="Muli"/>
                <a:cs typeface="Times New Roman" panose="02020603050405020304" pitchFamily="18" charset="0"/>
                <a:sym typeface="Muli"/>
              </a:rPr>
              <a:t>Home Automation System,</a:t>
            </a:r>
          </a:p>
          <a:p>
            <a:pPr lvl="4" algn="just">
              <a:spcBef>
                <a:spcPts val="600"/>
              </a:spcBef>
              <a:buClr>
                <a:schemeClr val="dk1"/>
              </a:buClr>
              <a:buSzPts val="1100"/>
            </a:pPr>
            <a:r>
              <a:rPr lang="en-US" sz="1800" dirty="0">
                <a:solidFill>
                  <a:srgbClr val="C6DAEC"/>
                </a:solidFill>
                <a:latin typeface="Times New Roman" panose="02020603050405020304" pitchFamily="18" charset="0"/>
                <a:ea typeface="Muli"/>
                <a:cs typeface="Times New Roman" panose="02020603050405020304" pitchFamily="18" charset="0"/>
                <a:sym typeface="Muli"/>
              </a:rPr>
              <a:t>Smart Building  </a:t>
            </a:r>
            <a:r>
              <a:rPr lang="en-US" sz="1800" dirty="0" err="1">
                <a:solidFill>
                  <a:srgbClr val="C6DAEC"/>
                </a:solidFill>
                <a:latin typeface="Times New Roman" panose="02020603050405020304" pitchFamily="18" charset="0"/>
                <a:ea typeface="Muli"/>
                <a:cs typeface="Times New Roman" panose="02020603050405020304" pitchFamily="18" charset="0"/>
                <a:sym typeface="Muli"/>
              </a:rPr>
              <a:t>etc</a:t>
            </a:r>
            <a:r>
              <a:rPr lang="en-US" sz="1800" dirty="0">
                <a:solidFill>
                  <a:srgbClr val="C6DAEC"/>
                </a:solidFill>
                <a:latin typeface="Times New Roman" panose="02020603050405020304" pitchFamily="18" charset="0"/>
                <a:ea typeface="Muli"/>
                <a:cs typeface="Times New Roman" panose="02020603050405020304" pitchFamily="18" charset="0"/>
                <a:sym typeface="Muli"/>
              </a:rPr>
              <a:t>…</a:t>
            </a:r>
          </a:p>
        </p:txBody>
      </p:sp>
    </p:spTree>
    <p:extLst>
      <p:ext uri="{BB962C8B-B14F-4D97-AF65-F5344CB8AC3E}">
        <p14:creationId xmlns:p14="http://schemas.microsoft.com/office/powerpoint/2010/main" val="2262701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7" name="Title 1">
            <a:extLst>
              <a:ext uri="{FF2B5EF4-FFF2-40B4-BE49-F238E27FC236}">
                <a16:creationId xmlns:a16="http://schemas.microsoft.com/office/drawing/2014/main" id="{AFCA41B5-2972-414F-A572-14F35D128C28}"/>
              </a:ext>
            </a:extLst>
          </p:cNvPr>
          <p:cNvSpPr>
            <a:spLocks noGrp="1"/>
          </p:cNvSpPr>
          <p:nvPr>
            <p:ph type="title"/>
          </p:nvPr>
        </p:nvSpPr>
        <p:spPr>
          <a:xfrm>
            <a:off x="0" y="0"/>
            <a:ext cx="9144000" cy="855133"/>
          </a:xfrm>
        </p:spPr>
        <p:txBody>
          <a:bodyPr>
            <a:normAutofit fontScale="90000"/>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REFERENCES</a:t>
            </a:r>
            <a:endParaRPr lang="en-IN" sz="8800" dirty="0">
              <a:latin typeface="Algerian" panose="04020705040A02060702" pitchFamily="82" charset="0"/>
            </a:endParaRPr>
          </a:p>
        </p:txBody>
      </p:sp>
      <p:sp>
        <p:nvSpPr>
          <p:cNvPr id="8" name="Content Placeholder 2">
            <a:extLst>
              <a:ext uri="{FF2B5EF4-FFF2-40B4-BE49-F238E27FC236}">
                <a16:creationId xmlns:a16="http://schemas.microsoft.com/office/drawing/2014/main" id="{98478A80-767A-4B9F-B944-A1BA01B38E51}"/>
              </a:ext>
            </a:extLst>
          </p:cNvPr>
          <p:cNvSpPr txBox="1">
            <a:spLocks/>
          </p:cNvSpPr>
          <p:nvPr/>
        </p:nvSpPr>
        <p:spPr>
          <a:xfrm>
            <a:off x="2070391" y="762000"/>
            <a:ext cx="5651209" cy="4372958"/>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a:lnSpc>
                <a:spcPct val="107000"/>
              </a:lnSpc>
              <a:spcAft>
                <a:spcPts val="800"/>
              </a:spcAft>
              <a:buFont typeface="Wingdings" panose="05000000000000000000" pitchFamily="2" charset="2"/>
              <a:buChar char="Ø"/>
            </a:pPr>
            <a:r>
              <a:rPr lang="en-IN" sz="1600" u="sng" dirty="0">
                <a:latin typeface="Times New Roman" panose="02020603050405020304" pitchFamily="18" charset="0"/>
                <a:ea typeface="Calibri" panose="020F0502020204030204" pitchFamily="34" charset="0"/>
                <a:cs typeface="Times New Roman" panose="02020603050405020304" pitchFamily="18" charset="0"/>
              </a:rPr>
              <a:t>Online IDE for Project Designing</a:t>
            </a:r>
          </a:p>
          <a:p>
            <a:pPr lvl="1">
              <a:lnSpc>
                <a:spcPct val="107000"/>
              </a:lnSpc>
              <a:spcAft>
                <a:spcPts val="800"/>
              </a:spcAft>
            </a:pPr>
            <a:r>
              <a:rPr lang="en-IN" sz="1600" u="sng" dirty="0">
                <a:latin typeface="Times New Roman" panose="02020603050405020304" pitchFamily="18" charset="0"/>
                <a:ea typeface="Calibri" panose="020F0502020204030204" pitchFamily="34" charset="0"/>
                <a:cs typeface="Times New Roman" panose="02020603050405020304" pitchFamily="18" charset="0"/>
                <a:hlinkClick r:id="rId3"/>
              </a:rPr>
              <a:t>https://www.tinkercad.com/dashboard</a:t>
            </a:r>
            <a:endParaRPr lang="en-IN" sz="1600" u="sng"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1600" u="sng" dirty="0">
                <a:latin typeface="Times New Roman" panose="02020603050405020304" pitchFamily="18" charset="0"/>
                <a:ea typeface="Calibri" panose="020F0502020204030204" pitchFamily="34" charset="0"/>
                <a:cs typeface="Times New Roman" panose="02020603050405020304" pitchFamily="18" charset="0"/>
              </a:rPr>
              <a:t>Open Source IDE for Arduino Development</a:t>
            </a:r>
          </a:p>
          <a:p>
            <a:pPr lvl="1">
              <a:lnSpc>
                <a:spcPct val="107000"/>
              </a:lnSpc>
              <a:spcAft>
                <a:spcPts val="800"/>
              </a:spcAft>
            </a:pPr>
            <a:r>
              <a:rPr lang="en-IN" sz="1600" u="sng" dirty="0">
                <a:latin typeface="Times New Roman" panose="02020603050405020304" pitchFamily="18" charset="0"/>
                <a:ea typeface="Calibri" panose="020F0502020204030204" pitchFamily="34" charset="0"/>
                <a:cs typeface="Times New Roman" panose="02020603050405020304" pitchFamily="18" charset="0"/>
                <a:hlinkClick r:id="rId4"/>
              </a:rPr>
              <a:t>https://create.arduino.cc</a:t>
            </a:r>
            <a:endParaRPr lang="en-IN" sz="1600" u="sng"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1600" u="sng" dirty="0">
                <a:latin typeface="Times New Roman" panose="02020603050405020304" pitchFamily="18" charset="0"/>
                <a:ea typeface="Calibri" panose="020F0502020204030204" pitchFamily="34" charset="0"/>
                <a:cs typeface="Times New Roman" panose="02020603050405020304" pitchFamily="18" charset="0"/>
              </a:rPr>
              <a:t>Google </a:t>
            </a:r>
            <a:r>
              <a:rPr lang="en-IN" sz="1600" u="sng" dirty="0" err="1">
                <a:latin typeface="Times New Roman" panose="02020603050405020304" pitchFamily="18" charset="0"/>
                <a:ea typeface="Calibri" panose="020F0502020204030204" pitchFamily="34" charset="0"/>
                <a:cs typeface="Times New Roman" panose="02020603050405020304" pitchFamily="18" charset="0"/>
              </a:rPr>
              <a:t>FireBase</a:t>
            </a:r>
            <a:endParaRPr lang="en-IN" sz="1600" u="sng" dirty="0">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pPr>
            <a:r>
              <a:rPr lang="en-IN" sz="1600" u="sng" dirty="0">
                <a:latin typeface="Times New Roman" panose="02020603050405020304" pitchFamily="18" charset="0"/>
                <a:ea typeface="Calibri" panose="020F0502020204030204" pitchFamily="34" charset="0"/>
                <a:cs typeface="Times New Roman" panose="02020603050405020304" pitchFamily="18" charset="0"/>
                <a:hlinkClick r:id="rId5"/>
              </a:rPr>
              <a:t>https://firebase.google.com/</a:t>
            </a:r>
            <a:endParaRPr lang="en-IN" sz="1600" u="sng" dirty="0">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pPr>
            <a:r>
              <a:rPr lang="en-IN" sz="1600" u="sng" dirty="0">
                <a:latin typeface="Times New Roman" panose="02020603050405020304" pitchFamily="18" charset="0"/>
                <a:ea typeface="Calibri" panose="020F0502020204030204" pitchFamily="34" charset="0"/>
                <a:cs typeface="Times New Roman" panose="02020603050405020304" pitchFamily="18" charset="0"/>
                <a:hlinkClick r:id="rId6"/>
              </a:rPr>
              <a:t>https://firebase.google.com/docs</a:t>
            </a:r>
            <a:endParaRPr lang="en-IN" sz="1600" u="sng"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1600" u="sng" dirty="0">
                <a:latin typeface="Times New Roman" panose="02020603050405020304" pitchFamily="18" charset="0"/>
                <a:ea typeface="Calibri" panose="020F0502020204030204" pitchFamily="34"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a:t>GitHub</a:t>
            </a:r>
          </a:p>
          <a:p>
            <a:pPr lvl="1">
              <a:lnSpc>
                <a:spcPct val="107000"/>
              </a:lnSpc>
              <a:spcAft>
                <a:spcPts val="800"/>
              </a:spcAft>
            </a:pPr>
            <a:r>
              <a:rPr lang="en-IN" sz="1600" u="sng" dirty="0">
                <a:latin typeface="Times New Roman" panose="02020603050405020304" pitchFamily="18" charset="0"/>
                <a:ea typeface="Calibri" panose="020F0502020204030204" pitchFamily="34" charset="0"/>
                <a:cs typeface="Times New Roman" panose="02020603050405020304" pitchFamily="18" charset="0"/>
                <a:hlinkClick r:id="rId7"/>
              </a:rPr>
              <a:t>https://github.com/</a:t>
            </a:r>
            <a:endParaRPr lang="en-IN" sz="1600" u="sng"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1600" u="sng" dirty="0">
                <a:latin typeface="Times New Roman" panose="02020603050405020304" pitchFamily="18" charset="0"/>
                <a:ea typeface="Calibri" panose="020F0502020204030204" pitchFamily="34"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a:t>Blynk</a:t>
            </a:r>
          </a:p>
          <a:p>
            <a:pPr lvl="1">
              <a:lnSpc>
                <a:spcPct val="107000"/>
              </a:lnSpc>
              <a:spcAft>
                <a:spcPts val="800"/>
              </a:spcAft>
            </a:pPr>
            <a:r>
              <a:rPr lang="en-IN" sz="1600" u="sng" dirty="0">
                <a:latin typeface="Times New Roman" panose="02020603050405020304" pitchFamily="18" charset="0"/>
                <a:ea typeface="Calibri" panose="020F0502020204030204" pitchFamily="34" charset="0"/>
                <a:cs typeface="Times New Roman" panose="02020603050405020304" pitchFamily="18" charset="0"/>
                <a:hlinkClick r:id="rId8"/>
              </a:rPr>
              <a:t>https://blynk.io/</a:t>
            </a:r>
            <a:endParaRPr lang="en-IN" sz="1600" u="sng"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810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rot="20713090">
            <a:off x="2398430" y="914400"/>
            <a:ext cx="5638800" cy="34102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1500" dirty="0">
                <a:ln/>
                <a:solidFill>
                  <a:schemeClr val="bg2"/>
                </a:solidFill>
                <a:effectLst>
                  <a:glow rad="63500">
                    <a:schemeClr val="accent5">
                      <a:satMod val="175000"/>
                      <a:alpha val="40000"/>
                    </a:schemeClr>
                  </a:glow>
                </a:effectLst>
                <a:latin typeface="Algerian" panose="04020705040A02060702" pitchFamily="82" charset="0"/>
                <a:cs typeface="Times New Roman" panose="02020603050405020304" pitchFamily="18" charset="0"/>
              </a:rPr>
              <a:t>THANK YOU</a:t>
            </a:r>
            <a:endParaRPr sz="11500" dirty="0">
              <a:latin typeface="Times New Roman" panose="02020603050405020304" pitchFamily="18" charset="0"/>
              <a:cs typeface="Times New Roman" panose="02020603050405020304" pitchFamily="18" charset="0"/>
            </a:endParaRP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pic>
        <p:nvPicPr>
          <p:cNvPr id="5" name="Picture 4">
            <a:extLst>
              <a:ext uri="{FF2B5EF4-FFF2-40B4-BE49-F238E27FC236}">
                <a16:creationId xmlns:a16="http://schemas.microsoft.com/office/drawing/2014/main" id="{9D7C1933-58B5-4380-859F-8B70189973B9}"/>
              </a:ext>
            </a:extLst>
          </p:cNvPr>
          <p:cNvPicPr>
            <a:picLocks noChangeAspect="1"/>
          </p:cNvPicPr>
          <p:nvPr/>
        </p:nvPicPr>
        <p:blipFill>
          <a:blip r:embed="rId3"/>
          <a:stretch>
            <a:fillRect/>
          </a:stretch>
        </p:blipFill>
        <p:spPr>
          <a:xfrm>
            <a:off x="762000" y="1900784"/>
            <a:ext cx="1341932" cy="13419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E93A3D9-89ED-4980-BEB7-8495F6D0ACC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a:t>
            </a:fld>
            <a:endParaRPr lang="en" dirty="0"/>
          </a:p>
        </p:txBody>
      </p:sp>
      <p:sp>
        <p:nvSpPr>
          <p:cNvPr id="7" name="Content Placeholder 2">
            <a:extLst>
              <a:ext uri="{FF2B5EF4-FFF2-40B4-BE49-F238E27FC236}">
                <a16:creationId xmlns:a16="http://schemas.microsoft.com/office/drawing/2014/main" id="{E7491E3A-AD50-4C3D-88F1-CC8F9CB72033}"/>
              </a:ext>
            </a:extLst>
          </p:cNvPr>
          <p:cNvSpPr txBox="1">
            <a:spLocks/>
          </p:cNvSpPr>
          <p:nvPr/>
        </p:nvSpPr>
        <p:spPr>
          <a:xfrm>
            <a:off x="2616201" y="996115"/>
            <a:ext cx="4267200" cy="394001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r>
              <a:rPr lang="en-IN" sz="1800" dirty="0">
                <a:latin typeface="Times New Roman" panose="02020603050405020304" pitchFamily="18" charset="0"/>
                <a:cs typeface="Times New Roman" panose="02020603050405020304" pitchFamily="18" charset="0"/>
              </a:rPr>
              <a:t>Definition</a:t>
            </a:r>
          </a:p>
          <a:p>
            <a:r>
              <a:rPr lang="en-IN" sz="1800" dirty="0">
                <a:latin typeface="Times New Roman" panose="02020603050405020304" pitchFamily="18" charset="0"/>
                <a:cs typeface="Times New Roman" panose="02020603050405020304" pitchFamily="18" charset="0"/>
              </a:rPr>
              <a:t>Objective</a:t>
            </a:r>
          </a:p>
          <a:p>
            <a:r>
              <a:rPr lang="en-IN" sz="1800" dirty="0">
                <a:latin typeface="Times New Roman" panose="02020603050405020304" pitchFamily="18" charset="0"/>
                <a:cs typeface="Times New Roman" panose="02020603050405020304" pitchFamily="18" charset="0"/>
              </a:rPr>
              <a:t>Project Details</a:t>
            </a:r>
          </a:p>
          <a:p>
            <a:r>
              <a:rPr lang="en-IN" sz="1800" dirty="0">
                <a:latin typeface="Times New Roman" panose="02020603050405020304" pitchFamily="18" charset="0"/>
                <a:cs typeface="Times New Roman" panose="02020603050405020304" pitchFamily="18" charset="0"/>
              </a:rPr>
              <a:t>How It Works?</a:t>
            </a:r>
          </a:p>
          <a:p>
            <a:r>
              <a:rPr lang="en-IN" sz="1800" dirty="0">
                <a:latin typeface="Times New Roman" panose="02020603050405020304" pitchFamily="18" charset="0"/>
                <a:cs typeface="Times New Roman" panose="02020603050405020304" pitchFamily="18" charset="0"/>
              </a:rPr>
              <a:t>Similar Project and Their Limitation</a:t>
            </a:r>
          </a:p>
          <a:p>
            <a:r>
              <a:rPr lang="en-IN" sz="1800" dirty="0">
                <a:latin typeface="Times New Roman" panose="02020603050405020304" pitchFamily="18" charset="0"/>
                <a:cs typeface="Times New Roman" panose="02020603050405020304" pitchFamily="18" charset="0"/>
              </a:rPr>
              <a:t>Our Services</a:t>
            </a:r>
          </a:p>
          <a:p>
            <a:r>
              <a:rPr lang="en-IN" sz="1800" dirty="0">
                <a:latin typeface="Times New Roman" panose="02020603050405020304" pitchFamily="18" charset="0"/>
                <a:cs typeface="Times New Roman" panose="02020603050405020304" pitchFamily="18" charset="0"/>
              </a:rPr>
              <a:t>Social Impact</a:t>
            </a:r>
          </a:p>
          <a:p>
            <a:r>
              <a:rPr lang="en-IN" sz="1800" dirty="0">
                <a:latin typeface="Times New Roman" panose="02020603050405020304" pitchFamily="18" charset="0"/>
                <a:cs typeface="Times New Roman" panose="02020603050405020304" pitchFamily="18" charset="0"/>
              </a:rPr>
              <a:t>Economical Impact</a:t>
            </a:r>
          </a:p>
          <a:p>
            <a:r>
              <a:rPr lang="en-IN" sz="1800" dirty="0">
                <a:latin typeface="Times New Roman" panose="02020603050405020304" pitchFamily="18" charset="0"/>
                <a:cs typeface="Times New Roman" panose="02020603050405020304" pitchFamily="18" charset="0"/>
              </a:rPr>
              <a:t>Future Plan</a:t>
            </a:r>
          </a:p>
          <a:p>
            <a:r>
              <a:rPr lang="en-IN" sz="1800" dirty="0">
                <a:latin typeface="Times New Roman" panose="02020603050405020304" pitchFamily="18" charset="0"/>
                <a:cs typeface="Times New Roman" panose="02020603050405020304" pitchFamily="18" charset="0"/>
              </a:rPr>
              <a:t>References</a:t>
            </a:r>
          </a:p>
          <a:p>
            <a:endParaRPr lang="en-IN" sz="1800" dirty="0">
              <a:latin typeface="Times New Roman" panose="02020603050405020304" pitchFamily="18" charset="0"/>
              <a:cs typeface="Times New Roman" panose="02020603050405020304" pitchFamily="18" charset="0"/>
            </a:endParaRPr>
          </a:p>
          <a:p>
            <a:pPr lvl="1"/>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09B30581-86E7-4CA0-BACF-91E62B8BF03B}"/>
              </a:ext>
            </a:extLst>
          </p:cNvPr>
          <p:cNvSpPr>
            <a:spLocks noGrp="1"/>
          </p:cNvSpPr>
          <p:nvPr>
            <p:ph type="title"/>
          </p:nvPr>
        </p:nvSpPr>
        <p:spPr>
          <a:xfrm>
            <a:off x="3054878" y="207368"/>
            <a:ext cx="3233641" cy="849177"/>
          </a:xfrm>
        </p:spPr>
        <p:txBody>
          <a:bodyPr>
            <a:normAutofit fontScale="90000"/>
          </a:bodyPr>
          <a:lstStyle/>
          <a:p>
            <a:r>
              <a:rPr lang="en-IN" sz="4400" u="sng" dirty="0">
                <a:latin typeface="Algerian" panose="04020705040A02060702" pitchFamily="82" charset="0"/>
                <a:cs typeface="Arial" panose="020B0604020202020204" pitchFamily="34" charset="0"/>
              </a:rPr>
              <a:t>Outlines:</a:t>
            </a:r>
            <a:endParaRPr lang="en-IN" sz="8800" dirty="0">
              <a:latin typeface="Algerian" panose="04020705040A02060702" pitchFamily="82" charset="0"/>
            </a:endParaRPr>
          </a:p>
        </p:txBody>
      </p:sp>
    </p:spTree>
    <p:extLst>
      <p:ext uri="{BB962C8B-B14F-4D97-AF65-F5344CB8AC3E}">
        <p14:creationId xmlns:p14="http://schemas.microsoft.com/office/powerpoint/2010/main" val="3198115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2942301" y="457121"/>
            <a:ext cx="518349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u="sng" dirty="0">
                <a:latin typeface="Algerian" panose="04020705040A02060702" pitchFamily="82" charset="0"/>
                <a:cs typeface="Times New Roman" panose="02020603050405020304" pitchFamily="18" charset="0"/>
              </a:rPr>
              <a:t>DEFINITION</a:t>
            </a:r>
            <a:endParaRPr sz="4800" u="sng" dirty="0">
              <a:latin typeface="Algerian" panose="04020705040A02060702" pitchFamily="82" charset="0"/>
              <a:cs typeface="Times New Roman" panose="02020603050405020304" pitchFamily="18" charset="0"/>
            </a:endParaRPr>
          </a:p>
        </p:txBody>
      </p:sp>
      <p:sp>
        <p:nvSpPr>
          <p:cNvPr id="343" name="Google Shape;343;p12"/>
          <p:cNvSpPr txBox="1"/>
          <p:nvPr/>
        </p:nvSpPr>
        <p:spPr>
          <a:xfrm>
            <a:off x="944484" y="1007533"/>
            <a:ext cx="3230211" cy="3356196"/>
          </a:xfrm>
          <a:prstGeom prst="rect">
            <a:avLst/>
          </a:prstGeom>
          <a:noFill/>
          <a:ln>
            <a:noFill/>
          </a:ln>
        </p:spPr>
        <p:txBody>
          <a:bodyPr spcFirstLastPara="1" wrap="square" lIns="91425" tIns="91425" rIns="91425" bIns="91425" anchor="t" anchorCtr="0">
            <a:noAutofit/>
          </a:bodyPr>
          <a:lstStyle/>
          <a:p>
            <a:pPr marL="0" lvl="0" indent="0" algn="ctr" rtl="1">
              <a:spcBef>
                <a:spcPts val="600"/>
              </a:spcBef>
              <a:spcAft>
                <a:spcPts val="0"/>
              </a:spcAft>
              <a:buNone/>
            </a:pPr>
            <a:r>
              <a:rPr lang="en-US" sz="2000" b="1" dirty="0">
                <a:solidFill>
                  <a:srgbClr val="00E1C6"/>
                </a:solidFill>
                <a:latin typeface="Times New Roman" panose="02020603050405020304" pitchFamily="18" charset="0"/>
                <a:ea typeface="Muli"/>
                <a:cs typeface="Times New Roman" panose="02020603050405020304" pitchFamily="18" charset="0"/>
                <a:sym typeface="Muli"/>
              </a:rPr>
              <a:t>Normal City</a:t>
            </a:r>
            <a:endParaRPr lang="en-US" sz="2000" dirty="0">
              <a:solidFill>
                <a:srgbClr val="00E1C6"/>
              </a:solidFill>
              <a:latin typeface="Times New Roman" panose="02020603050405020304" pitchFamily="18" charset="0"/>
              <a:ea typeface="Muli"/>
              <a:cs typeface="Times New Roman" panose="02020603050405020304" pitchFamily="18" charset="0"/>
              <a:sym typeface="Muli"/>
            </a:endParaRPr>
          </a:p>
          <a:p>
            <a:pPr marL="285750" lvl="0" indent="-285750" algn="just" rtl="0">
              <a:spcBef>
                <a:spcPts val="600"/>
              </a:spcBef>
              <a:spcAft>
                <a:spcPts val="0"/>
              </a:spcAft>
              <a:buClr>
                <a:schemeClr val="dk1"/>
              </a:buClr>
              <a:buSzPts val="1100"/>
              <a:buFont typeface="Arial" panose="020B0604020202020204" pitchFamily="34" charset="0"/>
              <a:buChar char="•"/>
            </a:pPr>
            <a:r>
              <a:rPr lang="en-US" sz="1800" dirty="0">
                <a:solidFill>
                  <a:srgbClr val="C6DAEC"/>
                </a:solidFill>
                <a:latin typeface="Times New Roman" panose="02020603050405020304" pitchFamily="18" charset="0"/>
                <a:ea typeface="Muli"/>
                <a:cs typeface="Times New Roman" panose="02020603050405020304" pitchFamily="18" charset="0"/>
                <a:sym typeface="Muli"/>
              </a:rPr>
              <a:t>In Normal cities people live their lives in bounded environment and do all the normal stuff of their lives manually by themselves or through others.</a:t>
            </a:r>
          </a:p>
          <a:p>
            <a:pPr marL="285750" lvl="0" indent="-285750" algn="just" rtl="0">
              <a:spcBef>
                <a:spcPts val="600"/>
              </a:spcBef>
              <a:spcAft>
                <a:spcPts val="0"/>
              </a:spcAft>
              <a:buClr>
                <a:schemeClr val="dk1"/>
              </a:buClr>
              <a:buSzPts val="1100"/>
              <a:buFont typeface="Arial" panose="020B0604020202020204" pitchFamily="34" charset="0"/>
              <a:buChar char="•"/>
            </a:pPr>
            <a:r>
              <a:rPr lang="en-US" sz="1800" dirty="0">
                <a:solidFill>
                  <a:srgbClr val="C6DAEC"/>
                </a:solidFill>
                <a:latin typeface="Times New Roman" panose="02020603050405020304" pitchFamily="18" charset="0"/>
                <a:ea typeface="Muli"/>
                <a:cs typeface="Times New Roman" panose="02020603050405020304" pitchFamily="18" charset="0"/>
                <a:sym typeface="Muli"/>
              </a:rPr>
              <a:t>Generally, there is no automation for any worthless thing and people waste their precious time on the essence care of these small worthless things</a:t>
            </a:r>
            <a:r>
              <a:rPr lang="en-US" dirty="0">
                <a:solidFill>
                  <a:srgbClr val="C6DAEC"/>
                </a:solidFill>
                <a:latin typeface="Times New Roman" panose="02020603050405020304" pitchFamily="18" charset="0"/>
                <a:ea typeface="Muli"/>
                <a:cs typeface="Times New Roman" panose="02020603050405020304" pitchFamily="18" charset="0"/>
                <a:sym typeface="Muli"/>
              </a:rPr>
              <a:t>.</a:t>
            </a:r>
          </a:p>
          <a:p>
            <a:pPr marL="0" lvl="0" indent="0" algn="just" rtl="0">
              <a:spcBef>
                <a:spcPts val="600"/>
              </a:spcBef>
              <a:spcAft>
                <a:spcPts val="0"/>
              </a:spcAft>
              <a:buNone/>
            </a:pPr>
            <a:endParaRPr lang="en-US" dirty="0">
              <a:solidFill>
                <a:srgbClr val="C6DAEC"/>
              </a:solidFill>
              <a:latin typeface="Times New Roman" panose="02020603050405020304" pitchFamily="18" charset="0"/>
              <a:ea typeface="Muli"/>
              <a:cs typeface="Times New Roman" panose="02020603050405020304" pitchFamily="18" charset="0"/>
              <a:sym typeface="Muli"/>
            </a:endParaRPr>
          </a:p>
        </p:txBody>
      </p:sp>
      <p:sp>
        <p:nvSpPr>
          <p:cNvPr id="7" name="Google Shape;343;p12">
            <a:extLst>
              <a:ext uri="{FF2B5EF4-FFF2-40B4-BE49-F238E27FC236}">
                <a16:creationId xmlns:a16="http://schemas.microsoft.com/office/drawing/2014/main" id="{12D7730C-A1BD-4B8D-8DC8-3D13ADD5BC0A}"/>
              </a:ext>
            </a:extLst>
          </p:cNvPr>
          <p:cNvSpPr txBox="1"/>
          <p:nvPr/>
        </p:nvSpPr>
        <p:spPr>
          <a:xfrm>
            <a:off x="4921832" y="1102422"/>
            <a:ext cx="3277684" cy="3683104"/>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en-US" sz="2000" b="1" dirty="0">
                <a:solidFill>
                  <a:srgbClr val="00E1C6"/>
                </a:solidFill>
                <a:latin typeface="Times New Roman" panose="02020603050405020304" pitchFamily="18" charset="0"/>
                <a:ea typeface="Muli"/>
                <a:cs typeface="Times New Roman" panose="02020603050405020304" pitchFamily="18" charset="0"/>
                <a:sym typeface="Muli"/>
              </a:rPr>
              <a:t>Smart City</a:t>
            </a:r>
            <a:endParaRPr lang="en-US" sz="2000" dirty="0">
              <a:solidFill>
                <a:srgbClr val="00E1C6"/>
              </a:solidFill>
              <a:latin typeface="Times New Roman" panose="02020603050405020304" pitchFamily="18" charset="0"/>
              <a:ea typeface="Muli"/>
              <a:cs typeface="Times New Roman" panose="02020603050405020304" pitchFamily="18" charset="0"/>
              <a:sym typeface="Muli"/>
            </a:endParaRPr>
          </a:p>
          <a:p>
            <a:pPr marL="285750" lvl="0" indent="-285750" algn="just" rtl="0">
              <a:spcBef>
                <a:spcPts val="600"/>
              </a:spcBef>
              <a:spcAft>
                <a:spcPts val="0"/>
              </a:spcAft>
              <a:buClr>
                <a:schemeClr val="tx1"/>
              </a:buClr>
              <a:buFont typeface="Arial" panose="020B0604020202020204" pitchFamily="34" charset="0"/>
              <a:buChar char="•"/>
            </a:pPr>
            <a:r>
              <a:rPr lang="en-US" sz="1800" dirty="0">
                <a:solidFill>
                  <a:schemeClr val="tx1"/>
                </a:solidFill>
                <a:latin typeface="Times New Roman" panose="02020603050405020304" pitchFamily="18" charset="0"/>
                <a:ea typeface="Muli"/>
                <a:cs typeface="Times New Roman" panose="02020603050405020304" pitchFamily="18" charset="0"/>
                <a:sym typeface="Muli"/>
              </a:rPr>
              <a:t>In Smart Cities people live standard lives and do all the normal stuff with the help of latest technology trends like machineries, robotics and Information Technologies.</a:t>
            </a:r>
          </a:p>
          <a:p>
            <a:pPr marL="285750" lvl="0" indent="-285750" algn="just" rtl="0">
              <a:spcBef>
                <a:spcPts val="600"/>
              </a:spcBef>
              <a:spcAft>
                <a:spcPts val="0"/>
              </a:spcAft>
              <a:buClr>
                <a:schemeClr val="tx1"/>
              </a:buClr>
              <a:buFont typeface="Arial" panose="020B0604020202020204" pitchFamily="34" charset="0"/>
              <a:buChar char="•"/>
            </a:pPr>
            <a:r>
              <a:rPr lang="en-US" sz="1800" dirty="0">
                <a:solidFill>
                  <a:schemeClr val="tx1"/>
                </a:solidFill>
                <a:latin typeface="Times New Roman" panose="02020603050405020304" pitchFamily="18" charset="0"/>
                <a:ea typeface="Muli"/>
                <a:cs typeface="Times New Roman" panose="02020603050405020304" pitchFamily="18" charset="0"/>
                <a:sym typeface="Muli"/>
              </a:rPr>
              <a:t>The people of the smart city can focus on their primary objective without taking burden of the worthless stuffs. All the daily normal task are done by the machines.</a:t>
            </a:r>
          </a:p>
        </p:txBody>
      </p:sp>
    </p:spTree>
    <p:extLst>
      <p:ext uri="{BB962C8B-B14F-4D97-AF65-F5344CB8AC3E}">
        <p14:creationId xmlns:p14="http://schemas.microsoft.com/office/powerpoint/2010/main" val="3016951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8D4C1E6-6A1F-4CBB-AA3F-41B6E8399EEC}"/>
              </a:ext>
            </a:extLst>
          </p:cNvPr>
          <p:cNvSpPr>
            <a:spLocks noGrp="1"/>
          </p:cNvSpPr>
          <p:nvPr>
            <p:ph type="title"/>
          </p:nvPr>
        </p:nvSpPr>
        <p:spPr>
          <a:xfrm>
            <a:off x="-76316" y="-40862"/>
            <a:ext cx="9220316" cy="1478570"/>
          </a:xfrm>
        </p:spPr>
        <p:txBody>
          <a:bodyPr>
            <a:normAutofit/>
          </a:bodyPr>
          <a:lstStyle/>
          <a:p>
            <a:pPr marL="457200" algn="ctr">
              <a:lnSpc>
                <a:spcPct val="107000"/>
              </a:lnSpc>
              <a:spcAft>
                <a:spcPts val="800"/>
              </a:spcAft>
            </a:pPr>
            <a:r>
              <a:rPr lang="en-IN" sz="5400" u="sng" dirty="0">
                <a:effectLst/>
                <a:latin typeface="Algerian" panose="04020705040A02060702" pitchFamily="82" charset="0"/>
                <a:ea typeface="Calibri" panose="020F0502020204030204" pitchFamily="34" charset="0"/>
                <a:cs typeface="Arial" panose="020B0604020202020204" pitchFamily="34" charset="0"/>
              </a:rPr>
              <a:t>OBJECTIVE</a:t>
            </a:r>
            <a:endParaRPr lang="en-IN" sz="7200" dirty="0">
              <a:latin typeface="Algerian" panose="04020705040A02060702" pitchFamily="82" charset="0"/>
            </a:endParaRPr>
          </a:p>
        </p:txBody>
      </p:sp>
      <p:sp>
        <p:nvSpPr>
          <p:cNvPr id="8" name="Content Placeholder 2">
            <a:extLst>
              <a:ext uri="{FF2B5EF4-FFF2-40B4-BE49-F238E27FC236}">
                <a16:creationId xmlns:a16="http://schemas.microsoft.com/office/drawing/2014/main" id="{2CA118E5-8C23-4FCD-934F-DD3E0FCBA14D}"/>
              </a:ext>
            </a:extLst>
          </p:cNvPr>
          <p:cNvSpPr txBox="1">
            <a:spLocks/>
          </p:cNvSpPr>
          <p:nvPr/>
        </p:nvSpPr>
        <p:spPr>
          <a:xfrm>
            <a:off x="1337733" y="1734041"/>
            <a:ext cx="6468533" cy="314137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342900" indent="-342900" algn="just">
              <a:lnSpc>
                <a:spcPct val="107000"/>
              </a:lnSpc>
              <a:spcAft>
                <a:spcPts val="800"/>
              </a:spcAft>
              <a:buFont typeface="Wingdings" panose="05000000000000000000" pitchFamily="2" charset="2"/>
              <a:buChar char=""/>
            </a:pPr>
            <a:r>
              <a:rPr lang="en-IN" sz="1800" dirty="0">
                <a:latin typeface="Times New Roman" panose="02020603050405020304" pitchFamily="18" charset="0"/>
                <a:ea typeface="Calibri" panose="020F0502020204030204" pitchFamily="34" charset="0"/>
                <a:cs typeface="Arial" panose="020B0604020202020204" pitchFamily="34" charset="0"/>
              </a:rPr>
              <a:t>The objective of “Smart City” Project is about automation of some places that are in the city like Parking system, Street light, Waste </a:t>
            </a:r>
            <a:r>
              <a:rPr lang="en-IN" sz="1800" dirty="0">
                <a:latin typeface="Times New Roman" panose="02020603050405020304" pitchFamily="18" charset="0"/>
                <a:ea typeface="Calibri" panose="020F0502020204030204" pitchFamily="34" charset="0"/>
                <a:cs typeface="Times New Roman" panose="02020603050405020304" pitchFamily="18" charset="0"/>
              </a:rPr>
              <a:t>M</a:t>
            </a:r>
            <a:r>
              <a:rPr lang="en-IN" sz="1800" dirty="0">
                <a:latin typeface="Times New Roman" panose="02020603050405020304" pitchFamily="18" charset="0"/>
                <a:cs typeface="Times New Roman" panose="02020603050405020304" pitchFamily="18" charset="0"/>
              </a:rPr>
              <a:t>anagement</a:t>
            </a:r>
            <a:r>
              <a:rPr lang="en-IN" sz="1800" dirty="0">
                <a:latin typeface="Times New Roman" panose="02020603050405020304" pitchFamily="18" charset="0"/>
                <a:ea typeface="Calibri" panose="020F0502020204030204" pitchFamily="34" charset="0"/>
                <a:cs typeface="Arial" panose="020B0604020202020204" pitchFamily="34" charset="0"/>
              </a:rPr>
              <a:t>, Water Supply for home or public tanks to promote cities that provide core infrastructure and give a decent quality of life to its citizens, a clean and sustainable environment.</a:t>
            </a:r>
          </a:p>
          <a:p>
            <a:pPr marL="342900" indent="-342900" algn="just">
              <a:lnSpc>
                <a:spcPct val="107000"/>
              </a:lnSpc>
              <a:spcAft>
                <a:spcPts val="800"/>
              </a:spcAft>
              <a:buFont typeface="Wingdings" panose="05000000000000000000" pitchFamily="2" charset="2"/>
              <a:buChar char=""/>
            </a:pPr>
            <a:endParaRPr lang="en-IN" sz="1800" dirty="0">
              <a:latin typeface="Times New Roman" panose="02020603050405020304" pitchFamily="18" charset="0"/>
              <a:ea typeface="Calibri" panose="020F0502020204030204" pitchFamily="34" charset="0"/>
              <a:cs typeface="Arial" panose="020B0604020202020204" pitchFamily="34" charset="0"/>
            </a:endParaRPr>
          </a:p>
          <a:p>
            <a:pPr marL="342900" indent="-342900" algn="just">
              <a:lnSpc>
                <a:spcPct val="107000"/>
              </a:lnSpc>
              <a:spcAft>
                <a:spcPts val="800"/>
              </a:spcAft>
              <a:buFont typeface="Wingdings" panose="05000000000000000000" pitchFamily="2" charset="2"/>
              <a:buChar char=""/>
            </a:pPr>
            <a:endParaRPr lang="en-IN" sz="1800" dirty="0">
              <a:latin typeface="Times New Roman" panose="02020603050405020304" pitchFamily="18" charset="0"/>
              <a:ea typeface="Calibri" panose="020F0502020204030204" pitchFamily="34" charset="0"/>
              <a:cs typeface="Arial" panose="020B0604020202020204" pitchFamily="34" charset="0"/>
            </a:endParaRPr>
          </a:p>
          <a:p>
            <a:pPr marL="342900" indent="-342900" algn="just">
              <a:lnSpc>
                <a:spcPct val="107000"/>
              </a:lnSpc>
              <a:spcAft>
                <a:spcPts val="800"/>
              </a:spcAft>
              <a:buFont typeface="Wingdings" panose="05000000000000000000" pitchFamily="2" charset="2"/>
              <a:buChar char=""/>
            </a:pPr>
            <a:endParaRPr lang="en-IN" sz="1800" dirty="0">
              <a:latin typeface="Times New Roman" panose="02020603050405020304" pitchFamily="18" charset="0"/>
              <a:ea typeface="Calibri" panose="020F0502020204030204" pitchFamily="34" charset="0"/>
              <a:cs typeface="Arial" panose="020B0604020202020204" pitchFamily="34" charset="0"/>
            </a:endParaRPr>
          </a:p>
          <a:p>
            <a:pPr marL="0" indent="0">
              <a:lnSpc>
                <a:spcPct val="107000"/>
              </a:lnSpc>
              <a:spcAft>
                <a:spcPts val="800"/>
              </a:spcAft>
              <a:buNone/>
            </a:pPr>
            <a:endParaRPr lang="en-IN" sz="1800"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107000"/>
              </a:lnSpc>
              <a:spcAft>
                <a:spcPts val="800"/>
              </a:spcAft>
              <a:buFont typeface="Wingdings" panose="05000000000000000000" pitchFamily="2" charset="2"/>
              <a:buChar char=""/>
            </a:pPr>
            <a:endParaRPr lang="en-IN" sz="1800" dirty="0">
              <a:latin typeface="Calibri" panose="020F0502020204030204" pitchFamily="34" charset="0"/>
              <a:ea typeface="Calibri" panose="020F0502020204030204" pitchFamily="34" charset="0"/>
              <a:cs typeface="Arial" panose="020B0604020202020204" pitchFamily="34" charset="0"/>
            </a:endParaRPr>
          </a:p>
          <a:p>
            <a:endParaRPr lang="en-IN" sz="4000" dirty="0"/>
          </a:p>
        </p:txBody>
      </p:sp>
    </p:spTree>
    <p:extLst>
      <p:ext uri="{BB962C8B-B14F-4D97-AF65-F5344CB8AC3E}">
        <p14:creationId xmlns:p14="http://schemas.microsoft.com/office/powerpoint/2010/main" val="2445485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921DCB3-29B1-484B-BF9F-C75EEA70AC09}"/>
              </a:ext>
            </a:extLst>
          </p:cNvPr>
          <p:cNvSpPr>
            <a:spLocks noGrp="1"/>
          </p:cNvSpPr>
          <p:nvPr>
            <p:ph type="title"/>
          </p:nvPr>
        </p:nvSpPr>
        <p:spPr>
          <a:xfrm>
            <a:off x="905932" y="0"/>
            <a:ext cx="8238067" cy="1478570"/>
          </a:xfrm>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PROJECT Details</a:t>
            </a:r>
            <a:endParaRPr lang="en-IN" sz="8000" dirty="0">
              <a:latin typeface="Algerian" panose="04020705040A02060702" pitchFamily="82" charset="0"/>
            </a:endParaRPr>
          </a:p>
        </p:txBody>
      </p:sp>
      <p:sp>
        <p:nvSpPr>
          <p:cNvPr id="8" name="Content Placeholder 2">
            <a:extLst>
              <a:ext uri="{FF2B5EF4-FFF2-40B4-BE49-F238E27FC236}">
                <a16:creationId xmlns:a16="http://schemas.microsoft.com/office/drawing/2014/main" id="{746838E4-3B96-4385-A9A0-B51315043B16}"/>
              </a:ext>
            </a:extLst>
          </p:cNvPr>
          <p:cNvSpPr txBox="1">
            <a:spLocks/>
          </p:cNvSpPr>
          <p:nvPr/>
        </p:nvSpPr>
        <p:spPr>
          <a:xfrm>
            <a:off x="1334125" y="1534650"/>
            <a:ext cx="7075357" cy="2961263"/>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342900" indent="-342900" algn="just">
              <a:lnSpc>
                <a:spcPct val="107000"/>
              </a:lnSpc>
              <a:buFont typeface="Wingdings" panose="05000000000000000000" pitchFamily="2" charset="2"/>
              <a:buChar char=""/>
            </a:pPr>
            <a:r>
              <a:rPr lang="en-IN" sz="1800" dirty="0">
                <a:latin typeface="Times New Roman" panose="02020603050405020304" pitchFamily="18" charset="0"/>
                <a:ea typeface="Calibri" panose="020F0502020204030204" pitchFamily="34" charset="0"/>
                <a:cs typeface="Arial" panose="020B0604020202020204" pitchFamily="34" charset="0"/>
              </a:rPr>
              <a:t>In “Smart City” project our team is just trying to manage different places of city with the help of some electronic devices, Information technology and IOT technology.</a:t>
            </a:r>
          </a:p>
          <a:p>
            <a:pPr marL="0" indent="0" algn="just">
              <a:lnSpc>
                <a:spcPct val="107000"/>
              </a:lnSpc>
              <a:buFont typeface="Muli"/>
              <a:buNone/>
            </a:pPr>
            <a:endParaRPr lang="en-IN" sz="1800" dirty="0">
              <a:latin typeface="Times New Roman" panose="02020603050405020304" pitchFamily="18" charset="0"/>
              <a:ea typeface="Calibri" panose="020F0502020204030204" pitchFamily="34" charset="0"/>
              <a:cs typeface="Arial" panose="020B0604020202020204" pitchFamily="34" charset="0"/>
            </a:endParaRPr>
          </a:p>
          <a:p>
            <a:pPr marL="342900" indent="-342900" algn="just">
              <a:lnSpc>
                <a:spcPct val="107000"/>
              </a:lnSpc>
              <a:buFont typeface="Wingdings" panose="05000000000000000000" pitchFamily="2" charset="2"/>
              <a:buChar char=""/>
            </a:pPr>
            <a:r>
              <a:rPr lang="en-IN" sz="1800" dirty="0">
                <a:latin typeface="Times New Roman" panose="02020603050405020304" pitchFamily="18" charset="0"/>
                <a:ea typeface="Calibri" panose="020F0502020204030204" pitchFamily="34" charset="0"/>
                <a:cs typeface="Arial" panose="020B0604020202020204" pitchFamily="34" charset="0"/>
              </a:rPr>
              <a:t>Modules of  Project:</a:t>
            </a:r>
          </a:p>
          <a:p>
            <a:pPr lvl="1" algn="just">
              <a:lnSpc>
                <a:spcPct val="107000"/>
              </a:lnSpc>
            </a:pPr>
            <a:r>
              <a:rPr lang="en-IN" sz="1800" dirty="0">
                <a:latin typeface="Times New Roman" panose="02020603050405020304" pitchFamily="18" charset="0"/>
                <a:ea typeface="Calibri" panose="020F0502020204030204" pitchFamily="34" charset="0"/>
                <a:cs typeface="Arial" panose="020B0604020202020204" pitchFamily="34" charset="0"/>
              </a:rPr>
              <a:t>Smart Waste </a:t>
            </a:r>
            <a:r>
              <a:rPr lang="en-IN" sz="1800" dirty="0">
                <a:latin typeface="Times New Roman" panose="02020603050405020304" pitchFamily="18" charset="0"/>
                <a:ea typeface="Calibri" panose="020F0502020204030204" pitchFamily="34" charset="0"/>
                <a:cs typeface="Times New Roman" panose="02020603050405020304" pitchFamily="18" charset="0"/>
              </a:rPr>
              <a:t>M</a:t>
            </a:r>
            <a:r>
              <a:rPr lang="en-IN" sz="1800" dirty="0">
                <a:latin typeface="Times New Roman" panose="02020603050405020304" pitchFamily="18" charset="0"/>
                <a:cs typeface="Times New Roman" panose="02020603050405020304" pitchFamily="18" charset="0"/>
              </a:rPr>
              <a:t>anagement</a:t>
            </a:r>
          </a:p>
          <a:p>
            <a:pPr lvl="1" algn="just">
              <a:lnSpc>
                <a:spcPct val="107000"/>
              </a:lnSpc>
            </a:pPr>
            <a:r>
              <a:rPr lang="en-IN" sz="1800" dirty="0">
                <a:latin typeface="Times New Roman" panose="02020603050405020304" pitchFamily="18" charset="0"/>
                <a:ea typeface="Calibri" panose="020F0502020204030204" pitchFamily="34" charset="0"/>
                <a:cs typeface="Arial" panose="020B0604020202020204" pitchFamily="34" charset="0"/>
              </a:rPr>
              <a:t>Automatic Street Light</a:t>
            </a:r>
          </a:p>
          <a:p>
            <a:pPr lvl="1" algn="just">
              <a:lnSpc>
                <a:spcPct val="107000"/>
              </a:lnSpc>
            </a:pPr>
            <a:r>
              <a:rPr lang="en-IN" sz="1800" dirty="0">
                <a:latin typeface="Times New Roman" panose="02020603050405020304" pitchFamily="18" charset="0"/>
                <a:ea typeface="Calibri" panose="020F0502020204030204" pitchFamily="34" charset="0"/>
                <a:cs typeface="Arial" panose="020B0604020202020204" pitchFamily="34" charset="0"/>
              </a:rPr>
              <a:t>Smart Parking System</a:t>
            </a:r>
          </a:p>
          <a:p>
            <a:pPr lvl="1" algn="just">
              <a:lnSpc>
                <a:spcPct val="107000"/>
              </a:lnSpc>
            </a:pPr>
            <a:r>
              <a:rPr lang="en-IN" sz="1800" dirty="0">
                <a:latin typeface="Times New Roman" panose="02020603050405020304" pitchFamily="18" charset="0"/>
                <a:ea typeface="Calibri" panose="020F0502020204030204" pitchFamily="34" charset="0"/>
                <a:cs typeface="Arial" panose="020B0604020202020204" pitchFamily="34" charset="0"/>
              </a:rPr>
              <a:t>Smart Water System</a:t>
            </a:r>
          </a:p>
          <a:p>
            <a:pPr lvl="1" algn="just">
              <a:lnSpc>
                <a:spcPct val="107000"/>
              </a:lnSpc>
            </a:pPr>
            <a:endParaRPr lang="en-IN" sz="1800" dirty="0">
              <a:latin typeface="Times New Roman" panose="02020603050405020304" pitchFamily="18" charset="0"/>
              <a:ea typeface="Calibri" panose="020F0502020204030204" pitchFamily="34" charset="0"/>
              <a:cs typeface="Arial" panose="020B0604020202020204" pitchFamily="34" charset="0"/>
            </a:endParaRPr>
          </a:p>
          <a:p>
            <a:pPr lvl="1" algn="just">
              <a:lnSpc>
                <a:spcPct val="107000"/>
              </a:lnSpc>
            </a:pPr>
            <a:endParaRPr lang="en-IN" sz="300" dirty="0">
              <a:latin typeface="Times New Roman" panose="02020603050405020304" pitchFamily="18" charset="0"/>
              <a:ea typeface="Calibri" panose="020F0502020204030204" pitchFamily="34" charset="0"/>
              <a:cs typeface="Arial" panose="020B0604020202020204" pitchFamily="34" charset="0"/>
            </a:endParaRPr>
          </a:p>
          <a:p>
            <a:pPr algn="just"/>
            <a:endParaRPr lang="en-IN" sz="4000" dirty="0"/>
          </a:p>
        </p:txBody>
      </p:sp>
    </p:spTree>
    <p:extLst>
      <p:ext uri="{BB962C8B-B14F-4D97-AF65-F5344CB8AC3E}">
        <p14:creationId xmlns:p14="http://schemas.microsoft.com/office/powerpoint/2010/main" val="2020480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2558192" y="113426"/>
            <a:ext cx="6292713" cy="8279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u="sng" dirty="0">
                <a:latin typeface="Algerian" panose="04020705040A02060702" pitchFamily="82" charset="0"/>
                <a:cs typeface="Times New Roman" panose="02020603050405020304" pitchFamily="18" charset="0"/>
              </a:rPr>
              <a:t>How It Works?</a:t>
            </a:r>
            <a:endParaRPr sz="4800" u="sng" dirty="0">
              <a:latin typeface="Algerian" panose="04020705040A02060702" pitchFamily="82" charset="0"/>
              <a:cs typeface="Times New Roman" panose="02020603050405020304" pitchFamily="18" charset="0"/>
            </a:endParaRPr>
          </a:p>
        </p:txBody>
      </p:sp>
      <p:grpSp>
        <p:nvGrpSpPr>
          <p:cNvPr id="14" name="Group 13">
            <a:extLst>
              <a:ext uri="{FF2B5EF4-FFF2-40B4-BE49-F238E27FC236}">
                <a16:creationId xmlns:a16="http://schemas.microsoft.com/office/drawing/2014/main" id="{18490B35-8099-4DFB-A177-480C2F793231}"/>
              </a:ext>
            </a:extLst>
          </p:cNvPr>
          <p:cNvGrpSpPr/>
          <p:nvPr/>
        </p:nvGrpSpPr>
        <p:grpSpPr>
          <a:xfrm>
            <a:off x="1343339" y="1192168"/>
            <a:ext cx="2027561" cy="1989496"/>
            <a:chOff x="1542637" y="1229160"/>
            <a:chExt cx="2353456" cy="2353456"/>
          </a:xfrm>
        </p:grpSpPr>
        <p:sp>
          <p:nvSpPr>
            <p:cNvPr id="11" name="Oval 10">
              <a:extLst>
                <a:ext uri="{FF2B5EF4-FFF2-40B4-BE49-F238E27FC236}">
                  <a16:creationId xmlns:a16="http://schemas.microsoft.com/office/drawing/2014/main" id="{CEE6C1C8-230D-4D58-A37C-3A86D9F92E89}"/>
                </a:ext>
              </a:extLst>
            </p:cNvPr>
            <p:cNvSpPr/>
            <p:nvPr/>
          </p:nvSpPr>
          <p:spPr>
            <a:xfrm>
              <a:off x="1542637" y="1229160"/>
              <a:ext cx="2353456" cy="2353456"/>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Environment</a:t>
              </a:r>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p:txBody>
        </p:sp>
        <p:pic>
          <p:nvPicPr>
            <p:cNvPr id="8" name="Picture 7">
              <a:extLst>
                <a:ext uri="{FF2B5EF4-FFF2-40B4-BE49-F238E27FC236}">
                  <a16:creationId xmlns:a16="http://schemas.microsoft.com/office/drawing/2014/main" id="{B28829B8-402E-4A16-9217-37ADEE91661B}"/>
                </a:ext>
              </a:extLst>
            </p:cNvPr>
            <p:cNvPicPr>
              <a:picLocks noChangeAspect="1"/>
            </p:cNvPicPr>
            <p:nvPr/>
          </p:nvPicPr>
          <p:blipFill>
            <a:blip r:embed="rId3"/>
            <a:stretch>
              <a:fillRect/>
            </a:stretch>
          </p:blipFill>
          <p:spPr>
            <a:xfrm>
              <a:off x="1976003" y="1790669"/>
              <a:ext cx="1486724" cy="1251978"/>
            </a:xfrm>
            <a:prstGeom prst="rect">
              <a:avLst/>
            </a:prstGeom>
          </p:spPr>
        </p:pic>
      </p:grpSp>
      <p:pic>
        <p:nvPicPr>
          <p:cNvPr id="22" name="Picture 21">
            <a:extLst>
              <a:ext uri="{FF2B5EF4-FFF2-40B4-BE49-F238E27FC236}">
                <a16:creationId xmlns:a16="http://schemas.microsoft.com/office/drawing/2014/main" id="{3C61F399-AC80-444B-A68E-0B341D4AD612}"/>
              </a:ext>
            </a:extLst>
          </p:cNvPr>
          <p:cNvPicPr>
            <a:picLocks noChangeAspect="1"/>
          </p:cNvPicPr>
          <p:nvPr/>
        </p:nvPicPr>
        <p:blipFill>
          <a:blip r:embed="rId4"/>
          <a:stretch>
            <a:fillRect/>
          </a:stretch>
        </p:blipFill>
        <p:spPr>
          <a:xfrm>
            <a:off x="4366834" y="1318120"/>
            <a:ext cx="2066482" cy="1592589"/>
          </a:xfrm>
          <a:prstGeom prst="rect">
            <a:avLst/>
          </a:prstGeom>
          <a:ln w="19050">
            <a:solidFill>
              <a:schemeClr val="accent1">
                <a:lumMod val="75000"/>
              </a:schemeClr>
            </a:solidFill>
          </a:ln>
        </p:spPr>
      </p:pic>
      <p:pic>
        <p:nvPicPr>
          <p:cNvPr id="24" name="Picture 23">
            <a:extLst>
              <a:ext uri="{FF2B5EF4-FFF2-40B4-BE49-F238E27FC236}">
                <a16:creationId xmlns:a16="http://schemas.microsoft.com/office/drawing/2014/main" id="{F79AA2A9-5A7E-4B0E-B3AE-912A8D6F80A9}"/>
              </a:ext>
            </a:extLst>
          </p:cNvPr>
          <p:cNvPicPr>
            <a:picLocks noChangeAspect="1"/>
          </p:cNvPicPr>
          <p:nvPr/>
        </p:nvPicPr>
        <p:blipFill>
          <a:blip r:embed="rId5"/>
          <a:stretch>
            <a:fillRect/>
          </a:stretch>
        </p:blipFill>
        <p:spPr>
          <a:xfrm>
            <a:off x="7433031" y="1445775"/>
            <a:ext cx="1226645" cy="1195721"/>
          </a:xfrm>
          <a:prstGeom prst="rect">
            <a:avLst/>
          </a:prstGeom>
          <a:ln w="19050">
            <a:solidFill>
              <a:schemeClr val="accent1">
                <a:lumMod val="75000"/>
              </a:schemeClr>
            </a:solidFill>
          </a:ln>
        </p:spPr>
      </p:pic>
      <p:pic>
        <p:nvPicPr>
          <p:cNvPr id="26" name="Picture 25">
            <a:extLst>
              <a:ext uri="{FF2B5EF4-FFF2-40B4-BE49-F238E27FC236}">
                <a16:creationId xmlns:a16="http://schemas.microsoft.com/office/drawing/2014/main" id="{20C1BC56-983E-4BD2-A8E6-34954734BA95}"/>
              </a:ext>
            </a:extLst>
          </p:cNvPr>
          <p:cNvPicPr>
            <a:picLocks noChangeAspect="1"/>
          </p:cNvPicPr>
          <p:nvPr/>
        </p:nvPicPr>
        <p:blipFill>
          <a:blip r:embed="rId6"/>
          <a:stretch>
            <a:fillRect/>
          </a:stretch>
        </p:blipFill>
        <p:spPr>
          <a:xfrm>
            <a:off x="4749816" y="3368550"/>
            <a:ext cx="1420776" cy="1481702"/>
          </a:xfrm>
          <a:prstGeom prst="rect">
            <a:avLst/>
          </a:prstGeom>
          <a:ln w="19050">
            <a:solidFill>
              <a:schemeClr val="accent1">
                <a:lumMod val="75000"/>
              </a:schemeClr>
            </a:solidFill>
          </a:ln>
        </p:spPr>
      </p:pic>
      <p:pic>
        <p:nvPicPr>
          <p:cNvPr id="28" name="Picture 27">
            <a:extLst>
              <a:ext uri="{FF2B5EF4-FFF2-40B4-BE49-F238E27FC236}">
                <a16:creationId xmlns:a16="http://schemas.microsoft.com/office/drawing/2014/main" id="{25BAA734-E834-43CE-97F2-5D2B42682E42}"/>
              </a:ext>
            </a:extLst>
          </p:cNvPr>
          <p:cNvPicPr>
            <a:picLocks noChangeAspect="1"/>
          </p:cNvPicPr>
          <p:nvPr/>
        </p:nvPicPr>
        <p:blipFill>
          <a:blip r:embed="rId7"/>
          <a:stretch>
            <a:fillRect/>
          </a:stretch>
        </p:blipFill>
        <p:spPr>
          <a:xfrm>
            <a:off x="7238900" y="3238513"/>
            <a:ext cx="1242811" cy="1378457"/>
          </a:xfrm>
          <a:prstGeom prst="rect">
            <a:avLst/>
          </a:prstGeom>
          <a:ln w="19050">
            <a:solidFill>
              <a:schemeClr val="accent1">
                <a:lumMod val="75000"/>
              </a:schemeClr>
            </a:solidFill>
          </a:ln>
        </p:spPr>
      </p:pic>
      <p:sp>
        <p:nvSpPr>
          <p:cNvPr id="33" name="Arrow: Right 32">
            <a:extLst>
              <a:ext uri="{FF2B5EF4-FFF2-40B4-BE49-F238E27FC236}">
                <a16:creationId xmlns:a16="http://schemas.microsoft.com/office/drawing/2014/main" id="{A285DC55-AB03-4496-A6D1-1E1F7E13889D}"/>
              </a:ext>
            </a:extLst>
          </p:cNvPr>
          <p:cNvSpPr/>
          <p:nvPr/>
        </p:nvSpPr>
        <p:spPr>
          <a:xfrm>
            <a:off x="3414471" y="2043636"/>
            <a:ext cx="908792" cy="265258"/>
          </a:xfrm>
          <a:prstGeom prst="rightArrow">
            <a:avLst/>
          </a:prstGeom>
          <a:solidFill>
            <a:srgbClr val="19BBD5"/>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19BBD5"/>
              </a:solidFill>
            </a:endParaRPr>
          </a:p>
        </p:txBody>
      </p:sp>
      <p:sp>
        <p:nvSpPr>
          <p:cNvPr id="37" name="Arrow: Right 36">
            <a:extLst>
              <a:ext uri="{FF2B5EF4-FFF2-40B4-BE49-F238E27FC236}">
                <a16:creationId xmlns:a16="http://schemas.microsoft.com/office/drawing/2014/main" id="{567F87C1-1706-4A3F-A135-C68F94795557}"/>
              </a:ext>
            </a:extLst>
          </p:cNvPr>
          <p:cNvSpPr/>
          <p:nvPr/>
        </p:nvSpPr>
        <p:spPr>
          <a:xfrm>
            <a:off x="6476887" y="1803336"/>
            <a:ext cx="908792" cy="265258"/>
          </a:xfrm>
          <a:prstGeom prst="rightArrow">
            <a:avLst/>
          </a:prstGeom>
          <a:solidFill>
            <a:srgbClr val="19BBD5"/>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Arrow: Right 37">
            <a:extLst>
              <a:ext uri="{FF2B5EF4-FFF2-40B4-BE49-F238E27FC236}">
                <a16:creationId xmlns:a16="http://schemas.microsoft.com/office/drawing/2014/main" id="{64B5E22D-39B0-4243-A01B-FA0DE1724BAD}"/>
              </a:ext>
            </a:extLst>
          </p:cNvPr>
          <p:cNvSpPr/>
          <p:nvPr/>
        </p:nvSpPr>
        <p:spPr>
          <a:xfrm rot="5400000">
            <a:off x="5116462" y="3021128"/>
            <a:ext cx="378593" cy="212717"/>
          </a:xfrm>
          <a:prstGeom prst="rightArrow">
            <a:avLst/>
          </a:prstGeom>
          <a:solidFill>
            <a:srgbClr val="19BBD5"/>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Arrow: Right 38">
            <a:extLst>
              <a:ext uri="{FF2B5EF4-FFF2-40B4-BE49-F238E27FC236}">
                <a16:creationId xmlns:a16="http://schemas.microsoft.com/office/drawing/2014/main" id="{DE56AC16-9D62-4A6A-A13C-DD72580DF62A}"/>
              </a:ext>
            </a:extLst>
          </p:cNvPr>
          <p:cNvSpPr/>
          <p:nvPr/>
        </p:nvSpPr>
        <p:spPr>
          <a:xfrm rot="16200000">
            <a:off x="5456237" y="3016133"/>
            <a:ext cx="378593" cy="212717"/>
          </a:xfrm>
          <a:prstGeom prst="rightArrow">
            <a:avLst/>
          </a:prstGeom>
          <a:solidFill>
            <a:srgbClr val="19BBD5"/>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Arrow: Right 39">
            <a:extLst>
              <a:ext uri="{FF2B5EF4-FFF2-40B4-BE49-F238E27FC236}">
                <a16:creationId xmlns:a16="http://schemas.microsoft.com/office/drawing/2014/main" id="{C9E09928-3B7C-41B8-B492-E9BB809D9ABF}"/>
              </a:ext>
            </a:extLst>
          </p:cNvPr>
          <p:cNvSpPr/>
          <p:nvPr/>
        </p:nvSpPr>
        <p:spPr>
          <a:xfrm>
            <a:off x="6209782" y="3856544"/>
            <a:ext cx="935817" cy="265258"/>
          </a:xfrm>
          <a:prstGeom prst="rightArrow">
            <a:avLst/>
          </a:prstGeom>
          <a:solidFill>
            <a:srgbClr val="19BBD5"/>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Arrow: Right 40">
            <a:extLst>
              <a:ext uri="{FF2B5EF4-FFF2-40B4-BE49-F238E27FC236}">
                <a16:creationId xmlns:a16="http://schemas.microsoft.com/office/drawing/2014/main" id="{2C7B8702-66F2-44D8-BAD9-8B3DAE15133A}"/>
              </a:ext>
            </a:extLst>
          </p:cNvPr>
          <p:cNvSpPr/>
          <p:nvPr/>
        </p:nvSpPr>
        <p:spPr>
          <a:xfrm rot="10800000">
            <a:off x="3166229" y="3855626"/>
            <a:ext cx="1544397" cy="341620"/>
          </a:xfrm>
          <a:prstGeom prst="rightArrow">
            <a:avLst/>
          </a:prstGeom>
          <a:solidFill>
            <a:srgbClr val="19BBD5"/>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Flowchart: Connector 34">
            <a:extLst>
              <a:ext uri="{FF2B5EF4-FFF2-40B4-BE49-F238E27FC236}">
                <a16:creationId xmlns:a16="http://schemas.microsoft.com/office/drawing/2014/main" id="{B0E36A49-590A-4F97-B0B2-06475670DC0C}"/>
              </a:ext>
            </a:extLst>
          </p:cNvPr>
          <p:cNvSpPr/>
          <p:nvPr/>
        </p:nvSpPr>
        <p:spPr>
          <a:xfrm>
            <a:off x="1484027" y="1263108"/>
            <a:ext cx="314793" cy="332792"/>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pic>
        <p:nvPicPr>
          <p:cNvPr id="42" name="Picture 41">
            <a:extLst>
              <a:ext uri="{FF2B5EF4-FFF2-40B4-BE49-F238E27FC236}">
                <a16:creationId xmlns:a16="http://schemas.microsoft.com/office/drawing/2014/main" id="{3CEC9FA2-FC8E-4649-9FF4-88F7EB425CD9}"/>
              </a:ext>
            </a:extLst>
          </p:cNvPr>
          <p:cNvPicPr>
            <a:picLocks noChangeAspect="1"/>
          </p:cNvPicPr>
          <p:nvPr/>
        </p:nvPicPr>
        <p:blipFill>
          <a:blip r:embed="rId8"/>
          <a:stretch>
            <a:fillRect/>
          </a:stretch>
        </p:blipFill>
        <p:spPr>
          <a:xfrm>
            <a:off x="1998401" y="3446528"/>
            <a:ext cx="1119583" cy="1501436"/>
          </a:xfrm>
          <a:prstGeom prst="rect">
            <a:avLst/>
          </a:prstGeom>
          <a:ln w="19050">
            <a:solidFill>
              <a:schemeClr val="accent1">
                <a:lumMod val="75000"/>
              </a:schemeClr>
            </a:solidFill>
          </a:ln>
        </p:spPr>
      </p:pic>
      <p:sp>
        <p:nvSpPr>
          <p:cNvPr id="46" name="Flowchart: Connector 45">
            <a:extLst>
              <a:ext uri="{FF2B5EF4-FFF2-40B4-BE49-F238E27FC236}">
                <a16:creationId xmlns:a16="http://schemas.microsoft.com/office/drawing/2014/main" id="{80E55E74-C56C-4095-A83F-0E906E8DA099}"/>
              </a:ext>
            </a:extLst>
          </p:cNvPr>
          <p:cNvSpPr/>
          <p:nvPr/>
        </p:nvSpPr>
        <p:spPr>
          <a:xfrm>
            <a:off x="7070886" y="3122491"/>
            <a:ext cx="314793" cy="332792"/>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47" name="Flowchart: Connector 46">
            <a:extLst>
              <a:ext uri="{FF2B5EF4-FFF2-40B4-BE49-F238E27FC236}">
                <a16:creationId xmlns:a16="http://schemas.microsoft.com/office/drawing/2014/main" id="{D7B46CCB-B678-4FBA-B720-944E113AC639}"/>
              </a:ext>
            </a:extLst>
          </p:cNvPr>
          <p:cNvSpPr/>
          <p:nvPr/>
        </p:nvSpPr>
        <p:spPr>
          <a:xfrm>
            <a:off x="1841004" y="3306763"/>
            <a:ext cx="314793" cy="332792"/>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48" name="Flowchart: Connector 47">
            <a:extLst>
              <a:ext uri="{FF2B5EF4-FFF2-40B4-BE49-F238E27FC236}">
                <a16:creationId xmlns:a16="http://schemas.microsoft.com/office/drawing/2014/main" id="{35487188-323A-462E-A732-362831F7F28C}"/>
              </a:ext>
            </a:extLst>
          </p:cNvPr>
          <p:cNvSpPr/>
          <p:nvPr/>
        </p:nvSpPr>
        <p:spPr>
          <a:xfrm>
            <a:off x="4640539" y="3251879"/>
            <a:ext cx="314793" cy="332792"/>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49" name="Flowchart: Connector 48">
            <a:extLst>
              <a:ext uri="{FF2B5EF4-FFF2-40B4-BE49-F238E27FC236}">
                <a16:creationId xmlns:a16="http://schemas.microsoft.com/office/drawing/2014/main" id="{DFA99F73-4057-4257-A7BA-E1AF8F6F7400}"/>
              </a:ext>
            </a:extLst>
          </p:cNvPr>
          <p:cNvSpPr/>
          <p:nvPr/>
        </p:nvSpPr>
        <p:spPr>
          <a:xfrm>
            <a:off x="7271853" y="1303606"/>
            <a:ext cx="314793" cy="332792"/>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50" name="Flowchart: Connector 49">
            <a:extLst>
              <a:ext uri="{FF2B5EF4-FFF2-40B4-BE49-F238E27FC236}">
                <a16:creationId xmlns:a16="http://schemas.microsoft.com/office/drawing/2014/main" id="{5214C46E-A628-4BC4-8611-E38FFD95E020}"/>
              </a:ext>
            </a:extLst>
          </p:cNvPr>
          <p:cNvSpPr/>
          <p:nvPr/>
        </p:nvSpPr>
        <p:spPr>
          <a:xfrm>
            <a:off x="4246913" y="1167323"/>
            <a:ext cx="314793" cy="332792"/>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Tree>
    <p:extLst>
      <p:ext uri="{BB962C8B-B14F-4D97-AF65-F5344CB8AC3E}">
        <p14:creationId xmlns:p14="http://schemas.microsoft.com/office/powerpoint/2010/main" val="3645287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D03CAC1-3418-407F-A2CF-61270C91B054}"/>
              </a:ext>
            </a:extLst>
          </p:cNvPr>
          <p:cNvSpPr>
            <a:spLocks noGrp="1"/>
          </p:cNvSpPr>
          <p:nvPr>
            <p:ph type="title"/>
          </p:nvPr>
        </p:nvSpPr>
        <p:spPr>
          <a:xfrm>
            <a:off x="1180795" y="1004814"/>
            <a:ext cx="7670800" cy="1012302"/>
          </a:xfrm>
        </p:spPr>
        <p:txBody>
          <a:bodyPr>
            <a:normAutofit fontScale="90000"/>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SIMILAR PROJECTS</a:t>
            </a:r>
            <a:br>
              <a:rPr lang="en-IN" sz="5400" u="sng" dirty="0">
                <a:effectLst/>
                <a:latin typeface="Algerian" panose="04020705040A02060702" pitchFamily="82" charset="0"/>
                <a:ea typeface="Calibri" panose="020F0502020204030204" pitchFamily="34" charset="0"/>
                <a:cs typeface="Arial" panose="020B0604020202020204" pitchFamily="34" charset="0"/>
              </a:rPr>
            </a:br>
            <a:r>
              <a:rPr lang="en-IN" sz="2000" u="sng" dirty="0">
                <a:effectLst/>
                <a:latin typeface="Algerian" panose="04020705040A02060702" pitchFamily="82" charset="0"/>
                <a:ea typeface="Calibri" panose="020F0502020204030204" pitchFamily="34" charset="0"/>
                <a:cs typeface="Arial" panose="020B0604020202020204" pitchFamily="34" charset="0"/>
              </a:rPr>
              <a:t>AND</a:t>
            </a:r>
            <a:br>
              <a:rPr lang="en-IN" sz="5400" u="sng" dirty="0">
                <a:effectLst/>
                <a:latin typeface="Algerian" panose="04020705040A02060702" pitchFamily="82" charset="0"/>
                <a:ea typeface="Calibri" panose="020F0502020204030204" pitchFamily="34" charset="0"/>
                <a:cs typeface="Arial" panose="020B0604020202020204" pitchFamily="34" charset="0"/>
              </a:rPr>
            </a:br>
            <a:r>
              <a:rPr lang="en-IN" sz="2700" u="sng" dirty="0">
                <a:effectLst/>
                <a:latin typeface="Algerian" panose="04020705040A02060702" pitchFamily="82" charset="0"/>
                <a:ea typeface="Calibri" panose="020F0502020204030204" pitchFamily="34" charset="0"/>
                <a:cs typeface="Arial" panose="020B0604020202020204" pitchFamily="34" charset="0"/>
              </a:rPr>
              <a:t>THEIR LIMITATION</a:t>
            </a:r>
            <a:endParaRPr lang="en-IN" sz="4400" dirty="0">
              <a:latin typeface="Algerian" panose="04020705040A02060702" pitchFamily="82" charset="0"/>
            </a:endParaRPr>
          </a:p>
        </p:txBody>
      </p:sp>
      <p:sp>
        <p:nvSpPr>
          <p:cNvPr id="8" name="Content Placeholder 2">
            <a:extLst>
              <a:ext uri="{FF2B5EF4-FFF2-40B4-BE49-F238E27FC236}">
                <a16:creationId xmlns:a16="http://schemas.microsoft.com/office/drawing/2014/main" id="{3CBDF9A8-8ED9-4CA4-9B40-176E60184A55}"/>
              </a:ext>
            </a:extLst>
          </p:cNvPr>
          <p:cNvSpPr txBox="1">
            <a:spLocks/>
          </p:cNvSpPr>
          <p:nvPr/>
        </p:nvSpPr>
        <p:spPr>
          <a:xfrm>
            <a:off x="2731868" y="1905234"/>
            <a:ext cx="5041060" cy="244230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342900" indent="-342900" algn="just">
              <a:lnSpc>
                <a:spcPct val="150000"/>
              </a:lnSpc>
              <a:buFont typeface="Wingdings" panose="05000000000000000000" pitchFamily="2" charset="2"/>
              <a:buChar char=""/>
            </a:pPr>
            <a:r>
              <a:rPr lang="en-IN" sz="1800" dirty="0">
                <a:latin typeface="Times New Roman" panose="02020603050405020304" pitchFamily="18" charset="0"/>
                <a:ea typeface="Calibri" panose="020F0502020204030204" pitchFamily="34" charset="0"/>
                <a:cs typeface="Arial" panose="020B0604020202020204" pitchFamily="34" charset="0"/>
              </a:rPr>
              <a:t>Poor automation in Parking System</a:t>
            </a:r>
          </a:p>
          <a:p>
            <a:pPr marL="342900" indent="-342900" algn="just">
              <a:lnSpc>
                <a:spcPct val="150000"/>
              </a:lnSpc>
              <a:buFont typeface="Wingdings" panose="05000000000000000000" pitchFamily="2" charset="2"/>
              <a:buChar char=""/>
            </a:pPr>
            <a:r>
              <a:rPr lang="en-IN" sz="1800" dirty="0">
                <a:latin typeface="Times New Roman" panose="02020603050405020304" pitchFamily="18" charset="0"/>
                <a:ea typeface="Calibri" panose="020F0502020204030204" pitchFamily="34" charset="0"/>
                <a:cs typeface="Arial" panose="020B0604020202020204" pitchFamily="34" charset="0"/>
              </a:rPr>
              <a:t>Zero automation in Waste System</a:t>
            </a:r>
            <a:endParaRPr lang="en-IN" sz="1800" dirty="0">
              <a:latin typeface="Calibri" panose="020F0502020204030204" pitchFamily="34" charset="0"/>
              <a:ea typeface="Calibri" panose="020F0502020204030204" pitchFamily="34" charset="0"/>
              <a:cs typeface="Arial" panose="020B0604020202020204" pitchFamily="34" charset="0"/>
            </a:endParaRPr>
          </a:p>
          <a:p>
            <a:pPr marL="342900" indent="-342900" algn="just">
              <a:lnSpc>
                <a:spcPct val="150000"/>
              </a:lnSpc>
              <a:buFont typeface="Wingdings" panose="05000000000000000000" pitchFamily="2" charset="2"/>
              <a:buChar char=""/>
            </a:pPr>
            <a:r>
              <a:rPr lang="en-IN" sz="1800" dirty="0">
                <a:latin typeface="Times New Roman" panose="02020603050405020304" pitchFamily="18" charset="0"/>
                <a:ea typeface="Calibri" panose="020F0502020204030204" pitchFamily="34" charset="0"/>
                <a:cs typeface="Arial" panose="020B0604020202020204" pitchFamily="34" charset="0"/>
              </a:rPr>
              <a:t>Physical management of Street Light</a:t>
            </a:r>
          </a:p>
          <a:p>
            <a:pPr marL="342900" indent="-342900" algn="just">
              <a:lnSpc>
                <a:spcPct val="150000"/>
              </a:lnSpc>
              <a:buFont typeface="Wingdings" panose="05000000000000000000" pitchFamily="2" charset="2"/>
              <a:buChar char=""/>
            </a:pPr>
            <a:r>
              <a:rPr lang="en-IN" sz="1800" dirty="0">
                <a:latin typeface="Times New Roman" panose="02020603050405020304" pitchFamily="18" charset="0"/>
                <a:ea typeface="Calibri" panose="020F0502020204030204" pitchFamily="34" charset="0"/>
              </a:rPr>
              <a:t>Manual Municipal Water Supply system</a:t>
            </a:r>
            <a:endParaRPr lang="en-IN" sz="4000" dirty="0"/>
          </a:p>
          <a:p>
            <a:pPr marL="0" indent="0" algn="just">
              <a:spcAft>
                <a:spcPts val="800"/>
              </a:spcAft>
              <a:buFont typeface="Muli"/>
              <a:buNone/>
            </a:pPr>
            <a:endParaRPr lang="en-IN" sz="18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88150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493722B-C961-4E0C-AB59-39AB076954BA}"/>
              </a:ext>
            </a:extLst>
          </p:cNvPr>
          <p:cNvSpPr>
            <a:spLocks noGrp="1"/>
          </p:cNvSpPr>
          <p:nvPr>
            <p:ph type="title"/>
          </p:nvPr>
        </p:nvSpPr>
        <p:spPr>
          <a:xfrm>
            <a:off x="0" y="56618"/>
            <a:ext cx="9143999" cy="1389670"/>
          </a:xfrm>
        </p:spPr>
        <p:txBody>
          <a:bodyPr>
            <a:normAutofit/>
          </a:bodyPr>
          <a:lstStyle/>
          <a:p>
            <a:pPr algn="ctr"/>
            <a:r>
              <a:rPr lang="en-IN" sz="5400" u="sng" dirty="0">
                <a:effectLst/>
                <a:latin typeface="Algerian" panose="04020705040A02060702" pitchFamily="82" charset="0"/>
                <a:ea typeface="Calibri" panose="020F0502020204030204" pitchFamily="34" charset="0"/>
                <a:cs typeface="Arial" panose="020B0604020202020204" pitchFamily="34" charset="0"/>
              </a:rPr>
              <a:t>Our services</a:t>
            </a:r>
            <a:endParaRPr lang="en-IN" sz="8800" dirty="0">
              <a:latin typeface="Algerian" panose="04020705040A02060702" pitchFamily="82" charset="0"/>
            </a:endParaRPr>
          </a:p>
        </p:txBody>
      </p:sp>
      <p:sp>
        <p:nvSpPr>
          <p:cNvPr id="4" name="Google Shape;343;p12">
            <a:extLst>
              <a:ext uri="{FF2B5EF4-FFF2-40B4-BE49-F238E27FC236}">
                <a16:creationId xmlns:a16="http://schemas.microsoft.com/office/drawing/2014/main" id="{3732AE88-7C3F-4C93-AEAD-6F56D3FA5876}"/>
              </a:ext>
            </a:extLst>
          </p:cNvPr>
          <p:cNvSpPr txBox="1"/>
          <p:nvPr/>
        </p:nvSpPr>
        <p:spPr>
          <a:xfrm>
            <a:off x="2300990" y="1618939"/>
            <a:ext cx="6619920" cy="31732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2" algn="just">
              <a:spcBef>
                <a:spcPts val="600"/>
              </a:spcBef>
              <a:buClr>
                <a:schemeClr val="dk1"/>
              </a:buClr>
              <a:buSzPts val="1100"/>
            </a:pPr>
            <a:r>
              <a:rPr lang="en-US" sz="1800" dirty="0">
                <a:solidFill>
                  <a:srgbClr val="C6DAEC"/>
                </a:solidFill>
                <a:latin typeface="Times New Roman" panose="02020603050405020304" pitchFamily="18" charset="0"/>
                <a:ea typeface="Muli"/>
                <a:cs typeface="Times New Roman" panose="02020603050405020304" pitchFamily="18" charset="0"/>
                <a:sym typeface="Muli"/>
              </a:rPr>
              <a:t>Smart City Project provide following services </a:t>
            </a:r>
          </a:p>
          <a:p>
            <a:pPr marL="285750" lvl="6" indent="-285750" algn="just">
              <a:spcBef>
                <a:spcPts val="600"/>
              </a:spcBef>
              <a:buClr>
                <a:schemeClr val="dk1"/>
              </a:buClr>
              <a:buSzPts val="1100"/>
              <a:buFont typeface="Wingdings" panose="05000000000000000000" pitchFamily="2" charset="2"/>
              <a:buChar char="Ø"/>
            </a:pPr>
            <a:r>
              <a:rPr lang="en-US" sz="1800" dirty="0">
                <a:solidFill>
                  <a:srgbClr val="C6DAEC"/>
                </a:solidFill>
                <a:latin typeface="Times New Roman" panose="02020603050405020304" pitchFamily="18" charset="0"/>
                <a:ea typeface="Muli"/>
                <a:cs typeface="Times New Roman" panose="02020603050405020304" pitchFamily="18" charset="0"/>
                <a:sym typeface="Muli"/>
              </a:rPr>
              <a:t>Smart Waste Management</a:t>
            </a:r>
          </a:p>
          <a:p>
            <a:pPr marL="285750" lvl="6" indent="-285750" algn="just">
              <a:spcBef>
                <a:spcPts val="600"/>
              </a:spcBef>
              <a:buClr>
                <a:schemeClr val="dk1"/>
              </a:buClr>
              <a:buSzPts val="1100"/>
              <a:buFont typeface="Wingdings" panose="05000000000000000000" pitchFamily="2" charset="2"/>
              <a:buChar char="Ø"/>
            </a:pPr>
            <a:r>
              <a:rPr lang="en-US" sz="1800" dirty="0">
                <a:solidFill>
                  <a:srgbClr val="C6DAEC"/>
                </a:solidFill>
                <a:latin typeface="Times New Roman" panose="02020603050405020304" pitchFamily="18" charset="0"/>
                <a:ea typeface="Muli"/>
                <a:cs typeface="Times New Roman" panose="02020603050405020304" pitchFamily="18" charset="0"/>
                <a:sym typeface="Muli"/>
              </a:rPr>
              <a:t>Automatic Street Light </a:t>
            </a:r>
          </a:p>
          <a:p>
            <a:pPr marL="285750" lvl="6" indent="-285750" algn="just">
              <a:spcBef>
                <a:spcPts val="600"/>
              </a:spcBef>
              <a:buClr>
                <a:schemeClr val="dk1"/>
              </a:buClr>
              <a:buSzPts val="1100"/>
              <a:buFont typeface="Wingdings" panose="05000000000000000000" pitchFamily="2" charset="2"/>
              <a:buChar char="Ø"/>
            </a:pPr>
            <a:r>
              <a:rPr lang="en-US" sz="1800" dirty="0">
                <a:solidFill>
                  <a:srgbClr val="C6DAEC"/>
                </a:solidFill>
                <a:latin typeface="Times New Roman" panose="02020603050405020304" pitchFamily="18" charset="0"/>
                <a:ea typeface="Muli"/>
                <a:cs typeface="Times New Roman" panose="02020603050405020304" pitchFamily="18" charset="0"/>
                <a:sym typeface="Muli"/>
              </a:rPr>
              <a:t>Smart Parking System </a:t>
            </a:r>
          </a:p>
          <a:p>
            <a:pPr marL="285750" lvl="6" indent="-285750" algn="just">
              <a:spcBef>
                <a:spcPts val="600"/>
              </a:spcBef>
              <a:buClr>
                <a:schemeClr val="dk1"/>
              </a:buClr>
              <a:buSzPts val="1100"/>
              <a:buFont typeface="Wingdings" panose="05000000000000000000" pitchFamily="2" charset="2"/>
              <a:buChar char="Ø"/>
            </a:pPr>
            <a:r>
              <a:rPr lang="en-US" sz="1800" dirty="0">
                <a:solidFill>
                  <a:srgbClr val="C6DAEC"/>
                </a:solidFill>
                <a:latin typeface="Times New Roman" panose="02020603050405020304" pitchFamily="18" charset="0"/>
                <a:ea typeface="Muli"/>
                <a:cs typeface="Times New Roman" panose="02020603050405020304" pitchFamily="18" charset="0"/>
                <a:sym typeface="Muli"/>
              </a:rPr>
              <a:t>Smart Water System</a:t>
            </a:r>
          </a:p>
          <a:p>
            <a:pPr lvl="4" algn="just">
              <a:spcBef>
                <a:spcPts val="600"/>
              </a:spcBef>
              <a:buClr>
                <a:schemeClr val="dk1"/>
              </a:buClr>
              <a:buSzPts val="1100"/>
            </a:pPr>
            <a:endParaRPr lang="en-US" sz="1800" dirty="0">
              <a:solidFill>
                <a:srgbClr val="C6DAEC"/>
              </a:solidFill>
              <a:latin typeface="Times New Roman" panose="02020603050405020304" pitchFamily="18" charset="0"/>
              <a:ea typeface="Muli"/>
              <a:cs typeface="Times New Roman" panose="02020603050405020304" pitchFamily="18" charset="0"/>
              <a:sym typeface="Muli"/>
            </a:endParaRPr>
          </a:p>
        </p:txBody>
      </p:sp>
      <p:sp>
        <p:nvSpPr>
          <p:cNvPr id="5" name="Google Shape;343;p12">
            <a:extLst>
              <a:ext uri="{FF2B5EF4-FFF2-40B4-BE49-F238E27FC236}">
                <a16:creationId xmlns:a16="http://schemas.microsoft.com/office/drawing/2014/main" id="{6CC89809-C22D-496E-8851-524ACDC663C1}"/>
              </a:ext>
            </a:extLst>
          </p:cNvPr>
          <p:cNvSpPr txBox="1"/>
          <p:nvPr/>
        </p:nvSpPr>
        <p:spPr>
          <a:xfrm>
            <a:off x="631625" y="3793066"/>
            <a:ext cx="8080767" cy="823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4" algn="just">
              <a:spcBef>
                <a:spcPts val="600"/>
              </a:spcBef>
              <a:buClr>
                <a:schemeClr val="dk1"/>
              </a:buClr>
              <a:buSzPts val="1100"/>
            </a:pPr>
            <a:r>
              <a:rPr lang="en-US" sz="1800" dirty="0">
                <a:solidFill>
                  <a:srgbClr val="C6DAEC"/>
                </a:solidFill>
                <a:latin typeface="Times New Roman" panose="02020603050405020304" pitchFamily="18" charset="0"/>
                <a:ea typeface="Muli"/>
                <a:cs typeface="Times New Roman" panose="02020603050405020304" pitchFamily="18" charset="0"/>
                <a:sym typeface="Muli"/>
              </a:rPr>
              <a:t>Smart city Project will also provide Mobile Application and Website to the  users of city to make them allow to observe the environment around them.</a:t>
            </a:r>
          </a:p>
          <a:p>
            <a:pPr lvl="4" algn="just">
              <a:spcBef>
                <a:spcPts val="600"/>
              </a:spcBef>
              <a:buClr>
                <a:schemeClr val="dk1"/>
              </a:buClr>
              <a:buSzPts val="1100"/>
            </a:pPr>
            <a:endParaRPr lang="en-US" sz="1800" dirty="0">
              <a:solidFill>
                <a:srgbClr val="C6DAEC"/>
              </a:solidFill>
              <a:latin typeface="Times New Roman" panose="02020603050405020304" pitchFamily="18" charset="0"/>
              <a:ea typeface="Muli"/>
              <a:cs typeface="Times New Roman" panose="02020603050405020304" pitchFamily="18" charset="0"/>
              <a:sym typeface="Muli"/>
            </a:endParaRPr>
          </a:p>
        </p:txBody>
      </p:sp>
    </p:spTree>
    <p:extLst>
      <p:ext uri="{BB962C8B-B14F-4D97-AF65-F5344CB8AC3E}">
        <p14:creationId xmlns:p14="http://schemas.microsoft.com/office/powerpoint/2010/main" val="2043320232"/>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TotalTime>
  <Words>937</Words>
  <Application>Microsoft Office PowerPoint</Application>
  <PresentationFormat>On-screen Show (16:9)</PresentationFormat>
  <Paragraphs>129</Paragraphs>
  <Slides>26</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Times New Roman</vt:lpstr>
      <vt:lpstr>Nixie One</vt:lpstr>
      <vt:lpstr>Helvetica Neue</vt:lpstr>
      <vt:lpstr>Arial</vt:lpstr>
      <vt:lpstr>Muli</vt:lpstr>
      <vt:lpstr>Calibri</vt:lpstr>
      <vt:lpstr>Algerian</vt:lpstr>
      <vt:lpstr>Wingdings</vt:lpstr>
      <vt:lpstr>Imogen template</vt:lpstr>
      <vt:lpstr>Smart City The IOT Project</vt:lpstr>
      <vt:lpstr>Group member’s details</vt:lpstr>
      <vt:lpstr>Outlines:</vt:lpstr>
      <vt:lpstr>DEFINITION</vt:lpstr>
      <vt:lpstr>OBJECTIVE</vt:lpstr>
      <vt:lpstr>PROJECT Details</vt:lpstr>
      <vt:lpstr>How It Works?</vt:lpstr>
      <vt:lpstr>SIMILAR PROJECTS AND THEIR LIMITATION</vt:lpstr>
      <vt:lpstr>Our services</vt:lpstr>
      <vt:lpstr>Smart waste management</vt:lpstr>
      <vt:lpstr>PowerPoint Presentation</vt:lpstr>
      <vt:lpstr>Working</vt:lpstr>
      <vt:lpstr>Automatic Street light</vt:lpstr>
      <vt:lpstr>PowerPoint Presentation</vt:lpstr>
      <vt:lpstr>Working</vt:lpstr>
      <vt:lpstr>Smart parking system</vt:lpstr>
      <vt:lpstr>PowerPoint Presentation</vt:lpstr>
      <vt:lpstr>Working</vt:lpstr>
      <vt:lpstr>Smart water system</vt:lpstr>
      <vt:lpstr>PowerPoint Presentation</vt:lpstr>
      <vt:lpstr>Working</vt:lpstr>
      <vt:lpstr>PowerPoint Presentation</vt:lpstr>
      <vt:lpstr>PowerPoint Presentation</vt:lpstr>
      <vt:lpstr>Future Plan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City The IOT Project</dc:title>
  <cp:lastModifiedBy>Riyaz Pathan</cp:lastModifiedBy>
  <cp:revision>60</cp:revision>
  <dcterms:modified xsi:type="dcterms:W3CDTF">2024-06-17T14:27:26Z</dcterms:modified>
</cp:coreProperties>
</file>