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0"/>
  </p:notesMasterIdLst>
  <p:sldIdLst>
    <p:sldId id="256" r:id="rId2"/>
    <p:sldId id="257" r:id="rId3"/>
    <p:sldId id="296" r:id="rId4"/>
    <p:sldId id="298" r:id="rId5"/>
    <p:sldId id="299" r:id="rId6"/>
    <p:sldId id="301" r:id="rId7"/>
    <p:sldId id="300" r:id="rId8"/>
    <p:sldId id="259" r:id="rId9"/>
  </p:sldIdLst>
  <p:sldSz cx="9144000" cy="5143500" type="screen16x9"/>
  <p:notesSz cx="6858000" cy="9144000"/>
  <p:embeddedFontLst>
    <p:embeddedFont>
      <p:font typeface="Algerian" panose="04020705040A02060702" pitchFamily="82" charset="0"/>
      <p:regular r:id="rId11"/>
    </p:embeddedFont>
    <p:embeddedFont>
      <p:font typeface="Helvetica Neue" panose="020B0604020202020204" charset="0"/>
      <p:regular r:id="rId12"/>
      <p:bold r:id="rId13"/>
      <p:italic r:id="rId14"/>
      <p:boldItalic r:id="rId15"/>
    </p:embeddedFont>
    <p:embeddedFont>
      <p:font typeface="Muli" panose="02000503040000020004" pitchFamily="2" charset="0"/>
      <p:regular r:id="rId16"/>
      <p:italic r:id="rId17"/>
    </p:embeddedFont>
    <p:embeddedFont>
      <p:font typeface="Nixie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FCBD78-15CE-4661-97E6-459F80314347}">
  <a:tblStyle styleId="{28FCBD78-15CE-4661-97E6-459F8031434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C887C5-50F1-4DB0-841D-C3AB423DDE9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72130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66594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38086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168796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extLst>
      <p:ext uri="{BB962C8B-B14F-4D97-AF65-F5344CB8AC3E}">
        <p14:creationId xmlns:p14="http://schemas.microsoft.com/office/powerpoint/2010/main" val="346769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dirty="0">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0" y="1431561"/>
            <a:ext cx="9144000" cy="2480872"/>
          </a:xfrm>
          <a:prstGeom prst="rect">
            <a:avLst/>
          </a:prstGeom>
        </p:spPr>
        <p:txBody>
          <a:bodyPr spcFirstLastPara="1" wrap="square" lIns="91425" tIns="91425" rIns="91425" bIns="91425" anchor="ctr" anchorCtr="0">
            <a:noAutofit/>
            <a:scene3d>
              <a:camera prst="orthographicFront"/>
              <a:lightRig rig="harsh" dir="t"/>
            </a:scene3d>
            <a:sp3d extrusionH="57150" prstMaterial="matte">
              <a:bevelT w="63500" h="12700" prst="angle"/>
              <a:contourClr>
                <a:schemeClr val="bg1">
                  <a:lumMod val="65000"/>
                </a:schemeClr>
              </a:contourClr>
            </a:sp3d>
          </a:bodyPr>
          <a:lstStyle/>
          <a:p>
            <a:pPr marL="0" lvl="0" indent="0" algn="ctr" rtl="0">
              <a:spcBef>
                <a:spcPts val="0"/>
              </a:spcBef>
              <a:spcAft>
                <a:spcPts val="0"/>
              </a:spcAft>
              <a:buNone/>
            </a:pPr>
            <a:r>
              <a:rPr lang="en-IN" sz="9600" u="sng" dirty="0">
                <a:ln/>
                <a:solidFill>
                  <a:schemeClr val="bg2"/>
                </a:solidFill>
                <a:effectLst>
                  <a:glow rad="63500">
                    <a:schemeClr val="accent5">
                      <a:satMod val="175000"/>
                      <a:alpha val="40000"/>
                    </a:schemeClr>
                  </a:glow>
                </a:effectLst>
                <a:latin typeface="Algerian" panose="04020705040A02060702" pitchFamily="82" charset="0"/>
                <a:cs typeface="Times New Roman" panose="02020603050405020304" pitchFamily="18" charset="0"/>
              </a:rPr>
              <a:t>Smart City</a:t>
            </a:r>
            <a:br>
              <a:rPr lang="en-IN" u="sng" dirty="0">
                <a:ln/>
                <a:solidFill>
                  <a:schemeClr val="bg2"/>
                </a:solidFill>
                <a:effectLst>
                  <a:glow rad="63500">
                    <a:schemeClr val="accent5">
                      <a:satMod val="175000"/>
                      <a:alpha val="40000"/>
                    </a:schemeClr>
                  </a:glow>
                </a:effectLst>
                <a:latin typeface="Algerian" panose="04020705040A02060702" pitchFamily="82" charset="0"/>
                <a:cs typeface="Times New Roman" panose="02020603050405020304" pitchFamily="18" charset="0"/>
              </a:rPr>
            </a:br>
            <a:r>
              <a:rPr lang="en-IN" sz="4000" dirty="0">
                <a:ln/>
                <a:solidFill>
                  <a:schemeClr val="bg2"/>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The IOT Project</a:t>
            </a:r>
            <a:endParaRPr sz="4000" dirty="0">
              <a:ln/>
              <a:solidFill>
                <a:schemeClr val="bg2"/>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452224" y="92863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What is Smart City?</a:t>
            </a:r>
            <a:endParaRPr u="sng" dirty="0">
              <a:latin typeface="Times New Roman" panose="02020603050405020304" pitchFamily="18" charset="0"/>
              <a:cs typeface="Times New Roman" panose="02020603050405020304" pitchFamily="18" charset="0"/>
            </a:endParaRPr>
          </a:p>
        </p:txBody>
      </p:sp>
      <p:sp>
        <p:nvSpPr>
          <p:cNvPr id="343" name="Google Shape;343;p12"/>
          <p:cNvSpPr txBox="1"/>
          <p:nvPr/>
        </p:nvSpPr>
        <p:spPr>
          <a:xfrm>
            <a:off x="944484" y="1661643"/>
            <a:ext cx="3230211" cy="2702086"/>
          </a:xfrm>
          <a:prstGeom prst="rect">
            <a:avLst/>
          </a:prstGeom>
          <a:noFill/>
          <a:ln>
            <a:noFill/>
          </a:ln>
        </p:spPr>
        <p:txBody>
          <a:bodyPr spcFirstLastPara="1" wrap="square" lIns="91425" tIns="91425" rIns="91425" bIns="91425" anchor="t" anchorCtr="0">
            <a:noAutofit/>
          </a:bodyPr>
          <a:lstStyle/>
          <a:p>
            <a:pPr marL="0" lvl="0" indent="0" algn="ctr" rtl="1">
              <a:spcBef>
                <a:spcPts val="600"/>
              </a:spcBef>
              <a:spcAft>
                <a:spcPts val="0"/>
              </a:spcAft>
              <a:buNone/>
            </a:pPr>
            <a:r>
              <a:rPr lang="en-US" sz="2000" b="1" dirty="0">
                <a:solidFill>
                  <a:srgbClr val="00E1C6"/>
                </a:solidFill>
                <a:latin typeface="Times New Roman" panose="02020603050405020304" pitchFamily="18" charset="0"/>
                <a:ea typeface="Muli"/>
                <a:cs typeface="Times New Roman" panose="02020603050405020304" pitchFamily="18" charset="0"/>
                <a:sym typeface="Muli"/>
              </a:rPr>
              <a:t>Normal City</a:t>
            </a:r>
            <a:endParaRPr lang="en-US" sz="2000" dirty="0">
              <a:solidFill>
                <a:srgbClr val="00E1C6"/>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r>
              <a:rPr lang="en-US" dirty="0">
                <a:solidFill>
                  <a:srgbClr val="C6DAEC"/>
                </a:solidFill>
                <a:latin typeface="Times New Roman" panose="02020603050405020304" pitchFamily="18" charset="0"/>
                <a:ea typeface="Muli"/>
                <a:cs typeface="Times New Roman" panose="02020603050405020304" pitchFamily="18" charset="0"/>
                <a:sym typeface="Muli"/>
              </a:rPr>
              <a:t>In Normal cities people live their lives in bounded environment and do all the normal stuff of their lives manually by themselves or through others.</a:t>
            </a:r>
          </a:p>
          <a:p>
            <a:pPr marL="285750" lvl="0" indent="-285750" algn="just" rtl="0">
              <a:spcBef>
                <a:spcPts val="600"/>
              </a:spcBef>
              <a:spcAft>
                <a:spcPts val="0"/>
              </a:spcAft>
              <a:buClr>
                <a:schemeClr val="dk1"/>
              </a:buClr>
              <a:buSzPts val="1100"/>
              <a:buFont typeface="Arial" panose="020B0604020202020204" pitchFamily="34" charset="0"/>
              <a:buChar char="•"/>
            </a:pPr>
            <a:r>
              <a:rPr lang="en-US" dirty="0">
                <a:solidFill>
                  <a:srgbClr val="C6DAEC"/>
                </a:solidFill>
                <a:latin typeface="Times New Roman" panose="02020603050405020304" pitchFamily="18" charset="0"/>
                <a:ea typeface="Muli"/>
                <a:cs typeface="Times New Roman" panose="02020603050405020304" pitchFamily="18" charset="0"/>
                <a:sym typeface="Muli"/>
              </a:rPr>
              <a:t>Generally, there is no automation for any worthless thing and people waste their precious time on the essence care of these small worthless things.</a:t>
            </a:r>
          </a:p>
          <a:p>
            <a:pPr marL="0" lvl="0" indent="0" algn="just" rtl="0">
              <a:spcBef>
                <a:spcPts val="600"/>
              </a:spcBef>
              <a:spcAft>
                <a:spcPts val="0"/>
              </a:spcAft>
              <a:buNone/>
            </a:pPr>
            <a:endParaRPr lang="en-US"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dirty="0">
              <a:latin typeface="Times New Roman" panose="02020603050405020304" pitchFamily="18" charset="0"/>
              <a:cs typeface="Times New Roman" panose="02020603050405020304" pitchFamily="18" charset="0"/>
            </a:endParaRPr>
          </a:p>
        </p:txBody>
      </p:sp>
      <p:sp>
        <p:nvSpPr>
          <p:cNvPr id="7" name="Google Shape;343;p12">
            <a:extLst>
              <a:ext uri="{FF2B5EF4-FFF2-40B4-BE49-F238E27FC236}">
                <a16:creationId xmlns:a16="http://schemas.microsoft.com/office/drawing/2014/main" id="{12D7730C-A1BD-4B8D-8DC8-3D13ADD5BC0A}"/>
              </a:ext>
            </a:extLst>
          </p:cNvPr>
          <p:cNvSpPr txBox="1"/>
          <p:nvPr/>
        </p:nvSpPr>
        <p:spPr>
          <a:xfrm>
            <a:off x="4921832" y="1662575"/>
            <a:ext cx="3277684" cy="3122950"/>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en-US" sz="2000" b="1" dirty="0">
                <a:solidFill>
                  <a:srgbClr val="00E1C6"/>
                </a:solidFill>
                <a:latin typeface="Times New Roman" panose="02020603050405020304" pitchFamily="18" charset="0"/>
                <a:ea typeface="Muli"/>
                <a:cs typeface="Times New Roman" panose="02020603050405020304" pitchFamily="18" charset="0"/>
                <a:sym typeface="Muli"/>
              </a:rPr>
              <a:t>Smart City</a:t>
            </a:r>
            <a:endParaRPr lang="en-US" sz="2000" dirty="0">
              <a:solidFill>
                <a:srgbClr val="00E1C6"/>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tx1"/>
              </a:buClr>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In Smart Cities people live standard lives and do all the normal stuff with the help of latest technology trends like machineries, robotics and Information Technologies.</a:t>
            </a:r>
          </a:p>
          <a:p>
            <a:pPr marL="285750" lvl="0" indent="-285750" algn="just" rtl="0">
              <a:spcBef>
                <a:spcPts val="600"/>
              </a:spcBef>
              <a:spcAft>
                <a:spcPts val="0"/>
              </a:spcAft>
              <a:buClr>
                <a:schemeClr val="tx1"/>
              </a:buClr>
              <a:buFont typeface="Arial" panose="020B0604020202020204" pitchFamily="34" charset="0"/>
              <a:buChar char="•"/>
            </a:pPr>
            <a:r>
              <a:rPr lang="en-US" dirty="0">
                <a:solidFill>
                  <a:schemeClr val="tx1"/>
                </a:solidFill>
                <a:latin typeface="Times New Roman" panose="02020603050405020304" pitchFamily="18" charset="0"/>
                <a:ea typeface="Muli"/>
                <a:cs typeface="Times New Roman" panose="02020603050405020304" pitchFamily="18" charset="0"/>
                <a:sym typeface="Muli"/>
              </a:rPr>
              <a:t>The people of the smart city can focus on their primary objective without taking burden of the worthless stuffs. All the daily normal task are done by the machines.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740195" y="583860"/>
            <a:ext cx="7343844"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How Smart City Project Works?</a:t>
            </a:r>
            <a:endParaRPr u="sng" dirty="0">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18490B35-8099-4DFB-A177-480C2F793231}"/>
              </a:ext>
            </a:extLst>
          </p:cNvPr>
          <p:cNvGrpSpPr/>
          <p:nvPr/>
        </p:nvGrpSpPr>
        <p:grpSpPr>
          <a:xfrm>
            <a:off x="1343339" y="1192168"/>
            <a:ext cx="2027561" cy="1989496"/>
            <a:chOff x="1542637" y="1229160"/>
            <a:chExt cx="2353456" cy="2353456"/>
          </a:xfrm>
        </p:grpSpPr>
        <p:sp>
          <p:nvSpPr>
            <p:cNvPr id="11" name="Oval 10">
              <a:extLst>
                <a:ext uri="{FF2B5EF4-FFF2-40B4-BE49-F238E27FC236}">
                  <a16:creationId xmlns:a16="http://schemas.microsoft.com/office/drawing/2014/main" id="{CEE6C1C8-230D-4D58-A37C-3A86D9F92E89}"/>
                </a:ext>
              </a:extLst>
            </p:cNvPr>
            <p:cNvSpPr/>
            <p:nvPr/>
          </p:nvSpPr>
          <p:spPr>
            <a:xfrm>
              <a:off x="1542637" y="1229160"/>
              <a:ext cx="2353456" cy="2353456"/>
            </a:xfrm>
            <a:prstGeom prst="ellipse">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Environment</a:t>
              </a: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pic>
          <p:nvPicPr>
            <p:cNvPr id="8" name="Picture 7">
              <a:extLst>
                <a:ext uri="{FF2B5EF4-FFF2-40B4-BE49-F238E27FC236}">
                  <a16:creationId xmlns:a16="http://schemas.microsoft.com/office/drawing/2014/main" id="{B28829B8-402E-4A16-9217-37ADEE91661B}"/>
                </a:ext>
              </a:extLst>
            </p:cNvPr>
            <p:cNvPicPr>
              <a:picLocks noChangeAspect="1"/>
            </p:cNvPicPr>
            <p:nvPr/>
          </p:nvPicPr>
          <p:blipFill>
            <a:blip r:embed="rId3"/>
            <a:stretch>
              <a:fillRect/>
            </a:stretch>
          </p:blipFill>
          <p:spPr>
            <a:xfrm>
              <a:off x="1976003" y="1790669"/>
              <a:ext cx="1486724" cy="1251978"/>
            </a:xfrm>
            <a:prstGeom prst="rect">
              <a:avLst/>
            </a:prstGeom>
          </p:spPr>
        </p:pic>
      </p:grpSp>
      <p:pic>
        <p:nvPicPr>
          <p:cNvPr id="22" name="Picture 21">
            <a:extLst>
              <a:ext uri="{FF2B5EF4-FFF2-40B4-BE49-F238E27FC236}">
                <a16:creationId xmlns:a16="http://schemas.microsoft.com/office/drawing/2014/main" id="{3C61F399-AC80-444B-A68E-0B341D4AD612}"/>
              </a:ext>
            </a:extLst>
          </p:cNvPr>
          <p:cNvPicPr>
            <a:picLocks noChangeAspect="1"/>
          </p:cNvPicPr>
          <p:nvPr/>
        </p:nvPicPr>
        <p:blipFill>
          <a:blip r:embed="rId4"/>
          <a:stretch>
            <a:fillRect/>
          </a:stretch>
        </p:blipFill>
        <p:spPr>
          <a:xfrm>
            <a:off x="4366834" y="1318120"/>
            <a:ext cx="2066482" cy="1592589"/>
          </a:xfrm>
          <a:prstGeom prst="rect">
            <a:avLst/>
          </a:prstGeom>
          <a:ln w="19050">
            <a:solidFill>
              <a:schemeClr val="accent1">
                <a:lumMod val="75000"/>
              </a:schemeClr>
            </a:solidFill>
          </a:ln>
        </p:spPr>
      </p:pic>
      <p:pic>
        <p:nvPicPr>
          <p:cNvPr id="24" name="Picture 23">
            <a:extLst>
              <a:ext uri="{FF2B5EF4-FFF2-40B4-BE49-F238E27FC236}">
                <a16:creationId xmlns:a16="http://schemas.microsoft.com/office/drawing/2014/main" id="{F79AA2A9-5A7E-4B0E-B3AE-912A8D6F80A9}"/>
              </a:ext>
            </a:extLst>
          </p:cNvPr>
          <p:cNvPicPr>
            <a:picLocks noChangeAspect="1"/>
          </p:cNvPicPr>
          <p:nvPr/>
        </p:nvPicPr>
        <p:blipFill>
          <a:blip r:embed="rId5"/>
          <a:stretch>
            <a:fillRect/>
          </a:stretch>
        </p:blipFill>
        <p:spPr>
          <a:xfrm>
            <a:off x="7433031" y="1445775"/>
            <a:ext cx="1226645" cy="1195721"/>
          </a:xfrm>
          <a:prstGeom prst="rect">
            <a:avLst/>
          </a:prstGeom>
          <a:ln w="19050">
            <a:solidFill>
              <a:schemeClr val="accent1">
                <a:lumMod val="75000"/>
              </a:schemeClr>
            </a:solidFill>
          </a:ln>
        </p:spPr>
      </p:pic>
      <p:pic>
        <p:nvPicPr>
          <p:cNvPr id="26" name="Picture 25">
            <a:extLst>
              <a:ext uri="{FF2B5EF4-FFF2-40B4-BE49-F238E27FC236}">
                <a16:creationId xmlns:a16="http://schemas.microsoft.com/office/drawing/2014/main" id="{20C1BC56-983E-4BD2-A8E6-34954734BA95}"/>
              </a:ext>
            </a:extLst>
          </p:cNvPr>
          <p:cNvPicPr>
            <a:picLocks noChangeAspect="1"/>
          </p:cNvPicPr>
          <p:nvPr/>
        </p:nvPicPr>
        <p:blipFill>
          <a:blip r:embed="rId6"/>
          <a:stretch>
            <a:fillRect/>
          </a:stretch>
        </p:blipFill>
        <p:spPr>
          <a:xfrm>
            <a:off x="4749816" y="3368550"/>
            <a:ext cx="1420776" cy="1481702"/>
          </a:xfrm>
          <a:prstGeom prst="rect">
            <a:avLst/>
          </a:prstGeom>
          <a:ln w="19050">
            <a:solidFill>
              <a:schemeClr val="accent1">
                <a:lumMod val="75000"/>
              </a:schemeClr>
            </a:solidFill>
          </a:ln>
        </p:spPr>
      </p:pic>
      <p:pic>
        <p:nvPicPr>
          <p:cNvPr id="28" name="Picture 27">
            <a:extLst>
              <a:ext uri="{FF2B5EF4-FFF2-40B4-BE49-F238E27FC236}">
                <a16:creationId xmlns:a16="http://schemas.microsoft.com/office/drawing/2014/main" id="{25BAA734-E834-43CE-97F2-5D2B42682E42}"/>
              </a:ext>
            </a:extLst>
          </p:cNvPr>
          <p:cNvPicPr>
            <a:picLocks noChangeAspect="1"/>
          </p:cNvPicPr>
          <p:nvPr/>
        </p:nvPicPr>
        <p:blipFill>
          <a:blip r:embed="rId7"/>
          <a:stretch>
            <a:fillRect/>
          </a:stretch>
        </p:blipFill>
        <p:spPr>
          <a:xfrm>
            <a:off x="7238900" y="3238513"/>
            <a:ext cx="1242811" cy="1378457"/>
          </a:xfrm>
          <a:prstGeom prst="rect">
            <a:avLst/>
          </a:prstGeom>
          <a:ln w="19050">
            <a:solidFill>
              <a:schemeClr val="accent1">
                <a:lumMod val="75000"/>
              </a:schemeClr>
            </a:solidFill>
          </a:ln>
        </p:spPr>
      </p:pic>
      <p:sp>
        <p:nvSpPr>
          <p:cNvPr id="33" name="Arrow: Right 32">
            <a:extLst>
              <a:ext uri="{FF2B5EF4-FFF2-40B4-BE49-F238E27FC236}">
                <a16:creationId xmlns:a16="http://schemas.microsoft.com/office/drawing/2014/main" id="{A285DC55-AB03-4496-A6D1-1E1F7E13889D}"/>
              </a:ext>
            </a:extLst>
          </p:cNvPr>
          <p:cNvSpPr/>
          <p:nvPr/>
        </p:nvSpPr>
        <p:spPr>
          <a:xfrm>
            <a:off x="3414471" y="2043636"/>
            <a:ext cx="908792" cy="265258"/>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19BBD5"/>
              </a:solidFill>
            </a:endParaRPr>
          </a:p>
        </p:txBody>
      </p:sp>
      <p:sp>
        <p:nvSpPr>
          <p:cNvPr id="37" name="Arrow: Right 36">
            <a:extLst>
              <a:ext uri="{FF2B5EF4-FFF2-40B4-BE49-F238E27FC236}">
                <a16:creationId xmlns:a16="http://schemas.microsoft.com/office/drawing/2014/main" id="{567F87C1-1706-4A3F-A135-C68F94795557}"/>
              </a:ext>
            </a:extLst>
          </p:cNvPr>
          <p:cNvSpPr/>
          <p:nvPr/>
        </p:nvSpPr>
        <p:spPr>
          <a:xfrm>
            <a:off x="6476887" y="1803336"/>
            <a:ext cx="908792" cy="265258"/>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64B5E22D-39B0-4243-A01B-FA0DE1724BAD}"/>
              </a:ext>
            </a:extLst>
          </p:cNvPr>
          <p:cNvSpPr/>
          <p:nvPr/>
        </p:nvSpPr>
        <p:spPr>
          <a:xfrm rot="5400000">
            <a:off x="5116462" y="3021128"/>
            <a:ext cx="378593" cy="212717"/>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DE56AC16-9D62-4A6A-A13C-DD72580DF62A}"/>
              </a:ext>
            </a:extLst>
          </p:cNvPr>
          <p:cNvSpPr/>
          <p:nvPr/>
        </p:nvSpPr>
        <p:spPr>
          <a:xfrm rot="16200000">
            <a:off x="5456237" y="3016133"/>
            <a:ext cx="378593" cy="212717"/>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C9E09928-3B7C-41B8-B492-E9BB809D9ABF}"/>
              </a:ext>
            </a:extLst>
          </p:cNvPr>
          <p:cNvSpPr/>
          <p:nvPr/>
        </p:nvSpPr>
        <p:spPr>
          <a:xfrm>
            <a:off x="6209782" y="3856544"/>
            <a:ext cx="935817" cy="265258"/>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Right 40">
            <a:extLst>
              <a:ext uri="{FF2B5EF4-FFF2-40B4-BE49-F238E27FC236}">
                <a16:creationId xmlns:a16="http://schemas.microsoft.com/office/drawing/2014/main" id="{2C7B8702-66F2-44D8-BAD9-8B3DAE15133A}"/>
              </a:ext>
            </a:extLst>
          </p:cNvPr>
          <p:cNvSpPr/>
          <p:nvPr/>
        </p:nvSpPr>
        <p:spPr>
          <a:xfrm rot="10800000">
            <a:off x="3166229" y="3855626"/>
            <a:ext cx="1544397" cy="341620"/>
          </a:xfrm>
          <a:prstGeom prst="rightArrow">
            <a:avLst/>
          </a:prstGeom>
          <a:solidFill>
            <a:srgbClr val="19BBD5"/>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B0E36A49-590A-4F97-B0B2-06475670DC0C}"/>
              </a:ext>
            </a:extLst>
          </p:cNvPr>
          <p:cNvSpPr/>
          <p:nvPr/>
        </p:nvSpPr>
        <p:spPr>
          <a:xfrm>
            <a:off x="1484027" y="1263108"/>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pic>
        <p:nvPicPr>
          <p:cNvPr id="42" name="Picture 41">
            <a:extLst>
              <a:ext uri="{FF2B5EF4-FFF2-40B4-BE49-F238E27FC236}">
                <a16:creationId xmlns:a16="http://schemas.microsoft.com/office/drawing/2014/main" id="{3CEC9FA2-FC8E-4649-9FF4-88F7EB425CD9}"/>
              </a:ext>
            </a:extLst>
          </p:cNvPr>
          <p:cNvPicPr>
            <a:picLocks noChangeAspect="1"/>
          </p:cNvPicPr>
          <p:nvPr/>
        </p:nvPicPr>
        <p:blipFill>
          <a:blip r:embed="rId8"/>
          <a:stretch>
            <a:fillRect/>
          </a:stretch>
        </p:blipFill>
        <p:spPr>
          <a:xfrm>
            <a:off x="1998401" y="3446528"/>
            <a:ext cx="1119583" cy="1501436"/>
          </a:xfrm>
          <a:prstGeom prst="rect">
            <a:avLst/>
          </a:prstGeom>
          <a:ln w="19050">
            <a:solidFill>
              <a:schemeClr val="accent1">
                <a:lumMod val="75000"/>
              </a:schemeClr>
            </a:solidFill>
          </a:ln>
        </p:spPr>
      </p:pic>
      <p:sp>
        <p:nvSpPr>
          <p:cNvPr id="46" name="Flowchart: Connector 45">
            <a:extLst>
              <a:ext uri="{FF2B5EF4-FFF2-40B4-BE49-F238E27FC236}">
                <a16:creationId xmlns:a16="http://schemas.microsoft.com/office/drawing/2014/main" id="{80E55E74-C56C-4095-A83F-0E906E8DA099}"/>
              </a:ext>
            </a:extLst>
          </p:cNvPr>
          <p:cNvSpPr/>
          <p:nvPr/>
        </p:nvSpPr>
        <p:spPr>
          <a:xfrm>
            <a:off x="7070886" y="3122491"/>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47" name="Flowchart: Connector 46">
            <a:extLst>
              <a:ext uri="{FF2B5EF4-FFF2-40B4-BE49-F238E27FC236}">
                <a16:creationId xmlns:a16="http://schemas.microsoft.com/office/drawing/2014/main" id="{D7B46CCB-B678-4FBA-B720-944E113AC639}"/>
              </a:ext>
            </a:extLst>
          </p:cNvPr>
          <p:cNvSpPr/>
          <p:nvPr/>
        </p:nvSpPr>
        <p:spPr>
          <a:xfrm>
            <a:off x="1841004" y="3306763"/>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48" name="Flowchart: Connector 47">
            <a:extLst>
              <a:ext uri="{FF2B5EF4-FFF2-40B4-BE49-F238E27FC236}">
                <a16:creationId xmlns:a16="http://schemas.microsoft.com/office/drawing/2014/main" id="{35487188-323A-462E-A732-362831F7F28C}"/>
              </a:ext>
            </a:extLst>
          </p:cNvPr>
          <p:cNvSpPr/>
          <p:nvPr/>
        </p:nvSpPr>
        <p:spPr>
          <a:xfrm>
            <a:off x="4640539" y="3251879"/>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49" name="Flowchart: Connector 48">
            <a:extLst>
              <a:ext uri="{FF2B5EF4-FFF2-40B4-BE49-F238E27FC236}">
                <a16:creationId xmlns:a16="http://schemas.microsoft.com/office/drawing/2014/main" id="{DFA99F73-4057-4257-A7BA-E1AF8F6F7400}"/>
              </a:ext>
            </a:extLst>
          </p:cNvPr>
          <p:cNvSpPr/>
          <p:nvPr/>
        </p:nvSpPr>
        <p:spPr>
          <a:xfrm>
            <a:off x="7271853" y="1303606"/>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50" name="Flowchart: Connector 49">
            <a:extLst>
              <a:ext uri="{FF2B5EF4-FFF2-40B4-BE49-F238E27FC236}">
                <a16:creationId xmlns:a16="http://schemas.microsoft.com/office/drawing/2014/main" id="{5214C46E-A628-4BC4-8611-E38FFD95E020}"/>
              </a:ext>
            </a:extLst>
          </p:cNvPr>
          <p:cNvSpPr/>
          <p:nvPr/>
        </p:nvSpPr>
        <p:spPr>
          <a:xfrm>
            <a:off x="4246913" y="1167323"/>
            <a:ext cx="314793" cy="332792"/>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Tree>
    <p:extLst>
      <p:ext uri="{BB962C8B-B14F-4D97-AF65-F5344CB8AC3E}">
        <p14:creationId xmlns:p14="http://schemas.microsoft.com/office/powerpoint/2010/main" val="364528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671403" y="561375"/>
            <a:ext cx="7472598"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Social Impact of Smart City Project</a:t>
            </a:r>
            <a:endParaRPr u="sng" dirty="0">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dirty="0">
              <a:latin typeface="Times New Roman" panose="02020603050405020304" pitchFamily="18" charset="0"/>
              <a:cs typeface="Times New Roman" panose="02020603050405020304" pitchFamily="18" charset="0"/>
            </a:endParaRPr>
          </a:p>
        </p:txBody>
      </p:sp>
      <p:sp>
        <p:nvSpPr>
          <p:cNvPr id="25" name="Google Shape;343;p12">
            <a:extLst>
              <a:ext uri="{FF2B5EF4-FFF2-40B4-BE49-F238E27FC236}">
                <a16:creationId xmlns:a16="http://schemas.microsoft.com/office/drawing/2014/main" id="{FC289210-A35C-4F65-BA0F-E078E9B1BC6C}"/>
              </a:ext>
            </a:extLst>
          </p:cNvPr>
          <p:cNvSpPr txBox="1"/>
          <p:nvPr/>
        </p:nvSpPr>
        <p:spPr>
          <a:xfrm>
            <a:off x="1319135" y="1601682"/>
            <a:ext cx="6940445" cy="3105229"/>
          </a:xfrm>
          <a:prstGeom prst="rect">
            <a:avLst/>
          </a:prstGeom>
          <a:noFill/>
          <a:ln>
            <a:noFill/>
          </a:ln>
        </p:spPr>
        <p:txBody>
          <a:bodyPr spcFirstLastPara="1" wrap="square" lIns="91425" tIns="91425" rIns="91425" bIns="91425" anchor="t" anchorCtr="0">
            <a:noAutofit/>
          </a:bodyPr>
          <a:lstStyle/>
          <a:p>
            <a:pPr marL="285750" lvl="0" indent="-285750" algn="just" rtl="0">
              <a:spcBef>
                <a:spcPts val="600"/>
              </a:spcBef>
              <a:spcAft>
                <a:spcPts val="0"/>
              </a:spcAft>
              <a:buClr>
                <a:schemeClr val="dk1"/>
              </a:buClr>
              <a:buSzPts val="1100"/>
              <a:buFont typeface="Arial" panose="020B0604020202020204" pitchFamily="34" charset="0"/>
              <a:buChar char="•"/>
            </a:pPr>
            <a:r>
              <a:rPr lang="en-US" sz="2000" dirty="0">
                <a:solidFill>
                  <a:srgbClr val="C6DAEC"/>
                </a:solidFill>
                <a:latin typeface="Times New Roman" panose="02020603050405020304" pitchFamily="18" charset="0"/>
                <a:ea typeface="Muli"/>
                <a:cs typeface="Times New Roman" panose="02020603050405020304" pitchFamily="18" charset="0"/>
                <a:sym typeface="Muli"/>
              </a:rPr>
              <a:t>The Smart City project will give Quality life to the people of city and make their life more easy and convenient.</a:t>
            </a:r>
          </a:p>
          <a:p>
            <a:pPr lvl="0" algn="just" rtl="0">
              <a:spcBef>
                <a:spcPts val="600"/>
              </a:spcBef>
              <a:spcAft>
                <a:spcPts val="0"/>
              </a:spcAft>
              <a:buClr>
                <a:schemeClr val="dk1"/>
              </a:buClr>
              <a:buSzPts val="1100"/>
            </a:pPr>
            <a:endParaRPr lang="en-US" sz="2000" dirty="0">
              <a:solidFill>
                <a:srgbClr val="C6DAEC"/>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r>
              <a:rPr lang="en-US" sz="2000" dirty="0">
                <a:solidFill>
                  <a:srgbClr val="C6DAEC"/>
                </a:solidFill>
                <a:latin typeface="Times New Roman" panose="02020603050405020304" pitchFamily="18" charset="0"/>
                <a:ea typeface="Muli"/>
                <a:cs typeface="Times New Roman" panose="02020603050405020304" pitchFamily="18" charset="0"/>
                <a:sym typeface="Muli"/>
              </a:rPr>
              <a:t>Using this project people can save their time and electricity and also make their city clean which helps to provide core infrastructure and gives decent quality of life to it's citizens, a clean and sustainable environment.</a:t>
            </a:r>
          </a:p>
        </p:txBody>
      </p:sp>
    </p:spTree>
    <p:extLst>
      <p:ext uri="{BB962C8B-B14F-4D97-AF65-F5344CB8AC3E}">
        <p14:creationId xmlns:p14="http://schemas.microsoft.com/office/powerpoint/2010/main" val="329047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1671402" y="561375"/>
            <a:ext cx="7637489"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Technical &amp; Economical Feasibility</a:t>
            </a:r>
            <a:endParaRPr u="sng" dirty="0">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4CFD0024-66B5-4011-95EB-0704A1F3B5B1}"/>
              </a:ext>
            </a:extLst>
          </p:cNvPr>
          <p:cNvSpPr txBox="1"/>
          <p:nvPr/>
        </p:nvSpPr>
        <p:spPr>
          <a:xfrm>
            <a:off x="996846" y="1326629"/>
            <a:ext cx="7959777" cy="3620125"/>
          </a:xfrm>
          <a:prstGeom prst="rect">
            <a:avLst/>
          </a:prstGeom>
          <a:noFill/>
          <a:ln>
            <a:noFill/>
          </a:ln>
        </p:spPr>
        <p:txBody>
          <a:bodyPr spcFirstLastPara="1" wrap="square" lIns="91425" tIns="91425" rIns="91425" bIns="91425" anchor="t" anchorCtr="0">
            <a:noAutofit/>
          </a:bodyPr>
          <a:lstStyle/>
          <a:p>
            <a:pPr algn="just">
              <a:spcBef>
                <a:spcPts val="600"/>
              </a:spcBef>
              <a:buClr>
                <a:schemeClr val="dk1"/>
              </a:buClr>
              <a:buSzPts val="1100"/>
            </a:pPr>
            <a:r>
              <a:rPr lang="en-US" sz="1800" b="1" dirty="0">
                <a:solidFill>
                  <a:srgbClr val="00E1C6"/>
                </a:solidFill>
                <a:latin typeface="Times New Roman" panose="02020603050405020304" pitchFamily="18" charset="0"/>
                <a:ea typeface="Muli"/>
                <a:cs typeface="Times New Roman" panose="02020603050405020304" pitchFamily="18" charset="0"/>
                <a:sym typeface="Muli"/>
              </a:rPr>
              <a:t>Technical Feasibility</a:t>
            </a: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city is an IOT project and it will be created using some micro-controllers, some electronic sensors to observe the environment around them and some cloud database to store sensors’ data which is used to program micro-controller to do some specific well defined task as well as it gives real time updates to the application and website.</a:t>
            </a:r>
          </a:p>
          <a:p>
            <a:pPr algn="just">
              <a:spcBef>
                <a:spcPts val="600"/>
              </a:spcBef>
              <a:buClr>
                <a:schemeClr val="dk1"/>
              </a:buClr>
              <a:buSzPts val="1100"/>
            </a:pPr>
            <a:r>
              <a:rPr lang="en-US" sz="1800" b="1" dirty="0">
                <a:solidFill>
                  <a:srgbClr val="00E1C6"/>
                </a:solidFill>
                <a:latin typeface="Times New Roman" panose="02020603050405020304" pitchFamily="18" charset="0"/>
                <a:ea typeface="Muli"/>
                <a:cs typeface="Times New Roman" panose="02020603050405020304" pitchFamily="18" charset="0"/>
                <a:sym typeface="Muli"/>
              </a:rPr>
              <a:t>Economical Feasibility</a:t>
            </a: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marL="285750" lvl="0" indent="-285750" algn="just" rtl="0">
              <a:spcBef>
                <a:spcPts val="600"/>
              </a:spcBef>
              <a:spcAft>
                <a:spcPts val="0"/>
              </a:spcAft>
              <a:buClr>
                <a:schemeClr val="dk1"/>
              </a:buClr>
              <a:buSzPts val="1100"/>
              <a:buFont typeface="Arial" panose="020B0604020202020204" pitchFamily="34" charset="0"/>
              <a:buChar char="•"/>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Automation brings cost saving with AI based and IOT technologies automating city resources such as water, electricity, and saving significant amount of money by doing so and a sustainable ecosystem with reduced emission and cleaner city, greatly increase the standards of living, happiness and leads to economic growth.</a:t>
            </a:r>
          </a:p>
        </p:txBody>
      </p:sp>
    </p:spTree>
    <p:extLst>
      <p:ext uri="{BB962C8B-B14F-4D97-AF65-F5344CB8AC3E}">
        <p14:creationId xmlns:p14="http://schemas.microsoft.com/office/powerpoint/2010/main" val="35831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147934" y="516404"/>
            <a:ext cx="4062333"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Our Services</a:t>
            </a:r>
            <a:endParaRPr u="sng" dirty="0">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6</a:t>
            </a:fld>
            <a:endParaRPr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4CFD0024-66B5-4011-95EB-0704A1F3B5B1}"/>
              </a:ext>
            </a:extLst>
          </p:cNvPr>
          <p:cNvSpPr txBox="1"/>
          <p:nvPr/>
        </p:nvSpPr>
        <p:spPr>
          <a:xfrm>
            <a:off x="996846" y="1326629"/>
            <a:ext cx="7959777" cy="3620125"/>
          </a:xfrm>
          <a:prstGeom prst="rect">
            <a:avLst/>
          </a:prstGeom>
          <a:noFill/>
          <a:ln>
            <a:noFill/>
          </a:ln>
        </p:spPr>
        <p:txBody>
          <a:bodyPr spcFirstLastPara="1" wrap="square" lIns="91425" tIns="91425" rIns="91425" bIns="91425" anchor="t" anchorCtr="0">
            <a:noAutofit/>
          </a:bodyPr>
          <a:lstStyle/>
          <a:p>
            <a:pPr algn="just">
              <a:spcBef>
                <a:spcPts val="600"/>
              </a:spcBef>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p:txBody>
      </p:sp>
      <p:sp>
        <p:nvSpPr>
          <p:cNvPr id="5" name="Google Shape;343;p12">
            <a:extLst>
              <a:ext uri="{FF2B5EF4-FFF2-40B4-BE49-F238E27FC236}">
                <a16:creationId xmlns:a16="http://schemas.microsoft.com/office/drawing/2014/main" id="{3732AE88-7C3F-4C93-AEAD-6F56D3FA5876}"/>
              </a:ext>
            </a:extLst>
          </p:cNvPr>
          <p:cNvSpPr txBox="1"/>
          <p:nvPr/>
        </p:nvSpPr>
        <p:spPr>
          <a:xfrm>
            <a:off x="1637674" y="1420317"/>
            <a:ext cx="7082851" cy="3432747"/>
          </a:xfrm>
          <a:prstGeom prst="rect">
            <a:avLst/>
          </a:prstGeom>
          <a:noFill/>
          <a:ln>
            <a:noFill/>
          </a:ln>
        </p:spPr>
        <p:txBody>
          <a:bodyPr spcFirstLastPara="1" wrap="square" lIns="91425" tIns="91425" rIns="91425" bIns="91425" anchor="t" anchorCtr="0">
            <a:noAutofit/>
          </a:bodyPr>
          <a:lstStyle/>
          <a:p>
            <a:pPr lvl="0" algn="just" rtl="0">
              <a:spcBef>
                <a:spcPts val="600"/>
              </a:spcBef>
              <a:spcAft>
                <a:spcPts val="0"/>
              </a:spcAft>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City Project provide following services </a:t>
            </a:r>
          </a:p>
          <a:p>
            <a:pPr marL="285750" lvl="0" indent="-285750" algn="just" rtl="0">
              <a:spcBef>
                <a:spcPts val="600"/>
              </a:spcBef>
              <a:spcAft>
                <a:spcPts val="0"/>
              </a:spcAft>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Parking System </a:t>
            </a:r>
          </a:p>
          <a:p>
            <a:pPr marL="285750" lvl="4"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Waste Management System</a:t>
            </a:r>
          </a:p>
          <a:p>
            <a:pPr marL="285750" lvl="4"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Automatic Street Light System</a:t>
            </a:r>
          </a:p>
          <a:p>
            <a:pPr marL="285750" lvl="4" indent="-285750" algn="just">
              <a:spcBef>
                <a:spcPts val="600"/>
              </a:spcBef>
              <a:buClr>
                <a:schemeClr val="dk1"/>
              </a:buClr>
              <a:buSzPts val="1100"/>
              <a:buFont typeface="Wingdings" panose="05000000000000000000" pitchFamily="2" charset="2"/>
              <a:buChar char="Ø"/>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Water Distribution System</a:t>
            </a:r>
          </a:p>
          <a:p>
            <a:pPr lvl="4" algn="just">
              <a:spcBef>
                <a:spcPts val="600"/>
              </a:spcBef>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city Project will also provide Mobile Application and Website to the  users of city to make them allow to observe the environment around them.</a:t>
            </a:r>
          </a:p>
          <a:p>
            <a:pPr lvl="4" algn="just">
              <a:spcBef>
                <a:spcPts val="600"/>
              </a:spcBef>
              <a:buClr>
                <a:schemeClr val="dk1"/>
              </a:buClr>
              <a:buSzPts val="1100"/>
            </a:pPr>
            <a:endParaRPr lang="en-US" sz="1800" dirty="0">
              <a:solidFill>
                <a:srgbClr val="C6DAEC"/>
              </a:solidFill>
              <a:latin typeface="Times New Roman" panose="02020603050405020304" pitchFamily="18" charset="0"/>
              <a:ea typeface="Muli"/>
              <a:cs typeface="Times New Roman" panose="02020603050405020304" pitchFamily="18" charset="0"/>
              <a:sym typeface="Muli"/>
            </a:endParaRPr>
          </a:p>
        </p:txBody>
      </p:sp>
    </p:spTree>
    <p:extLst>
      <p:ext uri="{BB962C8B-B14F-4D97-AF65-F5344CB8AC3E}">
        <p14:creationId xmlns:p14="http://schemas.microsoft.com/office/powerpoint/2010/main" val="3311582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3380276" y="763775"/>
            <a:ext cx="2615789"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latin typeface="Times New Roman" panose="02020603050405020304" pitchFamily="18" charset="0"/>
                <a:cs typeface="Times New Roman" panose="02020603050405020304" pitchFamily="18" charset="0"/>
              </a:rPr>
              <a:t>Future Plan</a:t>
            </a:r>
            <a:endParaRPr u="sng" dirty="0">
              <a:latin typeface="Times New Roman" panose="02020603050405020304" pitchFamily="18" charset="0"/>
              <a:cs typeface="Times New Roman" panose="02020603050405020304" pitchFamily="18" charset="0"/>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7</a:t>
            </a:fld>
            <a:endParaRPr dirty="0">
              <a:latin typeface="Times New Roman" panose="02020603050405020304" pitchFamily="18" charset="0"/>
              <a:cs typeface="Times New Roman" panose="02020603050405020304" pitchFamily="18" charset="0"/>
            </a:endParaRPr>
          </a:p>
        </p:txBody>
      </p:sp>
      <p:sp>
        <p:nvSpPr>
          <p:cNvPr id="4" name="Google Shape;343;p12">
            <a:extLst>
              <a:ext uri="{FF2B5EF4-FFF2-40B4-BE49-F238E27FC236}">
                <a16:creationId xmlns:a16="http://schemas.microsoft.com/office/drawing/2014/main" id="{F58B5B3A-17A2-400C-85A6-C96B873772B4}"/>
              </a:ext>
            </a:extLst>
          </p:cNvPr>
          <p:cNvSpPr txBox="1"/>
          <p:nvPr/>
        </p:nvSpPr>
        <p:spPr>
          <a:xfrm>
            <a:off x="1154243" y="1783829"/>
            <a:ext cx="7704944" cy="3252865"/>
          </a:xfrm>
          <a:prstGeom prst="rect">
            <a:avLst/>
          </a:prstGeom>
          <a:noFill/>
          <a:ln>
            <a:noFill/>
          </a:ln>
        </p:spPr>
        <p:txBody>
          <a:bodyPr spcFirstLastPara="1" wrap="square" lIns="91425" tIns="91425" rIns="91425" bIns="91425" anchor="t" anchorCtr="0">
            <a:noAutofit/>
          </a:bodyPr>
          <a:lstStyle/>
          <a:p>
            <a:pPr lvl="0" algn="just" rtl="0">
              <a:spcBef>
                <a:spcPts val="600"/>
              </a:spcBef>
              <a:spcAft>
                <a:spcPts val="0"/>
              </a:spcAft>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As we know there is no limit that can include in the Smart City. </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After completing primary modules we will add some other modules in our project like...</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Traffic Management System, </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Air Pollution Management, </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Irrigation System,</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Home Automation System,</a:t>
            </a:r>
          </a:p>
          <a:p>
            <a:pPr lvl="4" algn="just">
              <a:spcBef>
                <a:spcPts val="600"/>
              </a:spcBef>
              <a:buClr>
                <a:schemeClr val="dk1"/>
              </a:buClr>
              <a:buSzPts val="1100"/>
            </a:pPr>
            <a:r>
              <a:rPr lang="en-US" sz="1800" dirty="0">
                <a:solidFill>
                  <a:srgbClr val="C6DAEC"/>
                </a:solidFill>
                <a:latin typeface="Times New Roman" panose="02020603050405020304" pitchFamily="18" charset="0"/>
                <a:ea typeface="Muli"/>
                <a:cs typeface="Times New Roman" panose="02020603050405020304" pitchFamily="18" charset="0"/>
                <a:sym typeface="Muli"/>
              </a:rPr>
              <a:t>Smart Building  </a:t>
            </a:r>
            <a:r>
              <a:rPr lang="en-US" sz="1800" dirty="0" err="1">
                <a:solidFill>
                  <a:srgbClr val="C6DAEC"/>
                </a:solidFill>
                <a:latin typeface="Times New Roman" panose="02020603050405020304" pitchFamily="18" charset="0"/>
                <a:ea typeface="Muli"/>
                <a:cs typeface="Times New Roman" panose="02020603050405020304" pitchFamily="18" charset="0"/>
                <a:sym typeface="Muli"/>
              </a:rPr>
              <a:t>etc</a:t>
            </a:r>
            <a:r>
              <a:rPr lang="en-US" sz="1800" dirty="0">
                <a:solidFill>
                  <a:srgbClr val="C6DAEC"/>
                </a:solidFill>
                <a:latin typeface="Times New Roman" panose="02020603050405020304" pitchFamily="18" charset="0"/>
                <a:ea typeface="Muli"/>
                <a:cs typeface="Times New Roman" panose="02020603050405020304" pitchFamily="18" charset="0"/>
                <a:sym typeface="Muli"/>
              </a:rPr>
              <a:t>…</a:t>
            </a:r>
          </a:p>
        </p:txBody>
      </p:sp>
    </p:spTree>
    <p:extLst>
      <p:ext uri="{BB962C8B-B14F-4D97-AF65-F5344CB8AC3E}">
        <p14:creationId xmlns:p14="http://schemas.microsoft.com/office/powerpoint/2010/main" val="2262701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rot="20713090">
            <a:off x="2398430" y="914400"/>
            <a:ext cx="5638800" cy="34102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1500" dirty="0">
                <a:ln/>
                <a:solidFill>
                  <a:schemeClr val="bg2"/>
                </a:solidFill>
                <a:effectLst>
                  <a:glow rad="63500">
                    <a:schemeClr val="accent5">
                      <a:satMod val="175000"/>
                      <a:alpha val="40000"/>
                    </a:schemeClr>
                  </a:glow>
                </a:effectLst>
                <a:latin typeface="Algerian" panose="04020705040A02060702" pitchFamily="82" charset="0"/>
                <a:cs typeface="Times New Roman" panose="02020603050405020304" pitchFamily="18" charset="0"/>
              </a:rPr>
              <a:t>THANK YOU</a:t>
            </a:r>
            <a:endParaRPr sz="11500" dirty="0">
              <a:latin typeface="Times New Roman" panose="02020603050405020304" pitchFamily="18" charset="0"/>
              <a:cs typeface="Times New Roman" panose="02020603050405020304" pitchFamily="18" charset="0"/>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dirty="0">
              <a:solidFill>
                <a:srgbClr val="FFFFFF"/>
              </a:solidFill>
            </a:endParaRPr>
          </a:p>
        </p:txBody>
      </p:sp>
      <p:pic>
        <p:nvPicPr>
          <p:cNvPr id="5" name="Picture 4">
            <a:extLst>
              <a:ext uri="{FF2B5EF4-FFF2-40B4-BE49-F238E27FC236}">
                <a16:creationId xmlns:a16="http://schemas.microsoft.com/office/drawing/2014/main" id="{9D7C1933-58B5-4380-859F-8B70189973B9}"/>
              </a:ext>
            </a:extLst>
          </p:cNvPr>
          <p:cNvPicPr>
            <a:picLocks noChangeAspect="1"/>
          </p:cNvPicPr>
          <p:nvPr/>
        </p:nvPicPr>
        <p:blipFill>
          <a:blip r:embed="rId3"/>
          <a:stretch>
            <a:fillRect/>
          </a:stretch>
        </p:blipFill>
        <p:spPr>
          <a:xfrm>
            <a:off x="762000" y="1900784"/>
            <a:ext cx="1341932" cy="1341932"/>
          </a:xfrm>
          <a:prstGeom prst="rect">
            <a:avLst/>
          </a:prstGeom>
        </p:spPr>
      </p:pic>
    </p:spTree>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435</Words>
  <Application>Microsoft Office PowerPoint</Application>
  <PresentationFormat>On-screen Show (16:9)</PresentationFormat>
  <Paragraphs>52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Wingdings</vt:lpstr>
      <vt:lpstr>Nixie One</vt:lpstr>
      <vt:lpstr>Arial</vt:lpstr>
      <vt:lpstr>Helvetica Neue</vt:lpstr>
      <vt:lpstr>Algerian</vt:lpstr>
      <vt:lpstr>Muli</vt:lpstr>
      <vt:lpstr>Times New Roman</vt:lpstr>
      <vt:lpstr>Imogen template</vt:lpstr>
      <vt:lpstr>Smart City The IOT Project</vt:lpstr>
      <vt:lpstr>What is Smart City?</vt:lpstr>
      <vt:lpstr>How Smart City Project Works?</vt:lpstr>
      <vt:lpstr>Social Impact of Smart City Project</vt:lpstr>
      <vt:lpstr>Technical &amp; Economical Feasibility</vt:lpstr>
      <vt:lpstr>Our Services</vt:lpstr>
      <vt:lpstr>Future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The IOT Project</dc:title>
  <cp:lastModifiedBy>Riyaz Khan</cp:lastModifiedBy>
  <cp:revision>33</cp:revision>
  <dcterms:modified xsi:type="dcterms:W3CDTF">2021-03-19T10:01:58Z</dcterms:modified>
</cp:coreProperties>
</file>