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69" r:id="rId3"/>
    <p:sldId id="276" r:id="rId4"/>
    <p:sldId id="267" r:id="rId5"/>
    <p:sldId id="268" r:id="rId6"/>
    <p:sldId id="266" r:id="rId7"/>
    <p:sldId id="271" r:id="rId8"/>
    <p:sldId id="272" r:id="rId9"/>
    <p:sldId id="262" r:id="rId10"/>
    <p:sldId id="263" r:id="rId11"/>
    <p:sldId id="273" r:id="rId12"/>
    <p:sldId id="264" r:id="rId13"/>
    <p:sldId id="274" r:id="rId14"/>
    <p:sldId id="260" r:id="rId15"/>
    <p:sldId id="275" r:id="rId16"/>
    <p:sldId id="259" r:id="rId17"/>
    <p:sldId id="258" r:id="rId18"/>
    <p:sldId id="257"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sorterViewPr>
    <p:cViewPr>
      <p:scale>
        <a:sx n="100" d="100"/>
        <a:sy n="100" d="100"/>
      </p:scale>
      <p:origin x="0" y="-2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35BC8-AA73-4034-9E8C-F09272E2FA4D}" type="datetimeFigureOut">
              <a:rPr lang="en-IN" smtClean="0"/>
              <a:t>18-09-2020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40248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34661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2992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954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12994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000776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405256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8808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068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3315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35BC8-AA73-4034-9E8C-F09272E2FA4D}"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63955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03097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35BC8-AA73-4034-9E8C-F09272E2FA4D}" type="datetimeFigureOut">
              <a:rPr lang="en-IN" smtClean="0"/>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9752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35BC8-AA73-4034-9E8C-F09272E2FA4D}"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3691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35BC8-AA73-4034-9E8C-F09272E2FA4D}" type="datetimeFigureOut">
              <a:rPr lang="en-IN" smtClean="0"/>
              <a:t>18-09-2020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402290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7906089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4007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D35BC8-AA73-4034-9E8C-F09272E2FA4D}" type="datetimeFigureOut">
              <a:rPr lang="en-IN" smtClean="0"/>
              <a:t>18-09-2020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FE8CB0-BA37-4D6B-97B6-E69F65D13929}" type="slidenum">
              <a:rPr lang="en-IN" smtClean="0"/>
              <a:t>‹#›</a:t>
            </a:fld>
            <a:endParaRPr lang="en-IN"/>
          </a:p>
        </p:txBody>
      </p:sp>
    </p:spTree>
    <p:extLst>
      <p:ext uri="{BB962C8B-B14F-4D97-AF65-F5344CB8AC3E}">
        <p14:creationId xmlns:p14="http://schemas.microsoft.com/office/powerpoint/2010/main" val="1400144159"/>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reate.arduino.cc/" TargetMode="External"/><Relationship Id="rId2" Type="http://schemas.openxmlformats.org/officeDocument/2006/relationships/hyperlink" Target="https://www.tinkercad.com/dashboar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F1E5-8BE5-429C-85BE-4E9BC6D00740}"/>
              </a:ext>
            </a:extLst>
          </p:cNvPr>
          <p:cNvSpPr>
            <a:spLocks noGrp="1"/>
          </p:cNvSpPr>
          <p:nvPr>
            <p:ph type="ctrTitle"/>
          </p:nvPr>
        </p:nvSpPr>
        <p:spPr>
          <a:xfrm>
            <a:off x="1876424" y="1928191"/>
            <a:ext cx="5627619" cy="1581771"/>
          </a:xfrm>
        </p:spPr>
        <p:txBody>
          <a:bodyPr>
            <a:normAutofit fontScale="90000"/>
          </a:bodyPr>
          <a:lstStyle/>
          <a:p>
            <a:r>
              <a:rPr lang="en-IN" sz="8000" u="sng" dirty="0">
                <a:latin typeface="Algerian" panose="04020705040A02060702" pitchFamily="82" charset="0"/>
              </a:rPr>
              <a:t>SMART CITY</a:t>
            </a:r>
          </a:p>
        </p:txBody>
      </p:sp>
      <p:sp>
        <p:nvSpPr>
          <p:cNvPr id="3" name="Subtitle 2">
            <a:extLst>
              <a:ext uri="{FF2B5EF4-FFF2-40B4-BE49-F238E27FC236}">
                <a16:creationId xmlns:a16="http://schemas.microsoft.com/office/drawing/2014/main" id="{D69E8071-B085-4D2B-BAAF-31DB13946F45}"/>
              </a:ext>
            </a:extLst>
          </p:cNvPr>
          <p:cNvSpPr>
            <a:spLocks noGrp="1"/>
          </p:cNvSpPr>
          <p:nvPr>
            <p:ph type="subTitle" idx="1"/>
          </p:nvPr>
        </p:nvSpPr>
        <p:spPr>
          <a:xfrm>
            <a:off x="1876424" y="3602038"/>
            <a:ext cx="2934115" cy="542579"/>
          </a:xfrm>
        </p:spPr>
        <p:txBody>
          <a:bodyPr>
            <a:normAutofit fontScale="92500"/>
          </a:bodyPr>
          <a:lstStyle/>
          <a:p>
            <a:r>
              <a:rPr lang="en-IN" sz="2800" dirty="0">
                <a:solidFill>
                  <a:schemeClr val="tx1"/>
                </a:solidFill>
                <a:latin typeface="Times New Roman" panose="02020603050405020304" pitchFamily="18" charset="0"/>
                <a:cs typeface="Times New Roman" panose="02020603050405020304" pitchFamily="18" charset="0"/>
              </a:rPr>
              <a:t>The IOT Project</a:t>
            </a:r>
          </a:p>
        </p:txBody>
      </p:sp>
    </p:spTree>
    <p:extLst>
      <p:ext uri="{BB962C8B-B14F-4D97-AF65-F5344CB8AC3E}">
        <p14:creationId xmlns:p14="http://schemas.microsoft.com/office/powerpoint/2010/main" val="31573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BEA1-3063-4E60-9D75-F023395C6CF9}"/>
              </a:ext>
            </a:extLst>
          </p:cNvPr>
          <p:cNvSpPr>
            <a:spLocks noGrp="1"/>
          </p:cNvSpPr>
          <p:nvPr>
            <p:ph type="title"/>
          </p:nvPr>
        </p:nvSpPr>
        <p:spPr>
          <a:xfrm>
            <a:off x="1141413" y="275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THEIR LIMITATION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91B3DEF-862D-4435-AB4E-F2788BBDB599}"/>
              </a:ext>
            </a:extLst>
          </p:cNvPr>
          <p:cNvSpPr>
            <a:spLocks noGrp="1"/>
          </p:cNvSpPr>
          <p:nvPr>
            <p:ph idx="1"/>
          </p:nvPr>
        </p:nvSpPr>
        <p:spPr>
          <a:xfrm>
            <a:off x="1141412" y="1441176"/>
            <a:ext cx="9905999" cy="4963408"/>
          </a:xfrm>
        </p:spPr>
        <p:txBody>
          <a:bodyPr>
            <a:normAutofit/>
          </a:bodyPr>
          <a:lstStyle/>
          <a:p>
            <a:pPr marL="342900" lvl="0" indent="-342900" algn="just">
              <a:lnSpc>
                <a:spcPct val="107000"/>
              </a:lnSpc>
              <a:buFont typeface="Wingdings" panose="05000000000000000000" pitchFamily="2" charset="2"/>
              <a:buChar char=""/>
            </a:pPr>
            <a:r>
              <a:rPr lang="en-IN" u="sng" dirty="0">
                <a:effectLst/>
                <a:latin typeface="Times New Roman" panose="02020603050405020304" pitchFamily="18" charset="0"/>
                <a:ea typeface="Calibri" panose="020F0502020204030204" pitchFamily="34" charset="0"/>
                <a:cs typeface="Arial" panose="020B0604020202020204" pitchFamily="34" charset="0"/>
              </a:rPr>
              <a:t>Parking Areas:</a:t>
            </a:r>
          </a:p>
          <a:p>
            <a:pPr marL="0" lvl="0" indent="0" algn="just">
              <a:lnSpc>
                <a:spcPct val="107000"/>
              </a:lnSpc>
              <a:buNone/>
            </a:pP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With progressing urbanisation and increasing availability of the cars and ride hailing services, inefficient parking has become a huge burden for drivers.</a:t>
            </a: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Motorists on average spend 30% of their driving time in cities looking for free spaces and that causes much frustration and stress.</a:t>
            </a:r>
          </a:p>
          <a:p>
            <a:pPr lvl="1" algn="just">
              <a:lnSpc>
                <a:spcPct val="107000"/>
              </a:lnSpc>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We used automation in parking system to save time of the people who want to park their vehicle by providing online data.</a:t>
            </a: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38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5DDF8-E196-4AF6-B163-38B725784205}"/>
              </a:ext>
            </a:extLst>
          </p:cNvPr>
          <p:cNvSpPr>
            <a:spLocks noGrp="1"/>
          </p:cNvSpPr>
          <p:nvPr>
            <p:ph idx="1"/>
          </p:nvPr>
        </p:nvSpPr>
        <p:spPr>
          <a:xfrm>
            <a:off x="1112838" y="758312"/>
            <a:ext cx="9905999" cy="5544014"/>
          </a:xfrm>
        </p:spPr>
        <p:txBody>
          <a:bodyPr/>
          <a:lstStyle/>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Waste System:</a:t>
            </a:r>
          </a:p>
          <a:p>
            <a:pPr marL="342900" lvl="0" indent="-342900" algn="just">
              <a:lnSpc>
                <a:spcPct val="107000"/>
              </a:lnSpc>
              <a:buFont typeface="Wingdings" panose="05000000000000000000" pitchFamily="2" charset="2"/>
              <a:buChar char=""/>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As we know there is no automation at all in our current waste system, so there are many problems in present days with workers of waste system like somewhere a dustbin is full but they have no idea about it.</a:t>
            </a:r>
          </a:p>
          <a:p>
            <a:pPr marL="457200" lvl="1" indent="0" algn="just">
              <a:lnSpc>
                <a:spcPct val="107000"/>
              </a:lnSpc>
              <a:buNone/>
            </a:pP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Our system will cover this problems with the facilities like providing notification service to dumping station so that worker can know about the status of dustbin.</a:t>
            </a:r>
          </a:p>
          <a:p>
            <a:pPr marL="457200" lvl="1" indent="0" algn="just">
              <a:lnSpc>
                <a:spcPct val="107000"/>
              </a:lnSpc>
              <a:buNone/>
            </a:pPr>
            <a:endParaRPr lang="en-IN" sz="2800" dirty="0"/>
          </a:p>
          <a:p>
            <a:endParaRPr lang="en-IN" dirty="0"/>
          </a:p>
        </p:txBody>
      </p:sp>
      <p:sp>
        <p:nvSpPr>
          <p:cNvPr id="4" name="TextBox 3">
            <a:extLst>
              <a:ext uri="{FF2B5EF4-FFF2-40B4-BE49-F238E27FC236}">
                <a16:creationId xmlns:a16="http://schemas.microsoft.com/office/drawing/2014/main" id="{1FEE4054-1542-4F51-8308-FA4A18B0788F}"/>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110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90E41-6131-48DE-AF6F-6A737EC3A6F7}"/>
              </a:ext>
            </a:extLst>
          </p:cNvPr>
          <p:cNvSpPr>
            <a:spLocks noGrp="1"/>
          </p:cNvSpPr>
          <p:nvPr>
            <p:ph idx="1"/>
          </p:nvPr>
        </p:nvSpPr>
        <p:spPr>
          <a:xfrm>
            <a:off x="1143000" y="515006"/>
            <a:ext cx="9905999" cy="5956300"/>
          </a:xfrm>
        </p:spPr>
        <p:txBody>
          <a:bodyPr>
            <a:normAutofit/>
          </a:bodyPr>
          <a:lstStyle/>
          <a:p>
            <a:pPr marL="457200" lvl="1" indent="0" algn="just">
              <a:lnSpc>
                <a:spcPct val="107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Water Supply System:</a:t>
            </a:r>
          </a:p>
          <a:p>
            <a:pPr marL="0" lvl="0" indent="0" algn="just">
              <a:lnSpc>
                <a:spcPct val="107000"/>
              </a:lnSpc>
              <a:buNone/>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The system of water distribution has been the same in the Municipality for years, we will automate the system by providing the automation in Water supply like if the tank is full then there is no supply of water and if the tank is empty then supply the water to this particular tank.</a:t>
            </a:r>
          </a:p>
          <a:p>
            <a:pPr marL="457200" lvl="1" indent="0" algn="just">
              <a:lnSpc>
                <a:spcPct val="107000"/>
              </a:lnSpc>
              <a:spcAft>
                <a:spcPts val="800"/>
              </a:spcAft>
              <a:buNone/>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the facility of observing the water level of tank on webpage. </a:t>
            </a:r>
            <a:endParaRPr lang="en-IN" sz="2400" dirty="0">
              <a:latin typeface="Calibri" panose="020F0502020204030204" pitchFamily="34" charset="0"/>
              <a:ea typeface="Calibri" panose="020F0502020204030204" pitchFamily="34" charset="0"/>
              <a:cs typeface="Arial" panose="020B0604020202020204" pitchFamily="34" charset="0"/>
            </a:endParaRP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2026BE8F-A98B-4812-B5EA-66E131EEA40E}"/>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984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F4B3E-CEB2-47F4-A37B-80999DE50B60}"/>
              </a:ext>
            </a:extLst>
          </p:cNvPr>
          <p:cNvSpPr>
            <a:spLocks noGrp="1"/>
          </p:cNvSpPr>
          <p:nvPr>
            <p:ph idx="1"/>
          </p:nvPr>
        </p:nvSpPr>
        <p:spPr>
          <a:xfrm>
            <a:off x="1143000" y="941191"/>
            <a:ext cx="9905999" cy="4854698"/>
          </a:xfrm>
        </p:spPr>
        <p:txBody>
          <a:bodyPr/>
          <a:lstStyle/>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Street Light System:</a:t>
            </a:r>
          </a:p>
          <a:p>
            <a:pPr marL="0" lvl="0" indent="0" algn="just">
              <a:lnSpc>
                <a:spcPct val="107000"/>
              </a:lnSpc>
              <a:buNone/>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Presently Street Light runs of physical management of all the Areas, which requires many human efforts, to remove this problem we are proving the service about automatically managing the street lights.</a:t>
            </a:r>
          </a:p>
          <a:p>
            <a:pPr marL="457200" lvl="1" indent="0" algn="just">
              <a:lnSpc>
                <a:spcPct val="107000"/>
              </a:lnSpc>
              <a:buNone/>
            </a:pP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currently the Lights remains on even though no necessary. We will also cover the problem by proving Each Light the dedicated sensors so if there is no object detect then the lights remain off.</a:t>
            </a:r>
            <a:endParaRPr lang="en-IN" sz="24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5" name="TextBox 4">
            <a:extLst>
              <a:ext uri="{FF2B5EF4-FFF2-40B4-BE49-F238E27FC236}">
                <a16:creationId xmlns:a16="http://schemas.microsoft.com/office/drawing/2014/main" id="{36E5DDCE-AA4E-410C-BF33-2CB0EB3C032D}"/>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656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1414-86AA-4096-B2D6-A98F3E6FF7F3}"/>
              </a:ext>
            </a:extLst>
          </p:cNvPr>
          <p:cNvSpPr>
            <a:spLocks noGrp="1"/>
          </p:cNvSpPr>
          <p:nvPr>
            <p:ph type="title"/>
          </p:nvPr>
        </p:nvSpPr>
        <p:spPr>
          <a:xfrm>
            <a:off x="1141413" y="21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CURRENT WORK</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BFD55C-3BA9-4F13-9632-5904540AE404}"/>
              </a:ext>
            </a:extLst>
          </p:cNvPr>
          <p:cNvSpPr>
            <a:spLocks noGrp="1"/>
          </p:cNvSpPr>
          <p:nvPr>
            <p:ph idx="1"/>
          </p:nvPr>
        </p:nvSpPr>
        <p:spPr>
          <a:xfrm>
            <a:off x="1268021" y="1664033"/>
            <a:ext cx="9905999" cy="4258465"/>
          </a:xfrm>
        </p:spPr>
        <p:txBody>
          <a:bodyPr>
            <a:no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As we building an IOT project, We require many areas of technology to be studied like </a:t>
            </a:r>
            <a:r>
              <a:rPr lang="en-IN" dirty="0">
                <a:latin typeface="Times New Roman" panose="02020603050405020304" pitchFamily="18" charset="0"/>
                <a:ea typeface="Calibri" panose="020F0502020204030204" pitchFamily="34" charset="0"/>
                <a:cs typeface="Arial" panose="020B0604020202020204" pitchFamily="34" charset="0"/>
              </a:rPr>
              <a:t>Arduino</a:t>
            </a:r>
            <a:r>
              <a:rPr lang="en-IN" dirty="0">
                <a:effectLst/>
                <a:latin typeface="Times New Roman" panose="02020603050405020304" pitchFamily="18" charset="0"/>
                <a:ea typeface="Calibri" panose="020F0502020204030204" pitchFamily="34" charset="0"/>
                <a:cs typeface="Arial" panose="020B0604020202020204" pitchFamily="34" charset="0"/>
              </a:rPr>
              <a:t> Programming, Database Management(cloud), IT embedded Electronic devices, Different Electronics Technology, Different Sensors, and many more thing which will be known by only facing problem in our further work.</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Currently we have studied different Electronic Sensors and their Communication method, which we will use in our IOT project to managing different areas of our project.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28754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3B292-102D-4776-93E8-4469EE8ADA6E}"/>
              </a:ext>
            </a:extLst>
          </p:cNvPr>
          <p:cNvSpPr>
            <a:spLocks noGrp="1"/>
          </p:cNvSpPr>
          <p:nvPr>
            <p:ph idx="1"/>
          </p:nvPr>
        </p:nvSpPr>
        <p:spPr>
          <a:xfrm>
            <a:off x="1143000" y="927100"/>
            <a:ext cx="9905999" cy="5422900"/>
          </a:xfrm>
        </p:spPr>
        <p:txBody>
          <a:bodyPr>
            <a:normAutofit/>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We have studied Arduino Programming and we have successfully made many prototype models with Arduino based technology.</a:t>
            </a:r>
            <a:endParaRPr lang="en-IN"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We are done with the techniques which will be used in communication of different components of our system with Arduino and Database Technologies.</a:t>
            </a: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  We have done some project like:</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Voice Controlled Home Appliances System</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Voice Controlled Car</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Garbage Notification</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Temperature and Humidity Send to Cloud</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Covid-19 Live Tracker</a:t>
            </a:r>
          </a:p>
          <a:p>
            <a:pPr marL="342900" lvl="0" indent="-342900" algn="just">
              <a:lnSpc>
                <a:spcPct val="107000"/>
              </a:lnSpc>
              <a:spcAft>
                <a:spcPts val="80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endParaRPr lang="en-IN" dirty="0">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5B13DB45-E2A4-4E5A-99DC-A8A59973B26B}"/>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0560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4377-6907-44D0-8AAF-B0F96DE4378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WORK LEFT</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1D1AC36-B1AC-42E7-B5D0-E1FF443E4DF0}"/>
              </a:ext>
            </a:extLst>
          </p:cNvPr>
          <p:cNvSpPr>
            <a:spLocks noGrp="1"/>
          </p:cNvSpPr>
          <p:nvPr>
            <p:ph idx="1"/>
          </p:nvPr>
        </p:nvSpPr>
        <p:spPr/>
        <p:txBody>
          <a:bodyPr>
            <a:norm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d</a:t>
            </a:r>
            <a:r>
              <a:rPr lang="en-IN" dirty="0">
                <a:latin typeface="Times New Roman" panose="02020603050405020304" pitchFamily="18" charset="0"/>
                <a:ea typeface="Calibri" panose="020F0502020204030204" pitchFamily="34" charset="0"/>
                <a:cs typeface="Arial" panose="020B0604020202020204" pitchFamily="34" charset="0"/>
              </a:rPr>
              <a:t>esigning phase</a:t>
            </a:r>
            <a:r>
              <a:rPr lang="en-IN" dirty="0">
                <a:effectLst/>
                <a:latin typeface="Times New Roman" panose="02020603050405020304" pitchFamily="18" charset="0"/>
                <a:ea typeface="Calibri" panose="020F0502020204030204" pitchFamily="34" charset="0"/>
                <a:cs typeface="Arial" panose="020B0604020202020204" pitchFamily="34" charset="0"/>
              </a:rPr>
              <a:t> for our project is in Developing Phase right now. We will submit our Project’s Prototype model at the end of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We will cover all the ground work(</a:t>
            </a:r>
            <a:r>
              <a:rPr lang="en-IN" dirty="0">
                <a:latin typeface="Times New Roman" panose="02020603050405020304" pitchFamily="18" charset="0"/>
                <a:ea typeface="Calibri" panose="020F0502020204030204" pitchFamily="34" charset="0"/>
                <a:cs typeface="Arial" panose="020B0604020202020204" pitchFamily="34" charset="0"/>
              </a:rPr>
              <a:t>d</a:t>
            </a:r>
            <a:r>
              <a:rPr lang="en-IN" dirty="0">
                <a:effectLst/>
                <a:latin typeface="Times New Roman" panose="02020603050405020304" pitchFamily="18" charset="0"/>
                <a:ea typeface="Calibri" panose="020F0502020204030204" pitchFamily="34" charset="0"/>
                <a:cs typeface="Arial" panose="020B0604020202020204" pitchFamily="34" charset="0"/>
              </a:rPr>
              <a:t>iagrams, documents, etc) of our project in this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And we will do our best to complete the working model of our project before the final submission of last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285658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2E75-C7B8-46E0-A9A5-8DD98090BE96}"/>
              </a:ext>
            </a:extLst>
          </p:cNvPr>
          <p:cNvSpPr>
            <a:spLocks noGrp="1"/>
          </p:cNvSpPr>
          <p:nvPr>
            <p:ph type="title"/>
          </p:nvPr>
        </p:nvSpPr>
        <p:spPr>
          <a:xfrm>
            <a:off x="1142999" y="618518"/>
            <a:ext cx="9904411"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CONCLUSION</a:t>
            </a:r>
            <a:endParaRPr lang="en-IN" sz="88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57C02827-EA8A-4BED-98B1-58FB10BE15A5}"/>
              </a:ext>
            </a:extLst>
          </p:cNvPr>
          <p:cNvSpPr>
            <a:spLocks noGrp="1"/>
          </p:cNvSpPr>
          <p:nvPr>
            <p:ph idx="1"/>
          </p:nvPr>
        </p:nvSpPr>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Arial" panose="020B0604020202020204" pitchFamily="34" charset="0"/>
              </a:rPr>
              <a:t>In simple words our project is about to automate the city with the help of modern technologies to simplify the work of normal human being as easy as possible.</a:t>
            </a:r>
          </a:p>
          <a:p>
            <a:pPr algn="jus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Arial" panose="020B0604020202020204" pitchFamily="34" charset="0"/>
              </a:rPr>
              <a:t>The Smart City agenda entails improving the citizens quality of  life, strengthening and diversifying the lifestyle while prioritizing environment sustainability through adoption of smart solutions.</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9919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7F48-F8AA-455E-B4AD-06D980D7B4FC}"/>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REFERENCES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CBAA4B31-679B-4776-97FC-D7ACB8620349}"/>
              </a:ext>
            </a:extLst>
          </p:cNvPr>
          <p:cNvSpPr>
            <a:spLocks noGrp="1"/>
          </p:cNvSpPr>
          <p:nvPr>
            <p:ph idx="1"/>
          </p:nvPr>
        </p:nvSpPr>
        <p:spPr>
          <a:xfrm>
            <a:off x="2951922" y="1938130"/>
            <a:ext cx="7176052" cy="3526099"/>
          </a:xfrm>
        </p:spPr>
        <p:txBody>
          <a:bodyPr>
            <a:normAutofit/>
          </a:bodyPr>
          <a:lstStyle/>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Online IDE for Project Designing</a:t>
            </a: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https://www.tinkercad.com/dashboard</a:t>
            </a:r>
            <a:endParaRPr lang="en-IN"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Open Source IDE for Arduino Development</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https://create.arduino.cc</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latin typeface="Times New Roman" panose="02020603050405020304" pitchFamily="18" charset="0"/>
                <a:ea typeface="Calibri" panose="020F0502020204030204" pitchFamily="34" charset="0"/>
                <a:cs typeface="Times New Roman" panose="02020603050405020304" pitchFamily="18" charset="0"/>
              </a:rPr>
              <a:t>Arduino </a:t>
            </a:r>
            <a:r>
              <a:rPr lang="en-IN" u="sng" dirty="0" err="1">
                <a:latin typeface="Times New Roman" panose="02020603050405020304" pitchFamily="18" charset="0"/>
                <a:ea typeface="Calibri" panose="020F0502020204030204" pitchFamily="34" charset="0"/>
                <a:cs typeface="Times New Roman" panose="02020603050405020304" pitchFamily="18" charset="0"/>
              </a:rPr>
              <a:t>Learing</a:t>
            </a:r>
            <a:r>
              <a:rPr lang="en-IN" u="sng" dirty="0">
                <a:latin typeface="Times New Roman" panose="02020603050405020304" pitchFamily="18" charset="0"/>
                <a:ea typeface="Calibri" panose="020F0502020204030204" pitchFamily="34" charset="0"/>
                <a:cs typeface="Times New Roman" panose="02020603050405020304" pitchFamily="18" charset="0"/>
              </a:rPr>
              <a:t> Video Series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https://www.youtube.com/playlist?list=PLV3C-t_tgjGE1USbPg2jrrDMu26F_M7K-</a:t>
            </a:r>
          </a:p>
        </p:txBody>
      </p:sp>
    </p:spTree>
    <p:extLst>
      <p:ext uri="{BB962C8B-B14F-4D97-AF65-F5344CB8AC3E}">
        <p14:creationId xmlns:p14="http://schemas.microsoft.com/office/powerpoint/2010/main" val="38212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2083E4-F089-4AFF-9497-5092F8EF1982}"/>
              </a:ext>
            </a:extLst>
          </p:cNvPr>
          <p:cNvSpPr>
            <a:spLocks noGrp="1"/>
          </p:cNvSpPr>
          <p:nvPr>
            <p:ph type="title"/>
          </p:nvPr>
        </p:nvSpPr>
        <p:spPr>
          <a:xfrm>
            <a:off x="1142999" y="618517"/>
            <a:ext cx="9904411" cy="5772343"/>
          </a:xfrm>
        </p:spPr>
        <p:txBody>
          <a:bodyPr>
            <a:normAutofit/>
          </a:bodyPr>
          <a:lstStyle/>
          <a:p>
            <a:pPr algn="ctr"/>
            <a:r>
              <a:rPr lang="en-IN" sz="13800" dirty="0">
                <a:effectLst/>
                <a:latin typeface="Algerian" panose="04020705040A02060702" pitchFamily="82" charset="0"/>
                <a:ea typeface="Calibri" panose="020F0502020204030204" pitchFamily="34" charset="0"/>
                <a:cs typeface="Arial" panose="020B0604020202020204" pitchFamily="34" charset="0"/>
              </a:rPr>
              <a:t>THANK</a:t>
            </a:r>
            <a:br>
              <a:rPr lang="en-IN" sz="13800" dirty="0">
                <a:effectLst/>
                <a:latin typeface="Algerian" panose="04020705040A02060702" pitchFamily="82" charset="0"/>
                <a:ea typeface="Calibri" panose="020F0502020204030204" pitchFamily="34" charset="0"/>
                <a:cs typeface="Arial" panose="020B0604020202020204" pitchFamily="34" charset="0"/>
              </a:rPr>
            </a:br>
            <a:br>
              <a:rPr lang="en-IN" sz="1600" dirty="0">
                <a:effectLst/>
                <a:latin typeface="Algerian" panose="04020705040A02060702" pitchFamily="82" charset="0"/>
                <a:ea typeface="Calibri" panose="020F0502020204030204" pitchFamily="34" charset="0"/>
                <a:cs typeface="Arial" panose="020B0604020202020204" pitchFamily="34" charset="0"/>
              </a:rPr>
            </a:br>
            <a:r>
              <a:rPr lang="en-IN" sz="13800" dirty="0">
                <a:effectLst/>
                <a:latin typeface="Algerian" panose="04020705040A02060702" pitchFamily="82" charset="0"/>
                <a:ea typeface="Calibri" panose="020F0502020204030204" pitchFamily="34" charset="0"/>
                <a:cs typeface="Arial" panose="020B0604020202020204" pitchFamily="34" charset="0"/>
              </a:rPr>
              <a:t>YOU</a:t>
            </a:r>
            <a:endParaRPr lang="en-IN" sz="28700" dirty="0">
              <a:latin typeface="Algerian" panose="04020705040A02060702" pitchFamily="82" charset="0"/>
            </a:endParaRPr>
          </a:p>
        </p:txBody>
      </p:sp>
    </p:spTree>
    <p:extLst>
      <p:ext uri="{BB962C8B-B14F-4D97-AF65-F5344CB8AC3E}">
        <p14:creationId xmlns:p14="http://schemas.microsoft.com/office/powerpoint/2010/main" val="303993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BEA8-581A-43DC-A6EC-9DCE91DF5AD4}"/>
              </a:ext>
            </a:extLst>
          </p:cNvPr>
          <p:cNvSpPr>
            <a:spLocks noGrp="1"/>
          </p:cNvSpPr>
          <p:nvPr>
            <p:ph type="title"/>
          </p:nvPr>
        </p:nvSpPr>
        <p:spPr/>
        <p:txBody>
          <a:bodyPr>
            <a:normAutofit/>
          </a:bodyPr>
          <a:lstStyle/>
          <a:p>
            <a:pPr algn="ctr"/>
            <a:r>
              <a:rPr lang="en-IN" sz="5400" u="sng" dirty="0">
                <a:latin typeface="Algerian" panose="04020705040A02060702" pitchFamily="82" charset="0"/>
              </a:rPr>
              <a:t>Group member’s details</a:t>
            </a:r>
          </a:p>
        </p:txBody>
      </p:sp>
      <p:graphicFrame>
        <p:nvGraphicFramePr>
          <p:cNvPr id="4" name="Table 4">
            <a:extLst>
              <a:ext uri="{FF2B5EF4-FFF2-40B4-BE49-F238E27FC236}">
                <a16:creationId xmlns:a16="http://schemas.microsoft.com/office/drawing/2014/main" id="{6DF471CA-4A98-4D86-873D-201B0506FA5F}"/>
              </a:ext>
            </a:extLst>
          </p:cNvPr>
          <p:cNvGraphicFramePr>
            <a:graphicFrameLocks noGrp="1"/>
          </p:cNvGraphicFramePr>
          <p:nvPr>
            <p:extLst>
              <p:ext uri="{D42A27DB-BD31-4B8C-83A1-F6EECF244321}">
                <p14:modId xmlns:p14="http://schemas.microsoft.com/office/powerpoint/2010/main" val="1156226374"/>
              </p:ext>
            </p:extLst>
          </p:nvPr>
        </p:nvGraphicFramePr>
        <p:xfrm>
          <a:off x="1489279" y="2178809"/>
          <a:ext cx="9056135" cy="2081212"/>
        </p:xfrm>
        <a:graphic>
          <a:graphicData uri="http://schemas.openxmlformats.org/drawingml/2006/table">
            <a:tbl>
              <a:tblPr firstRow="1" bandRow="1">
                <a:tableStyleId>{5C22544A-7EE6-4342-B048-85BDC9FD1C3A}</a:tableStyleId>
              </a:tblPr>
              <a:tblGrid>
                <a:gridCol w="5699826">
                  <a:extLst>
                    <a:ext uri="{9D8B030D-6E8A-4147-A177-3AD203B41FA5}">
                      <a16:colId xmlns:a16="http://schemas.microsoft.com/office/drawing/2014/main" val="2647521589"/>
                    </a:ext>
                  </a:extLst>
                </a:gridCol>
                <a:gridCol w="3356309">
                  <a:extLst>
                    <a:ext uri="{9D8B030D-6E8A-4147-A177-3AD203B41FA5}">
                      <a16:colId xmlns:a16="http://schemas.microsoft.com/office/drawing/2014/main" val="2802977857"/>
                    </a:ext>
                  </a:extLst>
                </a:gridCol>
              </a:tblGrid>
              <a:tr h="520303">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NAME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ENROLLMENT</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6373175"/>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BASITA RONAK 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180163107002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1241980"/>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CHAVDA DARSHAN 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1040112"/>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PATHAN MOHAMMAD RIYAZKHAN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6518136"/>
                  </a:ext>
                </a:extLst>
              </a:tr>
            </a:tbl>
          </a:graphicData>
        </a:graphic>
      </p:graphicFrame>
    </p:spTree>
    <p:extLst>
      <p:ext uri="{BB962C8B-B14F-4D97-AF65-F5344CB8AC3E}">
        <p14:creationId xmlns:p14="http://schemas.microsoft.com/office/powerpoint/2010/main" val="335134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9103-D8AD-47DC-A1EF-A5281A940B0C}"/>
              </a:ext>
            </a:extLst>
          </p:cNvPr>
          <p:cNvSpPr>
            <a:spLocks noGrp="1"/>
          </p:cNvSpPr>
          <p:nvPr>
            <p:ph idx="1"/>
          </p:nvPr>
        </p:nvSpPr>
        <p:spPr>
          <a:xfrm>
            <a:off x="1143000" y="1517967"/>
            <a:ext cx="9905999" cy="4742156"/>
          </a:xfrm>
        </p:spPr>
        <p:txBody>
          <a:bodyPr>
            <a:normAutofit/>
          </a:bodyPr>
          <a:lstStyle/>
          <a:p>
            <a:r>
              <a:rPr lang="en-IN" dirty="0">
                <a:latin typeface="Times New Roman" panose="02020603050405020304" pitchFamily="18" charset="0"/>
                <a:cs typeface="Times New Roman" panose="02020603050405020304" pitchFamily="18" charset="0"/>
              </a:rPr>
              <a:t>Definition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Project Details</a:t>
            </a:r>
          </a:p>
          <a:p>
            <a:r>
              <a:rPr lang="en-IN" dirty="0">
                <a:latin typeface="Times New Roman" panose="02020603050405020304" pitchFamily="18" charset="0"/>
                <a:cs typeface="Times New Roman" panose="02020603050405020304" pitchFamily="18" charset="0"/>
              </a:rPr>
              <a:t>Similar Project</a:t>
            </a:r>
          </a:p>
          <a:p>
            <a:r>
              <a:rPr lang="en-IN" dirty="0">
                <a:latin typeface="Times New Roman" panose="02020603050405020304" pitchFamily="18" charset="0"/>
                <a:cs typeface="Times New Roman" panose="02020603050405020304" pitchFamily="18" charset="0"/>
              </a:rPr>
              <a:t>Their Limitation</a:t>
            </a:r>
          </a:p>
          <a:p>
            <a:r>
              <a:rPr lang="en-IN" dirty="0">
                <a:latin typeface="Times New Roman" panose="02020603050405020304" pitchFamily="18" charset="0"/>
                <a:cs typeface="Times New Roman" panose="02020603050405020304" pitchFamily="18" charset="0"/>
              </a:rPr>
              <a:t>Current Work</a:t>
            </a:r>
          </a:p>
          <a:p>
            <a:r>
              <a:rPr lang="en-IN" dirty="0">
                <a:latin typeface="Times New Roman" panose="02020603050405020304" pitchFamily="18" charset="0"/>
                <a:cs typeface="Times New Roman" panose="02020603050405020304" pitchFamily="18" charset="0"/>
              </a:rPr>
              <a:t>Work Left</a:t>
            </a:r>
          </a:p>
          <a:p>
            <a:r>
              <a:rPr lang="en-IN"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95394F5-5E7F-41EC-929E-CBC9203C3FD7}"/>
              </a:ext>
            </a:extLst>
          </p:cNvPr>
          <p:cNvSpPr>
            <a:spLocks noGrp="1"/>
          </p:cNvSpPr>
          <p:nvPr>
            <p:ph type="title"/>
          </p:nvPr>
        </p:nvSpPr>
        <p:spPr>
          <a:xfrm>
            <a:off x="1141412" y="478302"/>
            <a:ext cx="3233641" cy="849177"/>
          </a:xfrm>
        </p:spPr>
        <p:txBody>
          <a:bodyPr>
            <a:normAutofit/>
          </a:bodyPr>
          <a:lstStyle/>
          <a:p>
            <a:r>
              <a:rPr lang="en-IN" sz="4400" u="sng" dirty="0">
                <a:latin typeface="Algerian" panose="04020705040A02060702" pitchFamily="82" charset="0"/>
                <a:cs typeface="Arial" panose="020B0604020202020204" pitchFamily="34" charset="0"/>
              </a:rPr>
              <a:t>Outlines:</a:t>
            </a:r>
            <a:endParaRPr lang="en-IN" sz="8800" dirty="0">
              <a:latin typeface="Algerian" panose="04020705040A02060702" pitchFamily="82" charset="0"/>
            </a:endParaRPr>
          </a:p>
        </p:txBody>
      </p:sp>
    </p:spTree>
    <p:extLst>
      <p:ext uri="{BB962C8B-B14F-4D97-AF65-F5344CB8AC3E}">
        <p14:creationId xmlns:p14="http://schemas.microsoft.com/office/powerpoint/2010/main" val="106219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10B2-9FC9-4664-972E-AB417EFE57CD}"/>
              </a:ext>
            </a:extLst>
          </p:cNvPr>
          <p:cNvSpPr>
            <a:spLocks noGrp="1"/>
          </p:cNvSpPr>
          <p:nvPr>
            <p:ph type="title"/>
          </p:nvPr>
        </p:nvSpPr>
        <p:spPr>
          <a:xfrm>
            <a:off x="1141413" y="372794"/>
            <a:ext cx="9905998" cy="1274128"/>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DEFINITION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EDD5344-3A7F-477A-9163-F9E60B151976}"/>
              </a:ext>
            </a:extLst>
          </p:cNvPr>
          <p:cNvSpPr>
            <a:spLocks noGrp="1"/>
          </p:cNvSpPr>
          <p:nvPr>
            <p:ph idx="1"/>
          </p:nvPr>
        </p:nvSpPr>
        <p:spPr>
          <a:xfrm>
            <a:off x="1141412" y="1646922"/>
            <a:ext cx="9905999" cy="4261510"/>
          </a:xfrm>
        </p:spPr>
        <p:txBody>
          <a:bodyPr>
            <a:normAutofit fontScale="92500"/>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is an IOT based project. The internet of things can be used to build a smart city in which all the places/modules in smart city are interconnected with each other with IOT components for efficient usage of resources. </a:t>
            </a: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can have smart parking system, smart waste management, water supply for home or public water tanks, automatic street light, etc.</a:t>
            </a: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Our project is about managing different modules that are used in daily routine like </a:t>
            </a:r>
            <a:r>
              <a:rPr lang="en-IN" dirty="0">
                <a:latin typeface="Times New Roman" panose="02020603050405020304" pitchFamily="18" charset="0"/>
                <a:ea typeface="Calibri" panose="020F0502020204030204" pitchFamily="34" charset="0"/>
                <a:cs typeface="Arial" panose="020B0604020202020204" pitchFamily="34" charset="0"/>
              </a:rPr>
              <a:t>d</a:t>
            </a:r>
            <a:r>
              <a:rPr lang="en-IN" dirty="0">
                <a:effectLst/>
                <a:latin typeface="Times New Roman" panose="02020603050405020304" pitchFamily="18" charset="0"/>
                <a:ea typeface="Calibri" panose="020F0502020204030204" pitchFamily="34" charset="0"/>
                <a:cs typeface="Arial" panose="020B0604020202020204" pitchFamily="34" charset="0"/>
              </a:rPr>
              <a:t>ifferent corporate department of city automatically by using Information Technology, Digital Electronics  and some help of Electronic Engineering.</a:t>
            </a: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 limit of the things we can include in a smart city.</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421942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E646-5546-4AE3-A57C-917C25BAFAE1}"/>
              </a:ext>
            </a:extLst>
          </p:cNvPr>
          <p:cNvSpPr>
            <a:spLocks noGrp="1"/>
          </p:cNvSpPr>
          <p:nvPr>
            <p:ph type="title"/>
          </p:nvPr>
        </p:nvSpPr>
        <p:spPr>
          <a:xfrm>
            <a:off x="1001713" y="327514"/>
            <a:ext cx="9905998" cy="1478570"/>
          </a:xfrm>
        </p:spPr>
        <p:txBody>
          <a:bodyPr>
            <a:normAutofit/>
          </a:bodyPr>
          <a:lstStyle/>
          <a:p>
            <a:pPr marL="457200" algn="ctr">
              <a:lnSpc>
                <a:spcPct val="107000"/>
              </a:lnSpc>
              <a:spcAft>
                <a:spcPts val="800"/>
              </a:spcAft>
            </a:pPr>
            <a:r>
              <a:rPr lang="en-IN" sz="5400" u="sng" dirty="0">
                <a:effectLst/>
                <a:latin typeface="Algerian" panose="04020705040A02060702" pitchFamily="82" charset="0"/>
                <a:ea typeface="Calibri" panose="020F0502020204030204" pitchFamily="34" charset="0"/>
                <a:cs typeface="Arial" panose="020B0604020202020204" pitchFamily="34" charset="0"/>
              </a:rPr>
              <a:t>OBJECTIVE</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7D2C733D-BBB4-4A6F-83E2-FB38BE4315B5}"/>
              </a:ext>
            </a:extLst>
          </p:cNvPr>
          <p:cNvSpPr>
            <a:spLocks noGrp="1"/>
          </p:cNvSpPr>
          <p:nvPr>
            <p:ph idx="1"/>
          </p:nvPr>
        </p:nvSpPr>
        <p:spPr>
          <a:xfrm>
            <a:off x="1143000" y="1970087"/>
            <a:ext cx="9905999" cy="3541714"/>
          </a:xfrm>
        </p:spPr>
        <p:txBody>
          <a:bodyPr>
            <a:normAutofit fontScale="92500" lnSpcReduction="20000"/>
          </a:bodyPr>
          <a:lstStyle/>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objective of “Smart City” Project is about automation of some places that are in the city like </a:t>
            </a:r>
            <a:r>
              <a:rPr lang="en-IN" dirty="0">
                <a:latin typeface="Times New Roman" panose="02020603050405020304" pitchFamily="18" charset="0"/>
                <a:ea typeface="Calibri" panose="020F0502020204030204" pitchFamily="34" charset="0"/>
                <a:cs typeface="Arial" panose="020B0604020202020204" pitchFamily="34" charset="0"/>
              </a:rPr>
              <a:t>Smart parking system, Automatic street light, Smart waste </a:t>
            </a:r>
            <a:r>
              <a:rPr lang="en-IN" dirty="0">
                <a:latin typeface="Times New Roman" panose="02020603050405020304" pitchFamily="18" charset="0"/>
                <a:cs typeface="Times New Roman" panose="02020603050405020304" pitchFamily="18" charset="0"/>
              </a:rPr>
              <a:t>management</a:t>
            </a:r>
            <a:r>
              <a:rPr lang="en-IN" dirty="0">
                <a:latin typeface="Times New Roman" panose="02020603050405020304" pitchFamily="18" charset="0"/>
                <a:ea typeface="Calibri" panose="020F0502020204030204" pitchFamily="34" charset="0"/>
                <a:cs typeface="Arial" panose="020B0604020202020204" pitchFamily="34" charset="0"/>
              </a:rPr>
              <a:t>, smart water supply for home or public tanks to promote cities that provide core infrastructure and give a decent quality of life to its citizens, a clean and sustainable environment.</a:t>
            </a: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But as we all know, we have some time limitation of only half of a year to implement our project.</a:t>
            </a: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So we decide to complete only essential module first, and then if time allows we will also cover more modules.</a:t>
            </a:r>
          </a:p>
          <a:p>
            <a:pPr marL="342900" lvl="0" indent="-342900">
              <a:lnSpc>
                <a:spcPct val="107000"/>
              </a:lnSpc>
              <a:spcAft>
                <a:spcPts val="800"/>
              </a:spcAft>
              <a:buFont typeface="Wingdings" panose="05000000000000000000" pitchFamily="2" charset="2"/>
              <a:buChar char=""/>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Arial" panose="020B0604020202020204" pitchFamily="34" charset="0"/>
            </a:endParaRPr>
          </a:p>
          <a:p>
            <a:endParaRPr lang="en-IN" sz="3200" dirty="0"/>
          </a:p>
        </p:txBody>
      </p:sp>
    </p:spTree>
    <p:extLst>
      <p:ext uri="{BB962C8B-B14F-4D97-AF65-F5344CB8AC3E}">
        <p14:creationId xmlns:p14="http://schemas.microsoft.com/office/powerpoint/2010/main" val="126123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8159-7107-4DED-9C01-491E3ED5419D}"/>
              </a:ext>
            </a:extLst>
          </p:cNvPr>
          <p:cNvSpPr>
            <a:spLocks noGrp="1"/>
          </p:cNvSpPr>
          <p:nvPr>
            <p:ph type="title"/>
          </p:nvPr>
        </p:nvSpPr>
        <p:spPr>
          <a:xfrm>
            <a:off x="762000" y="-16482"/>
            <a:ext cx="11074400"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PROJECT Details</a:t>
            </a:r>
            <a:endParaRPr lang="en-IN" sz="8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6404FC2-71B7-41B8-812E-021996C702D5}"/>
              </a:ext>
            </a:extLst>
          </p:cNvPr>
          <p:cNvSpPr>
            <a:spLocks noGrp="1"/>
          </p:cNvSpPr>
          <p:nvPr>
            <p:ph idx="1"/>
          </p:nvPr>
        </p:nvSpPr>
        <p:spPr>
          <a:xfrm>
            <a:off x="1141412" y="1574800"/>
            <a:ext cx="9905999" cy="4488375"/>
          </a:xfrm>
        </p:spPr>
        <p:txBody>
          <a:bodyPr>
            <a:normAutofit/>
          </a:bodyPr>
          <a:lstStyle/>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In “Smart City” project our team is just trying to manage different places of city with the help of some electronic devices, Information technology and IOT technology.</a:t>
            </a:r>
          </a:p>
          <a:p>
            <a:pPr marL="0" lvl="0" indent="0" algn="just" rtl="0">
              <a:lnSpc>
                <a:spcPct val="107000"/>
              </a:lnSpc>
              <a:buNone/>
            </a:pPr>
            <a:endParaRPr lang="en-IN" dirty="0">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Modules of  Project: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Parking System</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Waste </a:t>
            </a:r>
            <a:r>
              <a:rPr lang="en-IN" dirty="0">
                <a:latin typeface="Times New Roman" panose="02020603050405020304" pitchFamily="18" charset="0"/>
                <a:ea typeface="Calibri" panose="020F0502020204030204" pitchFamily="34"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anagement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Automatic Street Light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Water Supply For Home or Public Tanks</a:t>
            </a:r>
          </a:p>
          <a:p>
            <a:pPr lvl="1" algn="just">
              <a:lnSpc>
                <a:spcPct val="107000"/>
              </a:lnSpc>
            </a:pPr>
            <a:endParaRPr lang="en-IN"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endParaRPr lang="en-IN" sz="100" dirty="0">
              <a:effectLst/>
              <a:latin typeface="Times New Roman" panose="02020603050405020304" pitchFamily="18"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320021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1D9BA-77BD-4E49-B38A-439AA9AFB942}"/>
              </a:ext>
            </a:extLst>
          </p:cNvPr>
          <p:cNvSpPr>
            <a:spLocks noGrp="1"/>
          </p:cNvSpPr>
          <p:nvPr>
            <p:ph idx="1"/>
          </p:nvPr>
        </p:nvSpPr>
        <p:spPr>
          <a:xfrm>
            <a:off x="1112838" y="913056"/>
            <a:ext cx="9905999" cy="520638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Required Components:</a:t>
            </a:r>
          </a:p>
          <a:p>
            <a:pPr lvl="1"/>
            <a:r>
              <a:rPr lang="en-IN" dirty="0">
                <a:latin typeface="Times New Roman" panose="02020603050405020304" pitchFamily="18" charset="0"/>
                <a:cs typeface="Times New Roman" panose="02020603050405020304" pitchFamily="18" charset="0"/>
              </a:rPr>
              <a:t>Arduino Microcontroller</a:t>
            </a:r>
          </a:p>
          <a:p>
            <a:pPr lvl="1"/>
            <a:r>
              <a:rPr lang="en-IN" dirty="0">
                <a:latin typeface="Times New Roman" panose="02020603050405020304" pitchFamily="18" charset="0"/>
                <a:cs typeface="Times New Roman" panose="02020603050405020304" pitchFamily="18" charset="0"/>
              </a:rPr>
              <a:t>ESP 8266 Module</a:t>
            </a:r>
          </a:p>
          <a:p>
            <a:pPr lvl="1"/>
            <a:r>
              <a:rPr lang="en-IN" dirty="0">
                <a:latin typeface="Times New Roman" panose="02020603050405020304" pitchFamily="18" charset="0"/>
                <a:cs typeface="Times New Roman" panose="02020603050405020304" pitchFamily="18" charset="0"/>
              </a:rPr>
              <a:t>Ultrasonic Sensor</a:t>
            </a:r>
          </a:p>
          <a:p>
            <a:pPr lvl="1"/>
            <a:r>
              <a:rPr lang="en-IN" dirty="0">
                <a:latin typeface="Times New Roman" panose="02020603050405020304" pitchFamily="18" charset="0"/>
                <a:cs typeface="Times New Roman" panose="02020603050405020304" pitchFamily="18" charset="0"/>
              </a:rPr>
              <a:t>LDR sensor</a:t>
            </a:r>
          </a:p>
          <a:p>
            <a:pPr lvl="1"/>
            <a:r>
              <a:rPr lang="en-IN" dirty="0">
                <a:latin typeface="Times New Roman" panose="02020603050405020304" pitchFamily="18" charset="0"/>
                <a:cs typeface="Times New Roman" panose="02020603050405020304" pitchFamily="18" charset="0"/>
              </a:rPr>
              <a:t>Water level measure sensor</a:t>
            </a:r>
          </a:p>
          <a:p>
            <a:pPr lvl="1"/>
            <a:r>
              <a:rPr lang="en-IN" dirty="0">
                <a:latin typeface="Times New Roman" panose="02020603050405020304" pitchFamily="18" charset="0"/>
                <a:cs typeface="Times New Roman" panose="02020603050405020304" pitchFamily="18" charset="0"/>
              </a:rPr>
              <a:t>LED</a:t>
            </a:r>
          </a:p>
          <a:p>
            <a:pPr lvl="1"/>
            <a:r>
              <a:rPr lang="en-IN" dirty="0">
                <a:latin typeface="Times New Roman" panose="02020603050405020304" pitchFamily="18" charset="0"/>
                <a:cs typeface="Times New Roman" panose="02020603050405020304" pitchFamily="18" charset="0"/>
              </a:rPr>
              <a:t>IR sensors</a:t>
            </a:r>
          </a:p>
          <a:p>
            <a:pPr lvl="1"/>
            <a:r>
              <a:rPr lang="en-IN" dirty="0">
                <a:latin typeface="Times New Roman" panose="02020603050405020304" pitchFamily="18" charset="0"/>
                <a:cs typeface="Times New Roman" panose="02020603050405020304" pitchFamily="18" charset="0"/>
              </a:rPr>
              <a:t>LCD Display</a:t>
            </a:r>
          </a:p>
          <a:p>
            <a:pPr lvl="1"/>
            <a:r>
              <a:rPr lang="en-IN" dirty="0">
                <a:latin typeface="Times New Roman" panose="02020603050405020304" pitchFamily="18" charset="0"/>
                <a:cs typeface="Times New Roman" panose="02020603050405020304" pitchFamily="18" charset="0"/>
              </a:rPr>
              <a:t>Relay Module</a:t>
            </a:r>
          </a:p>
          <a:p>
            <a:pPr lvl="1"/>
            <a:r>
              <a:rPr lang="en-IN" dirty="0">
                <a:latin typeface="Times New Roman" panose="02020603050405020304" pitchFamily="18" charset="0"/>
                <a:cs typeface="Times New Roman" panose="02020603050405020304" pitchFamily="18" charset="0"/>
              </a:rPr>
              <a:t>Temperature and Humidity</a:t>
            </a: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9B27CE-3765-4D99-9C39-1AD8B24E1F83}"/>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386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A33D8-C88B-438E-9E86-348A1268FCF3}"/>
              </a:ext>
            </a:extLst>
          </p:cNvPr>
          <p:cNvSpPr>
            <a:spLocks noGrp="1"/>
          </p:cNvSpPr>
          <p:nvPr>
            <p:ph idx="1"/>
          </p:nvPr>
        </p:nvSpPr>
        <p:spPr>
          <a:xfrm>
            <a:off x="1143000" y="633046"/>
            <a:ext cx="9905999" cy="555673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Arduino IDE to program Arduino board.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t>
            </a:r>
            <a:r>
              <a:rPr lang="en-IN" dirty="0" err="1">
                <a:latin typeface="Times New Roman" panose="02020603050405020304" pitchFamily="18" charset="0"/>
                <a:cs typeface="Times New Roman" panose="02020603050405020304" pitchFamily="18" charset="0"/>
              </a:rPr>
              <a:t>Tinkercad</a:t>
            </a:r>
            <a:r>
              <a:rPr lang="en-IN" dirty="0">
                <a:latin typeface="Times New Roman" panose="02020603050405020304" pitchFamily="18" charset="0"/>
                <a:cs typeface="Times New Roman" panose="02020603050405020304" pitchFamily="18" charset="0"/>
              </a:rPr>
              <a:t> IDE for Circuit designing.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PHP, HTML, Python to create webpage for observing current status of project.</a:t>
            </a:r>
          </a:p>
          <a:p>
            <a:pPr marL="0" indent="0">
              <a:buNone/>
            </a:pPr>
            <a:endParaRPr lang="en-IN" dirty="0">
              <a:latin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 limit of the things we can include in a smart city.</a:t>
            </a:r>
          </a:p>
          <a:p>
            <a:pPr algn="just">
              <a:lnSpc>
                <a:spcPct val="100000"/>
              </a:lnSpc>
              <a:spcAft>
                <a:spcPts val="800"/>
              </a:spcAf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Arial" panose="020B0604020202020204" pitchFamily="34" charset="0"/>
              </a:rPr>
              <a:t>As there are many more things to cover in smart city but first we will cover only primary module, then if there is time left then we will try to cover other module also.</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A484D1-CE0C-45F4-A552-BD17D655F189}"/>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659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D016-5448-42F7-8B70-D66F4BD33FB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SIMILAR PROJECTS: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6883C9E-5B0E-41E8-9B01-2EECB361F1FA}"/>
              </a:ext>
            </a:extLst>
          </p:cNvPr>
          <p:cNvSpPr>
            <a:spLocks noGrp="1"/>
          </p:cNvSpPr>
          <p:nvPr>
            <p:ph idx="1"/>
          </p:nvPr>
        </p:nvSpPr>
        <p:spPr>
          <a:xfrm>
            <a:off x="2802836" y="2315818"/>
            <a:ext cx="6509976" cy="2776687"/>
          </a:xfrm>
        </p:spPr>
        <p:txBody>
          <a:bodyPr>
            <a:normAutofit/>
          </a:bodyPr>
          <a:lstStyle/>
          <a:p>
            <a:pPr marL="342900" lvl="0" indent="-342900" algn="just">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Poor automation in Parking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Zero automation in Waste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0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Physical management of Street Light</a:t>
            </a:r>
          </a:p>
          <a:p>
            <a:pPr marL="342900" indent="-342900" algn="just">
              <a:lnSpc>
                <a:spcPct val="100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rPr>
              <a:t>Manual Municipality Water Supply system</a:t>
            </a:r>
            <a:endParaRPr lang="en-IN" sz="3200" dirty="0"/>
          </a:p>
          <a:p>
            <a:pPr marL="0" lvl="0" indent="0" algn="just">
              <a:lnSpc>
                <a:spcPct val="100000"/>
              </a:lnSpc>
              <a:spcAft>
                <a:spcPts val="800"/>
              </a:spcAft>
              <a:buNone/>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0" lvl="0" indent="0" algn="just">
              <a:lnSpc>
                <a:spcPct val="100000"/>
              </a:lnSpc>
              <a:spcAft>
                <a:spcPts val="800"/>
              </a:spcAft>
              <a:buNone/>
            </a:pPr>
            <a:endParaRPr lang="en-IN"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7469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862</TotalTime>
  <Words>1107</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Calibri</vt:lpstr>
      <vt:lpstr>Symbol</vt:lpstr>
      <vt:lpstr>Times New Roman</vt:lpstr>
      <vt:lpstr>Trebuchet MS</vt:lpstr>
      <vt:lpstr>Tw Cen MT</vt:lpstr>
      <vt:lpstr>Wingdings</vt:lpstr>
      <vt:lpstr>Circuit</vt:lpstr>
      <vt:lpstr>SMART CITY</vt:lpstr>
      <vt:lpstr>Group member’s details</vt:lpstr>
      <vt:lpstr>Outlines:</vt:lpstr>
      <vt:lpstr>DEFINITION</vt:lpstr>
      <vt:lpstr>OBJECTIVE</vt:lpstr>
      <vt:lpstr>PROJECT Details</vt:lpstr>
      <vt:lpstr>PowerPoint Presentation</vt:lpstr>
      <vt:lpstr>PowerPoint Presentation</vt:lpstr>
      <vt:lpstr>SIMILAR PROJECTS:</vt:lpstr>
      <vt:lpstr>THEIR LIMITATION</vt:lpstr>
      <vt:lpstr>PowerPoint Presentation</vt:lpstr>
      <vt:lpstr>PowerPoint Presentation</vt:lpstr>
      <vt:lpstr>PowerPoint Presentation</vt:lpstr>
      <vt:lpstr>CURRENT WORK</vt:lpstr>
      <vt:lpstr>PowerPoint Presentation</vt:lpstr>
      <vt:lpstr>WORK LEFT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Riyaz Khan</dc:creator>
  <cp:lastModifiedBy>180163107002</cp:lastModifiedBy>
  <cp:revision>57</cp:revision>
  <dcterms:created xsi:type="dcterms:W3CDTF">2020-09-03T11:37:32Z</dcterms:created>
  <dcterms:modified xsi:type="dcterms:W3CDTF">2020-09-18T07:26:32Z</dcterms:modified>
</cp:coreProperties>
</file>