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sldIdLst>
    <p:sldId id="256" r:id="rId2"/>
    <p:sldId id="269" r:id="rId3"/>
    <p:sldId id="267" r:id="rId4"/>
    <p:sldId id="268" r:id="rId5"/>
    <p:sldId id="266" r:id="rId6"/>
    <p:sldId id="262" r:id="rId7"/>
    <p:sldId id="263" r:id="rId8"/>
    <p:sldId id="264" r:id="rId9"/>
    <p:sldId id="261" r:id="rId10"/>
    <p:sldId id="260" r:id="rId11"/>
    <p:sldId id="259" r:id="rId12"/>
    <p:sldId id="258" r:id="rId13"/>
    <p:sldId id="257"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sorterViewPr>
    <p:cViewPr>
      <p:scale>
        <a:sx n="100" d="100"/>
        <a:sy n="100" d="100"/>
      </p:scale>
      <p:origin x="0" y="-26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yaz Khan" userId="6ec7a0645a28905c" providerId="LiveId" clId="{F9A853CC-43EB-4CF8-A6F1-2C9FB5E0B31D}"/>
    <pc:docChg chg="undo redo custSel modSld">
      <pc:chgData name="Riyaz Khan" userId="6ec7a0645a28905c" providerId="LiveId" clId="{F9A853CC-43EB-4CF8-A6F1-2C9FB5E0B31D}" dt="2020-09-09T06:30:37.165" v="2020" actId="5793"/>
      <pc:docMkLst>
        <pc:docMk/>
      </pc:docMkLst>
      <pc:sldChg chg="modSp mod">
        <pc:chgData name="Riyaz Khan" userId="6ec7a0645a28905c" providerId="LiveId" clId="{F9A853CC-43EB-4CF8-A6F1-2C9FB5E0B31D}" dt="2020-09-08T14:52:56.777" v="74" actId="14100"/>
        <pc:sldMkLst>
          <pc:docMk/>
          <pc:sldMk cId="382123666" sldId="257"/>
        </pc:sldMkLst>
        <pc:spChg chg="mod">
          <ac:chgData name="Riyaz Khan" userId="6ec7a0645a28905c" providerId="LiveId" clId="{F9A853CC-43EB-4CF8-A6F1-2C9FB5E0B31D}" dt="2020-09-08T14:52:56.777" v="74" actId="14100"/>
          <ac:spMkLst>
            <pc:docMk/>
            <pc:sldMk cId="382123666" sldId="257"/>
            <ac:spMk id="3" creationId="{CBAA4B31-679B-4776-97FC-D7ACB8620349}"/>
          </ac:spMkLst>
        </pc:spChg>
      </pc:sldChg>
      <pc:sldChg chg="modSp mod">
        <pc:chgData name="Riyaz Khan" userId="6ec7a0645a28905c" providerId="LiveId" clId="{F9A853CC-43EB-4CF8-A6F1-2C9FB5E0B31D}" dt="2020-09-09T06:30:37.165" v="2020" actId="5793"/>
        <pc:sldMkLst>
          <pc:docMk/>
          <pc:sldMk cId="2856587948" sldId="259"/>
        </pc:sldMkLst>
        <pc:spChg chg="mod">
          <ac:chgData name="Riyaz Khan" userId="6ec7a0645a28905c" providerId="LiveId" clId="{F9A853CC-43EB-4CF8-A6F1-2C9FB5E0B31D}" dt="2020-09-09T06:30:37.165" v="2020" actId="5793"/>
          <ac:spMkLst>
            <pc:docMk/>
            <pc:sldMk cId="2856587948" sldId="259"/>
            <ac:spMk id="3" creationId="{51D1AC36-B1AC-42E7-B5D0-E1FF443E4DF0}"/>
          </ac:spMkLst>
        </pc:spChg>
      </pc:sldChg>
      <pc:sldChg chg="modSp mod">
        <pc:chgData name="Riyaz Khan" userId="6ec7a0645a28905c" providerId="LiveId" clId="{F9A853CC-43EB-4CF8-A6F1-2C9FB5E0B31D}" dt="2020-09-09T06:25:38.828" v="1556" actId="1035"/>
        <pc:sldMkLst>
          <pc:docMk/>
          <pc:sldMk cId="287542707" sldId="260"/>
        </pc:sldMkLst>
        <pc:spChg chg="mod">
          <ac:chgData name="Riyaz Khan" userId="6ec7a0645a28905c" providerId="LiveId" clId="{F9A853CC-43EB-4CF8-A6F1-2C9FB5E0B31D}" dt="2020-09-09T06:25:38.828" v="1556" actId="1035"/>
          <ac:spMkLst>
            <pc:docMk/>
            <pc:sldMk cId="287542707" sldId="260"/>
            <ac:spMk id="3" creationId="{EDBFD55C-3BA9-4F13-9632-5904540AE404}"/>
          </ac:spMkLst>
        </pc:spChg>
      </pc:sldChg>
      <pc:sldChg chg="modSp mod">
        <pc:chgData name="Riyaz Khan" userId="6ec7a0645a28905c" providerId="LiveId" clId="{F9A853CC-43EB-4CF8-A6F1-2C9FB5E0B31D}" dt="2020-09-09T06:14:47.490" v="1500" actId="2710"/>
        <pc:sldMkLst>
          <pc:docMk/>
          <pc:sldMk cId="3222692263" sldId="261"/>
        </pc:sldMkLst>
        <pc:spChg chg="mod">
          <ac:chgData name="Riyaz Khan" userId="6ec7a0645a28905c" providerId="LiveId" clId="{F9A853CC-43EB-4CF8-A6F1-2C9FB5E0B31D}" dt="2020-09-09T06:14:31.009" v="1490" actId="1035"/>
          <ac:spMkLst>
            <pc:docMk/>
            <pc:sldMk cId="3222692263" sldId="261"/>
            <ac:spMk id="2" creationId="{72F0DCB4-4DA3-4539-AED9-C69ADD02104B}"/>
          </ac:spMkLst>
        </pc:spChg>
        <pc:spChg chg="mod">
          <ac:chgData name="Riyaz Khan" userId="6ec7a0645a28905c" providerId="LiveId" clId="{F9A853CC-43EB-4CF8-A6F1-2C9FB5E0B31D}" dt="2020-09-09T06:14:47.490" v="1500" actId="2710"/>
          <ac:spMkLst>
            <pc:docMk/>
            <pc:sldMk cId="3222692263" sldId="261"/>
            <ac:spMk id="3" creationId="{698AD970-C16A-44AD-B2DF-8CC1B2FBC350}"/>
          </ac:spMkLst>
        </pc:spChg>
      </pc:sldChg>
      <pc:sldChg chg="modSp mod">
        <pc:chgData name="Riyaz Khan" userId="6ec7a0645a28905c" providerId="LiveId" clId="{F9A853CC-43EB-4CF8-A6F1-2C9FB5E0B31D}" dt="2020-09-04T05:00:03.918" v="35" actId="20577"/>
        <pc:sldMkLst>
          <pc:docMk/>
          <pc:sldMk cId="1667469986" sldId="262"/>
        </pc:sldMkLst>
        <pc:spChg chg="mod">
          <ac:chgData name="Riyaz Khan" userId="6ec7a0645a28905c" providerId="LiveId" clId="{F9A853CC-43EB-4CF8-A6F1-2C9FB5E0B31D}" dt="2020-09-04T05:00:03.918" v="35" actId="20577"/>
          <ac:spMkLst>
            <pc:docMk/>
            <pc:sldMk cId="1667469986" sldId="262"/>
            <ac:spMk id="3" creationId="{E6883C9E-5B0E-41E8-9B01-2EECB361F1FA}"/>
          </ac:spMkLst>
        </pc:spChg>
      </pc:sldChg>
      <pc:sldChg chg="modSp mod">
        <pc:chgData name="Riyaz Khan" userId="6ec7a0645a28905c" providerId="LiveId" clId="{F9A853CC-43EB-4CF8-A6F1-2C9FB5E0B31D}" dt="2020-09-09T06:00:10.690" v="1013" actId="1035"/>
        <pc:sldMkLst>
          <pc:docMk/>
          <pc:sldMk cId="166386766" sldId="263"/>
        </pc:sldMkLst>
        <pc:spChg chg="mod">
          <ac:chgData name="Riyaz Khan" userId="6ec7a0645a28905c" providerId="LiveId" clId="{F9A853CC-43EB-4CF8-A6F1-2C9FB5E0B31D}" dt="2020-09-09T06:00:10.690" v="1013" actId="1035"/>
          <ac:spMkLst>
            <pc:docMk/>
            <pc:sldMk cId="166386766" sldId="263"/>
            <ac:spMk id="3" creationId="{291B3DEF-862D-4435-AB4E-F2788BBDB599}"/>
          </ac:spMkLst>
        </pc:spChg>
      </pc:sldChg>
      <pc:sldChg chg="modSp mod">
        <pc:chgData name="Riyaz Khan" userId="6ec7a0645a28905c" providerId="LiveId" clId="{F9A853CC-43EB-4CF8-A6F1-2C9FB5E0B31D}" dt="2020-09-09T06:01:05.522" v="1041" actId="13900"/>
        <pc:sldMkLst>
          <pc:docMk/>
          <pc:sldMk cId="589841777" sldId="264"/>
        </pc:sldMkLst>
        <pc:spChg chg="mod">
          <ac:chgData name="Riyaz Khan" userId="6ec7a0645a28905c" providerId="LiveId" clId="{F9A853CC-43EB-4CF8-A6F1-2C9FB5E0B31D}" dt="2020-09-09T06:01:05.522" v="1041" actId="13900"/>
          <ac:spMkLst>
            <pc:docMk/>
            <pc:sldMk cId="589841777" sldId="264"/>
            <ac:spMk id="3" creationId="{1B990E41-6131-48DE-AF6F-6A737EC3A6F7}"/>
          </ac:spMkLst>
        </pc:spChg>
      </pc:sldChg>
      <pc:sldChg chg="modSp mod">
        <pc:chgData name="Riyaz Khan" userId="6ec7a0645a28905c" providerId="LiveId" clId="{F9A853CC-43EB-4CF8-A6F1-2C9FB5E0B31D}" dt="2020-09-09T06:06:02.378" v="1188" actId="20577"/>
        <pc:sldMkLst>
          <pc:docMk/>
          <pc:sldMk cId="4174400797" sldId="265"/>
        </pc:sldMkLst>
        <pc:spChg chg="mod">
          <ac:chgData name="Riyaz Khan" userId="6ec7a0645a28905c" providerId="LiveId" clId="{F9A853CC-43EB-4CF8-A6F1-2C9FB5E0B31D}" dt="2020-09-09T06:06:02.378" v="1188" actId="20577"/>
          <ac:spMkLst>
            <pc:docMk/>
            <pc:sldMk cId="4174400797" sldId="265"/>
            <ac:spMk id="3" creationId="{5A772EC1-3D02-465C-BD07-D4B5EA780467}"/>
          </ac:spMkLst>
        </pc:spChg>
      </pc:sldChg>
      <pc:sldChg chg="modSp mod">
        <pc:chgData name="Riyaz Khan" userId="6ec7a0645a28905c" providerId="LiveId" clId="{F9A853CC-43EB-4CF8-A6F1-2C9FB5E0B31D}" dt="2020-09-09T05:57:06.940" v="816" actId="20577"/>
        <pc:sldMkLst>
          <pc:docMk/>
          <pc:sldMk cId="3200212936" sldId="266"/>
        </pc:sldMkLst>
        <pc:spChg chg="mod">
          <ac:chgData name="Riyaz Khan" userId="6ec7a0645a28905c" providerId="LiveId" clId="{F9A853CC-43EB-4CF8-A6F1-2C9FB5E0B31D}" dt="2020-09-09T05:57:06.940" v="816" actId="20577"/>
          <ac:spMkLst>
            <pc:docMk/>
            <pc:sldMk cId="3200212936" sldId="266"/>
            <ac:spMk id="3" creationId="{36404FC2-71B7-41B8-812E-021996C702D5}"/>
          </ac:spMkLst>
        </pc:spChg>
      </pc:sldChg>
      <pc:sldChg chg="modSp mod">
        <pc:chgData name="Riyaz Khan" userId="6ec7a0645a28905c" providerId="LiveId" clId="{F9A853CC-43EB-4CF8-A6F1-2C9FB5E0B31D}" dt="2020-09-09T05:42:16.745" v="239" actId="20577"/>
        <pc:sldMkLst>
          <pc:docMk/>
          <pc:sldMk cId="4219424689" sldId="267"/>
        </pc:sldMkLst>
        <pc:spChg chg="mod">
          <ac:chgData name="Riyaz Khan" userId="6ec7a0645a28905c" providerId="LiveId" clId="{F9A853CC-43EB-4CF8-A6F1-2C9FB5E0B31D}" dt="2020-09-09T05:42:16.745" v="239" actId="20577"/>
          <ac:spMkLst>
            <pc:docMk/>
            <pc:sldMk cId="4219424689" sldId="267"/>
            <ac:spMk id="3" creationId="{4EDD5344-3A7F-477A-9163-F9E60B151976}"/>
          </ac:spMkLst>
        </pc:spChg>
      </pc:sldChg>
      <pc:sldChg chg="modSp mod">
        <pc:chgData name="Riyaz Khan" userId="6ec7a0645a28905c" providerId="LiveId" clId="{F9A853CC-43EB-4CF8-A6F1-2C9FB5E0B31D}" dt="2020-09-09T05:53:13.688" v="561" actId="20577"/>
        <pc:sldMkLst>
          <pc:docMk/>
          <pc:sldMk cId="1261236391" sldId="268"/>
        </pc:sldMkLst>
        <pc:spChg chg="mod">
          <ac:chgData name="Riyaz Khan" userId="6ec7a0645a28905c" providerId="LiveId" clId="{F9A853CC-43EB-4CF8-A6F1-2C9FB5E0B31D}" dt="2020-09-09T05:53:13.688" v="561" actId="20577"/>
          <ac:spMkLst>
            <pc:docMk/>
            <pc:sldMk cId="1261236391" sldId="268"/>
            <ac:spMk id="3" creationId="{7D2C733D-BBB4-4A6F-83E2-FB38BE4315B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D35BC8-AA73-4034-9E8C-F09272E2FA4D}" type="datetimeFigureOut">
              <a:rPr lang="en-IN" smtClean="0"/>
              <a:t>10-09-2020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9402481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1346614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929926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9546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1129945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D35BC8-AA73-4034-9E8C-F09272E2FA4D}" type="datetimeFigureOut">
              <a:rPr lang="en-IN" smtClean="0"/>
              <a:t>10-09-2020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1000776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D35BC8-AA73-4034-9E8C-F09272E2FA4D}" type="datetimeFigureOut">
              <a:rPr lang="en-IN" smtClean="0"/>
              <a:t>10-09-2020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4052560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35BC8-AA73-4034-9E8C-F09272E2FA4D}" type="datetimeFigureOut">
              <a:rPr lang="en-IN" smtClean="0"/>
              <a:t>10-09-2020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388089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35BC8-AA73-4034-9E8C-F09272E2FA4D}" type="datetimeFigureOut">
              <a:rPr lang="en-IN" smtClean="0"/>
              <a:t>10-09-2020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0681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35BC8-AA73-4034-9E8C-F09272E2FA4D}" type="datetimeFigureOut">
              <a:rPr lang="en-IN" smtClean="0"/>
              <a:t>10-09-2020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933155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D35BC8-AA73-4034-9E8C-F09272E2FA4D}" type="datetimeFigureOut">
              <a:rPr lang="en-IN" smtClean="0"/>
              <a:t>10-09-2020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63955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D35BC8-AA73-4034-9E8C-F09272E2FA4D}" type="datetimeFigureOut">
              <a:rPr lang="en-IN" smtClean="0"/>
              <a:t>10-09-2020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303097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D35BC8-AA73-4034-9E8C-F09272E2FA4D}" type="datetimeFigureOut">
              <a:rPr lang="en-IN" smtClean="0"/>
              <a:t>10-09-2020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397527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D35BC8-AA73-4034-9E8C-F09272E2FA4D}" type="datetimeFigureOut">
              <a:rPr lang="en-IN" smtClean="0"/>
              <a:t>10-09-2020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369146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D35BC8-AA73-4034-9E8C-F09272E2FA4D}" type="datetimeFigureOut">
              <a:rPr lang="en-IN" smtClean="0"/>
              <a:t>10-09-2020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14022907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17906089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40070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D35BC8-AA73-4034-9E8C-F09272E2FA4D}" type="datetimeFigureOut">
              <a:rPr lang="en-IN" smtClean="0"/>
              <a:t>10-09-2020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FE8CB0-BA37-4D6B-97B6-E69F65D13929}" type="slidenum">
              <a:rPr lang="en-IN" smtClean="0"/>
              <a:t>‹#›</a:t>
            </a:fld>
            <a:endParaRPr lang="en-IN"/>
          </a:p>
        </p:txBody>
      </p:sp>
    </p:spTree>
    <p:extLst>
      <p:ext uri="{BB962C8B-B14F-4D97-AF65-F5344CB8AC3E}">
        <p14:creationId xmlns:p14="http://schemas.microsoft.com/office/powerpoint/2010/main" val="1400144159"/>
      </p:ext>
    </p:extLst>
  </p:cSld>
  <p:clrMap bg1="dk1" tx1="lt1" bg2="dk2" tx2="lt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reate.arduino.cc/" TargetMode="External"/><Relationship Id="rId2" Type="http://schemas.openxmlformats.org/officeDocument/2006/relationships/hyperlink" Target="https://www.tinkercad.com/dashboar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F1E5-8BE5-429C-85BE-4E9BC6D00740}"/>
              </a:ext>
            </a:extLst>
          </p:cNvPr>
          <p:cNvSpPr>
            <a:spLocks noGrp="1"/>
          </p:cNvSpPr>
          <p:nvPr>
            <p:ph type="ctrTitle"/>
          </p:nvPr>
        </p:nvSpPr>
        <p:spPr>
          <a:xfrm>
            <a:off x="1876424" y="1928191"/>
            <a:ext cx="5627619" cy="1581771"/>
          </a:xfrm>
        </p:spPr>
        <p:txBody>
          <a:bodyPr>
            <a:normAutofit fontScale="90000"/>
          </a:bodyPr>
          <a:lstStyle/>
          <a:p>
            <a:r>
              <a:rPr lang="en-IN" sz="8000" u="sng" dirty="0">
                <a:latin typeface="Algerian" panose="04020705040A02060702" pitchFamily="82" charset="0"/>
              </a:rPr>
              <a:t>SMART CITY</a:t>
            </a:r>
          </a:p>
        </p:txBody>
      </p:sp>
      <p:sp>
        <p:nvSpPr>
          <p:cNvPr id="3" name="Subtitle 2">
            <a:extLst>
              <a:ext uri="{FF2B5EF4-FFF2-40B4-BE49-F238E27FC236}">
                <a16:creationId xmlns:a16="http://schemas.microsoft.com/office/drawing/2014/main" id="{D69E8071-B085-4D2B-BAAF-31DB13946F45}"/>
              </a:ext>
            </a:extLst>
          </p:cNvPr>
          <p:cNvSpPr>
            <a:spLocks noGrp="1"/>
          </p:cNvSpPr>
          <p:nvPr>
            <p:ph type="subTitle" idx="1"/>
          </p:nvPr>
        </p:nvSpPr>
        <p:spPr>
          <a:xfrm>
            <a:off x="1876424" y="3602038"/>
            <a:ext cx="2934115" cy="542579"/>
          </a:xfrm>
        </p:spPr>
        <p:txBody>
          <a:bodyPr>
            <a:normAutofit fontScale="92500"/>
          </a:bodyPr>
          <a:lstStyle/>
          <a:p>
            <a:r>
              <a:rPr lang="en-IN" sz="2800" dirty="0">
                <a:solidFill>
                  <a:schemeClr val="tx1"/>
                </a:solidFill>
                <a:latin typeface="Times New Roman" panose="02020603050405020304" pitchFamily="18" charset="0"/>
                <a:cs typeface="Times New Roman" panose="02020603050405020304" pitchFamily="18" charset="0"/>
              </a:rPr>
              <a:t>The IOT Project</a:t>
            </a:r>
          </a:p>
        </p:txBody>
      </p:sp>
    </p:spTree>
    <p:extLst>
      <p:ext uri="{BB962C8B-B14F-4D97-AF65-F5344CB8AC3E}">
        <p14:creationId xmlns:p14="http://schemas.microsoft.com/office/powerpoint/2010/main" val="31573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1414-86AA-4096-B2D6-A98F3E6FF7F3}"/>
              </a:ext>
            </a:extLst>
          </p:cNvPr>
          <p:cNvSpPr>
            <a:spLocks noGrp="1"/>
          </p:cNvSpPr>
          <p:nvPr>
            <p:ph type="title"/>
          </p:nvPr>
        </p:nvSpPr>
        <p:spPr>
          <a:xfrm>
            <a:off x="1141413" y="21618"/>
            <a:ext cx="9905998" cy="1478570"/>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CURRENT WORK</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EDBFD55C-3BA9-4F13-9632-5904540AE404}"/>
              </a:ext>
            </a:extLst>
          </p:cNvPr>
          <p:cNvSpPr>
            <a:spLocks noGrp="1"/>
          </p:cNvSpPr>
          <p:nvPr>
            <p:ph idx="1"/>
          </p:nvPr>
        </p:nvSpPr>
        <p:spPr>
          <a:xfrm>
            <a:off x="1141412" y="1115393"/>
            <a:ext cx="9905999" cy="5325165"/>
          </a:xfrm>
        </p:spPr>
        <p:txBody>
          <a:bodyPr>
            <a:noAutofit/>
          </a:bodyPr>
          <a:lstStyle/>
          <a:p>
            <a:pPr marL="342900" lvl="0" indent="-342900" algn="just" rtl="0">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As we building an IOT project, We require many areas of technology to be studied like </a:t>
            </a:r>
            <a:r>
              <a:rPr lang="en-IN" dirty="0">
                <a:latin typeface="Times New Roman" panose="02020603050405020304" pitchFamily="18" charset="0"/>
                <a:ea typeface="Calibri" panose="020F0502020204030204" pitchFamily="34" charset="0"/>
                <a:cs typeface="Arial" panose="020B0604020202020204" pitchFamily="34" charset="0"/>
              </a:rPr>
              <a:t>Arduino</a:t>
            </a:r>
            <a:r>
              <a:rPr lang="en-IN" dirty="0">
                <a:effectLst/>
                <a:latin typeface="Times New Roman" panose="02020603050405020304" pitchFamily="18" charset="0"/>
                <a:ea typeface="Calibri" panose="020F0502020204030204" pitchFamily="34" charset="0"/>
                <a:cs typeface="Arial" panose="020B0604020202020204" pitchFamily="34" charset="0"/>
              </a:rPr>
              <a:t> Programming, Database Management, IT embedded Electronic devices, Different Electronics Technology, Different Sensors, and many more thing which will be known by only facing problem in our further work.</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Currently we have studied different Electronic Sensors and their Communication method, which we will use in our IOT project to managing different areas of our project.</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We have studied Arduino Programming and we have successfully </a:t>
            </a:r>
            <a:r>
              <a:rPr lang="en-IN" dirty="0">
                <a:latin typeface="Times New Roman" panose="02020603050405020304" pitchFamily="18" charset="0"/>
                <a:ea typeface="Calibri" panose="020F0502020204030204" pitchFamily="34" charset="0"/>
                <a:cs typeface="Arial" panose="020B0604020202020204" pitchFamily="34" charset="0"/>
              </a:rPr>
              <a:t>made</a:t>
            </a:r>
            <a:r>
              <a:rPr lang="en-IN" dirty="0">
                <a:effectLst/>
                <a:latin typeface="Times New Roman" panose="02020603050405020304" pitchFamily="18" charset="0"/>
                <a:ea typeface="Calibri" panose="020F0502020204030204" pitchFamily="34" charset="0"/>
                <a:cs typeface="Arial" panose="020B0604020202020204" pitchFamily="34" charset="0"/>
              </a:rPr>
              <a:t> many prototype models with Arduino based technology.</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We are done with the techniques which will be used in communication of different components of our system with Arduino and Database Technologies.  </a:t>
            </a:r>
            <a:endParaRPr lang="en-IN"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IN" dirty="0"/>
          </a:p>
        </p:txBody>
      </p:sp>
    </p:spTree>
    <p:extLst>
      <p:ext uri="{BB962C8B-B14F-4D97-AF65-F5344CB8AC3E}">
        <p14:creationId xmlns:p14="http://schemas.microsoft.com/office/powerpoint/2010/main" val="287542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4377-6907-44D0-8AAF-B0F96DE43788}"/>
              </a:ext>
            </a:extLst>
          </p:cNvPr>
          <p:cNvSpPr>
            <a:spLocks noGrp="1"/>
          </p:cNvSpPr>
          <p:nvPr>
            <p:ph type="title"/>
          </p:nvPr>
        </p:nvSpPr>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WORK LEFT</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51D1AC36-B1AC-42E7-B5D0-E1FF443E4DF0}"/>
              </a:ext>
            </a:extLst>
          </p:cNvPr>
          <p:cNvSpPr>
            <a:spLocks noGrp="1"/>
          </p:cNvSpPr>
          <p:nvPr>
            <p:ph idx="1"/>
          </p:nvPr>
        </p:nvSpPr>
        <p:spPr/>
        <p:txBody>
          <a:bodyPr>
            <a:normAutofit/>
          </a:bodyPr>
          <a:lstStyle/>
          <a:p>
            <a:pPr marL="342900" lvl="0" indent="-342900" algn="just" rtl="0">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The Prototype Model for our project is in Developing Phase right now. We will submit our Project’s Prototype model at the end of 7</a:t>
            </a:r>
            <a:r>
              <a:rPr lang="en-IN" baseline="30000" dirty="0">
                <a:effectLst/>
                <a:latin typeface="Times New Roman" panose="02020603050405020304" pitchFamily="18" charset="0"/>
                <a:ea typeface="Calibri" panose="020F0502020204030204" pitchFamily="34" charset="0"/>
                <a:cs typeface="Arial" panose="020B0604020202020204" pitchFamily="34" charset="0"/>
              </a:rPr>
              <a:t>th</a:t>
            </a:r>
            <a:r>
              <a:rPr lang="en-IN" dirty="0">
                <a:effectLst/>
                <a:latin typeface="Times New Roman" panose="02020603050405020304" pitchFamily="18" charset="0"/>
                <a:ea typeface="Calibri" panose="020F0502020204030204" pitchFamily="34" charset="0"/>
                <a:cs typeface="Arial" panose="020B0604020202020204" pitchFamily="34" charset="0"/>
              </a:rPr>
              <a:t> semester.</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We will cover all the ground work of our project in this 7</a:t>
            </a:r>
            <a:r>
              <a:rPr lang="en-IN" baseline="30000" dirty="0">
                <a:effectLst/>
                <a:latin typeface="Times New Roman" panose="02020603050405020304" pitchFamily="18" charset="0"/>
                <a:ea typeface="Calibri" panose="020F0502020204030204" pitchFamily="34" charset="0"/>
                <a:cs typeface="Arial" panose="020B0604020202020204" pitchFamily="34" charset="0"/>
              </a:rPr>
              <a:t>th</a:t>
            </a:r>
            <a:r>
              <a:rPr lang="en-IN" dirty="0">
                <a:effectLst/>
                <a:latin typeface="Times New Roman" panose="02020603050405020304" pitchFamily="18" charset="0"/>
                <a:ea typeface="Calibri" panose="020F0502020204030204" pitchFamily="34" charset="0"/>
                <a:cs typeface="Arial" panose="020B0604020202020204" pitchFamily="34" charset="0"/>
              </a:rPr>
              <a:t> semester.</a:t>
            </a:r>
          </a:p>
          <a:p>
            <a:pPr marL="342900" lvl="0" indent="-342900" algn="just">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And we will do our best to complete the working model of our project before the final submission of last semester.</a:t>
            </a:r>
            <a:endParaRPr lang="en-IN"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IN" sz="3200" dirty="0"/>
          </a:p>
        </p:txBody>
      </p:sp>
    </p:spTree>
    <p:extLst>
      <p:ext uri="{BB962C8B-B14F-4D97-AF65-F5344CB8AC3E}">
        <p14:creationId xmlns:p14="http://schemas.microsoft.com/office/powerpoint/2010/main" val="2856587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2E75-C7B8-46E0-A9A5-8DD98090BE96}"/>
              </a:ext>
            </a:extLst>
          </p:cNvPr>
          <p:cNvSpPr>
            <a:spLocks noGrp="1"/>
          </p:cNvSpPr>
          <p:nvPr>
            <p:ph type="title"/>
          </p:nvPr>
        </p:nvSpPr>
        <p:spPr>
          <a:xfrm>
            <a:off x="1142999" y="618518"/>
            <a:ext cx="9904411" cy="1478570"/>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CONCLUSION</a:t>
            </a:r>
            <a:endParaRPr lang="en-IN" sz="8800"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57C02827-EA8A-4BED-98B1-58FB10BE15A5}"/>
              </a:ext>
            </a:extLst>
          </p:cNvPr>
          <p:cNvSpPr>
            <a:spLocks noGrp="1"/>
          </p:cNvSpPr>
          <p:nvPr>
            <p:ph idx="1"/>
          </p:nvPr>
        </p:nvSpPr>
        <p:spPr/>
        <p:txBody>
          <a:bodyPr>
            <a:normAutofit/>
          </a:bodyPr>
          <a:lstStyle/>
          <a:p>
            <a:pPr algn="jus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Arial" panose="020B0604020202020204" pitchFamily="34" charset="0"/>
              </a:rPr>
              <a:t>In simple words our project is about to automate the city with the help of modern technologies to simplify the work of normal human being as easy as possible.</a:t>
            </a:r>
            <a:endParaRPr lang="en-IN"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99199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7F48-F8AA-455E-B4AD-06D980D7B4FC}"/>
              </a:ext>
            </a:extLst>
          </p:cNvPr>
          <p:cNvSpPr>
            <a:spLocks noGrp="1"/>
          </p:cNvSpPr>
          <p:nvPr>
            <p:ph type="title"/>
          </p:nvPr>
        </p:nvSpPr>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REFERENCES</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CBAA4B31-679B-4776-97FC-D7ACB8620349}"/>
              </a:ext>
            </a:extLst>
          </p:cNvPr>
          <p:cNvSpPr>
            <a:spLocks noGrp="1"/>
          </p:cNvSpPr>
          <p:nvPr>
            <p:ph idx="1"/>
          </p:nvPr>
        </p:nvSpPr>
        <p:spPr>
          <a:xfrm>
            <a:off x="2951922" y="1938130"/>
            <a:ext cx="7176052" cy="3526099"/>
          </a:xfrm>
        </p:spPr>
        <p:txBody>
          <a:bodyPr>
            <a:normAutofit/>
          </a:bodyPr>
          <a:lstStyle/>
          <a:p>
            <a:pPr>
              <a:lnSpc>
                <a:spcPct val="107000"/>
              </a:lnSpc>
              <a:spcAft>
                <a:spcPts val="800"/>
              </a:spcAft>
              <a:buFont typeface="Wingdings" panose="05000000000000000000" pitchFamily="2" charset="2"/>
              <a:buChar char="Ø"/>
            </a:pPr>
            <a:r>
              <a:rPr lang="en-IN" u="sng" dirty="0">
                <a:effectLst/>
                <a:latin typeface="Times New Roman" panose="02020603050405020304" pitchFamily="18" charset="0"/>
                <a:ea typeface="Calibri" panose="020F0502020204030204" pitchFamily="34" charset="0"/>
                <a:cs typeface="Times New Roman" panose="02020603050405020304" pitchFamily="18" charset="0"/>
              </a:rPr>
              <a:t>Online IDE for Project Designing</a:t>
            </a:r>
          </a:p>
          <a:p>
            <a:pPr lvl="1">
              <a:lnSpc>
                <a:spcPct val="107000"/>
              </a:lnSpc>
              <a:spcAft>
                <a:spcPts val="800"/>
              </a:spcAft>
            </a:pPr>
            <a:r>
              <a:rPr lang="en-IN"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https://www.tinkercad.com/dashboard</a:t>
            </a:r>
            <a:endParaRPr lang="en-IN"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u="sng" dirty="0">
                <a:effectLst/>
                <a:latin typeface="Times New Roman" panose="02020603050405020304" pitchFamily="18" charset="0"/>
                <a:ea typeface="Calibri" panose="020F0502020204030204" pitchFamily="34" charset="0"/>
                <a:cs typeface="Times New Roman" panose="02020603050405020304" pitchFamily="18" charset="0"/>
              </a:rPr>
              <a:t>Open Source IDE for Arduino Development</a:t>
            </a:r>
            <a:endParaRPr lang="en-IN"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lvl="1">
              <a:lnSpc>
                <a:spcPct val="107000"/>
              </a:lnSpc>
              <a:spcAft>
                <a:spcPts val="800"/>
              </a:spcAft>
            </a:pPr>
            <a:r>
              <a:rPr lang="en-IN"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https://create.arduino.cc</a:t>
            </a:r>
            <a:endParaRPr lang="en-IN" u="sng"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u="sng" dirty="0">
                <a:latin typeface="Times New Roman" panose="02020603050405020304" pitchFamily="18" charset="0"/>
                <a:ea typeface="Calibri" panose="020F0502020204030204" pitchFamily="34" charset="0"/>
                <a:cs typeface="Times New Roman" panose="02020603050405020304" pitchFamily="18" charset="0"/>
              </a:rPr>
              <a:t>Arduino </a:t>
            </a:r>
            <a:r>
              <a:rPr lang="en-IN" u="sng" dirty="0" err="1">
                <a:latin typeface="Times New Roman" panose="02020603050405020304" pitchFamily="18" charset="0"/>
                <a:ea typeface="Calibri" panose="020F0502020204030204" pitchFamily="34" charset="0"/>
                <a:cs typeface="Times New Roman" panose="02020603050405020304" pitchFamily="18" charset="0"/>
              </a:rPr>
              <a:t>Learing</a:t>
            </a:r>
            <a:r>
              <a:rPr lang="en-IN" u="sng" dirty="0">
                <a:latin typeface="Times New Roman" panose="02020603050405020304" pitchFamily="18" charset="0"/>
                <a:ea typeface="Calibri" panose="020F0502020204030204" pitchFamily="34" charset="0"/>
                <a:cs typeface="Times New Roman" panose="02020603050405020304" pitchFamily="18" charset="0"/>
              </a:rPr>
              <a:t> Video Series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pPr>
            <a:r>
              <a:rPr lang="en-IN" u="sng" dirty="0">
                <a:effectLst/>
                <a:latin typeface="Times New Roman" panose="02020603050405020304" pitchFamily="18" charset="0"/>
                <a:ea typeface="Calibri" panose="020F0502020204030204" pitchFamily="34" charset="0"/>
                <a:cs typeface="Times New Roman" panose="02020603050405020304" pitchFamily="18" charset="0"/>
              </a:rPr>
              <a:t>https://www.youtube.com/playlist?list=PLV3C-t_tgjGE1USbPg2jrrDMu26F_M7K-</a:t>
            </a:r>
          </a:p>
        </p:txBody>
      </p:sp>
    </p:spTree>
    <p:extLst>
      <p:ext uri="{BB962C8B-B14F-4D97-AF65-F5344CB8AC3E}">
        <p14:creationId xmlns:p14="http://schemas.microsoft.com/office/powerpoint/2010/main" val="382123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2083E4-F089-4AFF-9497-5092F8EF1982}"/>
              </a:ext>
            </a:extLst>
          </p:cNvPr>
          <p:cNvSpPr>
            <a:spLocks noGrp="1"/>
          </p:cNvSpPr>
          <p:nvPr>
            <p:ph type="title"/>
          </p:nvPr>
        </p:nvSpPr>
        <p:spPr>
          <a:xfrm>
            <a:off x="1142999" y="618517"/>
            <a:ext cx="9904411" cy="5772343"/>
          </a:xfrm>
        </p:spPr>
        <p:txBody>
          <a:bodyPr>
            <a:normAutofit/>
          </a:bodyPr>
          <a:lstStyle/>
          <a:p>
            <a:pPr algn="ctr"/>
            <a:r>
              <a:rPr lang="en-IN" sz="13800" dirty="0">
                <a:effectLst/>
                <a:latin typeface="Algerian" panose="04020705040A02060702" pitchFamily="82" charset="0"/>
                <a:ea typeface="Calibri" panose="020F0502020204030204" pitchFamily="34" charset="0"/>
                <a:cs typeface="Arial" panose="020B0604020202020204" pitchFamily="34" charset="0"/>
              </a:rPr>
              <a:t>THANK</a:t>
            </a:r>
            <a:br>
              <a:rPr lang="en-IN" sz="13800" dirty="0">
                <a:effectLst/>
                <a:latin typeface="Algerian" panose="04020705040A02060702" pitchFamily="82" charset="0"/>
                <a:ea typeface="Calibri" panose="020F0502020204030204" pitchFamily="34" charset="0"/>
                <a:cs typeface="Arial" panose="020B0604020202020204" pitchFamily="34" charset="0"/>
              </a:rPr>
            </a:br>
            <a:br>
              <a:rPr lang="en-IN" sz="1600" dirty="0">
                <a:effectLst/>
                <a:latin typeface="Algerian" panose="04020705040A02060702" pitchFamily="82" charset="0"/>
                <a:ea typeface="Calibri" panose="020F0502020204030204" pitchFamily="34" charset="0"/>
                <a:cs typeface="Arial" panose="020B0604020202020204" pitchFamily="34" charset="0"/>
              </a:rPr>
            </a:br>
            <a:r>
              <a:rPr lang="en-IN" sz="13800" dirty="0">
                <a:effectLst/>
                <a:latin typeface="Algerian" panose="04020705040A02060702" pitchFamily="82" charset="0"/>
                <a:ea typeface="Calibri" panose="020F0502020204030204" pitchFamily="34" charset="0"/>
                <a:cs typeface="Arial" panose="020B0604020202020204" pitchFamily="34" charset="0"/>
              </a:rPr>
              <a:t>YOU</a:t>
            </a:r>
            <a:endParaRPr lang="en-IN" sz="28700" dirty="0">
              <a:latin typeface="Algerian" panose="04020705040A02060702" pitchFamily="82" charset="0"/>
            </a:endParaRPr>
          </a:p>
        </p:txBody>
      </p:sp>
    </p:spTree>
    <p:extLst>
      <p:ext uri="{BB962C8B-B14F-4D97-AF65-F5344CB8AC3E}">
        <p14:creationId xmlns:p14="http://schemas.microsoft.com/office/powerpoint/2010/main" val="303993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BEA8-581A-43DC-A6EC-9DCE91DF5AD4}"/>
              </a:ext>
            </a:extLst>
          </p:cNvPr>
          <p:cNvSpPr>
            <a:spLocks noGrp="1"/>
          </p:cNvSpPr>
          <p:nvPr>
            <p:ph type="title"/>
          </p:nvPr>
        </p:nvSpPr>
        <p:spPr/>
        <p:txBody>
          <a:bodyPr>
            <a:normAutofit/>
          </a:bodyPr>
          <a:lstStyle/>
          <a:p>
            <a:pPr algn="ctr"/>
            <a:r>
              <a:rPr lang="en-IN" sz="5400" u="sng" dirty="0">
                <a:latin typeface="Algerian" panose="04020705040A02060702" pitchFamily="82" charset="0"/>
              </a:rPr>
              <a:t>Group member’s details</a:t>
            </a:r>
          </a:p>
        </p:txBody>
      </p:sp>
      <p:graphicFrame>
        <p:nvGraphicFramePr>
          <p:cNvPr id="4" name="Table 4">
            <a:extLst>
              <a:ext uri="{FF2B5EF4-FFF2-40B4-BE49-F238E27FC236}">
                <a16:creationId xmlns:a16="http://schemas.microsoft.com/office/drawing/2014/main" id="{6DF471CA-4A98-4D86-873D-201B0506FA5F}"/>
              </a:ext>
            </a:extLst>
          </p:cNvPr>
          <p:cNvGraphicFramePr>
            <a:graphicFrameLocks noGrp="1"/>
          </p:cNvGraphicFramePr>
          <p:nvPr>
            <p:extLst>
              <p:ext uri="{D42A27DB-BD31-4B8C-83A1-F6EECF244321}">
                <p14:modId xmlns:p14="http://schemas.microsoft.com/office/powerpoint/2010/main" val="1156226374"/>
              </p:ext>
            </p:extLst>
          </p:nvPr>
        </p:nvGraphicFramePr>
        <p:xfrm>
          <a:off x="1489279" y="2178809"/>
          <a:ext cx="9056135" cy="2081212"/>
        </p:xfrm>
        <a:graphic>
          <a:graphicData uri="http://schemas.openxmlformats.org/drawingml/2006/table">
            <a:tbl>
              <a:tblPr firstRow="1" bandRow="1">
                <a:tableStyleId>{5C22544A-7EE6-4342-B048-85BDC9FD1C3A}</a:tableStyleId>
              </a:tblPr>
              <a:tblGrid>
                <a:gridCol w="5699826">
                  <a:extLst>
                    <a:ext uri="{9D8B030D-6E8A-4147-A177-3AD203B41FA5}">
                      <a16:colId xmlns:a16="http://schemas.microsoft.com/office/drawing/2014/main" val="2647521589"/>
                    </a:ext>
                  </a:extLst>
                </a:gridCol>
                <a:gridCol w="3356309">
                  <a:extLst>
                    <a:ext uri="{9D8B030D-6E8A-4147-A177-3AD203B41FA5}">
                      <a16:colId xmlns:a16="http://schemas.microsoft.com/office/drawing/2014/main" val="2802977857"/>
                    </a:ext>
                  </a:extLst>
                </a:gridCol>
              </a:tblGrid>
              <a:tr h="520303">
                <a:tc>
                  <a:txBody>
                    <a:bodyPr/>
                    <a:lstStyle/>
                    <a:p>
                      <a:pPr algn="ctr"/>
                      <a:r>
                        <a:rPr lang="en-IN" sz="2400" b="1" u="sng" dirty="0">
                          <a:solidFill>
                            <a:schemeClr val="tx1"/>
                          </a:solidFill>
                          <a:latin typeface="Times New Roman" panose="02020603050405020304" pitchFamily="18" charset="0"/>
                          <a:cs typeface="Times New Roman" panose="02020603050405020304" pitchFamily="18" charset="0"/>
                        </a:rPr>
                        <a:t>NAME</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IN" sz="2400" b="1" u="sng" dirty="0">
                          <a:solidFill>
                            <a:schemeClr val="tx1"/>
                          </a:solidFill>
                          <a:latin typeface="Times New Roman" panose="02020603050405020304" pitchFamily="18" charset="0"/>
                          <a:cs typeface="Times New Roman" panose="02020603050405020304" pitchFamily="18" charset="0"/>
                        </a:rPr>
                        <a:t>ENROLLMENT</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6373175"/>
                  </a:ext>
                </a:extLst>
              </a:tr>
              <a:tr h="520303">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BASITA RONAK K.</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180163107002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1241980"/>
                  </a:ext>
                </a:extLst>
              </a:tr>
              <a:tr h="520303">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CHAVDA DARSHAN 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180163107010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41040112"/>
                  </a:ext>
                </a:extLst>
              </a:tr>
              <a:tr h="520303">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PATHAN MOHAMMAD RIYAZKHAN 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180163107027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66518136"/>
                  </a:ext>
                </a:extLst>
              </a:tr>
            </a:tbl>
          </a:graphicData>
        </a:graphic>
      </p:graphicFrame>
    </p:spTree>
    <p:extLst>
      <p:ext uri="{BB962C8B-B14F-4D97-AF65-F5344CB8AC3E}">
        <p14:creationId xmlns:p14="http://schemas.microsoft.com/office/powerpoint/2010/main" val="3351341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10B2-9FC9-4664-972E-AB417EFE57CD}"/>
              </a:ext>
            </a:extLst>
          </p:cNvPr>
          <p:cNvSpPr>
            <a:spLocks noGrp="1"/>
          </p:cNvSpPr>
          <p:nvPr>
            <p:ph type="title"/>
          </p:nvPr>
        </p:nvSpPr>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DEFINITION</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4EDD5344-3A7F-477A-9163-F9E60B151976}"/>
              </a:ext>
            </a:extLst>
          </p:cNvPr>
          <p:cNvSpPr>
            <a:spLocks noGrp="1"/>
          </p:cNvSpPr>
          <p:nvPr>
            <p:ph idx="1"/>
          </p:nvPr>
        </p:nvSpPr>
        <p:spPr>
          <a:xfrm>
            <a:off x="1141412" y="2427287"/>
            <a:ext cx="9905999" cy="3541714"/>
          </a:xfrm>
        </p:spPr>
        <p:txBody>
          <a:bodyPr>
            <a:normAutofit/>
          </a:bodyPr>
          <a:lstStyle/>
          <a:p>
            <a:pPr marL="342900" lvl="0" indent="-342900" algn="just">
              <a:lnSpc>
                <a:spcPct val="107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“Smart City” is an IOT based project. In this many smart things are available like smart parking system, smart waste management, water supply for home or public water tanks, automatic street light, etc.</a:t>
            </a:r>
            <a:r>
              <a:rPr lang="en-IN" dirty="0"/>
              <a:t> </a:t>
            </a:r>
          </a:p>
          <a:p>
            <a:pPr marL="0" lvl="0" indent="0" algn="just">
              <a:lnSpc>
                <a:spcPct val="107000"/>
              </a:lnSpc>
              <a:buNone/>
            </a:pPr>
            <a:endParaRPr lang="en-IN"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Smart City</a:t>
            </a:r>
            <a:r>
              <a:rPr lang="en-IN" dirty="0">
                <a:latin typeface="Times New Roman" panose="02020603050405020304" pitchFamily="18" charset="0"/>
                <a:ea typeface="Calibri" panose="020F0502020204030204" pitchFamily="34" charset="0"/>
                <a:cs typeface="Arial" panose="020B0604020202020204" pitchFamily="34" charset="0"/>
              </a:rPr>
              <a:t> </a:t>
            </a:r>
            <a:r>
              <a:rPr lang="en-IN" dirty="0">
                <a:effectLst/>
                <a:latin typeface="Times New Roman" panose="02020603050405020304" pitchFamily="18" charset="0"/>
                <a:ea typeface="Calibri" panose="020F0502020204030204" pitchFamily="34" charset="0"/>
                <a:cs typeface="Arial" panose="020B0604020202020204" pitchFamily="34" charset="0"/>
              </a:rPr>
              <a:t>is the project about managing electronic Devices/Components that are used in our project, Different corporate department of city automatically by using of Information Technology, Digital Electronics  and some help of Electronic Engineering.</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0" lvl="0" indent="0" algn="just">
              <a:lnSpc>
                <a:spcPct val="107000"/>
              </a:lnSpc>
              <a:spcAft>
                <a:spcPts val="800"/>
              </a:spcAft>
              <a:buNone/>
            </a:pPr>
            <a:endParaRPr lang="en-IN" dirty="0">
              <a:effectLst/>
              <a:latin typeface="Calibri" panose="020F0502020204030204" pitchFamily="34" charset="0"/>
              <a:ea typeface="Calibri" panose="020F0502020204030204" pitchFamily="34" charset="0"/>
              <a:cs typeface="Arial" panose="020B0604020202020204" pitchFamily="34" charset="0"/>
            </a:endParaRPr>
          </a:p>
          <a:p>
            <a:pPr marL="0" lvl="0" indent="0" algn="just">
              <a:lnSpc>
                <a:spcPct val="107000"/>
              </a:lnSpc>
              <a:spcAft>
                <a:spcPts val="800"/>
              </a:spcAft>
              <a:buNone/>
            </a:pPr>
            <a:endParaRPr lang="en-IN"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IN" sz="3200" dirty="0"/>
          </a:p>
        </p:txBody>
      </p:sp>
    </p:spTree>
    <p:extLst>
      <p:ext uri="{BB962C8B-B14F-4D97-AF65-F5344CB8AC3E}">
        <p14:creationId xmlns:p14="http://schemas.microsoft.com/office/powerpoint/2010/main" val="4219424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E646-5546-4AE3-A57C-917C25BAFAE1}"/>
              </a:ext>
            </a:extLst>
          </p:cNvPr>
          <p:cNvSpPr>
            <a:spLocks noGrp="1"/>
          </p:cNvSpPr>
          <p:nvPr>
            <p:ph type="title"/>
          </p:nvPr>
        </p:nvSpPr>
        <p:spPr/>
        <p:txBody>
          <a:bodyPr>
            <a:normAutofit/>
          </a:bodyPr>
          <a:lstStyle/>
          <a:p>
            <a:pPr marL="457200" algn="ctr">
              <a:lnSpc>
                <a:spcPct val="107000"/>
              </a:lnSpc>
              <a:spcAft>
                <a:spcPts val="800"/>
              </a:spcAft>
            </a:pPr>
            <a:r>
              <a:rPr lang="en-IN" sz="5400" u="sng" dirty="0">
                <a:effectLst/>
                <a:latin typeface="Algerian" panose="04020705040A02060702" pitchFamily="82" charset="0"/>
                <a:ea typeface="Calibri" panose="020F0502020204030204" pitchFamily="34" charset="0"/>
                <a:cs typeface="Arial" panose="020B0604020202020204" pitchFamily="34" charset="0"/>
              </a:rPr>
              <a:t>OBJECTIVE</a:t>
            </a:r>
            <a:endParaRPr lang="en-IN" sz="7200" dirty="0">
              <a:latin typeface="Algerian" panose="04020705040A02060702" pitchFamily="82" charset="0"/>
            </a:endParaRPr>
          </a:p>
        </p:txBody>
      </p:sp>
      <p:sp>
        <p:nvSpPr>
          <p:cNvPr id="3" name="Content Placeholder 2">
            <a:extLst>
              <a:ext uri="{FF2B5EF4-FFF2-40B4-BE49-F238E27FC236}">
                <a16:creationId xmlns:a16="http://schemas.microsoft.com/office/drawing/2014/main" id="{7D2C733D-BBB4-4A6F-83E2-FB38BE4315B5}"/>
              </a:ext>
            </a:extLst>
          </p:cNvPr>
          <p:cNvSpPr>
            <a:spLocks noGrp="1"/>
          </p:cNvSpPr>
          <p:nvPr>
            <p:ph idx="1"/>
          </p:nvPr>
        </p:nvSpPr>
        <p:spPr/>
        <p:txBody>
          <a:bodyPr>
            <a:normAutofit fontScale="92500"/>
          </a:bodyPr>
          <a:lstStyle/>
          <a:p>
            <a:pPr marL="342900" lvl="0" indent="-342900">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The objective of “Smart City” Project is about automation of some things that are in the city like </a:t>
            </a:r>
            <a:r>
              <a:rPr lang="en-IN" dirty="0">
                <a:latin typeface="Times New Roman" panose="02020603050405020304" pitchFamily="18" charset="0"/>
                <a:ea typeface="Calibri" panose="020F0502020204030204" pitchFamily="34" charset="0"/>
                <a:cs typeface="Arial" panose="020B0604020202020204" pitchFamily="34" charset="0"/>
              </a:rPr>
              <a:t>Smart parking system, Automatic street light, Smart waste </a:t>
            </a:r>
            <a:r>
              <a:rPr lang="en-IN" dirty="0">
                <a:latin typeface="Times New Roman" panose="02020603050405020304" pitchFamily="18" charset="0"/>
                <a:cs typeface="Times New Roman" panose="02020603050405020304" pitchFamily="18" charset="0"/>
              </a:rPr>
              <a:t>management</a:t>
            </a:r>
            <a:r>
              <a:rPr lang="en-IN" dirty="0">
                <a:latin typeface="Times New Roman" panose="02020603050405020304" pitchFamily="18" charset="0"/>
                <a:ea typeface="Calibri" panose="020F0502020204030204" pitchFamily="34" charset="0"/>
                <a:cs typeface="Arial" panose="020B0604020202020204" pitchFamily="34" charset="0"/>
              </a:rPr>
              <a:t>, smart water supply for home or public tanks </a:t>
            </a:r>
            <a:r>
              <a:rPr lang="en-IN" dirty="0">
                <a:effectLst/>
                <a:latin typeface="Times New Roman" panose="02020603050405020304" pitchFamily="18" charset="0"/>
                <a:ea typeface="Calibri" panose="020F0502020204030204" pitchFamily="34" charset="0"/>
                <a:cs typeface="Arial" panose="020B0604020202020204" pitchFamily="34" charset="0"/>
              </a:rPr>
              <a:t>and different government sectors to remove the burden from people who work in this field.</a:t>
            </a:r>
          </a:p>
          <a:p>
            <a:pPr marL="342900" lvl="0" indent="-342900">
              <a:lnSpc>
                <a:spcPct val="107000"/>
              </a:lnSpc>
              <a:spcAft>
                <a:spcPts val="800"/>
              </a:spcAft>
              <a:buFont typeface="Wingdings" panose="05000000000000000000" pitchFamily="2" charset="2"/>
              <a:buChar char=""/>
            </a:pPr>
            <a:r>
              <a:rPr lang="en-IN" dirty="0">
                <a:latin typeface="Times New Roman" panose="02020603050405020304" pitchFamily="18" charset="0"/>
                <a:ea typeface="Calibri" panose="020F0502020204030204" pitchFamily="34" charset="0"/>
                <a:cs typeface="Arial" panose="020B0604020202020204" pitchFamily="34" charset="0"/>
              </a:rPr>
              <a:t>But as we all know, we have some time limitation of only half of a year to achieve our goal.</a:t>
            </a:r>
          </a:p>
          <a:p>
            <a:pPr marL="342900" lvl="0" indent="-342900">
              <a:lnSpc>
                <a:spcPct val="107000"/>
              </a:lnSpc>
              <a:spcAft>
                <a:spcPts val="800"/>
              </a:spcAft>
              <a:buFont typeface="Wingdings" panose="05000000000000000000" pitchFamily="2" charset="2"/>
              <a:buChar char=""/>
            </a:pPr>
            <a:r>
              <a:rPr lang="en-IN" dirty="0">
                <a:latin typeface="Times New Roman" panose="02020603050405020304" pitchFamily="18" charset="0"/>
                <a:ea typeface="Calibri" panose="020F0502020204030204" pitchFamily="34" charset="0"/>
                <a:cs typeface="Arial" panose="020B0604020202020204" pitchFamily="34" charset="0"/>
              </a:rPr>
              <a:t>So we decide to complete only essential module first, and then if time allows we will also cover more modules.</a:t>
            </a:r>
          </a:p>
          <a:p>
            <a:pPr marL="342900" lvl="0" indent="-342900">
              <a:lnSpc>
                <a:spcPct val="107000"/>
              </a:lnSpc>
              <a:spcAft>
                <a:spcPts val="800"/>
              </a:spcAft>
              <a:buFont typeface="Wingdings" panose="05000000000000000000" pitchFamily="2" charset="2"/>
              <a:buChar char=""/>
            </a:pPr>
            <a:endParaRPr lang="en-IN"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endParaRPr lang="en-IN" dirty="0">
              <a:effectLst/>
              <a:latin typeface="Calibri" panose="020F0502020204030204" pitchFamily="34" charset="0"/>
              <a:ea typeface="Calibri" panose="020F0502020204030204" pitchFamily="34" charset="0"/>
              <a:cs typeface="Arial" panose="020B0604020202020204" pitchFamily="34" charset="0"/>
            </a:endParaRPr>
          </a:p>
          <a:p>
            <a:endParaRPr lang="en-IN" sz="3200" dirty="0"/>
          </a:p>
        </p:txBody>
      </p:sp>
    </p:spTree>
    <p:extLst>
      <p:ext uri="{BB962C8B-B14F-4D97-AF65-F5344CB8AC3E}">
        <p14:creationId xmlns:p14="http://schemas.microsoft.com/office/powerpoint/2010/main" val="1261236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8159-7107-4DED-9C01-491E3ED5419D}"/>
              </a:ext>
            </a:extLst>
          </p:cNvPr>
          <p:cNvSpPr>
            <a:spLocks noGrp="1"/>
          </p:cNvSpPr>
          <p:nvPr>
            <p:ph type="title"/>
          </p:nvPr>
        </p:nvSpPr>
        <p:spPr>
          <a:xfrm>
            <a:off x="762000" y="-16482"/>
            <a:ext cx="11074400" cy="1478570"/>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BRIEF DETAIL ABOUT PROJECT</a:t>
            </a:r>
            <a:endParaRPr lang="en-IN" sz="8000" dirty="0">
              <a:latin typeface="Algerian" panose="04020705040A02060702" pitchFamily="82" charset="0"/>
            </a:endParaRPr>
          </a:p>
        </p:txBody>
      </p:sp>
      <p:sp>
        <p:nvSpPr>
          <p:cNvPr id="3" name="Content Placeholder 2">
            <a:extLst>
              <a:ext uri="{FF2B5EF4-FFF2-40B4-BE49-F238E27FC236}">
                <a16:creationId xmlns:a16="http://schemas.microsoft.com/office/drawing/2014/main" id="{36404FC2-71B7-41B8-812E-021996C702D5}"/>
              </a:ext>
            </a:extLst>
          </p:cNvPr>
          <p:cNvSpPr>
            <a:spLocks noGrp="1"/>
          </p:cNvSpPr>
          <p:nvPr>
            <p:ph idx="1"/>
          </p:nvPr>
        </p:nvSpPr>
        <p:spPr>
          <a:xfrm>
            <a:off x="1141412" y="1574800"/>
            <a:ext cx="9905999" cy="5143500"/>
          </a:xfrm>
        </p:spPr>
        <p:txBody>
          <a:bodyPr>
            <a:normAutofit fontScale="92500" lnSpcReduction="20000"/>
          </a:bodyPr>
          <a:lstStyle/>
          <a:p>
            <a:pPr marL="342900" lvl="0" indent="-342900" algn="just" rtl="0">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In “Smart City” project our team is just trying to manage electronic devices  that are used in our project and government sectors automatically with the help of IOT technology.</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In our project there are some things that make city smart like Automatic Street Light, Water Supply System, Smart </a:t>
            </a:r>
            <a:r>
              <a:rPr lang="en-IN" dirty="0">
                <a:latin typeface="Times New Roman" panose="02020603050405020304" pitchFamily="18" charset="0"/>
                <a:ea typeface="Calibri" panose="020F0502020204030204" pitchFamily="34" charset="0"/>
                <a:cs typeface="Arial" panose="020B0604020202020204" pitchFamily="34" charset="0"/>
              </a:rPr>
              <a:t>Parking system</a:t>
            </a:r>
            <a:r>
              <a:rPr lang="en-IN" dirty="0">
                <a:effectLst/>
                <a:latin typeface="Times New Roman" panose="02020603050405020304" pitchFamily="18" charset="0"/>
                <a:ea typeface="Calibri" panose="020F0502020204030204" pitchFamily="34" charset="0"/>
                <a:cs typeface="Arial" panose="020B0604020202020204" pitchFamily="34" charset="0"/>
              </a:rPr>
              <a:t>, Smart Waste system etc.</a:t>
            </a:r>
          </a:p>
          <a:p>
            <a:pPr marL="342900" lvl="0" indent="-342900" algn="just">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Electronic </a:t>
            </a:r>
            <a:r>
              <a:rPr lang="en-IN" dirty="0">
                <a:latin typeface="Times New Roman" panose="02020603050405020304" pitchFamily="18" charset="0"/>
                <a:ea typeface="Calibri" panose="020F0502020204030204" pitchFamily="34" charset="0"/>
                <a:cs typeface="Arial" panose="020B0604020202020204" pitchFamily="34" charset="0"/>
              </a:rPr>
              <a:t>module</a:t>
            </a:r>
            <a:r>
              <a:rPr lang="en-IN" dirty="0">
                <a:effectLst/>
                <a:latin typeface="Times New Roman" panose="02020603050405020304" pitchFamily="18" charset="0"/>
                <a:ea typeface="Calibri" panose="020F0502020204030204" pitchFamily="34" charset="0"/>
                <a:cs typeface="Arial" panose="020B0604020202020204" pitchFamily="34" charset="0"/>
              </a:rPr>
              <a:t> that are used in our project </a:t>
            </a:r>
            <a:r>
              <a:rPr lang="en-IN" dirty="0">
                <a:latin typeface="Times New Roman" panose="02020603050405020304" pitchFamily="18" charset="0"/>
                <a:ea typeface="Calibri" panose="020F0502020204030204" pitchFamily="34" charset="0"/>
                <a:cs typeface="Arial" panose="020B0604020202020204" pitchFamily="34" charset="0"/>
              </a:rPr>
              <a:t>are Arduino Microcontroller, Ultrasonic sensor, LDR sensor, Water level measure sensor, ESP 8266(</a:t>
            </a:r>
            <a:r>
              <a:rPr lang="en-IN" dirty="0" err="1">
                <a:latin typeface="Times New Roman" panose="02020603050405020304" pitchFamily="18" charset="0"/>
                <a:ea typeface="Calibri" panose="020F0502020204030204" pitchFamily="34" charset="0"/>
                <a:cs typeface="Arial" panose="020B0604020202020204" pitchFamily="34" charset="0"/>
              </a:rPr>
              <a:t>NodeMCU</a:t>
            </a:r>
            <a:r>
              <a:rPr lang="en-IN" dirty="0">
                <a:latin typeface="Times New Roman" panose="02020603050405020304" pitchFamily="18" charset="0"/>
                <a:ea typeface="Calibri" panose="020F0502020204030204" pitchFamily="34" charset="0"/>
                <a:cs typeface="Arial" panose="020B0604020202020204" pitchFamily="34" charset="0"/>
              </a:rPr>
              <a:t>), LED lights, some jumper wires. </a:t>
            </a:r>
            <a:r>
              <a:rPr lang="en-IN" dirty="0">
                <a:effectLst/>
                <a:latin typeface="Times New Roman" panose="02020603050405020304" pitchFamily="18" charset="0"/>
                <a:ea typeface="Calibri" panose="020F0502020204030204" pitchFamily="34" charset="0"/>
                <a:cs typeface="Arial" panose="020B0604020202020204" pitchFamily="34" charset="0"/>
              </a:rPr>
              <a:t> </a:t>
            </a:r>
          </a:p>
          <a:p>
            <a:pPr marL="0" lvl="0" indent="0" algn="just">
              <a:lnSpc>
                <a:spcPct val="107000"/>
              </a:lnSpc>
              <a:spcAft>
                <a:spcPts val="800"/>
              </a:spcAft>
              <a:buNone/>
            </a:pPr>
            <a:endParaRPr lang="en-IN" sz="100" dirty="0">
              <a:effectLst/>
              <a:latin typeface="Times New Roman" panose="02020603050405020304" pitchFamily="18" charset="0"/>
              <a:ea typeface="Calibri" panose="020F0502020204030204" pitchFamily="34" charset="0"/>
              <a:cs typeface="Arial" panose="020B0604020202020204" pitchFamily="34" charset="0"/>
            </a:endParaRPr>
          </a:p>
          <a:p>
            <a:pPr marL="0" lvl="0" indent="0" algn="ctr">
              <a:lnSpc>
                <a:spcPct val="107000"/>
              </a:lnSpc>
              <a:spcAft>
                <a:spcPts val="800"/>
              </a:spcAft>
              <a:buNone/>
            </a:pPr>
            <a:r>
              <a:rPr lang="en-IN" sz="2800" u="sng" dirty="0">
                <a:effectLst/>
                <a:latin typeface="Algerian" panose="04020705040A02060702" pitchFamily="82" charset="0"/>
                <a:ea typeface="Calibri" panose="020F0502020204030204" pitchFamily="34" charset="0"/>
                <a:cs typeface="Arial" panose="020B0604020202020204" pitchFamily="34" charset="0"/>
              </a:rPr>
              <a:t>AREA</a:t>
            </a:r>
            <a:endParaRPr lang="en-IN" sz="2800" dirty="0">
              <a:effectLst/>
              <a:latin typeface="Algerian" panose="04020705040A02060702" pitchFamily="82"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Different areas of city are covered in our project like Parking Areas, City Cleaning Department, Street Light automation, Water Supply for home and public tanks system and etc. </a:t>
            </a:r>
            <a:endParaRPr lang="en-IN"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IN" sz="3200" dirty="0"/>
          </a:p>
        </p:txBody>
      </p:sp>
    </p:spTree>
    <p:extLst>
      <p:ext uri="{BB962C8B-B14F-4D97-AF65-F5344CB8AC3E}">
        <p14:creationId xmlns:p14="http://schemas.microsoft.com/office/powerpoint/2010/main" val="320021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D016-5448-42F7-8B70-D66F4BD33FB8}"/>
              </a:ext>
            </a:extLst>
          </p:cNvPr>
          <p:cNvSpPr>
            <a:spLocks noGrp="1"/>
          </p:cNvSpPr>
          <p:nvPr>
            <p:ph type="title"/>
          </p:nvPr>
        </p:nvSpPr>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SIMILAR PROJECTS:</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E6883C9E-5B0E-41E8-9B01-2EECB361F1FA}"/>
              </a:ext>
            </a:extLst>
          </p:cNvPr>
          <p:cNvSpPr>
            <a:spLocks noGrp="1"/>
          </p:cNvSpPr>
          <p:nvPr>
            <p:ph idx="1"/>
          </p:nvPr>
        </p:nvSpPr>
        <p:spPr>
          <a:xfrm>
            <a:off x="2802836" y="2315818"/>
            <a:ext cx="8244576" cy="3923664"/>
          </a:xfrm>
        </p:spPr>
        <p:txBody>
          <a:bodyPr>
            <a:normAutofit/>
          </a:bodyPr>
          <a:lstStyle/>
          <a:p>
            <a:pPr marL="342900" lvl="0" indent="-342900">
              <a:lnSpc>
                <a:spcPct val="100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Poor automation in Parking System</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0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Zero automation in Dumping System</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0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Physical management of Street Light</a:t>
            </a:r>
            <a:endParaRPr lang="en-IN" dirty="0">
              <a:effectLst/>
              <a:latin typeface="Calibri" panose="020F0502020204030204" pitchFamily="34" charset="0"/>
              <a:ea typeface="Calibri" panose="020F0502020204030204" pitchFamily="34" charset="0"/>
              <a:cs typeface="Arial" panose="020B0604020202020204" pitchFamily="34" charset="0"/>
            </a:endParaRPr>
          </a:p>
          <a:p>
            <a:pPr>
              <a:lnSpc>
                <a:spcPct val="10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rPr>
              <a:t>Manual</a:t>
            </a:r>
            <a:r>
              <a:rPr lang="en-IN" dirty="0">
                <a:effectLst/>
                <a:latin typeface="Times New Roman" panose="02020603050405020304" pitchFamily="18" charset="0"/>
                <a:ea typeface="Calibri" panose="020F0502020204030204" pitchFamily="34" charset="0"/>
              </a:rPr>
              <a:t> Municipality Water Supply system</a:t>
            </a:r>
            <a:endParaRPr lang="en-IN" sz="3200" dirty="0"/>
          </a:p>
        </p:txBody>
      </p:sp>
    </p:spTree>
    <p:extLst>
      <p:ext uri="{BB962C8B-B14F-4D97-AF65-F5344CB8AC3E}">
        <p14:creationId xmlns:p14="http://schemas.microsoft.com/office/powerpoint/2010/main" val="166746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9BEA1-3063-4E60-9D75-F023395C6CF9}"/>
              </a:ext>
            </a:extLst>
          </p:cNvPr>
          <p:cNvSpPr>
            <a:spLocks noGrp="1"/>
          </p:cNvSpPr>
          <p:nvPr>
            <p:ph type="title"/>
          </p:nvPr>
        </p:nvSpPr>
        <p:spPr>
          <a:xfrm>
            <a:off x="1141413" y="275618"/>
            <a:ext cx="9905998" cy="1478570"/>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THEIR LIMITATION</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291B3DEF-862D-4435-AB4E-F2788BBDB599}"/>
              </a:ext>
            </a:extLst>
          </p:cNvPr>
          <p:cNvSpPr>
            <a:spLocks noGrp="1"/>
          </p:cNvSpPr>
          <p:nvPr>
            <p:ph idx="1"/>
          </p:nvPr>
        </p:nvSpPr>
        <p:spPr>
          <a:xfrm>
            <a:off x="1141412" y="1441176"/>
            <a:ext cx="9905999" cy="4963408"/>
          </a:xfrm>
        </p:spPr>
        <p:txBody>
          <a:bodyPr>
            <a:normAutofit/>
          </a:bodyPr>
          <a:lstStyle/>
          <a:p>
            <a:pPr marL="342900" lvl="0" indent="-342900" algn="just">
              <a:lnSpc>
                <a:spcPct val="107000"/>
              </a:lnSpc>
              <a:buFont typeface="Wingdings" panose="05000000000000000000" pitchFamily="2" charset="2"/>
              <a:buChar char=""/>
            </a:pPr>
            <a:r>
              <a:rPr lang="en-IN" u="sng" dirty="0">
                <a:effectLst/>
                <a:latin typeface="Times New Roman" panose="02020603050405020304" pitchFamily="18" charset="0"/>
                <a:ea typeface="Calibri" panose="020F0502020204030204" pitchFamily="34" charset="0"/>
                <a:cs typeface="Arial" panose="020B0604020202020204" pitchFamily="34" charset="0"/>
              </a:rPr>
              <a:t>Parking Areas:</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Arial" panose="020B0604020202020204" pitchFamily="34" charset="0"/>
              </a:rPr>
              <a:t>Some Parking System uses token System Nowadays, but this system is limited by physical appearance of human.</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Arial" panose="020B0604020202020204" pitchFamily="34" charset="0"/>
              </a:rPr>
              <a:t>Our system will cover this limitation by IOT devices.</a:t>
            </a:r>
          </a:p>
          <a:p>
            <a:pPr marL="342900" lvl="0" indent="-342900" algn="just">
              <a:lnSpc>
                <a:spcPct val="107000"/>
              </a:lnSpc>
              <a:buFont typeface="Wingdings" panose="05000000000000000000" pitchFamily="2" charset="2"/>
              <a:buChar char=""/>
            </a:pPr>
            <a:r>
              <a:rPr lang="en-IN" u="sng" dirty="0">
                <a:latin typeface="Times New Roman" panose="02020603050405020304" pitchFamily="18" charset="0"/>
                <a:ea typeface="Calibri" panose="020F0502020204030204" pitchFamily="34" charset="0"/>
                <a:cs typeface="Arial" panose="020B0604020202020204" pitchFamily="34" charset="0"/>
              </a:rPr>
              <a:t>Dumping System:</a:t>
            </a:r>
            <a:endParaRPr lang="en-IN" dirty="0">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As we know there is no automation at all in our currently door to door dumping system, so there are many problems in present days with workers of dumping system.</a:t>
            </a:r>
            <a:endParaRPr lang="en-IN" sz="2400" dirty="0">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Our system will cover the problems with the facilities like providing notification service to dumping station so that facility makes city clean.</a:t>
            </a:r>
            <a:endParaRPr lang="en-IN" sz="2800" dirty="0"/>
          </a:p>
        </p:txBody>
      </p:sp>
    </p:spTree>
    <p:extLst>
      <p:ext uri="{BB962C8B-B14F-4D97-AF65-F5344CB8AC3E}">
        <p14:creationId xmlns:p14="http://schemas.microsoft.com/office/powerpoint/2010/main" val="166386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08AF-1117-4A58-9B68-589D2F641CD9}"/>
              </a:ext>
            </a:extLst>
          </p:cNvPr>
          <p:cNvSpPr>
            <a:spLocks noGrp="1"/>
          </p:cNvSpPr>
          <p:nvPr>
            <p:ph type="title"/>
          </p:nvPr>
        </p:nvSpPr>
        <p:spPr>
          <a:xfrm>
            <a:off x="1141413" y="8918"/>
            <a:ext cx="9905998" cy="1478570"/>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THEIR LIMITATION</a:t>
            </a:r>
            <a:endParaRPr lang="en-IN" sz="5400" dirty="0"/>
          </a:p>
        </p:txBody>
      </p:sp>
      <p:sp>
        <p:nvSpPr>
          <p:cNvPr id="3" name="Content Placeholder 2">
            <a:extLst>
              <a:ext uri="{FF2B5EF4-FFF2-40B4-BE49-F238E27FC236}">
                <a16:creationId xmlns:a16="http://schemas.microsoft.com/office/drawing/2014/main" id="{1B990E41-6131-48DE-AF6F-6A737EC3A6F7}"/>
              </a:ext>
            </a:extLst>
          </p:cNvPr>
          <p:cNvSpPr>
            <a:spLocks noGrp="1"/>
          </p:cNvSpPr>
          <p:nvPr>
            <p:ph idx="1"/>
          </p:nvPr>
        </p:nvSpPr>
        <p:spPr>
          <a:xfrm>
            <a:off x="1141412" y="1041400"/>
            <a:ext cx="9905999" cy="5956300"/>
          </a:xfrm>
        </p:spPr>
        <p:txBody>
          <a:bodyPr>
            <a:normAutofit/>
          </a:bodyPr>
          <a:lstStyle/>
          <a:p>
            <a:pPr marL="457200" lvl="1" indent="0" algn="just">
              <a:lnSpc>
                <a:spcPct val="107000"/>
              </a:lnSpc>
              <a:buNone/>
            </a:pP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Wingdings" panose="05000000000000000000" pitchFamily="2" charset="2"/>
              <a:buChar char=""/>
            </a:pPr>
            <a:r>
              <a:rPr lang="en-IN" u="sng" dirty="0">
                <a:effectLst/>
                <a:latin typeface="Times New Roman" panose="02020603050405020304" pitchFamily="18" charset="0"/>
                <a:ea typeface="Calibri" panose="020F0502020204030204" pitchFamily="34" charset="0"/>
                <a:cs typeface="Arial" panose="020B0604020202020204" pitchFamily="34" charset="0"/>
              </a:rPr>
              <a:t>Street Light System:</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Arial" panose="020B0604020202020204" pitchFamily="34" charset="0"/>
              </a:rPr>
              <a:t>Presently Street Light runs of physical management of all the Areas, which requires many human efforts, to remove this problem we are proving the service about automatically managing the street lights.</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Arial" panose="020B0604020202020204" pitchFamily="34" charset="0"/>
              </a:rPr>
              <a:t>Also, currently the Lights remains on even though no necessary. </a:t>
            </a:r>
            <a:r>
              <a:rPr lang="en-IN" sz="2400" dirty="0">
                <a:latin typeface="Times New Roman" panose="02020603050405020304" pitchFamily="18" charset="0"/>
                <a:ea typeface="Calibri" panose="020F0502020204030204" pitchFamily="34" charset="0"/>
                <a:cs typeface="Arial" panose="020B0604020202020204" pitchFamily="34" charset="0"/>
              </a:rPr>
              <a:t>W</a:t>
            </a:r>
            <a:r>
              <a:rPr lang="en-IN" sz="2400" dirty="0">
                <a:effectLst/>
                <a:latin typeface="Times New Roman" panose="02020603050405020304" pitchFamily="18" charset="0"/>
                <a:ea typeface="Calibri" panose="020F0502020204030204" pitchFamily="34" charset="0"/>
                <a:cs typeface="Arial" panose="020B0604020202020204" pitchFamily="34" charset="0"/>
              </a:rPr>
              <a:t>e will also cover the problem by proving Each Light the dedicated sensors.</a:t>
            </a:r>
            <a:endParaRPr lang="en-IN" sz="2400" dirty="0">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Wingdings" panose="05000000000000000000" pitchFamily="2" charset="2"/>
              <a:buChar char=""/>
            </a:pPr>
            <a:r>
              <a:rPr lang="en-IN" u="sng" dirty="0">
                <a:latin typeface="Times New Roman" panose="02020603050405020304" pitchFamily="18" charset="0"/>
                <a:ea typeface="Calibri" panose="020F0502020204030204" pitchFamily="34" charset="0"/>
                <a:cs typeface="Arial" panose="020B0604020202020204" pitchFamily="34" charset="0"/>
              </a:rPr>
              <a:t>Water Supply System:</a:t>
            </a:r>
            <a:endParaRPr lang="en-IN" dirty="0">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spcAft>
                <a:spcPts val="800"/>
              </a:spcAft>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The system of water distribution has been the same in the Municipality for years, we will automate the system by providing the time tabled distribution of water in the area from the Water Tank.</a:t>
            </a:r>
          </a:p>
          <a:p>
            <a:pPr marL="800100" lvl="1" indent="-342900" algn="just">
              <a:lnSpc>
                <a:spcPct val="107000"/>
              </a:lnSpc>
              <a:spcAft>
                <a:spcPts val="800"/>
              </a:spcAft>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Also, the facility of automatic water level management in water tanks will be provided by our system. </a:t>
            </a:r>
            <a:endParaRPr lang="en-IN" sz="2400" dirty="0">
              <a:latin typeface="Calibri" panose="020F0502020204030204" pitchFamily="34" charset="0"/>
              <a:ea typeface="Calibri" panose="020F0502020204030204" pitchFamily="34" charset="0"/>
              <a:cs typeface="Arial" panose="020B0604020202020204" pitchFamily="34" charset="0"/>
            </a:endParaRPr>
          </a:p>
          <a:p>
            <a:pPr marL="457200" lvl="1" indent="0" algn="just">
              <a:lnSpc>
                <a:spcPct val="107000"/>
              </a:lnSpc>
              <a:buNone/>
            </a:pPr>
            <a:endParaRPr lang="en-IN" sz="24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2026BE8F-A98B-4812-B5EA-66E131EEA40E}"/>
              </a:ext>
            </a:extLst>
          </p:cNvPr>
          <p:cNvSpPr txBox="1"/>
          <p:nvPr/>
        </p:nvSpPr>
        <p:spPr>
          <a:xfrm>
            <a:off x="9845675" y="-15588"/>
            <a:ext cx="2346325" cy="530594"/>
          </a:xfrm>
          <a:prstGeom prst="rect">
            <a:avLst/>
          </a:prstGeom>
          <a:noFill/>
        </p:spPr>
        <p:txBody>
          <a:bodyPr wrap="square">
            <a:spAutoFit/>
          </a:bodyPr>
          <a:lstStyle/>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Arial" panose="020B0604020202020204" pitchFamily="34" charset="0"/>
              </a:rPr>
              <a:t>Continue…</a:t>
            </a: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8984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DCB4-4DA3-4539-AED9-C69ADD02104B}"/>
              </a:ext>
            </a:extLst>
          </p:cNvPr>
          <p:cNvSpPr>
            <a:spLocks noGrp="1"/>
          </p:cNvSpPr>
          <p:nvPr>
            <p:ph type="title"/>
          </p:nvPr>
        </p:nvSpPr>
        <p:spPr>
          <a:xfrm>
            <a:off x="1141413" y="8367"/>
            <a:ext cx="9905998" cy="1478570"/>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PROJECT DETAILS</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698AD970-C16A-44AD-B2DF-8CC1B2FBC350}"/>
              </a:ext>
            </a:extLst>
          </p:cNvPr>
          <p:cNvSpPr>
            <a:spLocks noGrp="1"/>
          </p:cNvSpPr>
          <p:nvPr>
            <p:ph idx="1"/>
          </p:nvPr>
        </p:nvSpPr>
        <p:spPr>
          <a:xfrm>
            <a:off x="1141412" y="1110907"/>
            <a:ext cx="9905999" cy="5129213"/>
          </a:xfrm>
        </p:spPr>
        <p:txBody>
          <a:bodyPr>
            <a:noAutofit/>
          </a:bodyPr>
          <a:lstStyle/>
          <a:p>
            <a:pPr marL="342900" lvl="0" indent="-342900" algn="just">
              <a:lnSpc>
                <a:spcPct val="107000"/>
              </a:lnSpc>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Arial" panose="020B0604020202020204" pitchFamily="34" charset="0"/>
              </a:rPr>
              <a:t>This is basically an IOT project.</a:t>
            </a:r>
            <a:endParaRPr lang="en-IN" sz="2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Arial" panose="020B0604020202020204" pitchFamily="34" charset="0"/>
              </a:rPr>
              <a:t>It Smart City Project we will cover different areas/department of our city in purpose of making them smart with help of current world technology to help the people involving in this area by removing the burden of managing the system.</a:t>
            </a:r>
            <a:endParaRPr lang="en-IN" sz="2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Arial" panose="020B0604020202020204" pitchFamily="34" charset="0"/>
              </a:rPr>
              <a:t>Different areas, which will be covered in our system is</a:t>
            </a:r>
            <a:endParaRPr lang="en-IN" sz="22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cs typeface="Arial" panose="020B0604020202020204" pitchFamily="34" charset="0"/>
              </a:rPr>
              <a:t>Street Light management</a:t>
            </a:r>
            <a:endParaRPr lang="en-IN" sz="22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cs typeface="Arial" panose="020B0604020202020204" pitchFamily="34" charset="0"/>
              </a:rPr>
              <a:t>Smart water supply</a:t>
            </a:r>
            <a:endParaRPr lang="en-IN" sz="22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cs typeface="Arial" panose="020B0604020202020204" pitchFamily="34" charset="0"/>
              </a:rPr>
              <a:t>Parking system</a:t>
            </a:r>
            <a:endParaRPr lang="en-IN" sz="22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0000"/>
              </a:lnSpc>
              <a:spcAft>
                <a:spcPts val="800"/>
              </a:spcAft>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cs typeface="Arial" panose="020B0604020202020204" pitchFamily="34" charset="0"/>
              </a:rPr>
              <a:t>Smart Waste Management</a:t>
            </a:r>
          </a:p>
          <a:p>
            <a:pPr algn="just">
              <a:lnSpc>
                <a:spcPct val="100000"/>
              </a:lnSpc>
              <a:spcAft>
                <a:spcPts val="800"/>
              </a:spcAft>
              <a:buFont typeface="Wingdings" panose="05000000000000000000" pitchFamily="2" charset="2"/>
              <a:buChar char="Ø"/>
            </a:pPr>
            <a:r>
              <a:rPr lang="en-IN" sz="2200" dirty="0">
                <a:effectLst/>
                <a:latin typeface="Times New Roman" panose="02020603050405020304" pitchFamily="18" charset="0"/>
                <a:ea typeface="Calibri" panose="020F0502020204030204" pitchFamily="34" charset="0"/>
                <a:cs typeface="Arial" panose="020B0604020202020204" pitchFamily="34" charset="0"/>
              </a:rPr>
              <a:t>As there are many more components to cover in smart city but first we will cover only primary components, then if there is time left, we will try to cover secondary components also.</a:t>
            </a:r>
          </a:p>
        </p:txBody>
      </p:sp>
    </p:spTree>
    <p:extLst>
      <p:ext uri="{BB962C8B-B14F-4D97-AF65-F5344CB8AC3E}">
        <p14:creationId xmlns:p14="http://schemas.microsoft.com/office/powerpoint/2010/main" val="3222692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491</TotalTime>
  <Words>967</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Arial</vt:lpstr>
      <vt:lpstr>Calibri</vt:lpstr>
      <vt:lpstr>Symbol</vt:lpstr>
      <vt:lpstr>Times New Roman</vt:lpstr>
      <vt:lpstr>Trebuchet MS</vt:lpstr>
      <vt:lpstr>Tw Cen MT</vt:lpstr>
      <vt:lpstr>Wingdings</vt:lpstr>
      <vt:lpstr>Circuit</vt:lpstr>
      <vt:lpstr>SMART CITY</vt:lpstr>
      <vt:lpstr>Group member’s details</vt:lpstr>
      <vt:lpstr>DEFINITION</vt:lpstr>
      <vt:lpstr>OBJECTIVE</vt:lpstr>
      <vt:lpstr>BRIEF DETAIL ABOUT PROJECT</vt:lpstr>
      <vt:lpstr>SIMILAR PROJECTS:</vt:lpstr>
      <vt:lpstr>THEIR LIMITATION</vt:lpstr>
      <vt:lpstr>THEIR LIMITATION</vt:lpstr>
      <vt:lpstr>PROJECT DETAILS</vt:lpstr>
      <vt:lpstr>CURRENT WORK</vt:lpstr>
      <vt:lpstr>WORK LEFT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dc:title>
  <dc:creator>Riyaz Khan</dc:creator>
  <cp:lastModifiedBy>180163107002</cp:lastModifiedBy>
  <cp:revision>28</cp:revision>
  <dcterms:created xsi:type="dcterms:W3CDTF">2020-09-03T11:37:32Z</dcterms:created>
  <dcterms:modified xsi:type="dcterms:W3CDTF">2020-09-10T10:14:57Z</dcterms:modified>
</cp:coreProperties>
</file>