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5"/>
  </p:notesMasterIdLst>
  <p:sldIdLst>
    <p:sldId id="286" r:id="rId3"/>
    <p:sldId id="268" r:id="rId4"/>
    <p:sldId id="264" r:id="rId5"/>
    <p:sldId id="269" r:id="rId6"/>
    <p:sldId id="270" r:id="rId7"/>
    <p:sldId id="296" r:id="rId8"/>
    <p:sldId id="298" r:id="rId9"/>
    <p:sldId id="287" r:id="rId10"/>
    <p:sldId id="288" r:id="rId11"/>
    <p:sldId id="289" r:id="rId12"/>
    <p:sldId id="290" r:id="rId13"/>
    <p:sldId id="265" r:id="rId14"/>
    <p:sldId id="291" r:id="rId15"/>
    <p:sldId id="266" r:id="rId16"/>
    <p:sldId id="297" r:id="rId17"/>
    <p:sldId id="280" r:id="rId18"/>
    <p:sldId id="271" r:id="rId19"/>
    <p:sldId id="273" r:id="rId20"/>
    <p:sldId id="274" r:id="rId21"/>
    <p:sldId id="275" r:id="rId22"/>
    <p:sldId id="299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4" autoAdjust="0"/>
    <p:restoredTop sz="98046" autoAdjust="0"/>
  </p:normalViewPr>
  <p:slideViewPr>
    <p:cSldViewPr snapToGrid="0">
      <p:cViewPr varScale="1">
        <p:scale>
          <a:sx n="89" d="100"/>
          <a:sy n="89" d="100"/>
        </p:scale>
        <p:origin x="146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8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15000</c:v>
                </c:pt>
                <c:pt idx="2">
                  <c:v>30000</c:v>
                </c:pt>
                <c:pt idx="3">
                  <c:v>45000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4325488"/>
        <c:axId val="14314608"/>
        <c:axId val="0"/>
      </c:bar3DChart>
      <c:catAx>
        <c:axId val="14325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14608"/>
        <c:crosses val="autoZero"/>
        <c:auto val="1"/>
        <c:lblAlgn val="ctr"/>
        <c:lblOffset val="100"/>
        <c:noMultiLvlLbl val="0"/>
      </c:catAx>
      <c:valAx>
        <c:axId val="14314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25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DCA30-412D-4990-B193-5D3038F56FE9}" type="doc">
      <dgm:prSet loTypeId="urn:microsoft.com/office/officeart/2005/8/layout/radial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0C73A38-B81B-46E8-B8F5-97B404ADF55C}">
      <dgm:prSet phldrT="[Text]" custT="1"/>
      <dgm:spPr/>
      <dgm:t>
        <a:bodyPr/>
        <a:lstStyle/>
        <a:p>
          <a:r>
            <a:rPr lang="en-US" sz="2000" b="0" smtClean="0"/>
            <a:t>Industry 4.0</a:t>
          </a:r>
          <a:endParaRPr lang="en-IN" sz="2000" b="0" dirty="0"/>
        </a:p>
      </dgm:t>
    </dgm:pt>
    <dgm:pt modelId="{48715DA3-88F7-4DF9-886A-4A014DA05A15}" type="parTrans" cxnId="{76886799-D58F-434D-A94A-F68BCC966898}">
      <dgm:prSet/>
      <dgm:spPr/>
      <dgm:t>
        <a:bodyPr/>
        <a:lstStyle/>
        <a:p>
          <a:endParaRPr lang="en-IN" sz="3200" b="1"/>
        </a:p>
      </dgm:t>
    </dgm:pt>
    <dgm:pt modelId="{C1D64499-50EC-45B0-9A8C-136E8C386A7C}" type="sibTrans" cxnId="{76886799-D58F-434D-A94A-F68BCC966898}">
      <dgm:prSet/>
      <dgm:spPr/>
      <dgm:t>
        <a:bodyPr/>
        <a:lstStyle/>
        <a:p>
          <a:endParaRPr lang="en-IN" sz="3200" b="1"/>
        </a:p>
      </dgm:t>
    </dgm:pt>
    <dgm:pt modelId="{7ECE611C-A0D3-4845-A229-5394F7FAD63D}">
      <dgm:prSet phldrT="[Text]" custT="1"/>
      <dgm:spPr/>
      <dgm:t>
        <a:bodyPr/>
        <a:lstStyle/>
        <a:p>
          <a:r>
            <a:rPr lang="en-US" sz="1200" b="1" dirty="0" smtClean="0"/>
            <a:t>Autonomous Robots</a:t>
          </a:r>
          <a:endParaRPr lang="en-IN" sz="1200" b="1" dirty="0"/>
        </a:p>
      </dgm:t>
    </dgm:pt>
    <dgm:pt modelId="{D94A8BF9-FF56-470C-933D-7B7B0623D84C}" type="parTrans" cxnId="{F78EA137-705F-4009-9BD0-1DF0B163C7C0}">
      <dgm:prSet custT="1"/>
      <dgm:spPr/>
      <dgm:t>
        <a:bodyPr/>
        <a:lstStyle/>
        <a:p>
          <a:endParaRPr lang="en-IN" sz="900" b="1"/>
        </a:p>
      </dgm:t>
    </dgm:pt>
    <dgm:pt modelId="{1115934C-195B-4B7F-B252-6218200F79B2}" type="sibTrans" cxnId="{F78EA137-705F-4009-9BD0-1DF0B163C7C0}">
      <dgm:prSet/>
      <dgm:spPr/>
      <dgm:t>
        <a:bodyPr/>
        <a:lstStyle/>
        <a:p>
          <a:endParaRPr lang="en-IN" sz="3200" b="1"/>
        </a:p>
      </dgm:t>
    </dgm:pt>
    <dgm:pt modelId="{D50D5996-10E3-4946-9886-083A9EDA8456}">
      <dgm:prSet phldrT="[Text]" custT="1"/>
      <dgm:spPr/>
      <dgm:t>
        <a:bodyPr/>
        <a:lstStyle/>
        <a:p>
          <a:r>
            <a:rPr lang="en-US" sz="1200" b="1" dirty="0" smtClean="0"/>
            <a:t>Simulation</a:t>
          </a:r>
          <a:endParaRPr lang="en-IN" sz="1200" b="1" dirty="0"/>
        </a:p>
      </dgm:t>
    </dgm:pt>
    <dgm:pt modelId="{EEC72665-3B8B-440C-91AC-8C1514B75B38}" type="parTrans" cxnId="{D4FF5D23-7C68-4879-8D06-E72769FE1F0A}">
      <dgm:prSet custT="1"/>
      <dgm:spPr/>
      <dgm:t>
        <a:bodyPr/>
        <a:lstStyle/>
        <a:p>
          <a:endParaRPr lang="en-IN" sz="900" b="1"/>
        </a:p>
      </dgm:t>
    </dgm:pt>
    <dgm:pt modelId="{C1D27899-8776-4019-A0A1-754568344BC3}" type="sibTrans" cxnId="{D4FF5D23-7C68-4879-8D06-E72769FE1F0A}">
      <dgm:prSet/>
      <dgm:spPr/>
      <dgm:t>
        <a:bodyPr/>
        <a:lstStyle/>
        <a:p>
          <a:endParaRPr lang="en-IN" sz="3200" b="1"/>
        </a:p>
      </dgm:t>
    </dgm:pt>
    <dgm:pt modelId="{B3123B04-1BC4-4AFC-B4B3-0358DE88019C}">
      <dgm:prSet phldrT="[Text]" custT="1"/>
      <dgm:spPr/>
      <dgm:t>
        <a:bodyPr/>
        <a:lstStyle/>
        <a:p>
          <a:r>
            <a:rPr lang="en-US" sz="1200" b="1" dirty="0" smtClean="0"/>
            <a:t>Horizontal and vertical system integration</a:t>
          </a:r>
          <a:endParaRPr lang="en-IN" sz="1200" b="1" dirty="0"/>
        </a:p>
      </dgm:t>
    </dgm:pt>
    <dgm:pt modelId="{16038D7A-5BD2-4909-A4F8-827CF6CBB1A6}" type="parTrans" cxnId="{0EEC4EED-B0E4-401C-8054-59664D2A1759}">
      <dgm:prSet custT="1"/>
      <dgm:spPr/>
      <dgm:t>
        <a:bodyPr/>
        <a:lstStyle/>
        <a:p>
          <a:endParaRPr lang="en-IN" sz="900" b="1"/>
        </a:p>
      </dgm:t>
    </dgm:pt>
    <dgm:pt modelId="{E45F5BE1-5BF9-4507-AC50-87746071106F}" type="sibTrans" cxnId="{0EEC4EED-B0E4-401C-8054-59664D2A1759}">
      <dgm:prSet/>
      <dgm:spPr/>
      <dgm:t>
        <a:bodyPr/>
        <a:lstStyle/>
        <a:p>
          <a:endParaRPr lang="en-IN" sz="3200" b="1"/>
        </a:p>
      </dgm:t>
    </dgm:pt>
    <dgm:pt modelId="{F13D8F6B-04DB-4A60-8C6A-DE60DB10A7A4}">
      <dgm:prSet phldrT="[Text]" custT="1"/>
      <dgm:spPr/>
      <dgm:t>
        <a:bodyPr/>
        <a:lstStyle/>
        <a:p>
          <a:r>
            <a:rPr lang="en-US" sz="1200" b="1" dirty="0" smtClean="0"/>
            <a:t>Additive </a:t>
          </a:r>
          <a:r>
            <a:rPr lang="en-US" sz="1200" b="1" dirty="0" err="1" smtClean="0"/>
            <a:t>Mfg</a:t>
          </a:r>
          <a:endParaRPr lang="en-IN" sz="1200" b="1" dirty="0"/>
        </a:p>
      </dgm:t>
    </dgm:pt>
    <dgm:pt modelId="{DBE86913-CF11-42D5-A859-2E047834F6DF}" type="parTrans" cxnId="{ED4091B6-CE34-4109-9978-82F839F5A644}">
      <dgm:prSet custT="1"/>
      <dgm:spPr/>
      <dgm:t>
        <a:bodyPr/>
        <a:lstStyle/>
        <a:p>
          <a:endParaRPr lang="en-IN" sz="900" b="1"/>
        </a:p>
      </dgm:t>
    </dgm:pt>
    <dgm:pt modelId="{B3EAD190-D7AB-4B8D-B785-DBCE1D918421}" type="sibTrans" cxnId="{ED4091B6-CE34-4109-9978-82F839F5A644}">
      <dgm:prSet/>
      <dgm:spPr/>
      <dgm:t>
        <a:bodyPr/>
        <a:lstStyle/>
        <a:p>
          <a:endParaRPr lang="en-IN" sz="3200" b="1"/>
        </a:p>
      </dgm:t>
    </dgm:pt>
    <dgm:pt modelId="{54647F84-C79B-447B-B77A-9006062532FF}">
      <dgm:prSet phldrT="[Text]" custT="1"/>
      <dgm:spPr/>
      <dgm:t>
        <a:bodyPr/>
        <a:lstStyle/>
        <a:p>
          <a:r>
            <a:rPr lang="en-US" sz="1200" b="1" dirty="0" smtClean="0"/>
            <a:t>Industrial Internet of Things</a:t>
          </a:r>
        </a:p>
      </dgm:t>
    </dgm:pt>
    <dgm:pt modelId="{4F470782-2369-4102-8AFE-FDD8450E9D6E}" type="parTrans" cxnId="{8A17E750-993D-4024-B7E1-C40F5A292188}">
      <dgm:prSet custT="1"/>
      <dgm:spPr/>
      <dgm:t>
        <a:bodyPr/>
        <a:lstStyle/>
        <a:p>
          <a:endParaRPr lang="en-IN" sz="900" b="1"/>
        </a:p>
      </dgm:t>
    </dgm:pt>
    <dgm:pt modelId="{240340BD-DD21-40A5-99E0-06C2ACCBC522}" type="sibTrans" cxnId="{8A17E750-993D-4024-B7E1-C40F5A292188}">
      <dgm:prSet/>
      <dgm:spPr/>
      <dgm:t>
        <a:bodyPr/>
        <a:lstStyle/>
        <a:p>
          <a:endParaRPr lang="en-IN" sz="3200" b="1"/>
        </a:p>
      </dgm:t>
    </dgm:pt>
    <dgm:pt modelId="{EFE771FD-2AB3-4D93-8C3B-A0D707A7B195}">
      <dgm:prSet phldrT="[Text]" custT="1"/>
      <dgm:spPr/>
      <dgm:t>
        <a:bodyPr/>
        <a:lstStyle/>
        <a:p>
          <a:r>
            <a:rPr lang="en-US" sz="1200" b="1" dirty="0" smtClean="0"/>
            <a:t>Augmented reality</a:t>
          </a:r>
        </a:p>
      </dgm:t>
    </dgm:pt>
    <dgm:pt modelId="{B30E7B8E-BE67-4FB4-B1E1-92FA416AE78B}" type="parTrans" cxnId="{82EB483E-B791-4A66-9DD7-6CE223FDB61F}">
      <dgm:prSet custT="1"/>
      <dgm:spPr/>
      <dgm:t>
        <a:bodyPr/>
        <a:lstStyle/>
        <a:p>
          <a:endParaRPr lang="en-IN" sz="900" b="1"/>
        </a:p>
      </dgm:t>
    </dgm:pt>
    <dgm:pt modelId="{19D061DB-515E-4761-B8CE-B6B29ABEA3C7}" type="sibTrans" cxnId="{82EB483E-B791-4A66-9DD7-6CE223FDB61F}">
      <dgm:prSet/>
      <dgm:spPr/>
      <dgm:t>
        <a:bodyPr/>
        <a:lstStyle/>
        <a:p>
          <a:endParaRPr lang="en-IN" sz="3200" b="1"/>
        </a:p>
      </dgm:t>
    </dgm:pt>
    <dgm:pt modelId="{E693BE9B-54B8-41E0-85FF-5490FED8BDB2}">
      <dgm:prSet phldrT="[Text]" custT="1"/>
      <dgm:spPr/>
      <dgm:t>
        <a:bodyPr/>
        <a:lstStyle/>
        <a:p>
          <a:r>
            <a:rPr lang="en-US" sz="1200" b="1" dirty="0" smtClean="0"/>
            <a:t>Big data analytics</a:t>
          </a:r>
        </a:p>
      </dgm:t>
    </dgm:pt>
    <dgm:pt modelId="{0733B29A-95B6-41DD-97E8-BC6C1A365939}" type="parTrans" cxnId="{02268701-004C-401F-9A1D-302247ABB06E}">
      <dgm:prSet custT="1"/>
      <dgm:spPr/>
      <dgm:t>
        <a:bodyPr/>
        <a:lstStyle/>
        <a:p>
          <a:endParaRPr lang="en-IN" sz="900" b="1"/>
        </a:p>
      </dgm:t>
    </dgm:pt>
    <dgm:pt modelId="{33AC9A80-F58A-490D-BA3B-525EBEDA1850}" type="sibTrans" cxnId="{02268701-004C-401F-9A1D-302247ABB06E}">
      <dgm:prSet/>
      <dgm:spPr/>
      <dgm:t>
        <a:bodyPr/>
        <a:lstStyle/>
        <a:p>
          <a:endParaRPr lang="en-IN" sz="3200" b="1"/>
        </a:p>
      </dgm:t>
    </dgm:pt>
    <dgm:pt modelId="{B89E3D54-DCDC-41CF-B1EF-D7595CEA1675}">
      <dgm:prSet phldrT="[Text]" custT="1"/>
      <dgm:spPr/>
      <dgm:t>
        <a:bodyPr/>
        <a:lstStyle/>
        <a:p>
          <a:r>
            <a:rPr lang="en-US" sz="1200" b="1" smtClean="0"/>
            <a:t>Cyber </a:t>
          </a:r>
          <a:r>
            <a:rPr lang="en-US" sz="1200" b="1" dirty="0" smtClean="0"/>
            <a:t>Security</a:t>
          </a:r>
        </a:p>
      </dgm:t>
    </dgm:pt>
    <dgm:pt modelId="{1336F9A0-6ABA-4E0F-907B-91CF4FAE909E}" type="parTrans" cxnId="{B81831A1-2CF1-4682-9760-8EE7FF693752}">
      <dgm:prSet/>
      <dgm:spPr/>
      <dgm:t>
        <a:bodyPr/>
        <a:lstStyle/>
        <a:p>
          <a:endParaRPr lang="en-IN"/>
        </a:p>
      </dgm:t>
    </dgm:pt>
    <dgm:pt modelId="{1B03DA99-8DAC-4962-B4D1-74D11AD27506}" type="sibTrans" cxnId="{B81831A1-2CF1-4682-9760-8EE7FF693752}">
      <dgm:prSet/>
      <dgm:spPr/>
      <dgm:t>
        <a:bodyPr/>
        <a:lstStyle/>
        <a:p>
          <a:endParaRPr lang="en-IN"/>
        </a:p>
      </dgm:t>
    </dgm:pt>
    <dgm:pt modelId="{C56B6F1D-631F-4DF1-BF2F-429AB61402ED}" type="pres">
      <dgm:prSet presAssocID="{DDCDCA30-412D-4990-B193-5D3038F56FE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CE78DE-8E69-4DEE-91B0-1E20947C957C}" type="pres">
      <dgm:prSet presAssocID="{DDCDCA30-412D-4990-B193-5D3038F56FE9}" presName="radial" presStyleCnt="0">
        <dgm:presLayoutVars>
          <dgm:animLvl val="ctr"/>
        </dgm:presLayoutVars>
      </dgm:prSet>
      <dgm:spPr/>
    </dgm:pt>
    <dgm:pt modelId="{F6D2AF64-F223-45B0-B6FC-2F3519C864CE}" type="pres">
      <dgm:prSet presAssocID="{E0C73A38-B81B-46E8-B8F5-97B404ADF55C}" presName="centerShape" presStyleLbl="vennNode1" presStyleIdx="0" presStyleCnt="9"/>
      <dgm:spPr/>
      <dgm:t>
        <a:bodyPr/>
        <a:lstStyle/>
        <a:p>
          <a:endParaRPr lang="en-IN"/>
        </a:p>
      </dgm:t>
    </dgm:pt>
    <dgm:pt modelId="{2C724CD5-A883-4A0B-939B-74E48280E9DE}" type="pres">
      <dgm:prSet presAssocID="{7ECE611C-A0D3-4845-A229-5394F7FAD63D}" presName="node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C56F5E-FA53-432F-ABD1-632F5BCE2AB2}" type="pres">
      <dgm:prSet presAssocID="{D50D5996-10E3-4946-9886-083A9EDA8456}" presName="node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F59370-9608-417A-9294-962D51F532B7}" type="pres">
      <dgm:prSet presAssocID="{B3123B04-1BC4-4AFC-B4B3-0358DE88019C}" presName="node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D29216-0EC1-4437-8115-CA691B1D7981}" type="pres">
      <dgm:prSet presAssocID="{54647F84-C79B-447B-B77A-9006062532FF}" presName="node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0FE19E-C208-411D-A264-41A84BABA8C9}" type="pres">
      <dgm:prSet presAssocID="{B89E3D54-DCDC-41CF-B1EF-D7595CEA1675}" presName="node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272936-F9B3-40CA-B7BB-08AA5F5B562A}" type="pres">
      <dgm:prSet presAssocID="{F13D8F6B-04DB-4A60-8C6A-DE60DB10A7A4}" presName="node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BB4D84-B716-4CF3-8D54-A8E6D4BF3955}" type="pres">
      <dgm:prSet presAssocID="{EFE771FD-2AB3-4D93-8C3B-A0D707A7B195}" presName="node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C9405D-2050-486C-8C37-8E9C1D1B7313}" type="pres">
      <dgm:prSet presAssocID="{E693BE9B-54B8-41E0-85FF-5490FED8BDB2}" presName="node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8EA137-705F-4009-9BD0-1DF0B163C7C0}" srcId="{E0C73A38-B81B-46E8-B8F5-97B404ADF55C}" destId="{7ECE611C-A0D3-4845-A229-5394F7FAD63D}" srcOrd="0" destOrd="0" parTransId="{D94A8BF9-FF56-470C-933D-7B7B0623D84C}" sibTransId="{1115934C-195B-4B7F-B252-6218200F79B2}"/>
    <dgm:cxn modelId="{EA1E5270-F521-4054-92A0-33B4914476A3}" type="presOf" srcId="{D50D5996-10E3-4946-9886-083A9EDA8456}" destId="{68C56F5E-FA53-432F-ABD1-632F5BCE2AB2}" srcOrd="0" destOrd="0" presId="urn:microsoft.com/office/officeart/2005/8/layout/radial3"/>
    <dgm:cxn modelId="{E6E04563-E36B-4C80-B32E-9A298D35335C}" type="presOf" srcId="{EFE771FD-2AB3-4D93-8C3B-A0D707A7B195}" destId="{E1BB4D84-B716-4CF3-8D54-A8E6D4BF3955}" srcOrd="0" destOrd="0" presId="urn:microsoft.com/office/officeart/2005/8/layout/radial3"/>
    <dgm:cxn modelId="{0EEC4EED-B0E4-401C-8054-59664D2A1759}" srcId="{E0C73A38-B81B-46E8-B8F5-97B404ADF55C}" destId="{B3123B04-1BC4-4AFC-B4B3-0358DE88019C}" srcOrd="2" destOrd="0" parTransId="{16038D7A-5BD2-4909-A4F8-827CF6CBB1A6}" sibTransId="{E45F5BE1-5BF9-4507-AC50-87746071106F}"/>
    <dgm:cxn modelId="{ED4091B6-CE34-4109-9978-82F839F5A644}" srcId="{E0C73A38-B81B-46E8-B8F5-97B404ADF55C}" destId="{F13D8F6B-04DB-4A60-8C6A-DE60DB10A7A4}" srcOrd="5" destOrd="0" parTransId="{DBE86913-CF11-42D5-A859-2E047834F6DF}" sibTransId="{B3EAD190-D7AB-4B8D-B785-DBCE1D918421}"/>
    <dgm:cxn modelId="{76886799-D58F-434D-A94A-F68BCC966898}" srcId="{DDCDCA30-412D-4990-B193-5D3038F56FE9}" destId="{E0C73A38-B81B-46E8-B8F5-97B404ADF55C}" srcOrd="0" destOrd="0" parTransId="{48715DA3-88F7-4DF9-886A-4A014DA05A15}" sibTransId="{C1D64499-50EC-45B0-9A8C-136E8C386A7C}"/>
    <dgm:cxn modelId="{B81831A1-2CF1-4682-9760-8EE7FF693752}" srcId="{E0C73A38-B81B-46E8-B8F5-97B404ADF55C}" destId="{B89E3D54-DCDC-41CF-B1EF-D7595CEA1675}" srcOrd="4" destOrd="0" parTransId="{1336F9A0-6ABA-4E0F-907B-91CF4FAE909E}" sibTransId="{1B03DA99-8DAC-4962-B4D1-74D11AD27506}"/>
    <dgm:cxn modelId="{C971DA44-C485-4E75-9F02-9904C825CC7B}" type="presOf" srcId="{B89E3D54-DCDC-41CF-B1EF-D7595CEA1675}" destId="{6F0FE19E-C208-411D-A264-41A84BABA8C9}" srcOrd="0" destOrd="0" presId="urn:microsoft.com/office/officeart/2005/8/layout/radial3"/>
    <dgm:cxn modelId="{8A17E750-993D-4024-B7E1-C40F5A292188}" srcId="{E0C73A38-B81B-46E8-B8F5-97B404ADF55C}" destId="{54647F84-C79B-447B-B77A-9006062532FF}" srcOrd="3" destOrd="0" parTransId="{4F470782-2369-4102-8AFE-FDD8450E9D6E}" sibTransId="{240340BD-DD21-40A5-99E0-06C2ACCBC522}"/>
    <dgm:cxn modelId="{74551131-2094-4A2A-A565-642D2DE73DDA}" type="presOf" srcId="{E0C73A38-B81B-46E8-B8F5-97B404ADF55C}" destId="{F6D2AF64-F223-45B0-B6FC-2F3519C864CE}" srcOrd="0" destOrd="0" presId="urn:microsoft.com/office/officeart/2005/8/layout/radial3"/>
    <dgm:cxn modelId="{F4D1A941-51D7-4869-A4D2-BE96DB6E24EE}" type="presOf" srcId="{7ECE611C-A0D3-4845-A229-5394F7FAD63D}" destId="{2C724CD5-A883-4A0B-939B-74E48280E9DE}" srcOrd="0" destOrd="0" presId="urn:microsoft.com/office/officeart/2005/8/layout/radial3"/>
    <dgm:cxn modelId="{6C80D625-8A04-4DFA-8A86-76B567ADC5F8}" type="presOf" srcId="{DDCDCA30-412D-4990-B193-5D3038F56FE9}" destId="{C56B6F1D-631F-4DF1-BF2F-429AB61402ED}" srcOrd="0" destOrd="0" presId="urn:microsoft.com/office/officeart/2005/8/layout/radial3"/>
    <dgm:cxn modelId="{2240F210-FDCE-4D9B-932A-8605B99BEC48}" type="presOf" srcId="{B3123B04-1BC4-4AFC-B4B3-0358DE88019C}" destId="{2FF59370-9608-417A-9294-962D51F532B7}" srcOrd="0" destOrd="0" presId="urn:microsoft.com/office/officeart/2005/8/layout/radial3"/>
    <dgm:cxn modelId="{AA99E578-B883-4CA6-9FDC-84B49B560AB8}" type="presOf" srcId="{F13D8F6B-04DB-4A60-8C6A-DE60DB10A7A4}" destId="{AA272936-F9B3-40CA-B7BB-08AA5F5B562A}" srcOrd="0" destOrd="0" presId="urn:microsoft.com/office/officeart/2005/8/layout/radial3"/>
    <dgm:cxn modelId="{D4FF5D23-7C68-4879-8D06-E72769FE1F0A}" srcId="{E0C73A38-B81B-46E8-B8F5-97B404ADF55C}" destId="{D50D5996-10E3-4946-9886-083A9EDA8456}" srcOrd="1" destOrd="0" parTransId="{EEC72665-3B8B-440C-91AC-8C1514B75B38}" sibTransId="{C1D27899-8776-4019-A0A1-754568344BC3}"/>
    <dgm:cxn modelId="{82EB483E-B791-4A66-9DD7-6CE223FDB61F}" srcId="{E0C73A38-B81B-46E8-B8F5-97B404ADF55C}" destId="{EFE771FD-2AB3-4D93-8C3B-A0D707A7B195}" srcOrd="6" destOrd="0" parTransId="{B30E7B8E-BE67-4FB4-B1E1-92FA416AE78B}" sibTransId="{19D061DB-515E-4761-B8CE-B6B29ABEA3C7}"/>
    <dgm:cxn modelId="{8804DE02-DEF4-43B0-AADB-021398984EE9}" type="presOf" srcId="{54647F84-C79B-447B-B77A-9006062532FF}" destId="{AED29216-0EC1-4437-8115-CA691B1D7981}" srcOrd="0" destOrd="0" presId="urn:microsoft.com/office/officeart/2005/8/layout/radial3"/>
    <dgm:cxn modelId="{C483F66E-631C-42B7-8A53-FD237EB54B96}" type="presOf" srcId="{E693BE9B-54B8-41E0-85FF-5490FED8BDB2}" destId="{7AC9405D-2050-486C-8C37-8E9C1D1B7313}" srcOrd="0" destOrd="0" presId="urn:microsoft.com/office/officeart/2005/8/layout/radial3"/>
    <dgm:cxn modelId="{02268701-004C-401F-9A1D-302247ABB06E}" srcId="{E0C73A38-B81B-46E8-B8F5-97B404ADF55C}" destId="{E693BE9B-54B8-41E0-85FF-5490FED8BDB2}" srcOrd="7" destOrd="0" parTransId="{0733B29A-95B6-41DD-97E8-BC6C1A365939}" sibTransId="{33AC9A80-F58A-490D-BA3B-525EBEDA1850}"/>
    <dgm:cxn modelId="{7120D5A5-C49B-4D42-A9B4-9D4A11B97E40}" type="presParOf" srcId="{C56B6F1D-631F-4DF1-BF2F-429AB61402ED}" destId="{1BCE78DE-8E69-4DEE-91B0-1E20947C957C}" srcOrd="0" destOrd="0" presId="urn:microsoft.com/office/officeart/2005/8/layout/radial3"/>
    <dgm:cxn modelId="{1EF12AAF-7B1A-4FD9-9971-28B1320161CB}" type="presParOf" srcId="{1BCE78DE-8E69-4DEE-91B0-1E20947C957C}" destId="{F6D2AF64-F223-45B0-B6FC-2F3519C864CE}" srcOrd="0" destOrd="0" presId="urn:microsoft.com/office/officeart/2005/8/layout/radial3"/>
    <dgm:cxn modelId="{990959BC-E717-404B-8C05-DD7C515B6964}" type="presParOf" srcId="{1BCE78DE-8E69-4DEE-91B0-1E20947C957C}" destId="{2C724CD5-A883-4A0B-939B-74E48280E9DE}" srcOrd="1" destOrd="0" presId="urn:microsoft.com/office/officeart/2005/8/layout/radial3"/>
    <dgm:cxn modelId="{49A7FAC8-D780-4F44-941C-1CAD8F638DCD}" type="presParOf" srcId="{1BCE78DE-8E69-4DEE-91B0-1E20947C957C}" destId="{68C56F5E-FA53-432F-ABD1-632F5BCE2AB2}" srcOrd="2" destOrd="0" presId="urn:microsoft.com/office/officeart/2005/8/layout/radial3"/>
    <dgm:cxn modelId="{89FDC8B9-6598-4DDF-94EF-D015887300CC}" type="presParOf" srcId="{1BCE78DE-8E69-4DEE-91B0-1E20947C957C}" destId="{2FF59370-9608-417A-9294-962D51F532B7}" srcOrd="3" destOrd="0" presId="urn:microsoft.com/office/officeart/2005/8/layout/radial3"/>
    <dgm:cxn modelId="{85E542AC-CA6B-40BD-B6A2-32DB4B738BEA}" type="presParOf" srcId="{1BCE78DE-8E69-4DEE-91B0-1E20947C957C}" destId="{AED29216-0EC1-4437-8115-CA691B1D7981}" srcOrd="4" destOrd="0" presId="urn:microsoft.com/office/officeart/2005/8/layout/radial3"/>
    <dgm:cxn modelId="{A7D70A36-C74D-4E4B-B6DA-05D8A4C5A11F}" type="presParOf" srcId="{1BCE78DE-8E69-4DEE-91B0-1E20947C957C}" destId="{6F0FE19E-C208-411D-A264-41A84BABA8C9}" srcOrd="5" destOrd="0" presId="urn:microsoft.com/office/officeart/2005/8/layout/radial3"/>
    <dgm:cxn modelId="{A24B2FAE-345C-4B06-B55A-C630D596FF68}" type="presParOf" srcId="{1BCE78DE-8E69-4DEE-91B0-1E20947C957C}" destId="{AA272936-F9B3-40CA-B7BB-08AA5F5B562A}" srcOrd="6" destOrd="0" presId="urn:microsoft.com/office/officeart/2005/8/layout/radial3"/>
    <dgm:cxn modelId="{B1900484-FA10-4688-A712-BD6C14C9E283}" type="presParOf" srcId="{1BCE78DE-8E69-4DEE-91B0-1E20947C957C}" destId="{E1BB4D84-B716-4CF3-8D54-A8E6D4BF3955}" srcOrd="7" destOrd="0" presId="urn:microsoft.com/office/officeart/2005/8/layout/radial3"/>
    <dgm:cxn modelId="{F05F35B1-7266-421D-ADC9-31C7040E942B}" type="presParOf" srcId="{1BCE78DE-8E69-4DEE-91B0-1E20947C957C}" destId="{7AC9405D-2050-486C-8C37-8E9C1D1B7313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CFE41-5C76-40D7-BFAF-E6A9DC8B24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65779149-E9D3-460D-8F1D-C759D8AC7889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Robot Assisted production</a:t>
          </a:r>
        </a:p>
      </dgm:t>
    </dgm:pt>
    <dgm:pt modelId="{68D4584D-1FB9-4191-BBDA-F9A82D71F860}" type="parTrans" cxnId="{F6212B73-0F9E-4C40-8C7D-890D640E33D0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0D90E09D-AA6A-4CAB-91C3-5FC988B1CC88}" type="sibTrans" cxnId="{F6212B73-0F9E-4C40-8C7D-890D640E33D0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762D7AF3-C5C1-4E89-9841-D40B43308985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Additive manufacturing of complex parts</a:t>
          </a:r>
          <a:endParaRPr lang="en-IN" dirty="0">
            <a:solidFill>
              <a:schemeClr val="tx2"/>
            </a:solidFill>
          </a:endParaRPr>
        </a:p>
      </dgm:t>
    </dgm:pt>
    <dgm:pt modelId="{2192EF0E-493F-4EAD-A70A-4202327D2E3E}" type="parTrans" cxnId="{830A30AA-144E-453C-A988-04FC9EC36032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EEFDF646-E33E-407E-9AF1-8A9359F3B637}" type="sibTrans" cxnId="{830A30AA-144E-453C-A988-04FC9EC36032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0BFC6705-29F0-4480-90A6-88173B41B15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Machines as a service</a:t>
          </a:r>
        </a:p>
      </dgm:t>
    </dgm:pt>
    <dgm:pt modelId="{F4020AD3-CD6D-4ECA-BDD7-3092D84FE2F8}" type="parTrans" cxnId="{5088E265-217A-470B-A054-7251A6CDE7DB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3A8E4876-0D42-4457-86FA-786075E877FC}" type="sibTrans" cxnId="{5088E265-217A-470B-A054-7251A6CDE7DB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39494E0B-E072-42A1-9676-06C9B43D7F9B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Big data drive quality control</a:t>
          </a:r>
        </a:p>
      </dgm:t>
    </dgm:pt>
    <dgm:pt modelId="{2F9A31BB-4CD3-49D2-AA5F-B3231DE2D84C}" type="parTrans" cxnId="{A79D6BED-4D26-4CF1-879F-48DA6C9A6A58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A47E43DB-1A32-4406-8234-07914C6136BA}" type="sibTrans" cxnId="{A79D6BED-4D26-4CF1-879F-48DA6C9A6A58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F8ED1237-CBD0-45B2-9AFA-2A8A4325D66A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Production line simulation</a:t>
          </a:r>
        </a:p>
      </dgm:t>
    </dgm:pt>
    <dgm:pt modelId="{10494DAB-CDA1-4440-BDC3-FD0B00ECC317}" type="parTrans" cxnId="{CF2FC9AF-B262-48A8-B9DE-3E7896E26F24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0F01FE19-C806-45CA-9232-CD72D0E6597D}" type="sibTrans" cxnId="{CF2FC9AF-B262-48A8-B9DE-3E7896E26F24}">
      <dgm:prSet/>
      <dgm:spPr/>
      <dgm:t>
        <a:bodyPr/>
        <a:lstStyle/>
        <a:p>
          <a:endParaRPr lang="en-IN">
            <a:solidFill>
              <a:schemeClr val="tx2"/>
            </a:solidFill>
          </a:endParaRPr>
        </a:p>
      </dgm:t>
    </dgm:pt>
    <dgm:pt modelId="{45241621-E5B0-4D04-AE90-6AAA48558B79}">
      <dgm:prSet phldrT="[Text]"/>
      <dgm:spPr/>
      <dgm:t>
        <a:bodyPr/>
        <a:lstStyle/>
        <a:p>
          <a:r>
            <a:rPr lang="en-US" smtClean="0">
              <a:solidFill>
                <a:schemeClr val="tx2"/>
              </a:solidFill>
            </a:rPr>
            <a:t>Predictive Maintenance</a:t>
          </a:r>
          <a:endParaRPr lang="en-IN" dirty="0">
            <a:solidFill>
              <a:schemeClr val="tx2"/>
            </a:solidFill>
          </a:endParaRPr>
        </a:p>
      </dgm:t>
    </dgm:pt>
    <dgm:pt modelId="{01027C73-9BAD-4774-93D1-B35F52023E92}" type="parTrans" cxnId="{8D2B285B-E029-4225-998A-46534640C3C6}">
      <dgm:prSet/>
      <dgm:spPr/>
      <dgm:t>
        <a:bodyPr/>
        <a:lstStyle/>
        <a:p>
          <a:endParaRPr lang="en-IN"/>
        </a:p>
      </dgm:t>
    </dgm:pt>
    <dgm:pt modelId="{84E1465E-FC6F-4CBC-9468-1D360587E2BB}" type="sibTrans" cxnId="{8D2B285B-E029-4225-998A-46534640C3C6}">
      <dgm:prSet/>
      <dgm:spPr/>
      <dgm:t>
        <a:bodyPr/>
        <a:lstStyle/>
        <a:p>
          <a:endParaRPr lang="en-IN"/>
        </a:p>
      </dgm:t>
    </dgm:pt>
    <dgm:pt modelId="{9338B1CC-EAFE-4DD1-85C1-AAB9B1B5D64A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Smart supply network</a:t>
          </a:r>
        </a:p>
      </dgm:t>
    </dgm:pt>
    <dgm:pt modelId="{B9E05953-9AC5-4669-9A3E-38A4E48D618D}" type="parTrans" cxnId="{61E27476-C741-481B-B86A-17D1ABDE23E7}">
      <dgm:prSet/>
      <dgm:spPr/>
      <dgm:t>
        <a:bodyPr/>
        <a:lstStyle/>
        <a:p>
          <a:endParaRPr lang="en-IN"/>
        </a:p>
      </dgm:t>
    </dgm:pt>
    <dgm:pt modelId="{9156B1A6-06B9-489D-A54A-EE8FDE4AB556}" type="sibTrans" cxnId="{61E27476-C741-481B-B86A-17D1ABDE23E7}">
      <dgm:prSet/>
      <dgm:spPr/>
      <dgm:t>
        <a:bodyPr/>
        <a:lstStyle/>
        <a:p>
          <a:endParaRPr lang="en-IN"/>
        </a:p>
      </dgm:t>
    </dgm:pt>
    <dgm:pt modelId="{A44E2FDD-6F8F-4D6E-A03E-9E3CFD5F4DBD}" type="pres">
      <dgm:prSet presAssocID="{198CFE41-5C76-40D7-BFAF-E6A9DC8B24A7}" presName="linear" presStyleCnt="0">
        <dgm:presLayoutVars>
          <dgm:animLvl val="lvl"/>
          <dgm:resizeHandles val="exact"/>
        </dgm:presLayoutVars>
      </dgm:prSet>
      <dgm:spPr/>
    </dgm:pt>
    <dgm:pt modelId="{E5BFD036-7951-43EF-B72A-8F7665A8AE8C}" type="pres">
      <dgm:prSet presAssocID="{65779149-E9D3-460D-8F1D-C759D8AC788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EEBCFF-9B6F-4F2E-A892-7B3DC55A1CE9}" type="pres">
      <dgm:prSet presAssocID="{0D90E09D-AA6A-4CAB-91C3-5FC988B1CC88}" presName="spacer" presStyleCnt="0"/>
      <dgm:spPr/>
    </dgm:pt>
    <dgm:pt modelId="{11228330-9D4F-43F5-A485-13035B3FB188}" type="pres">
      <dgm:prSet presAssocID="{45241621-E5B0-4D04-AE90-6AAA48558B7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8AB4C7-DA70-4198-BA01-993A1A3EB653}" type="pres">
      <dgm:prSet presAssocID="{84E1465E-FC6F-4CBC-9468-1D360587E2BB}" presName="spacer" presStyleCnt="0"/>
      <dgm:spPr/>
    </dgm:pt>
    <dgm:pt modelId="{696519DD-D267-4CAC-8C22-4D1B0246B0E6}" type="pres">
      <dgm:prSet presAssocID="{762D7AF3-C5C1-4E89-9841-D40B4330898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7C80F6-933B-44AF-9AD7-8AAAF16FF17A}" type="pres">
      <dgm:prSet presAssocID="{EEFDF646-E33E-407E-9AF1-8A9359F3B637}" presName="spacer" presStyleCnt="0"/>
      <dgm:spPr/>
    </dgm:pt>
    <dgm:pt modelId="{42FF8BC5-B3A1-41E4-B62E-531D71E500D3}" type="pres">
      <dgm:prSet presAssocID="{0BFC6705-29F0-4480-90A6-88173B41B15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2B2258-F897-4DED-B6A2-982FDDCD93CE}" type="pres">
      <dgm:prSet presAssocID="{3A8E4876-0D42-4457-86FA-786075E877FC}" presName="spacer" presStyleCnt="0"/>
      <dgm:spPr/>
    </dgm:pt>
    <dgm:pt modelId="{40E71EED-F49A-456A-8C29-07CE7CF24302}" type="pres">
      <dgm:prSet presAssocID="{39494E0B-E072-42A1-9676-06C9B43D7F9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7CB18A-F60A-4685-9717-402ACAAB3D43}" type="pres">
      <dgm:prSet presAssocID="{A47E43DB-1A32-4406-8234-07914C6136BA}" presName="spacer" presStyleCnt="0"/>
      <dgm:spPr/>
    </dgm:pt>
    <dgm:pt modelId="{1F029CD0-4F9D-48F3-B186-0F9EE0933334}" type="pres">
      <dgm:prSet presAssocID="{F8ED1237-CBD0-45B2-9AFA-2A8A4325D66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3B4C74-56F4-4840-90FE-BEF16DD075A3}" type="pres">
      <dgm:prSet presAssocID="{0F01FE19-C806-45CA-9232-CD72D0E6597D}" presName="spacer" presStyleCnt="0"/>
      <dgm:spPr/>
    </dgm:pt>
    <dgm:pt modelId="{92ACF1E2-0064-42B1-9C43-0E82E3512B70}" type="pres">
      <dgm:prSet presAssocID="{9338B1CC-EAFE-4DD1-85C1-AAB9B1B5D64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D2B285B-E029-4225-998A-46534640C3C6}" srcId="{198CFE41-5C76-40D7-BFAF-E6A9DC8B24A7}" destId="{45241621-E5B0-4D04-AE90-6AAA48558B79}" srcOrd="1" destOrd="0" parTransId="{01027C73-9BAD-4774-93D1-B35F52023E92}" sibTransId="{84E1465E-FC6F-4CBC-9468-1D360587E2BB}"/>
    <dgm:cxn modelId="{A79D6BED-4D26-4CF1-879F-48DA6C9A6A58}" srcId="{198CFE41-5C76-40D7-BFAF-E6A9DC8B24A7}" destId="{39494E0B-E072-42A1-9676-06C9B43D7F9B}" srcOrd="4" destOrd="0" parTransId="{2F9A31BB-4CD3-49D2-AA5F-B3231DE2D84C}" sibTransId="{A47E43DB-1A32-4406-8234-07914C6136BA}"/>
    <dgm:cxn modelId="{0F3B66DD-22DE-4FE2-8D74-36CFF9CEBEC7}" type="presOf" srcId="{198CFE41-5C76-40D7-BFAF-E6A9DC8B24A7}" destId="{A44E2FDD-6F8F-4D6E-A03E-9E3CFD5F4DBD}" srcOrd="0" destOrd="0" presId="urn:microsoft.com/office/officeart/2005/8/layout/vList2"/>
    <dgm:cxn modelId="{36EC3B84-DC08-454E-BF69-95C9C31DBCEC}" type="presOf" srcId="{39494E0B-E072-42A1-9676-06C9B43D7F9B}" destId="{40E71EED-F49A-456A-8C29-07CE7CF24302}" srcOrd="0" destOrd="0" presId="urn:microsoft.com/office/officeart/2005/8/layout/vList2"/>
    <dgm:cxn modelId="{A6D1AFFB-3B61-49D3-BAE7-E4DD9D797CB8}" type="presOf" srcId="{762D7AF3-C5C1-4E89-9841-D40B43308985}" destId="{696519DD-D267-4CAC-8C22-4D1B0246B0E6}" srcOrd="0" destOrd="0" presId="urn:microsoft.com/office/officeart/2005/8/layout/vList2"/>
    <dgm:cxn modelId="{830A30AA-144E-453C-A988-04FC9EC36032}" srcId="{198CFE41-5C76-40D7-BFAF-E6A9DC8B24A7}" destId="{762D7AF3-C5C1-4E89-9841-D40B43308985}" srcOrd="2" destOrd="0" parTransId="{2192EF0E-493F-4EAD-A70A-4202327D2E3E}" sibTransId="{EEFDF646-E33E-407E-9AF1-8A9359F3B637}"/>
    <dgm:cxn modelId="{61E27476-C741-481B-B86A-17D1ABDE23E7}" srcId="{198CFE41-5C76-40D7-BFAF-E6A9DC8B24A7}" destId="{9338B1CC-EAFE-4DD1-85C1-AAB9B1B5D64A}" srcOrd="6" destOrd="0" parTransId="{B9E05953-9AC5-4669-9A3E-38A4E48D618D}" sibTransId="{9156B1A6-06B9-489D-A54A-EE8FDE4AB556}"/>
    <dgm:cxn modelId="{CF2FC9AF-B262-48A8-B9DE-3E7896E26F24}" srcId="{198CFE41-5C76-40D7-BFAF-E6A9DC8B24A7}" destId="{F8ED1237-CBD0-45B2-9AFA-2A8A4325D66A}" srcOrd="5" destOrd="0" parTransId="{10494DAB-CDA1-4440-BDC3-FD0B00ECC317}" sibTransId="{0F01FE19-C806-45CA-9232-CD72D0E6597D}"/>
    <dgm:cxn modelId="{5088E265-217A-470B-A054-7251A6CDE7DB}" srcId="{198CFE41-5C76-40D7-BFAF-E6A9DC8B24A7}" destId="{0BFC6705-29F0-4480-90A6-88173B41B150}" srcOrd="3" destOrd="0" parTransId="{F4020AD3-CD6D-4ECA-BDD7-3092D84FE2F8}" sibTransId="{3A8E4876-0D42-4457-86FA-786075E877FC}"/>
    <dgm:cxn modelId="{B9187131-8836-4192-B7F4-1072F10175D9}" type="presOf" srcId="{9338B1CC-EAFE-4DD1-85C1-AAB9B1B5D64A}" destId="{92ACF1E2-0064-42B1-9C43-0E82E3512B70}" srcOrd="0" destOrd="0" presId="urn:microsoft.com/office/officeart/2005/8/layout/vList2"/>
    <dgm:cxn modelId="{1448BA14-754E-4D1D-B504-9425D2E5BFCC}" type="presOf" srcId="{65779149-E9D3-460D-8F1D-C759D8AC7889}" destId="{E5BFD036-7951-43EF-B72A-8F7665A8AE8C}" srcOrd="0" destOrd="0" presId="urn:microsoft.com/office/officeart/2005/8/layout/vList2"/>
    <dgm:cxn modelId="{FEFE16BF-CBEC-4054-8378-8C818DC528D0}" type="presOf" srcId="{0BFC6705-29F0-4480-90A6-88173B41B150}" destId="{42FF8BC5-B3A1-41E4-B62E-531D71E500D3}" srcOrd="0" destOrd="0" presId="urn:microsoft.com/office/officeart/2005/8/layout/vList2"/>
    <dgm:cxn modelId="{B641286D-E05D-4EBC-BD97-8A501E44E07C}" type="presOf" srcId="{F8ED1237-CBD0-45B2-9AFA-2A8A4325D66A}" destId="{1F029CD0-4F9D-48F3-B186-0F9EE0933334}" srcOrd="0" destOrd="0" presId="urn:microsoft.com/office/officeart/2005/8/layout/vList2"/>
    <dgm:cxn modelId="{889A33E1-AE9B-4DA4-8CED-FF31F306D796}" type="presOf" srcId="{45241621-E5B0-4D04-AE90-6AAA48558B79}" destId="{11228330-9D4F-43F5-A485-13035B3FB188}" srcOrd="0" destOrd="0" presId="urn:microsoft.com/office/officeart/2005/8/layout/vList2"/>
    <dgm:cxn modelId="{F6212B73-0F9E-4C40-8C7D-890D640E33D0}" srcId="{198CFE41-5C76-40D7-BFAF-E6A9DC8B24A7}" destId="{65779149-E9D3-460D-8F1D-C759D8AC7889}" srcOrd="0" destOrd="0" parTransId="{68D4584D-1FB9-4191-BBDA-F9A82D71F860}" sibTransId="{0D90E09D-AA6A-4CAB-91C3-5FC988B1CC88}"/>
    <dgm:cxn modelId="{CE03C274-2A4A-4D82-8D2D-8897D40626EC}" type="presParOf" srcId="{A44E2FDD-6F8F-4D6E-A03E-9E3CFD5F4DBD}" destId="{E5BFD036-7951-43EF-B72A-8F7665A8AE8C}" srcOrd="0" destOrd="0" presId="urn:microsoft.com/office/officeart/2005/8/layout/vList2"/>
    <dgm:cxn modelId="{38149525-AA76-4F9F-AC8C-453F78378A63}" type="presParOf" srcId="{A44E2FDD-6F8F-4D6E-A03E-9E3CFD5F4DBD}" destId="{D3EEBCFF-9B6F-4F2E-A892-7B3DC55A1CE9}" srcOrd="1" destOrd="0" presId="urn:microsoft.com/office/officeart/2005/8/layout/vList2"/>
    <dgm:cxn modelId="{DBF8ACD6-4BAB-40F8-B61B-A4E1A33D252F}" type="presParOf" srcId="{A44E2FDD-6F8F-4D6E-A03E-9E3CFD5F4DBD}" destId="{11228330-9D4F-43F5-A485-13035B3FB188}" srcOrd="2" destOrd="0" presId="urn:microsoft.com/office/officeart/2005/8/layout/vList2"/>
    <dgm:cxn modelId="{8E41ED23-1C60-4467-AB26-4CBB3B0ACBDF}" type="presParOf" srcId="{A44E2FDD-6F8F-4D6E-A03E-9E3CFD5F4DBD}" destId="{958AB4C7-DA70-4198-BA01-993A1A3EB653}" srcOrd="3" destOrd="0" presId="urn:microsoft.com/office/officeart/2005/8/layout/vList2"/>
    <dgm:cxn modelId="{883C8935-FE05-4E08-9FD4-03C0330C086B}" type="presParOf" srcId="{A44E2FDD-6F8F-4D6E-A03E-9E3CFD5F4DBD}" destId="{696519DD-D267-4CAC-8C22-4D1B0246B0E6}" srcOrd="4" destOrd="0" presId="urn:microsoft.com/office/officeart/2005/8/layout/vList2"/>
    <dgm:cxn modelId="{25820815-DC97-4B39-A2C0-8A4A7AA06816}" type="presParOf" srcId="{A44E2FDD-6F8F-4D6E-A03E-9E3CFD5F4DBD}" destId="{7A7C80F6-933B-44AF-9AD7-8AAAF16FF17A}" srcOrd="5" destOrd="0" presId="urn:microsoft.com/office/officeart/2005/8/layout/vList2"/>
    <dgm:cxn modelId="{3BC5FD40-C054-4606-A959-69E82D43E4DE}" type="presParOf" srcId="{A44E2FDD-6F8F-4D6E-A03E-9E3CFD5F4DBD}" destId="{42FF8BC5-B3A1-41E4-B62E-531D71E500D3}" srcOrd="6" destOrd="0" presId="urn:microsoft.com/office/officeart/2005/8/layout/vList2"/>
    <dgm:cxn modelId="{42C48ABC-57B2-4134-B2D2-44362F81144B}" type="presParOf" srcId="{A44E2FDD-6F8F-4D6E-A03E-9E3CFD5F4DBD}" destId="{342B2258-F897-4DED-B6A2-982FDDCD93CE}" srcOrd="7" destOrd="0" presId="urn:microsoft.com/office/officeart/2005/8/layout/vList2"/>
    <dgm:cxn modelId="{D8E4D51B-3205-4B45-840D-2FDCC4A58436}" type="presParOf" srcId="{A44E2FDD-6F8F-4D6E-A03E-9E3CFD5F4DBD}" destId="{40E71EED-F49A-456A-8C29-07CE7CF24302}" srcOrd="8" destOrd="0" presId="urn:microsoft.com/office/officeart/2005/8/layout/vList2"/>
    <dgm:cxn modelId="{8E460E56-23BD-4499-B5B3-F320A6E40A34}" type="presParOf" srcId="{A44E2FDD-6F8F-4D6E-A03E-9E3CFD5F4DBD}" destId="{CC7CB18A-F60A-4685-9717-402ACAAB3D43}" srcOrd="9" destOrd="0" presId="urn:microsoft.com/office/officeart/2005/8/layout/vList2"/>
    <dgm:cxn modelId="{0140788D-34CE-42E7-9B34-28430400F6FC}" type="presParOf" srcId="{A44E2FDD-6F8F-4D6E-A03E-9E3CFD5F4DBD}" destId="{1F029CD0-4F9D-48F3-B186-0F9EE0933334}" srcOrd="10" destOrd="0" presId="urn:microsoft.com/office/officeart/2005/8/layout/vList2"/>
    <dgm:cxn modelId="{80189545-FCF5-425B-BFD2-69AC15CF3D71}" type="presParOf" srcId="{A44E2FDD-6F8F-4D6E-A03E-9E3CFD5F4DBD}" destId="{923B4C74-56F4-4840-90FE-BEF16DD075A3}" srcOrd="11" destOrd="0" presId="urn:microsoft.com/office/officeart/2005/8/layout/vList2"/>
    <dgm:cxn modelId="{67A4922C-99FA-4C36-8786-68938603E735}" type="presParOf" srcId="{A44E2FDD-6F8F-4D6E-A03E-9E3CFD5F4DBD}" destId="{92ACF1E2-0064-42B1-9C43-0E82E3512B7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2AF64-F223-45B0-B6FC-2F3519C864CE}">
      <dsp:nvSpPr>
        <dsp:cNvPr id="0" name=""/>
        <dsp:cNvSpPr/>
      </dsp:nvSpPr>
      <dsp:spPr>
        <a:xfrm>
          <a:off x="2723487" y="1122616"/>
          <a:ext cx="2796692" cy="279669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/>
            <a:t>Industry 4.0</a:t>
          </a:r>
          <a:endParaRPr lang="en-IN" sz="2000" b="0" kern="1200" dirty="0"/>
        </a:p>
      </dsp:txBody>
      <dsp:txXfrm>
        <a:off x="3133053" y="1532182"/>
        <a:ext cx="1977560" cy="1977560"/>
      </dsp:txXfrm>
    </dsp:sp>
    <dsp:sp modelId="{2C724CD5-A883-4A0B-939B-74E48280E9DE}">
      <dsp:nvSpPr>
        <dsp:cNvPr id="0" name=""/>
        <dsp:cNvSpPr/>
      </dsp:nvSpPr>
      <dsp:spPr>
        <a:xfrm>
          <a:off x="3422660" y="499"/>
          <a:ext cx="1398346" cy="1398346"/>
        </a:xfrm>
        <a:prstGeom prst="ellipse">
          <a:avLst/>
        </a:prstGeom>
        <a:solidFill>
          <a:schemeClr val="accent2">
            <a:alpha val="50000"/>
            <a:hueOff val="-405883"/>
            <a:satOff val="-12500"/>
            <a:lumOff val="12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Autonomous Robots</a:t>
          </a:r>
          <a:endParaRPr lang="en-IN" sz="1200" b="1" kern="1200" dirty="0"/>
        </a:p>
      </dsp:txBody>
      <dsp:txXfrm>
        <a:off x="3627443" y="205282"/>
        <a:ext cx="988780" cy="988780"/>
      </dsp:txXfrm>
    </dsp:sp>
    <dsp:sp modelId="{68C56F5E-FA53-432F-ABD1-632F5BCE2AB2}">
      <dsp:nvSpPr>
        <dsp:cNvPr id="0" name=""/>
        <dsp:cNvSpPr/>
      </dsp:nvSpPr>
      <dsp:spPr>
        <a:xfrm>
          <a:off x="4710507" y="533942"/>
          <a:ext cx="1398346" cy="1398346"/>
        </a:xfrm>
        <a:prstGeom prst="ellipse">
          <a:avLst/>
        </a:prstGeom>
        <a:solidFill>
          <a:schemeClr val="accent2">
            <a:alpha val="50000"/>
            <a:hueOff val="-811765"/>
            <a:satOff val="-25000"/>
            <a:lumOff val="25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Simulation</a:t>
          </a:r>
          <a:endParaRPr lang="en-IN" sz="1200" b="1" kern="1200" dirty="0"/>
        </a:p>
      </dsp:txBody>
      <dsp:txXfrm>
        <a:off x="4915290" y="738725"/>
        <a:ext cx="988780" cy="988780"/>
      </dsp:txXfrm>
    </dsp:sp>
    <dsp:sp modelId="{2FF59370-9608-417A-9294-962D51F532B7}">
      <dsp:nvSpPr>
        <dsp:cNvPr id="0" name=""/>
        <dsp:cNvSpPr/>
      </dsp:nvSpPr>
      <dsp:spPr>
        <a:xfrm>
          <a:off x="5243950" y="1821789"/>
          <a:ext cx="1398346" cy="1398346"/>
        </a:xfrm>
        <a:prstGeom prst="ellipse">
          <a:avLst/>
        </a:prstGeom>
        <a:solidFill>
          <a:schemeClr val="accent2">
            <a:alpha val="50000"/>
            <a:hueOff val="-1217648"/>
            <a:satOff val="-37500"/>
            <a:lumOff val="37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Horizontal and vertical system integration</a:t>
          </a:r>
          <a:endParaRPr lang="en-IN" sz="1200" b="1" kern="1200" dirty="0"/>
        </a:p>
      </dsp:txBody>
      <dsp:txXfrm>
        <a:off x="5448733" y="2026572"/>
        <a:ext cx="988780" cy="988780"/>
      </dsp:txXfrm>
    </dsp:sp>
    <dsp:sp modelId="{AED29216-0EC1-4437-8115-CA691B1D7981}">
      <dsp:nvSpPr>
        <dsp:cNvPr id="0" name=""/>
        <dsp:cNvSpPr/>
      </dsp:nvSpPr>
      <dsp:spPr>
        <a:xfrm>
          <a:off x="4710507" y="3109635"/>
          <a:ext cx="1398346" cy="1398346"/>
        </a:xfrm>
        <a:prstGeom prst="ellipse">
          <a:avLst/>
        </a:prstGeom>
        <a:solidFill>
          <a:schemeClr val="accent2">
            <a:alpha val="50000"/>
            <a:hueOff val="-1623531"/>
            <a:satOff val="-50000"/>
            <a:lumOff val="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Industrial Internet of Things</a:t>
          </a:r>
        </a:p>
      </dsp:txBody>
      <dsp:txXfrm>
        <a:off x="4915290" y="3314418"/>
        <a:ext cx="988780" cy="988780"/>
      </dsp:txXfrm>
    </dsp:sp>
    <dsp:sp modelId="{6F0FE19E-C208-411D-A264-41A84BABA8C9}">
      <dsp:nvSpPr>
        <dsp:cNvPr id="0" name=""/>
        <dsp:cNvSpPr/>
      </dsp:nvSpPr>
      <dsp:spPr>
        <a:xfrm>
          <a:off x="3422660" y="3643079"/>
          <a:ext cx="1398346" cy="1398346"/>
        </a:xfrm>
        <a:prstGeom prst="ellipse">
          <a:avLst/>
        </a:prstGeom>
        <a:solidFill>
          <a:schemeClr val="accent2">
            <a:alpha val="50000"/>
            <a:hueOff val="-2029414"/>
            <a:satOff val="-62500"/>
            <a:lumOff val="62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Cyber </a:t>
          </a:r>
          <a:r>
            <a:rPr lang="en-US" sz="1200" b="1" kern="1200" dirty="0" smtClean="0"/>
            <a:t>Security</a:t>
          </a:r>
        </a:p>
      </dsp:txBody>
      <dsp:txXfrm>
        <a:off x="3627443" y="3847862"/>
        <a:ext cx="988780" cy="988780"/>
      </dsp:txXfrm>
    </dsp:sp>
    <dsp:sp modelId="{AA272936-F9B3-40CA-B7BB-08AA5F5B562A}">
      <dsp:nvSpPr>
        <dsp:cNvPr id="0" name=""/>
        <dsp:cNvSpPr/>
      </dsp:nvSpPr>
      <dsp:spPr>
        <a:xfrm>
          <a:off x="2134814" y="3109635"/>
          <a:ext cx="1398346" cy="1398346"/>
        </a:xfrm>
        <a:prstGeom prst="ellipse">
          <a:avLst/>
        </a:prstGeom>
        <a:solidFill>
          <a:schemeClr val="accent2">
            <a:alpha val="50000"/>
            <a:hueOff val="-2435296"/>
            <a:satOff val="-75000"/>
            <a:lumOff val="75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Additive </a:t>
          </a:r>
          <a:r>
            <a:rPr lang="en-US" sz="1200" b="1" kern="1200" dirty="0" err="1" smtClean="0"/>
            <a:t>Mfg</a:t>
          </a:r>
          <a:endParaRPr lang="en-IN" sz="1200" b="1" kern="1200" dirty="0"/>
        </a:p>
      </dsp:txBody>
      <dsp:txXfrm>
        <a:off x="2339597" y="3314418"/>
        <a:ext cx="988780" cy="988780"/>
      </dsp:txXfrm>
    </dsp:sp>
    <dsp:sp modelId="{E1BB4D84-B716-4CF3-8D54-A8E6D4BF3955}">
      <dsp:nvSpPr>
        <dsp:cNvPr id="0" name=""/>
        <dsp:cNvSpPr/>
      </dsp:nvSpPr>
      <dsp:spPr>
        <a:xfrm>
          <a:off x="1601370" y="1821789"/>
          <a:ext cx="1398346" cy="1398346"/>
        </a:xfrm>
        <a:prstGeom prst="ellipse">
          <a:avLst/>
        </a:prstGeom>
        <a:solidFill>
          <a:schemeClr val="accent2">
            <a:alpha val="50000"/>
            <a:hueOff val="-2841179"/>
            <a:satOff val="-87500"/>
            <a:lumOff val="87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Augmented reality</a:t>
          </a:r>
        </a:p>
      </dsp:txBody>
      <dsp:txXfrm>
        <a:off x="1806153" y="2026572"/>
        <a:ext cx="988780" cy="988780"/>
      </dsp:txXfrm>
    </dsp:sp>
    <dsp:sp modelId="{7AC9405D-2050-486C-8C37-8E9C1D1B7313}">
      <dsp:nvSpPr>
        <dsp:cNvPr id="0" name=""/>
        <dsp:cNvSpPr/>
      </dsp:nvSpPr>
      <dsp:spPr>
        <a:xfrm>
          <a:off x="2134814" y="533942"/>
          <a:ext cx="1398346" cy="1398346"/>
        </a:xfrm>
        <a:prstGeom prst="ellipse">
          <a:avLst/>
        </a:prstGeom>
        <a:solidFill>
          <a:schemeClr val="accent2">
            <a:alpha val="50000"/>
            <a:hueOff val="-3247062"/>
            <a:satOff val="-100000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Big data analytics</a:t>
          </a:r>
        </a:p>
      </dsp:txBody>
      <dsp:txXfrm>
        <a:off x="2339597" y="738725"/>
        <a:ext cx="988780" cy="988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FD036-7951-43EF-B72A-8F7665A8AE8C}">
      <dsp:nvSpPr>
        <dsp:cNvPr id="0" name=""/>
        <dsp:cNvSpPr/>
      </dsp:nvSpPr>
      <dsp:spPr>
        <a:xfrm>
          <a:off x="0" y="85206"/>
          <a:ext cx="630253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2"/>
              </a:solidFill>
            </a:rPr>
            <a:t>Robot Assisted production</a:t>
          </a:r>
        </a:p>
      </dsp:txBody>
      <dsp:txXfrm>
        <a:off x="28557" y="113763"/>
        <a:ext cx="6245417" cy="527886"/>
      </dsp:txXfrm>
    </dsp:sp>
    <dsp:sp modelId="{11228330-9D4F-43F5-A485-13035B3FB188}">
      <dsp:nvSpPr>
        <dsp:cNvPr id="0" name=""/>
        <dsp:cNvSpPr/>
      </dsp:nvSpPr>
      <dsp:spPr>
        <a:xfrm>
          <a:off x="0" y="742206"/>
          <a:ext cx="630253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2"/>
              </a:solidFill>
            </a:rPr>
            <a:t>Predictive Maintenance</a:t>
          </a:r>
          <a:endParaRPr lang="en-IN" sz="2500" kern="1200" dirty="0">
            <a:solidFill>
              <a:schemeClr val="tx2"/>
            </a:solidFill>
          </a:endParaRPr>
        </a:p>
      </dsp:txBody>
      <dsp:txXfrm>
        <a:off x="28557" y="770763"/>
        <a:ext cx="6245417" cy="527886"/>
      </dsp:txXfrm>
    </dsp:sp>
    <dsp:sp modelId="{696519DD-D267-4CAC-8C22-4D1B0246B0E6}">
      <dsp:nvSpPr>
        <dsp:cNvPr id="0" name=""/>
        <dsp:cNvSpPr/>
      </dsp:nvSpPr>
      <dsp:spPr>
        <a:xfrm>
          <a:off x="0" y="1399206"/>
          <a:ext cx="630253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2"/>
              </a:solidFill>
            </a:rPr>
            <a:t>Additive manufacturing of complex parts</a:t>
          </a:r>
          <a:endParaRPr lang="en-IN" sz="2500" kern="1200" dirty="0">
            <a:solidFill>
              <a:schemeClr val="tx2"/>
            </a:solidFill>
          </a:endParaRPr>
        </a:p>
      </dsp:txBody>
      <dsp:txXfrm>
        <a:off x="28557" y="1427763"/>
        <a:ext cx="6245417" cy="527886"/>
      </dsp:txXfrm>
    </dsp:sp>
    <dsp:sp modelId="{42FF8BC5-B3A1-41E4-B62E-531D71E500D3}">
      <dsp:nvSpPr>
        <dsp:cNvPr id="0" name=""/>
        <dsp:cNvSpPr/>
      </dsp:nvSpPr>
      <dsp:spPr>
        <a:xfrm>
          <a:off x="0" y="2056206"/>
          <a:ext cx="630253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2"/>
              </a:solidFill>
            </a:rPr>
            <a:t>Machines as a service</a:t>
          </a:r>
        </a:p>
      </dsp:txBody>
      <dsp:txXfrm>
        <a:off x="28557" y="2084763"/>
        <a:ext cx="6245417" cy="527886"/>
      </dsp:txXfrm>
    </dsp:sp>
    <dsp:sp modelId="{40E71EED-F49A-456A-8C29-07CE7CF24302}">
      <dsp:nvSpPr>
        <dsp:cNvPr id="0" name=""/>
        <dsp:cNvSpPr/>
      </dsp:nvSpPr>
      <dsp:spPr>
        <a:xfrm>
          <a:off x="0" y="2713206"/>
          <a:ext cx="630253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2"/>
              </a:solidFill>
            </a:rPr>
            <a:t>Big data drive quality control</a:t>
          </a:r>
        </a:p>
      </dsp:txBody>
      <dsp:txXfrm>
        <a:off x="28557" y="2741763"/>
        <a:ext cx="6245417" cy="527886"/>
      </dsp:txXfrm>
    </dsp:sp>
    <dsp:sp modelId="{1F029CD0-4F9D-48F3-B186-0F9EE0933334}">
      <dsp:nvSpPr>
        <dsp:cNvPr id="0" name=""/>
        <dsp:cNvSpPr/>
      </dsp:nvSpPr>
      <dsp:spPr>
        <a:xfrm>
          <a:off x="0" y="3370206"/>
          <a:ext cx="630253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2"/>
              </a:solidFill>
            </a:rPr>
            <a:t>Production line simulation</a:t>
          </a:r>
        </a:p>
      </dsp:txBody>
      <dsp:txXfrm>
        <a:off x="28557" y="3398763"/>
        <a:ext cx="6245417" cy="527886"/>
      </dsp:txXfrm>
    </dsp:sp>
    <dsp:sp modelId="{92ACF1E2-0064-42B1-9C43-0E82E3512B70}">
      <dsp:nvSpPr>
        <dsp:cNvPr id="0" name=""/>
        <dsp:cNvSpPr/>
      </dsp:nvSpPr>
      <dsp:spPr>
        <a:xfrm>
          <a:off x="0" y="4027206"/>
          <a:ext cx="6302531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2"/>
              </a:solidFill>
            </a:rPr>
            <a:t>Smart supply network</a:t>
          </a:r>
        </a:p>
      </dsp:txBody>
      <dsp:txXfrm>
        <a:off x="28557" y="4055763"/>
        <a:ext cx="6245417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47BD2-6319-40A5-AB62-6E283AE189AA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CE15-FD5F-499B-B17C-B0EA56F83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5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8CE15-FD5F-499B-B17C-B0EA56F8334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6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 is possible to apply this template to exiting presentations.</a:t>
            </a:r>
          </a:p>
          <a:p>
            <a:pPr lvl="1" indent="177800"/>
            <a:r>
              <a:rPr lang="en-GB"/>
              <a:t>Have the latest presentation template open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View</a:t>
            </a:r>
            <a:r>
              <a:rPr lang="en-GB"/>
              <a:t> tab and select </a:t>
            </a:r>
            <a:r>
              <a:rPr lang="en-GB" b="1"/>
              <a:t>Normal </a:t>
            </a:r>
            <a:endParaRPr lang="en-GB"/>
          </a:p>
          <a:p>
            <a:pPr lvl="1" indent="177800"/>
            <a:r>
              <a:rPr lang="en-GB"/>
              <a:t>Delete all unwanted slides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Insert</a:t>
            </a:r>
            <a:r>
              <a:rPr lang="en-GB"/>
              <a:t> tab from the menu bar and select </a:t>
            </a:r>
            <a:r>
              <a:rPr lang="en-GB" b="1"/>
              <a:t>Slides from Files</a:t>
            </a:r>
          </a:p>
          <a:p>
            <a:pPr lvl="1" indent="177800"/>
            <a:r>
              <a:rPr lang="en-GB"/>
              <a:t>Click on </a:t>
            </a:r>
            <a:r>
              <a:rPr lang="en-GB" b="1"/>
              <a:t>Browse</a:t>
            </a:r>
            <a:r>
              <a:rPr lang="en-GB"/>
              <a:t>. Navigate to the presentation you wish to update with the new template. Highlight the presentation and click </a:t>
            </a:r>
            <a:r>
              <a:rPr lang="en-GB" b="1"/>
              <a:t>Open</a:t>
            </a:r>
            <a:r>
              <a:rPr lang="en-GB"/>
              <a:t> </a:t>
            </a:r>
          </a:p>
          <a:p>
            <a:pPr lvl="1" indent="177800"/>
            <a:r>
              <a:rPr lang="en-GB"/>
              <a:t>Wait for the slides from the presentation to load and click on </a:t>
            </a:r>
            <a:r>
              <a:rPr lang="en-GB" b="1"/>
              <a:t>Insert All</a:t>
            </a:r>
            <a:r>
              <a:rPr lang="en-GB"/>
              <a:t>. Then click </a:t>
            </a:r>
            <a:r>
              <a:rPr lang="en-GB" b="1"/>
              <a:t>Close</a:t>
            </a:r>
          </a:p>
          <a:p>
            <a:pPr lvl="1" indent="177800"/>
            <a:r>
              <a:rPr lang="en-GB"/>
              <a:t>Check the inserted slides to ensure that the most appropriate master slide has been used on each slide </a:t>
            </a:r>
          </a:p>
          <a:p>
            <a:pPr lvl="1" indent="177800"/>
            <a:r>
              <a:rPr lang="en-GB"/>
              <a:t>To change the master applied to a slide select the slide you wish to apply a different master to then click on the </a:t>
            </a:r>
            <a:r>
              <a:rPr lang="en-GB" b="1"/>
              <a:t>Format</a:t>
            </a:r>
            <a:r>
              <a:rPr lang="en-GB"/>
              <a:t> tab from the menu bar and select </a:t>
            </a:r>
            <a:r>
              <a:rPr lang="en-GB" b="1"/>
              <a:t>Slide Design</a:t>
            </a:r>
          </a:p>
          <a:p>
            <a:pPr lvl="1" indent="177800"/>
            <a:r>
              <a:rPr lang="en-GB"/>
              <a:t>From the </a:t>
            </a:r>
            <a:r>
              <a:rPr lang="en-GB" b="1"/>
              <a:t>Used in This Presentation</a:t>
            </a:r>
            <a:r>
              <a:rPr lang="en-GB"/>
              <a:t> section choose the master you wish to apply to the slide and hover over it to reveal a drop-down arrow. Click on the arrow and select </a:t>
            </a:r>
            <a:r>
              <a:rPr lang="en-GB" b="1"/>
              <a:t>Apply to Selected Slides</a:t>
            </a:r>
          </a:p>
          <a:p>
            <a:r>
              <a:rPr lang="en-GB"/>
              <a:t>It is important to thoroughly check the presentation to ensure that no further formatting is needed.</a:t>
            </a:r>
          </a:p>
        </p:txBody>
      </p:sp>
    </p:spTree>
    <p:extLst>
      <p:ext uri="{BB962C8B-B14F-4D97-AF65-F5344CB8AC3E}">
        <p14:creationId xmlns:p14="http://schemas.microsoft.com/office/powerpoint/2010/main" val="10278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 is possible to apply this template to exiting presentations.</a:t>
            </a:r>
          </a:p>
          <a:p>
            <a:pPr lvl="1" indent="177800"/>
            <a:r>
              <a:rPr lang="en-GB"/>
              <a:t>Have the latest presentation template open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View</a:t>
            </a:r>
            <a:r>
              <a:rPr lang="en-GB"/>
              <a:t> tab and select </a:t>
            </a:r>
            <a:r>
              <a:rPr lang="en-GB" b="1"/>
              <a:t>Normal </a:t>
            </a:r>
            <a:endParaRPr lang="en-GB"/>
          </a:p>
          <a:p>
            <a:pPr lvl="1" indent="177800"/>
            <a:r>
              <a:rPr lang="en-GB"/>
              <a:t>Delete all unwanted slides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Insert</a:t>
            </a:r>
            <a:r>
              <a:rPr lang="en-GB"/>
              <a:t> tab from the menu bar and select </a:t>
            </a:r>
            <a:r>
              <a:rPr lang="en-GB" b="1"/>
              <a:t>Slides from Files</a:t>
            </a:r>
          </a:p>
          <a:p>
            <a:pPr lvl="1" indent="177800"/>
            <a:r>
              <a:rPr lang="en-GB"/>
              <a:t>Click on </a:t>
            </a:r>
            <a:r>
              <a:rPr lang="en-GB" b="1"/>
              <a:t>Browse</a:t>
            </a:r>
            <a:r>
              <a:rPr lang="en-GB"/>
              <a:t>. Navigate to the presentation you wish to update with the new template. Highlight the presentation and click </a:t>
            </a:r>
            <a:r>
              <a:rPr lang="en-GB" b="1"/>
              <a:t>Open</a:t>
            </a:r>
            <a:r>
              <a:rPr lang="en-GB"/>
              <a:t> </a:t>
            </a:r>
          </a:p>
          <a:p>
            <a:pPr lvl="1" indent="177800"/>
            <a:r>
              <a:rPr lang="en-GB"/>
              <a:t>Wait for the slides from the presentation to load and click on </a:t>
            </a:r>
            <a:r>
              <a:rPr lang="en-GB" b="1"/>
              <a:t>Insert All</a:t>
            </a:r>
            <a:r>
              <a:rPr lang="en-GB"/>
              <a:t>. Then click </a:t>
            </a:r>
            <a:r>
              <a:rPr lang="en-GB" b="1"/>
              <a:t>Close</a:t>
            </a:r>
          </a:p>
          <a:p>
            <a:pPr lvl="1" indent="177800"/>
            <a:r>
              <a:rPr lang="en-GB"/>
              <a:t>Check the inserted slides to ensure that the most appropriate master slide has been used on each slide </a:t>
            </a:r>
          </a:p>
          <a:p>
            <a:pPr lvl="1" indent="177800"/>
            <a:r>
              <a:rPr lang="en-GB"/>
              <a:t>To change the master applied to a slide select the slide you wish to apply a different master to then click on the </a:t>
            </a:r>
            <a:r>
              <a:rPr lang="en-GB" b="1"/>
              <a:t>Format</a:t>
            </a:r>
            <a:r>
              <a:rPr lang="en-GB"/>
              <a:t> tab from the menu bar and select </a:t>
            </a:r>
            <a:r>
              <a:rPr lang="en-GB" b="1"/>
              <a:t>Slide Design</a:t>
            </a:r>
          </a:p>
          <a:p>
            <a:pPr lvl="1" indent="177800"/>
            <a:r>
              <a:rPr lang="en-GB"/>
              <a:t>From the </a:t>
            </a:r>
            <a:r>
              <a:rPr lang="en-GB" b="1"/>
              <a:t>Used in This Presentation</a:t>
            </a:r>
            <a:r>
              <a:rPr lang="en-GB"/>
              <a:t> section choose the master you wish to apply to the slide and hover over it to reveal a drop-down arrow. Click on the arrow and select </a:t>
            </a:r>
            <a:r>
              <a:rPr lang="en-GB" b="1"/>
              <a:t>Apply to Selected Slides</a:t>
            </a:r>
          </a:p>
          <a:p>
            <a:r>
              <a:rPr lang="en-GB"/>
              <a:t>It is important to thoroughly check the presentation to ensure that no further formatting is needed.</a:t>
            </a:r>
          </a:p>
        </p:txBody>
      </p:sp>
    </p:spTree>
    <p:extLst>
      <p:ext uri="{BB962C8B-B14F-4D97-AF65-F5344CB8AC3E}">
        <p14:creationId xmlns:p14="http://schemas.microsoft.com/office/powerpoint/2010/main" val="243513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CPS benefits: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Safer and more efficient systems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Reduce the cost of building and operating the systems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Build complex systems that provide new capabilities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Reduced cost of computation, networking, and sensing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Enables national or global scale CPS’s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8CE15-FD5F-499B-B17C-B0EA56F8334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03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 is possible to apply this template to exiting presentations.</a:t>
            </a:r>
          </a:p>
          <a:p>
            <a:pPr lvl="1" indent="177800"/>
            <a:r>
              <a:rPr lang="en-GB"/>
              <a:t>Have the latest presentation template open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View</a:t>
            </a:r>
            <a:r>
              <a:rPr lang="en-GB"/>
              <a:t> tab and select </a:t>
            </a:r>
            <a:r>
              <a:rPr lang="en-GB" b="1"/>
              <a:t>Normal </a:t>
            </a:r>
            <a:endParaRPr lang="en-GB"/>
          </a:p>
          <a:p>
            <a:pPr lvl="1" indent="177800"/>
            <a:r>
              <a:rPr lang="en-GB"/>
              <a:t>Delete all unwanted slides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Insert</a:t>
            </a:r>
            <a:r>
              <a:rPr lang="en-GB"/>
              <a:t> tab from the menu bar and select </a:t>
            </a:r>
            <a:r>
              <a:rPr lang="en-GB" b="1"/>
              <a:t>Slides from Files</a:t>
            </a:r>
          </a:p>
          <a:p>
            <a:pPr lvl="1" indent="177800"/>
            <a:r>
              <a:rPr lang="en-GB"/>
              <a:t>Click on </a:t>
            </a:r>
            <a:r>
              <a:rPr lang="en-GB" b="1"/>
              <a:t>Browse</a:t>
            </a:r>
            <a:r>
              <a:rPr lang="en-GB"/>
              <a:t>. Navigate to the presentation you wish to update with the new template. Highlight the presentation and click </a:t>
            </a:r>
            <a:r>
              <a:rPr lang="en-GB" b="1"/>
              <a:t>Open</a:t>
            </a:r>
            <a:r>
              <a:rPr lang="en-GB"/>
              <a:t> </a:t>
            </a:r>
          </a:p>
          <a:p>
            <a:pPr lvl="1" indent="177800"/>
            <a:r>
              <a:rPr lang="en-GB"/>
              <a:t>Wait for the slides from the presentation to load and click on </a:t>
            </a:r>
            <a:r>
              <a:rPr lang="en-GB" b="1"/>
              <a:t>Insert All</a:t>
            </a:r>
            <a:r>
              <a:rPr lang="en-GB"/>
              <a:t>. Then click </a:t>
            </a:r>
            <a:r>
              <a:rPr lang="en-GB" b="1"/>
              <a:t>Close</a:t>
            </a:r>
          </a:p>
          <a:p>
            <a:pPr lvl="1" indent="177800"/>
            <a:r>
              <a:rPr lang="en-GB"/>
              <a:t>Check the inserted slides to ensure that the most appropriate master slide has been used on each slide </a:t>
            </a:r>
          </a:p>
          <a:p>
            <a:pPr lvl="1" indent="177800"/>
            <a:r>
              <a:rPr lang="en-GB"/>
              <a:t>To change the master applied to a slide select the slide you wish to apply a different master to then click on the </a:t>
            </a:r>
            <a:r>
              <a:rPr lang="en-GB" b="1"/>
              <a:t>Format</a:t>
            </a:r>
            <a:r>
              <a:rPr lang="en-GB"/>
              <a:t> tab from the menu bar and select </a:t>
            </a:r>
            <a:r>
              <a:rPr lang="en-GB" b="1"/>
              <a:t>Slide Design</a:t>
            </a:r>
          </a:p>
          <a:p>
            <a:pPr lvl="1" indent="177800"/>
            <a:r>
              <a:rPr lang="en-GB"/>
              <a:t>From the </a:t>
            </a:r>
            <a:r>
              <a:rPr lang="en-GB" b="1"/>
              <a:t>Used in This Presentation</a:t>
            </a:r>
            <a:r>
              <a:rPr lang="en-GB"/>
              <a:t> section choose the master you wish to apply to the slide and hover over it to reveal a drop-down arrow. Click on the arrow and select </a:t>
            </a:r>
            <a:r>
              <a:rPr lang="en-GB" b="1"/>
              <a:t>Apply to Selected Slides</a:t>
            </a:r>
          </a:p>
          <a:p>
            <a:r>
              <a:rPr lang="en-GB"/>
              <a:t>It is important to thoroughly check the presentation to ensure that no further formatting is needed.</a:t>
            </a:r>
          </a:p>
        </p:txBody>
      </p:sp>
    </p:spTree>
    <p:extLst>
      <p:ext uri="{BB962C8B-B14F-4D97-AF65-F5344CB8AC3E}">
        <p14:creationId xmlns:p14="http://schemas.microsoft.com/office/powerpoint/2010/main" val="335806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 is possible to apply this template to exiting presentations.</a:t>
            </a:r>
          </a:p>
          <a:p>
            <a:pPr lvl="1" indent="177800"/>
            <a:r>
              <a:rPr lang="en-GB"/>
              <a:t>Have the latest presentation template open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View</a:t>
            </a:r>
            <a:r>
              <a:rPr lang="en-GB"/>
              <a:t> tab and select </a:t>
            </a:r>
            <a:r>
              <a:rPr lang="en-GB" b="1"/>
              <a:t>Normal </a:t>
            </a:r>
            <a:endParaRPr lang="en-GB"/>
          </a:p>
          <a:p>
            <a:pPr lvl="1" indent="177800"/>
            <a:r>
              <a:rPr lang="en-GB"/>
              <a:t>Delete all unwanted slides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Insert</a:t>
            </a:r>
            <a:r>
              <a:rPr lang="en-GB"/>
              <a:t> tab from the menu bar and select </a:t>
            </a:r>
            <a:r>
              <a:rPr lang="en-GB" b="1"/>
              <a:t>Slides from Files</a:t>
            </a:r>
          </a:p>
          <a:p>
            <a:pPr lvl="1" indent="177800"/>
            <a:r>
              <a:rPr lang="en-GB"/>
              <a:t>Click on </a:t>
            </a:r>
            <a:r>
              <a:rPr lang="en-GB" b="1"/>
              <a:t>Browse</a:t>
            </a:r>
            <a:r>
              <a:rPr lang="en-GB"/>
              <a:t>. Navigate to the presentation you wish to update with the new template. Highlight the presentation and click </a:t>
            </a:r>
            <a:r>
              <a:rPr lang="en-GB" b="1"/>
              <a:t>Open</a:t>
            </a:r>
            <a:r>
              <a:rPr lang="en-GB"/>
              <a:t> </a:t>
            </a:r>
          </a:p>
          <a:p>
            <a:pPr lvl="1" indent="177800"/>
            <a:r>
              <a:rPr lang="en-GB"/>
              <a:t>Wait for the slides from the presentation to load and click on </a:t>
            </a:r>
            <a:r>
              <a:rPr lang="en-GB" b="1"/>
              <a:t>Insert All</a:t>
            </a:r>
            <a:r>
              <a:rPr lang="en-GB"/>
              <a:t>. Then click </a:t>
            </a:r>
            <a:r>
              <a:rPr lang="en-GB" b="1"/>
              <a:t>Close</a:t>
            </a:r>
          </a:p>
          <a:p>
            <a:pPr lvl="1" indent="177800"/>
            <a:r>
              <a:rPr lang="en-GB"/>
              <a:t>Check the inserted slides to ensure that the most appropriate master slide has been used on each slide </a:t>
            </a:r>
          </a:p>
          <a:p>
            <a:pPr lvl="1" indent="177800"/>
            <a:r>
              <a:rPr lang="en-GB"/>
              <a:t>To change the master applied to a slide select the slide you wish to apply a different master to then click on the </a:t>
            </a:r>
            <a:r>
              <a:rPr lang="en-GB" b="1"/>
              <a:t>Format</a:t>
            </a:r>
            <a:r>
              <a:rPr lang="en-GB"/>
              <a:t> tab from the menu bar and select </a:t>
            </a:r>
            <a:r>
              <a:rPr lang="en-GB" b="1"/>
              <a:t>Slide Design</a:t>
            </a:r>
          </a:p>
          <a:p>
            <a:pPr lvl="1" indent="177800"/>
            <a:r>
              <a:rPr lang="en-GB"/>
              <a:t>From the </a:t>
            </a:r>
            <a:r>
              <a:rPr lang="en-GB" b="1"/>
              <a:t>Used in This Presentation</a:t>
            </a:r>
            <a:r>
              <a:rPr lang="en-GB"/>
              <a:t> section choose the master you wish to apply to the slide and hover over it to reveal a drop-down arrow. Click on the arrow and select </a:t>
            </a:r>
            <a:r>
              <a:rPr lang="en-GB" b="1"/>
              <a:t>Apply to Selected Slides</a:t>
            </a:r>
          </a:p>
          <a:p>
            <a:r>
              <a:rPr lang="en-GB"/>
              <a:t>It is important to thoroughly check the presentation to ensure that no further formatting is needed.</a:t>
            </a:r>
          </a:p>
        </p:txBody>
      </p:sp>
    </p:spTree>
    <p:extLst>
      <p:ext uri="{BB962C8B-B14F-4D97-AF65-F5344CB8AC3E}">
        <p14:creationId xmlns:p14="http://schemas.microsoft.com/office/powerpoint/2010/main" val="79843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 is possible to apply this template to exiting presentations.</a:t>
            </a:r>
          </a:p>
          <a:p>
            <a:pPr lvl="1" indent="177800"/>
            <a:r>
              <a:rPr lang="en-GB"/>
              <a:t>Have the latest presentation template open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View</a:t>
            </a:r>
            <a:r>
              <a:rPr lang="en-GB"/>
              <a:t> tab and select </a:t>
            </a:r>
            <a:r>
              <a:rPr lang="en-GB" b="1"/>
              <a:t>Normal </a:t>
            </a:r>
            <a:endParaRPr lang="en-GB"/>
          </a:p>
          <a:p>
            <a:pPr lvl="1" indent="177800"/>
            <a:r>
              <a:rPr lang="en-GB"/>
              <a:t>Delete all unwanted slides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Insert</a:t>
            </a:r>
            <a:r>
              <a:rPr lang="en-GB"/>
              <a:t> tab from the menu bar and select </a:t>
            </a:r>
            <a:r>
              <a:rPr lang="en-GB" b="1"/>
              <a:t>Slides from Files</a:t>
            </a:r>
          </a:p>
          <a:p>
            <a:pPr lvl="1" indent="177800"/>
            <a:r>
              <a:rPr lang="en-GB"/>
              <a:t>Click on </a:t>
            </a:r>
            <a:r>
              <a:rPr lang="en-GB" b="1"/>
              <a:t>Browse</a:t>
            </a:r>
            <a:r>
              <a:rPr lang="en-GB"/>
              <a:t>. Navigate to the presentation you wish to update with the new template. Highlight the presentation and click </a:t>
            </a:r>
            <a:r>
              <a:rPr lang="en-GB" b="1"/>
              <a:t>Open</a:t>
            </a:r>
            <a:r>
              <a:rPr lang="en-GB"/>
              <a:t> </a:t>
            </a:r>
          </a:p>
          <a:p>
            <a:pPr lvl="1" indent="177800"/>
            <a:r>
              <a:rPr lang="en-GB"/>
              <a:t>Wait for the slides from the presentation to load and click on </a:t>
            </a:r>
            <a:r>
              <a:rPr lang="en-GB" b="1"/>
              <a:t>Insert All</a:t>
            </a:r>
            <a:r>
              <a:rPr lang="en-GB"/>
              <a:t>. Then click </a:t>
            </a:r>
            <a:r>
              <a:rPr lang="en-GB" b="1"/>
              <a:t>Close</a:t>
            </a:r>
          </a:p>
          <a:p>
            <a:pPr lvl="1" indent="177800"/>
            <a:r>
              <a:rPr lang="en-GB"/>
              <a:t>Check the inserted slides to ensure that the most appropriate master slide has been used on each slide </a:t>
            </a:r>
          </a:p>
          <a:p>
            <a:pPr lvl="1" indent="177800"/>
            <a:r>
              <a:rPr lang="en-GB"/>
              <a:t>To change the master applied to a slide select the slide you wish to apply a different master to then click on the </a:t>
            </a:r>
            <a:r>
              <a:rPr lang="en-GB" b="1"/>
              <a:t>Format</a:t>
            </a:r>
            <a:r>
              <a:rPr lang="en-GB"/>
              <a:t> tab from the menu bar and select </a:t>
            </a:r>
            <a:r>
              <a:rPr lang="en-GB" b="1"/>
              <a:t>Slide Design</a:t>
            </a:r>
          </a:p>
          <a:p>
            <a:pPr lvl="1" indent="177800"/>
            <a:r>
              <a:rPr lang="en-GB"/>
              <a:t>From the </a:t>
            </a:r>
            <a:r>
              <a:rPr lang="en-GB" b="1"/>
              <a:t>Used in This Presentation</a:t>
            </a:r>
            <a:r>
              <a:rPr lang="en-GB"/>
              <a:t> section choose the master you wish to apply to the slide and hover over it to reveal a drop-down arrow. Click on the arrow and select </a:t>
            </a:r>
            <a:r>
              <a:rPr lang="en-GB" b="1"/>
              <a:t>Apply to Selected Slides</a:t>
            </a:r>
          </a:p>
          <a:p>
            <a:r>
              <a:rPr lang="en-GB"/>
              <a:t>It is important to thoroughly check the presentation to ensure that no further formatting is needed.</a:t>
            </a:r>
          </a:p>
        </p:txBody>
      </p:sp>
    </p:spTree>
    <p:extLst>
      <p:ext uri="{BB962C8B-B14F-4D97-AF65-F5344CB8AC3E}">
        <p14:creationId xmlns:p14="http://schemas.microsoft.com/office/powerpoint/2010/main" val="308723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 is possible to apply this template to exiting presentations.</a:t>
            </a:r>
          </a:p>
          <a:p>
            <a:pPr lvl="1" indent="177800"/>
            <a:r>
              <a:rPr lang="en-GB"/>
              <a:t>Have the latest presentation template open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View</a:t>
            </a:r>
            <a:r>
              <a:rPr lang="en-GB"/>
              <a:t> tab and select </a:t>
            </a:r>
            <a:r>
              <a:rPr lang="en-GB" b="1"/>
              <a:t>Normal </a:t>
            </a:r>
            <a:endParaRPr lang="en-GB"/>
          </a:p>
          <a:p>
            <a:pPr lvl="1" indent="177800"/>
            <a:r>
              <a:rPr lang="en-GB"/>
              <a:t>Delete all unwanted slides</a:t>
            </a:r>
          </a:p>
          <a:p>
            <a:pPr lvl="1" indent="177800"/>
            <a:r>
              <a:rPr lang="en-GB"/>
              <a:t>Click on the </a:t>
            </a:r>
            <a:r>
              <a:rPr lang="en-GB" b="1"/>
              <a:t>Insert</a:t>
            </a:r>
            <a:r>
              <a:rPr lang="en-GB"/>
              <a:t> tab from the menu bar and select </a:t>
            </a:r>
            <a:r>
              <a:rPr lang="en-GB" b="1"/>
              <a:t>Slides from Files</a:t>
            </a:r>
          </a:p>
          <a:p>
            <a:pPr lvl="1" indent="177800"/>
            <a:r>
              <a:rPr lang="en-GB"/>
              <a:t>Click on </a:t>
            </a:r>
            <a:r>
              <a:rPr lang="en-GB" b="1"/>
              <a:t>Browse</a:t>
            </a:r>
            <a:r>
              <a:rPr lang="en-GB"/>
              <a:t>. Navigate to the presentation you wish to update with the new template. Highlight the presentation and click </a:t>
            </a:r>
            <a:r>
              <a:rPr lang="en-GB" b="1"/>
              <a:t>Open</a:t>
            </a:r>
            <a:r>
              <a:rPr lang="en-GB"/>
              <a:t> </a:t>
            </a:r>
          </a:p>
          <a:p>
            <a:pPr lvl="1" indent="177800"/>
            <a:r>
              <a:rPr lang="en-GB"/>
              <a:t>Wait for the slides from the presentation to load and click on </a:t>
            </a:r>
            <a:r>
              <a:rPr lang="en-GB" b="1"/>
              <a:t>Insert All</a:t>
            </a:r>
            <a:r>
              <a:rPr lang="en-GB"/>
              <a:t>. Then click </a:t>
            </a:r>
            <a:r>
              <a:rPr lang="en-GB" b="1"/>
              <a:t>Close</a:t>
            </a:r>
          </a:p>
          <a:p>
            <a:pPr lvl="1" indent="177800"/>
            <a:r>
              <a:rPr lang="en-GB"/>
              <a:t>Check the inserted slides to ensure that the most appropriate master slide has been used on each slide </a:t>
            </a:r>
          </a:p>
          <a:p>
            <a:pPr lvl="1" indent="177800"/>
            <a:r>
              <a:rPr lang="en-GB"/>
              <a:t>To change the master applied to a slide select the slide you wish to apply a different master to then click on the </a:t>
            </a:r>
            <a:r>
              <a:rPr lang="en-GB" b="1"/>
              <a:t>Format</a:t>
            </a:r>
            <a:r>
              <a:rPr lang="en-GB"/>
              <a:t> tab from the menu bar and select </a:t>
            </a:r>
            <a:r>
              <a:rPr lang="en-GB" b="1"/>
              <a:t>Slide Design</a:t>
            </a:r>
          </a:p>
          <a:p>
            <a:pPr lvl="1" indent="177800"/>
            <a:r>
              <a:rPr lang="en-GB"/>
              <a:t>From the </a:t>
            </a:r>
            <a:r>
              <a:rPr lang="en-GB" b="1"/>
              <a:t>Used in This Presentation</a:t>
            </a:r>
            <a:r>
              <a:rPr lang="en-GB"/>
              <a:t> section choose the master you wish to apply to the slide and hover over it to reveal a drop-down arrow. Click on the arrow and select </a:t>
            </a:r>
            <a:r>
              <a:rPr lang="en-GB" b="1"/>
              <a:t>Apply to Selected Slides</a:t>
            </a:r>
          </a:p>
          <a:p>
            <a:r>
              <a:rPr lang="en-GB"/>
              <a:t>It is important to thoroughly check the presentation to ensure that no further formatting is needed.</a:t>
            </a:r>
          </a:p>
        </p:txBody>
      </p:sp>
    </p:spTree>
    <p:extLst>
      <p:ext uri="{BB962C8B-B14F-4D97-AF65-F5344CB8AC3E}">
        <p14:creationId xmlns:p14="http://schemas.microsoft.com/office/powerpoint/2010/main" val="261231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6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2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5" y="5879592"/>
            <a:ext cx="3780000" cy="61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77241"/>
            <a:ext cx="6753225" cy="3400425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86968" y="3258530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86968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8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560" y="757504"/>
            <a:ext cx="54900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560" y="1753200"/>
            <a:ext cx="5490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4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808080"/>
                </a:solidFill>
              </a:rPr>
              <a:t>Presentation title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5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808080"/>
                </a:solidFill>
              </a:rPr>
              <a:t>Presentation title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4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400" y="6413445"/>
            <a:ext cx="3434400" cy="201600"/>
          </a:xfrm>
        </p:spPr>
        <p:txBody>
          <a:bodyPr/>
          <a:lstStyle/>
          <a:p>
            <a:r>
              <a:rPr lang="en-GB" dirty="0" smtClean="0">
                <a:solidFill>
                  <a:srgbClr val="808080"/>
                </a:solidFill>
              </a:rPr>
              <a:t>Presentation title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84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6000"/>
            <a:ext cx="404280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78000"/>
            <a:ext cx="4042800" cy="3994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808080"/>
                </a:solidFill>
              </a:rPr>
              <a:t>Presentation title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90400"/>
            <a:ext cx="404280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90400"/>
            <a:ext cx="4042800" cy="640800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5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Presentation title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5525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23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Presentation title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39813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6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9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Presentation title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Presentation title</a:t>
            </a:r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44000"/>
            <a:ext cx="8225549" cy="51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1047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Presentation title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371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57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2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3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3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7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CD14-CE29-48C5-B547-0676371CDAC9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E8FC-9644-4631-A36D-1D1450F9A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415200"/>
            <a:ext cx="3434400" cy="201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srgbClr val="808080"/>
                </a:solidFill>
              </a:rPr>
              <a:t>Presentation title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15200"/>
            <a:ext cx="72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en-GB" sz="1100">
                <a:solidFill>
                  <a:srgbClr val="808080"/>
                </a:solidFill>
              </a:rPr>
              <a:pPr/>
              <a:t>‹#›</a:t>
            </a:fld>
            <a:endParaRPr lang="en-GB" sz="1100" dirty="0">
              <a:solidFill>
                <a:srgbClr val="80808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8348663" y="6450013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98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s.sap.com/wp-content/uploads/2015/06/4_736764.png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App%20Eating%20Work%20Desk.mp4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wp-content/uploads/2015/06/2_736747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s.sap.com/wp-content/uploads/2015/06/3_736763.png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320" y="-15713"/>
            <a:ext cx="5943432" cy="3932615"/>
          </a:xfrm>
        </p:spPr>
        <p:txBody>
          <a:bodyPr>
            <a:normAutofit/>
          </a:bodyPr>
          <a:lstStyle/>
          <a:p>
            <a:r>
              <a:rPr lang="en-GB" dirty="0" smtClean="0"/>
              <a:t>INDUSTRY </a:t>
            </a:r>
            <a:r>
              <a:rPr lang="en-GB" sz="16700" dirty="0" smtClean="0"/>
              <a:t>4.0</a:t>
            </a:r>
            <a:r>
              <a:rPr lang="en-GB" sz="20000" dirty="0" smtClean="0"/>
              <a:t/>
            </a:r>
            <a:br>
              <a:rPr lang="en-GB" sz="20000" dirty="0" smtClean="0"/>
            </a:b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00751" y="3398293"/>
            <a:ext cx="590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EYInterstate Light" panose="02000506000000020004" pitchFamily="2" charset="0"/>
              </a:rPr>
              <a:t>Why it matters?</a:t>
            </a:r>
            <a:endParaRPr lang="en-IN" sz="2800" b="1" dirty="0">
              <a:latin typeface="EYInterstate Light" panose="02000506000000020004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306235" y="4540877"/>
            <a:ext cx="1577789" cy="2119899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50378" y="5802594"/>
            <a:ext cx="3913973" cy="709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9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Tomorrow’s Factory</a:t>
            </a:r>
            <a:endParaRPr lang="en-IN" dirty="0"/>
          </a:p>
        </p:txBody>
      </p:sp>
      <p:pic>
        <p:nvPicPr>
          <p:cNvPr id="4" name="Picture 3" descr="/wp-content/uploads/2015/06/4_736764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1" y="879296"/>
            <a:ext cx="8229600" cy="5006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5880" y="5657316"/>
            <a:ext cx="2333002" cy="14527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4.0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Six Design Principles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71" y="1270855"/>
            <a:ext cx="8229600" cy="4698000"/>
          </a:xfrm>
        </p:spPr>
        <p:txBody>
          <a:bodyPr/>
          <a:lstStyle/>
          <a:p>
            <a:pPr lvl="0"/>
            <a:r>
              <a:rPr lang="en-US" sz="2000" b="1" dirty="0"/>
              <a:t>Interoperability</a:t>
            </a:r>
            <a:r>
              <a:rPr lang="en-US" sz="2000" dirty="0"/>
              <a:t>: the ability of </a:t>
            </a:r>
            <a:r>
              <a:rPr lang="en-US" sz="2000" b="1" dirty="0"/>
              <a:t>cyber-physical systems</a:t>
            </a:r>
            <a:r>
              <a:rPr lang="en-US" sz="2000" dirty="0"/>
              <a:t> (i.e. work piece carriers, assembly stations and products), humans and Smart Factories to connect and communicate with each other via the </a:t>
            </a:r>
            <a:r>
              <a:rPr lang="en-US" sz="2000" b="1" dirty="0"/>
              <a:t>Internet of Things</a:t>
            </a:r>
            <a:r>
              <a:rPr lang="en-US" sz="2000" dirty="0"/>
              <a:t> and the </a:t>
            </a:r>
            <a:r>
              <a:rPr lang="en-US" sz="2000" b="1" dirty="0"/>
              <a:t>Internet of Services</a:t>
            </a:r>
            <a:endParaRPr lang="en-IN" sz="2000" dirty="0"/>
          </a:p>
          <a:p>
            <a:pPr lvl="0"/>
            <a:r>
              <a:rPr lang="en-US" sz="2000" b="1" dirty="0"/>
              <a:t>Virtualization</a:t>
            </a:r>
            <a:r>
              <a:rPr lang="en-US" sz="2000" dirty="0"/>
              <a:t>: a virtual copy of the Smart Factory which is created by linking sensor data (from monitoring physical processes) with virtual plant models and simulation models</a:t>
            </a:r>
            <a:endParaRPr lang="en-IN" sz="2000" dirty="0"/>
          </a:p>
          <a:p>
            <a:pPr lvl="0"/>
            <a:r>
              <a:rPr lang="en-US" sz="2000" b="1" dirty="0"/>
              <a:t>Decentralization</a:t>
            </a:r>
            <a:r>
              <a:rPr lang="en-US" sz="2000" dirty="0"/>
              <a:t>: the ability of </a:t>
            </a:r>
            <a:r>
              <a:rPr lang="en-US" sz="2000" b="1" dirty="0"/>
              <a:t>cyber-physical systems </a:t>
            </a:r>
            <a:r>
              <a:rPr lang="en-US" sz="2000" dirty="0"/>
              <a:t>within Smart Factories to make decisions on their own</a:t>
            </a:r>
            <a:endParaRPr lang="en-IN" sz="2000" dirty="0"/>
          </a:p>
          <a:p>
            <a:pPr lvl="0"/>
            <a:r>
              <a:rPr lang="en-US" sz="2000" b="1" dirty="0"/>
              <a:t>Real-Time Capability</a:t>
            </a:r>
            <a:r>
              <a:rPr lang="en-US" sz="2000" dirty="0"/>
              <a:t>: the capability to collect and analyze data and provide the insights immediately</a:t>
            </a:r>
            <a:endParaRPr lang="en-IN" sz="2000" dirty="0"/>
          </a:p>
          <a:p>
            <a:pPr lvl="0"/>
            <a:r>
              <a:rPr lang="en-US" sz="2000" b="1" dirty="0"/>
              <a:t>Service Orientation</a:t>
            </a:r>
            <a:r>
              <a:rPr lang="en-US" sz="2000" dirty="0"/>
              <a:t>: offering of services (of </a:t>
            </a:r>
            <a:r>
              <a:rPr lang="en-US" sz="2000" b="1" dirty="0"/>
              <a:t>cyber-physical systems</a:t>
            </a:r>
            <a:r>
              <a:rPr lang="en-US" sz="2000" dirty="0"/>
              <a:t>, humans and Smart Factories) via the </a:t>
            </a:r>
            <a:r>
              <a:rPr lang="en-US" sz="2000" b="1" dirty="0"/>
              <a:t>Internet of Services</a:t>
            </a:r>
            <a:endParaRPr lang="en-IN" sz="2000" dirty="0"/>
          </a:p>
          <a:p>
            <a:pPr lvl="0"/>
            <a:r>
              <a:rPr lang="en-US" sz="2000" b="1" dirty="0"/>
              <a:t>Modularity</a:t>
            </a:r>
            <a:r>
              <a:rPr lang="en-US" sz="2000" dirty="0"/>
              <a:t>: flexible adaptation of Smart Factories for changing requirements of individual modules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310282" y="6338047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Industry 4.0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855195"/>
              </p:ext>
            </p:extLst>
          </p:nvPr>
        </p:nvGraphicFramePr>
        <p:xfrm>
          <a:off x="351692" y="1135038"/>
          <a:ext cx="8243668" cy="5041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Impacting all aspect of value chain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96" b="77865" l="27233" r="650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95" t="33532" r="34630" b="21538"/>
          <a:stretch/>
        </p:blipFill>
        <p:spPr bwMode="auto">
          <a:xfrm>
            <a:off x="1097280" y="1087567"/>
            <a:ext cx="7302122" cy="4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Implications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135994"/>
              </p:ext>
            </p:extLst>
          </p:nvPr>
        </p:nvGraphicFramePr>
        <p:xfrm>
          <a:off x="309284" y="1184364"/>
          <a:ext cx="6302531" cy="4697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working in Amazon WH</a:t>
            </a:r>
            <a:endParaRPr lang="en-IN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44719000"/>
              </p:ext>
            </p:extLst>
          </p:nvPr>
        </p:nvGraphicFramePr>
        <p:xfrm>
          <a:off x="689317" y="1252025"/>
          <a:ext cx="7582486" cy="4670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Product evolution: Connected and smart products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3739"/>
            <a:ext cx="1886426" cy="3454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840"/>
          <a:stretch/>
        </p:blipFill>
        <p:spPr>
          <a:xfrm>
            <a:off x="2823881" y="1343739"/>
            <a:ext cx="1976719" cy="3638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142" y="1546938"/>
            <a:ext cx="1875224" cy="3435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836" y="1519900"/>
            <a:ext cx="1869140" cy="36755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631214" y="4267732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280" tIns="164280" rIns="164280" bIns="16428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3200"/>
          </a:p>
        </p:txBody>
      </p:sp>
      <p:sp>
        <p:nvSpPr>
          <p:cNvPr id="23" name="Oval 22"/>
          <p:cNvSpPr/>
          <p:nvPr/>
        </p:nvSpPr>
        <p:spPr>
          <a:xfrm>
            <a:off x="5370096" y="429288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280" tIns="164280" rIns="164280" bIns="16428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3200"/>
          </a:p>
        </p:txBody>
      </p:sp>
      <p:sp>
        <p:nvSpPr>
          <p:cNvPr id="22" name="Oval 21"/>
          <p:cNvSpPr/>
          <p:nvPr/>
        </p:nvSpPr>
        <p:spPr>
          <a:xfrm>
            <a:off x="6188627" y="2572866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280" tIns="164280" rIns="164280" bIns="16428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3200"/>
          </a:p>
        </p:txBody>
      </p:sp>
      <p:sp>
        <p:nvSpPr>
          <p:cNvPr id="16" name="Oval 15"/>
          <p:cNvSpPr/>
          <p:nvPr/>
        </p:nvSpPr>
        <p:spPr>
          <a:xfrm>
            <a:off x="3855901" y="1077717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280" tIns="164280" rIns="164280" bIns="16428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3200"/>
          </a:p>
        </p:txBody>
      </p:sp>
      <p:sp>
        <p:nvSpPr>
          <p:cNvPr id="21" name="Oval 20"/>
          <p:cNvSpPr/>
          <p:nvPr/>
        </p:nvSpPr>
        <p:spPr>
          <a:xfrm>
            <a:off x="2464924" y="1508116"/>
            <a:ext cx="4212566" cy="421256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>
          <a:xfrm>
            <a:off x="469900" y="214300"/>
            <a:ext cx="8232775" cy="86040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Impact</a:t>
            </a:r>
            <a:br>
              <a:rPr lang="en-US" dirty="0"/>
            </a:b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738601" y="2286902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280" tIns="164280" rIns="164280" bIns="16428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3200"/>
          </a:p>
        </p:txBody>
      </p:sp>
      <p:sp>
        <p:nvSpPr>
          <p:cNvPr id="14" name="TextBox 13"/>
          <p:cNvSpPr txBox="1"/>
          <p:nvPr/>
        </p:nvSpPr>
        <p:spPr>
          <a:xfrm>
            <a:off x="4015831" y="1573459"/>
            <a:ext cx="1241970" cy="29854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</a:rPr>
              <a:t>Economy</a:t>
            </a:r>
            <a:endParaRPr lang="en-IN" sz="2000" dirty="0" err="1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1236" y="3118908"/>
            <a:ext cx="1197392" cy="29854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</a:rPr>
              <a:t>Business</a:t>
            </a:r>
            <a:endParaRPr lang="en-IN" sz="20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8637" y="4711752"/>
            <a:ext cx="1124253" cy="56015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</a:rPr>
              <a:t>National &amp; Global</a:t>
            </a:r>
            <a:endParaRPr lang="en-IN" sz="2000" dirty="0" err="1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3572" y="4838460"/>
            <a:ext cx="1012166" cy="29854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</a:rPr>
              <a:t>Society</a:t>
            </a:r>
            <a:endParaRPr lang="en-IN" sz="2000" dirty="0" err="1" smtClean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94787" y="2826807"/>
            <a:ext cx="1416420" cy="29854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</a:rPr>
              <a:t>Individual</a:t>
            </a:r>
            <a:endParaRPr lang="en-IN" sz="2000" dirty="0" err="1" smtClean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75620" y="3212904"/>
            <a:ext cx="1498976" cy="45550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3200" b="1" dirty="0" smtClean="0">
                <a:solidFill>
                  <a:schemeClr val="bg1"/>
                </a:solidFill>
              </a:rPr>
              <a:t>Impact</a:t>
            </a:r>
            <a:endParaRPr lang="en-IN" sz="3200" b="1" dirty="0" err="1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9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>
          <a:xfrm>
            <a:off x="469900" y="214300"/>
            <a:ext cx="8232775" cy="86040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Impact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Economy</a:t>
            </a:r>
            <a:endParaRPr lang="en-US" sz="2400" dirty="0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7675" y="1169644"/>
            <a:ext cx="8229600" cy="3178994"/>
          </a:xfrm>
        </p:spPr>
        <p:txBody>
          <a:bodyPr vert="horz" lIns="72000" tIns="72000" rIns="72000" bIns="72000" rtlCol="0" anchor="t" anchorCtr="0">
            <a:spAutoFit/>
          </a:bodyPr>
          <a:lstStyle/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 smtClean="0"/>
              <a:t>Growth</a:t>
            </a:r>
            <a:endParaRPr lang="en-US" sz="2000" dirty="0"/>
          </a:p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Ageing</a:t>
            </a:r>
          </a:p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Productivity</a:t>
            </a:r>
          </a:p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Employment</a:t>
            </a:r>
          </a:p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 err="1"/>
              <a:t>Labour</a:t>
            </a:r>
            <a:r>
              <a:rPr lang="en-US" sz="2000" dirty="0"/>
              <a:t> </a:t>
            </a:r>
            <a:r>
              <a:rPr lang="en-US" sz="2000" dirty="0" err="1"/>
              <a:t>subsititution</a:t>
            </a:r>
            <a:endParaRPr lang="en-US" sz="2000" dirty="0"/>
          </a:p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The nature of 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 r="2148" b="66099"/>
          <a:stretch/>
        </p:blipFill>
        <p:spPr>
          <a:xfrm>
            <a:off x="-19050" y="4165156"/>
            <a:ext cx="9163050" cy="2053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3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>
          <a:xfrm>
            <a:off x="469900" y="214300"/>
            <a:ext cx="8232775" cy="86040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Impact</a:t>
            </a:r>
            <a:br>
              <a:rPr lang="en-US" dirty="0" smtClean="0"/>
            </a:br>
            <a:r>
              <a:rPr lang="en-US" sz="2400" dirty="0" smtClean="0"/>
              <a:t>Business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9900" y="1450998"/>
            <a:ext cx="8229600" cy="2704505"/>
          </a:xfrm>
        </p:spPr>
        <p:txBody>
          <a:bodyPr vert="horz" lIns="72000" tIns="72000" rIns="72000" bIns="72000" rtlCol="0" anchor="t" anchorCtr="0">
            <a:spAutoFit/>
          </a:bodyPr>
          <a:lstStyle/>
          <a:p>
            <a:pPr marL="723900" indent="-3683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 smtClean="0"/>
              <a:t>Customer </a:t>
            </a:r>
            <a:r>
              <a:rPr lang="en-US" sz="2000" dirty="0"/>
              <a:t>expectations</a:t>
            </a:r>
          </a:p>
          <a:p>
            <a:pPr marL="723900" indent="-3683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Data enhanced products</a:t>
            </a:r>
          </a:p>
          <a:p>
            <a:pPr marL="723900" indent="-3683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Collaborative innovation</a:t>
            </a:r>
          </a:p>
          <a:p>
            <a:pPr marL="723900" indent="-368300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New operating </a:t>
            </a:r>
            <a:r>
              <a:rPr lang="en-US" sz="2000" dirty="0" smtClean="0"/>
              <a:t>models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Evolution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Industrial Revolution</a:t>
            </a:r>
          </a:p>
          <a:p>
            <a:r>
              <a:rPr lang="en-US" dirty="0" smtClean="0"/>
              <a:t>Building Blocks of Industry 4.0</a:t>
            </a:r>
          </a:p>
          <a:p>
            <a:r>
              <a:rPr lang="en-US" dirty="0" smtClean="0"/>
              <a:t>Potential Industrial Products Implications</a:t>
            </a:r>
          </a:p>
          <a:p>
            <a:r>
              <a:rPr lang="en-US" dirty="0" smtClean="0"/>
              <a:t>Potential Consumer Products Implications</a:t>
            </a:r>
          </a:p>
          <a:p>
            <a:r>
              <a:rPr lang="en-US" dirty="0" smtClean="0"/>
              <a:t>Impact of Industry 4.0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75812" y="6445624"/>
            <a:ext cx="636494" cy="277906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0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>
          <a:xfrm>
            <a:off x="469900" y="214300"/>
            <a:ext cx="8232775" cy="86040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Impact 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7697" y="1099306"/>
            <a:ext cx="8229600" cy="5320669"/>
          </a:xfrm>
        </p:spPr>
        <p:txBody>
          <a:bodyPr vert="horz" lIns="72000" tIns="72000" rIns="72000" bIns="72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  <a:buClr>
                <a:srgbClr val="FFD200"/>
              </a:buClr>
              <a:buSzPct val="80000"/>
            </a:pPr>
            <a:r>
              <a:rPr lang="en-US" b="1" dirty="0">
                <a:solidFill>
                  <a:srgbClr val="FFD200"/>
                </a:solidFill>
              </a:rPr>
              <a:t>National &amp; Global</a:t>
            </a:r>
          </a:p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Governments</a:t>
            </a:r>
          </a:p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Countries, regions &amp; cities</a:t>
            </a:r>
          </a:p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International </a:t>
            </a:r>
            <a:r>
              <a:rPr lang="en-US" sz="2000" dirty="0" smtClean="0"/>
              <a:t>security</a:t>
            </a:r>
            <a:endParaRPr lang="en-US" b="1" dirty="0">
              <a:solidFill>
                <a:srgbClr val="FFD20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  <a:buClr>
                <a:srgbClr val="FFD200"/>
              </a:buClr>
              <a:buSzPct val="80000"/>
            </a:pPr>
            <a:r>
              <a:rPr lang="en-US" b="1" dirty="0">
                <a:solidFill>
                  <a:srgbClr val="FFD200"/>
                </a:solidFill>
              </a:rPr>
              <a:t>Society</a:t>
            </a:r>
          </a:p>
          <a:p>
            <a:pPr marL="723900" indent="-3683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Inequality</a:t>
            </a:r>
          </a:p>
          <a:p>
            <a:pPr marL="723900" indent="-368300">
              <a:lnSpc>
                <a:spcPct val="150000"/>
              </a:lnSpc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 smtClean="0"/>
              <a:t>Community</a:t>
            </a:r>
          </a:p>
          <a:p>
            <a:pPr>
              <a:spcAft>
                <a:spcPts val="500"/>
              </a:spcAft>
            </a:pPr>
            <a:r>
              <a:rPr lang="en-US" b="1" dirty="0" smtClean="0">
                <a:solidFill>
                  <a:srgbClr val="FFD200"/>
                </a:solidFill>
              </a:rPr>
              <a:t>The </a:t>
            </a:r>
            <a:r>
              <a:rPr lang="en-US" b="1" dirty="0">
                <a:solidFill>
                  <a:srgbClr val="FFD200"/>
                </a:solidFill>
              </a:rPr>
              <a:t>Individual</a:t>
            </a:r>
          </a:p>
          <a:p>
            <a:pPr marL="723900" indent="-368300">
              <a:lnSpc>
                <a:spcPct val="150000"/>
              </a:lnSpc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Identity, morality &amp; ethics</a:t>
            </a:r>
          </a:p>
          <a:p>
            <a:pPr marL="723900" indent="-368300">
              <a:lnSpc>
                <a:spcPct val="150000"/>
              </a:lnSpc>
              <a:spcAft>
                <a:spcPts val="500"/>
              </a:spcAft>
              <a:buClr>
                <a:schemeClr val="bg1"/>
              </a:buClr>
              <a:buSzPct val="80000"/>
            </a:pPr>
            <a:r>
              <a:rPr lang="en-US" sz="2000" dirty="0"/>
              <a:t>Human </a:t>
            </a:r>
            <a:r>
              <a:rPr lang="en-US" sz="2000" dirty="0" smtClean="0"/>
              <a:t>connection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36797"/>
          <a:stretch/>
        </p:blipFill>
        <p:spPr>
          <a:xfrm>
            <a:off x="5105400" y="1749474"/>
            <a:ext cx="4038600" cy="4384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Skills to be relevant in Industry 4.0</a:t>
            </a:r>
            <a:endParaRPr lang="en-IN" dirty="0"/>
          </a:p>
        </p:txBody>
      </p:sp>
      <p:pic>
        <p:nvPicPr>
          <p:cNvPr id="2050" name="Picture 2" descr="https://weforum-assets-production.s3-eu-west-1.amazonaws.com/editor/bD4ikTLC2_fTr1843WCwYsZFbkCs-VwJBAQu2COD1r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7"/>
          <a:stretch/>
        </p:blipFill>
        <p:spPr bwMode="auto">
          <a:xfrm>
            <a:off x="457200" y="1239679"/>
            <a:ext cx="7670381" cy="494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4221" y="5990602"/>
            <a:ext cx="3597779" cy="195731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6" y="2511188"/>
            <a:ext cx="7970293" cy="306853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6000" dirty="0" smtClean="0"/>
              <a:t>Thank </a:t>
            </a:r>
            <a:r>
              <a:rPr lang="en-US" sz="20000" dirty="0" smtClean="0">
                <a:solidFill>
                  <a:srgbClr val="0070C0"/>
                </a:solidFill>
              </a:rPr>
              <a:t>YOU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4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Evolution</a:t>
            </a:r>
            <a:endParaRPr lang="en-IN" dirty="0"/>
          </a:p>
        </p:txBody>
      </p:sp>
      <p:sp>
        <p:nvSpPr>
          <p:cNvPr id="5" name="Rechteck 6"/>
          <p:cNvSpPr/>
          <p:nvPr/>
        </p:nvSpPr>
        <p:spPr>
          <a:xfrm>
            <a:off x="6804248" y="2023346"/>
            <a:ext cx="1812006" cy="914450"/>
          </a:xfrm>
          <a:prstGeom prst="rect">
            <a:avLst/>
          </a:prstGeom>
          <a:solidFill>
            <a:srgbClr val="FFC000"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200" b="1" kern="0" dirty="0" smtClean="0">
                <a:latin typeface="Frutiger 45 Light" pitchFamily="34" charset="0"/>
                <a:ea typeface="ＭＳ Ｐゴシック" pitchFamily="1" charset="-128"/>
              </a:rPr>
              <a:t>4. </a:t>
            </a:r>
            <a:r>
              <a:rPr lang="en-US" altLang="de-DE" sz="1200" b="1" dirty="0" smtClean="0">
                <a:latin typeface="Frutiger 45 Light" charset="0"/>
              </a:rPr>
              <a:t>Industrial revolution</a:t>
            </a:r>
            <a:endParaRPr lang="en-US" sz="1200" b="1" kern="0" dirty="0" smtClean="0">
              <a:latin typeface="Frutiger 45 Light" pitchFamily="34" charset="0"/>
              <a:ea typeface="ＭＳ Ｐゴシック" pitchFamily="1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100" kern="0" dirty="0" smtClean="0">
                <a:latin typeface="Frutiger 45 Light" pitchFamily="34" charset="0"/>
                <a:ea typeface="ＭＳ Ｐゴシック" pitchFamily="1" charset="-128"/>
              </a:rPr>
              <a:t>Based on cyber-physical-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100" kern="0" dirty="0" smtClean="0">
                <a:latin typeface="Frutiger 45 Light" pitchFamily="34" charset="0"/>
                <a:ea typeface="ＭＳ Ｐゴシック" pitchFamily="1" charset="-128"/>
              </a:rPr>
              <a:t>systems</a:t>
            </a:r>
          </a:p>
        </p:txBody>
      </p:sp>
      <p:sp>
        <p:nvSpPr>
          <p:cNvPr id="6" name="Rechteck 24"/>
          <p:cNvSpPr/>
          <p:nvPr/>
        </p:nvSpPr>
        <p:spPr>
          <a:xfrm>
            <a:off x="4791982" y="2940304"/>
            <a:ext cx="3824273" cy="919316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de-DE" sz="1200" b="1" kern="0" dirty="0">
                <a:latin typeface="Frutiger 45 Light" pitchFamily="34" charset="0"/>
                <a:ea typeface="ＭＳ Ｐゴシック" pitchFamily="1" charset="-128"/>
              </a:rPr>
              <a:t>3. </a:t>
            </a:r>
            <a:r>
              <a:rPr lang="en-US" altLang="de-DE" sz="1200" b="1" dirty="0" smtClean="0">
                <a:latin typeface="Frutiger 45 Light" charset="0"/>
              </a:rPr>
              <a:t>Industrial revolution </a:t>
            </a:r>
            <a:endParaRPr lang="en-US" sz="1200" b="1" kern="0" dirty="0" smtClean="0">
              <a:latin typeface="Frutiger 45 Light" pitchFamily="34" charset="0"/>
              <a:ea typeface="ＭＳ Ｐゴシック" pitchFamily="1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100" kern="0" dirty="0" smtClean="0">
                <a:latin typeface="Frutiger 45 Light" pitchFamily="34" charset="0"/>
                <a:ea typeface="ＭＳ Ｐゴシック" pitchFamily="1" charset="-128"/>
              </a:rPr>
              <a:t>Through the use of electronics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100" kern="0" dirty="0" smtClean="0">
                <a:latin typeface="Frutiger 45 Light" pitchFamily="34" charset="0"/>
                <a:ea typeface="ＭＳ Ｐゴシック" pitchFamily="1" charset="-128"/>
              </a:rPr>
              <a:t>and IT further progression 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100" kern="0" dirty="0" smtClean="0">
                <a:latin typeface="Frutiger 45 Light" pitchFamily="34" charset="0"/>
                <a:ea typeface="ＭＳ Ｐゴシック" pitchFamily="1" charset="-128"/>
              </a:rPr>
              <a:t>autonomous production</a:t>
            </a:r>
          </a:p>
        </p:txBody>
      </p:sp>
      <p:sp>
        <p:nvSpPr>
          <p:cNvPr id="7" name="Rechteck 5"/>
          <p:cNvSpPr>
            <a:spLocks noChangeArrowheads="1"/>
          </p:cNvSpPr>
          <p:nvPr/>
        </p:nvSpPr>
        <p:spPr bwMode="auto">
          <a:xfrm>
            <a:off x="2665767" y="3862128"/>
            <a:ext cx="5950488" cy="9615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200" b="1" dirty="0" smtClean="0">
                <a:solidFill>
                  <a:srgbClr val="FFFFFF"/>
                </a:solidFill>
                <a:latin typeface="Frutiger 45 Light" charset="0"/>
              </a:rPr>
              <a:t>2. Industrial revolution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100" dirty="0" smtClean="0">
                <a:solidFill>
                  <a:srgbClr val="FFFFFF"/>
                </a:solidFill>
                <a:latin typeface="Frutiger 45 Light" charset="0"/>
              </a:rPr>
              <a:t>Introducing mass production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100" dirty="0" smtClean="0">
                <a:solidFill>
                  <a:srgbClr val="FFFFFF"/>
                </a:solidFill>
                <a:latin typeface="Frutiger 45 Light" charset="0"/>
              </a:rPr>
              <a:t>lines powered by electric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100" dirty="0" smtClean="0">
                <a:solidFill>
                  <a:srgbClr val="FFFFFF"/>
                </a:solidFill>
                <a:latin typeface="Frutiger 45 Light" charset="0"/>
              </a:rPr>
              <a:t>energy</a:t>
            </a:r>
            <a:endParaRPr lang="en-US" altLang="de-DE" sz="1100" dirty="0">
              <a:solidFill>
                <a:srgbClr val="FFFFFF"/>
              </a:solidFill>
              <a:latin typeface="Frutiger 45 Light" charset="0"/>
            </a:endParaRPr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539553" y="4772978"/>
            <a:ext cx="8076702" cy="949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de-DE" altLang="de-DE" sz="1200" b="1" dirty="0" smtClean="0">
                <a:solidFill>
                  <a:srgbClr val="FFFFFF"/>
                </a:solidFill>
                <a:latin typeface="Frutiger 45 Light" charset="0"/>
              </a:rPr>
              <a:t>1</a:t>
            </a:r>
            <a:r>
              <a:rPr lang="en-US" altLang="de-DE" sz="1200" b="1" dirty="0" smtClean="0">
                <a:solidFill>
                  <a:srgbClr val="FFFFFF"/>
                </a:solidFill>
                <a:latin typeface="Frutiger 45 Light" charset="0"/>
              </a:rPr>
              <a:t>. Industrial revolution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100" dirty="0" smtClean="0">
                <a:solidFill>
                  <a:srgbClr val="FFFFFF"/>
                </a:solidFill>
                <a:latin typeface="Frutiger 45 Light" charset="0"/>
              </a:rPr>
              <a:t>Introducing mechanical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100" dirty="0" smtClean="0">
                <a:solidFill>
                  <a:srgbClr val="FFFFFF"/>
                </a:solidFill>
                <a:latin typeface="Frutiger 45 Light" charset="0"/>
              </a:rPr>
              <a:t>production machines powered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100" dirty="0" smtClean="0">
                <a:solidFill>
                  <a:srgbClr val="FFFFFF"/>
                </a:solidFill>
                <a:latin typeface="Frutiger 45 Light" charset="0"/>
              </a:rPr>
              <a:t>by water and steam</a:t>
            </a:r>
            <a:endParaRPr lang="en-US" altLang="de-DE" sz="1100" dirty="0">
              <a:solidFill>
                <a:srgbClr val="FFFFFF"/>
              </a:solidFill>
              <a:latin typeface="Frutiger 45 Light" charset="0"/>
            </a:endParaRPr>
          </a:p>
        </p:txBody>
      </p:sp>
      <p:cxnSp>
        <p:nvCxnSpPr>
          <p:cNvPr id="9" name="Gerade Verbindung mit Pfeil 78"/>
          <p:cNvCxnSpPr>
            <a:cxnSpLocks noChangeShapeType="1"/>
          </p:cNvCxnSpPr>
          <p:nvPr/>
        </p:nvCxnSpPr>
        <p:spPr bwMode="auto">
          <a:xfrm>
            <a:off x="6793959" y="2023346"/>
            <a:ext cx="6246" cy="3699458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feld 79"/>
          <p:cNvSpPr txBox="1">
            <a:spLocks noChangeArrowheads="1"/>
          </p:cNvSpPr>
          <p:nvPr/>
        </p:nvSpPr>
        <p:spPr bwMode="auto">
          <a:xfrm>
            <a:off x="1018961" y="5716085"/>
            <a:ext cx="113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200" b="1" dirty="0" smtClean="0">
                <a:latin typeface="Frutiger 45 Light" charset="0"/>
              </a:rPr>
              <a:t>End of the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200" b="1" dirty="0" smtClean="0">
                <a:latin typeface="Frutiger 45 Light" charset="0"/>
              </a:rPr>
              <a:t>18th century</a:t>
            </a:r>
            <a:r>
              <a:rPr lang="de-DE" altLang="de-DE" sz="1200" b="1" dirty="0" smtClean="0">
                <a:latin typeface="Frutiger 45 Light" charset="0"/>
              </a:rPr>
              <a:t>.</a:t>
            </a:r>
            <a:endParaRPr lang="de-DE" altLang="de-DE" sz="1200" b="1" dirty="0">
              <a:latin typeface="Frutiger 45 Light" charset="0"/>
            </a:endParaRPr>
          </a:p>
        </p:txBody>
      </p:sp>
      <p:sp>
        <p:nvSpPr>
          <p:cNvPr id="11" name="Textfeld 80"/>
          <p:cNvSpPr txBox="1">
            <a:spLocks noChangeArrowheads="1"/>
          </p:cNvSpPr>
          <p:nvPr/>
        </p:nvSpPr>
        <p:spPr bwMode="auto">
          <a:xfrm>
            <a:off x="3050787" y="5724577"/>
            <a:ext cx="1446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anose="02020603050405020304" pitchFamily="18" charset="0"/>
              <a:buNone/>
            </a:pPr>
            <a:r>
              <a:rPr lang="en-US" altLang="de-DE" sz="1200" b="1" dirty="0" smtClean="0">
                <a:latin typeface="Frutiger 45 Light" charset="0"/>
              </a:rPr>
              <a:t>Beginning of the </a:t>
            </a:r>
          </a:p>
          <a:p>
            <a:pPr algn="ctr" eaLnBrk="1" hangingPunct="1">
              <a:buFont typeface="Times" panose="02020603050405020304" pitchFamily="18" charset="0"/>
              <a:buNone/>
            </a:pPr>
            <a:r>
              <a:rPr lang="en-US" altLang="de-DE" sz="1200" b="1" dirty="0" smtClean="0">
                <a:latin typeface="Frutiger 45 Light" charset="0"/>
              </a:rPr>
              <a:t>20th century</a:t>
            </a:r>
            <a:endParaRPr lang="en-US" altLang="de-DE" sz="1200" b="1" dirty="0">
              <a:latin typeface="Frutiger 45 Light" charset="0"/>
            </a:endParaRPr>
          </a:p>
        </p:txBody>
      </p:sp>
      <p:sp>
        <p:nvSpPr>
          <p:cNvPr id="12" name="Textfeld 81"/>
          <p:cNvSpPr txBox="1">
            <a:spLocks noChangeArrowheads="1"/>
          </p:cNvSpPr>
          <p:nvPr/>
        </p:nvSpPr>
        <p:spPr bwMode="auto">
          <a:xfrm>
            <a:off x="5120262" y="5716086"/>
            <a:ext cx="1446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anose="02020603050405020304" pitchFamily="18" charset="0"/>
              <a:buNone/>
            </a:pPr>
            <a:r>
              <a:rPr lang="en-US" altLang="de-DE" sz="1200" b="1" dirty="0" smtClean="0">
                <a:latin typeface="Frutiger 45 Light" charset="0"/>
              </a:rPr>
              <a:t>Beginning of the </a:t>
            </a:r>
          </a:p>
          <a:p>
            <a:pPr algn="ctr" eaLnBrk="1" hangingPunct="1">
              <a:buFont typeface="Times" panose="02020603050405020304" pitchFamily="18" charset="0"/>
              <a:buNone/>
            </a:pPr>
            <a:r>
              <a:rPr lang="en-US" altLang="de-DE" sz="1200" b="1" dirty="0" smtClean="0">
                <a:latin typeface="Frutiger 45 Light" charset="0"/>
              </a:rPr>
              <a:t>70th</a:t>
            </a:r>
            <a:endParaRPr lang="en-US" altLang="de-DE" sz="1200" b="1" dirty="0">
              <a:latin typeface="Frutiger 45 Light" charset="0"/>
            </a:endParaRPr>
          </a:p>
        </p:txBody>
      </p:sp>
      <p:pic>
        <p:nvPicPr>
          <p:cNvPr id="13" name="Picture 2" descr="C:\Users\hodapp\Desktop\Ford_fertigung_19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71" y="2533024"/>
            <a:ext cx="1592262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hodapp\Desktop\643px-Dampfma_g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09" y="3401593"/>
            <a:ext cx="136842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Users\hodapp\Desktop\Industrierobo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20" y="1439358"/>
            <a:ext cx="14351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79" y="1010852"/>
            <a:ext cx="179387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5"/>
          <p:cNvSpPr txBox="1"/>
          <p:nvPr/>
        </p:nvSpPr>
        <p:spPr>
          <a:xfrm>
            <a:off x="1079386" y="5444669"/>
            <a:ext cx="10486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200" b="1" kern="0" dirty="0" smtClean="0">
                <a:solidFill>
                  <a:sysClr val="window" lastClr="FFFFFF"/>
                </a:solidFill>
                <a:latin typeface="Frutiger 45 Light" pitchFamily="34" charset="0"/>
                <a:ea typeface="ＭＳ Ｐゴシック" pitchFamily="1" charset="-128"/>
              </a:rPr>
              <a:t>Industry 1.0</a:t>
            </a:r>
            <a:endParaRPr lang="en-US" sz="1200" b="1" kern="0" dirty="0">
              <a:solidFill>
                <a:sysClr val="window" lastClr="FFFFFF"/>
              </a:solidFill>
              <a:latin typeface="Frutiger 45 Light" pitchFamily="34" charset="0"/>
              <a:ea typeface="ＭＳ Ｐゴシック" pitchFamily="1" charset="-128"/>
            </a:endParaRPr>
          </a:p>
        </p:txBody>
      </p:sp>
      <p:sp>
        <p:nvSpPr>
          <p:cNvPr id="18" name="Textfeld 16"/>
          <p:cNvSpPr txBox="1"/>
          <p:nvPr/>
        </p:nvSpPr>
        <p:spPr>
          <a:xfrm>
            <a:off x="5268628" y="5444616"/>
            <a:ext cx="10486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200" b="1" kern="0" dirty="0" smtClean="0">
                <a:solidFill>
                  <a:sysClr val="window" lastClr="FFFFFF"/>
                </a:solidFill>
                <a:latin typeface="Frutiger 45 Light" pitchFamily="34" charset="0"/>
                <a:ea typeface="ＭＳ Ｐゴシック" pitchFamily="1" charset="-128"/>
              </a:rPr>
              <a:t>Industry 3.0</a:t>
            </a:r>
            <a:endParaRPr lang="en-US" sz="1200" b="1" kern="0" dirty="0">
              <a:solidFill>
                <a:sysClr val="window" lastClr="FFFFFF"/>
              </a:solidFill>
              <a:latin typeface="Frutiger 45 Light" pitchFamily="34" charset="0"/>
              <a:ea typeface="ＭＳ Ｐゴシック" pitchFamily="1" charset="-128"/>
            </a:endParaRPr>
          </a:p>
        </p:txBody>
      </p:sp>
      <p:sp>
        <p:nvSpPr>
          <p:cNvPr id="19" name="Textfeld 17"/>
          <p:cNvSpPr txBox="1"/>
          <p:nvPr/>
        </p:nvSpPr>
        <p:spPr>
          <a:xfrm>
            <a:off x="3232204" y="5444668"/>
            <a:ext cx="10486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200" b="1" kern="0" dirty="0" smtClean="0">
                <a:solidFill>
                  <a:sysClr val="window" lastClr="FFFFFF"/>
                </a:solidFill>
                <a:latin typeface="Frutiger 45 Light" pitchFamily="34" charset="0"/>
                <a:ea typeface="ＭＳ Ｐゴシック" pitchFamily="1" charset="-128"/>
              </a:rPr>
              <a:t>Industry 2.0</a:t>
            </a:r>
            <a:endParaRPr lang="en-US" sz="1200" b="1" kern="0" dirty="0">
              <a:solidFill>
                <a:sysClr val="window" lastClr="FFFFFF"/>
              </a:solidFill>
              <a:latin typeface="Frutiger 45 Light" pitchFamily="34" charset="0"/>
              <a:ea typeface="ＭＳ Ｐゴシック" pitchFamily="1" charset="-128"/>
            </a:endParaRPr>
          </a:p>
        </p:txBody>
      </p:sp>
      <p:cxnSp>
        <p:nvCxnSpPr>
          <p:cNvPr id="20" name="Gerade Verbindung mit Pfeil 78"/>
          <p:cNvCxnSpPr>
            <a:cxnSpLocks noChangeShapeType="1"/>
          </p:cNvCxnSpPr>
          <p:nvPr/>
        </p:nvCxnSpPr>
        <p:spPr bwMode="auto">
          <a:xfrm>
            <a:off x="2665768" y="3862128"/>
            <a:ext cx="8505" cy="1860676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78"/>
          <p:cNvCxnSpPr>
            <a:cxnSpLocks noChangeShapeType="1"/>
          </p:cNvCxnSpPr>
          <p:nvPr/>
        </p:nvCxnSpPr>
        <p:spPr bwMode="auto">
          <a:xfrm>
            <a:off x="4791981" y="2932435"/>
            <a:ext cx="0" cy="2790369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78"/>
          <p:cNvCxnSpPr>
            <a:cxnSpLocks noChangeShapeType="1"/>
          </p:cNvCxnSpPr>
          <p:nvPr/>
        </p:nvCxnSpPr>
        <p:spPr bwMode="auto">
          <a:xfrm>
            <a:off x="539553" y="4772978"/>
            <a:ext cx="0" cy="949826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feld 21"/>
          <p:cNvSpPr txBox="1"/>
          <p:nvPr/>
        </p:nvSpPr>
        <p:spPr>
          <a:xfrm>
            <a:off x="7181341" y="5439488"/>
            <a:ext cx="10486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/>
            </a:pPr>
            <a:r>
              <a:rPr lang="en-US" sz="1200" b="1" kern="0" dirty="0" smtClean="0">
                <a:solidFill>
                  <a:sysClr val="window" lastClr="FFFFFF"/>
                </a:solidFill>
                <a:latin typeface="Frutiger 45 Light" pitchFamily="34" charset="0"/>
                <a:ea typeface="ＭＳ Ｐゴシック" pitchFamily="1" charset="-128"/>
              </a:rPr>
              <a:t>Industry 4.0</a:t>
            </a:r>
            <a:endParaRPr lang="en-US" sz="1200" b="1" kern="0" dirty="0">
              <a:solidFill>
                <a:sysClr val="window" lastClr="FFFFFF"/>
              </a:solidFill>
              <a:latin typeface="Frutiger 45 Light" pitchFamily="34" charset="0"/>
              <a:ea typeface="ＭＳ Ｐゴシック" pitchFamily="1" charset="-128"/>
            </a:endParaRPr>
          </a:p>
        </p:txBody>
      </p:sp>
      <p:cxnSp>
        <p:nvCxnSpPr>
          <p:cNvPr id="24" name="Gerade Verbindung mit Pfeil 83"/>
          <p:cNvCxnSpPr>
            <a:cxnSpLocks noChangeShapeType="1"/>
          </p:cNvCxnSpPr>
          <p:nvPr/>
        </p:nvCxnSpPr>
        <p:spPr bwMode="auto">
          <a:xfrm flipV="1">
            <a:off x="8754368" y="3051890"/>
            <a:ext cx="0" cy="811212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84"/>
          <p:cNvSpPr txBox="1">
            <a:spLocks noChangeArrowheads="1"/>
          </p:cNvSpPr>
          <p:nvPr/>
        </p:nvSpPr>
        <p:spPr bwMode="auto">
          <a:xfrm rot="-5400000">
            <a:off x="7833618" y="4538243"/>
            <a:ext cx="1841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de-DE" altLang="de-DE" sz="1200" b="1" dirty="0" smtClean="0">
                <a:latin typeface="Frutiger 45 Light" charset="0"/>
              </a:rPr>
              <a:t>Level </a:t>
            </a:r>
            <a:r>
              <a:rPr lang="de-DE" altLang="de-DE" sz="1200" b="1" dirty="0" err="1" smtClean="0">
                <a:latin typeface="Frutiger 45 Light" charset="0"/>
              </a:rPr>
              <a:t>of</a:t>
            </a:r>
            <a:r>
              <a:rPr lang="de-DE" altLang="de-DE" sz="1200" b="1" dirty="0" smtClean="0">
                <a:latin typeface="Frutiger 45 Light" charset="0"/>
              </a:rPr>
              <a:t> </a:t>
            </a:r>
            <a:r>
              <a:rPr lang="de-DE" altLang="de-DE" sz="1200" b="1" dirty="0" err="1" smtClean="0">
                <a:latin typeface="Frutiger 45 Light" charset="0"/>
              </a:rPr>
              <a:t>complexity</a:t>
            </a:r>
            <a:endParaRPr lang="de-DE" altLang="de-DE" sz="1200" b="1" dirty="0">
              <a:latin typeface="Frutiger 45 Light" charset="0"/>
            </a:endParaRPr>
          </a:p>
        </p:txBody>
      </p:sp>
      <p:sp>
        <p:nvSpPr>
          <p:cNvPr id="26" name="Textfeld 82"/>
          <p:cNvSpPr txBox="1">
            <a:spLocks noChangeArrowheads="1"/>
          </p:cNvSpPr>
          <p:nvPr/>
        </p:nvSpPr>
        <p:spPr bwMode="auto">
          <a:xfrm>
            <a:off x="7405864" y="5727821"/>
            <a:ext cx="6269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en-US" altLang="de-DE" sz="1200" b="1" dirty="0" smtClean="0">
                <a:latin typeface="Frutiger 45 Light" charset="0"/>
              </a:rPr>
              <a:t>Today</a:t>
            </a:r>
            <a:endParaRPr lang="en-US" altLang="de-DE" sz="1200" b="1" dirty="0">
              <a:latin typeface="Frutiger 45 Light" charset="0"/>
            </a:endParaRPr>
          </a:p>
        </p:txBody>
      </p: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7628142" y="6025240"/>
            <a:ext cx="12923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Times" panose="02020603050405020304" pitchFamily="18" charset="0"/>
              <a:buNone/>
            </a:pPr>
            <a:r>
              <a:rPr lang="de-DE" altLang="de-DE" sz="900" dirty="0" smtClean="0">
                <a:latin typeface="+mn-lt"/>
              </a:rPr>
              <a:t>Source: </a:t>
            </a:r>
            <a:r>
              <a:rPr lang="de-DE" altLang="de-DE" sz="900" dirty="0">
                <a:latin typeface="+mn-lt"/>
              </a:rPr>
              <a:t>DFKI/Bauer IAO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8142" y="6025240"/>
            <a:ext cx="1387671" cy="16100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>
          <a:xfrm>
            <a:off x="468086" y="212486"/>
            <a:ext cx="8232775" cy="860400"/>
          </a:xfrm>
        </p:spPr>
        <p:txBody>
          <a:bodyPr/>
          <a:lstStyle/>
          <a:p>
            <a:r>
              <a:rPr lang="en-GB" dirty="0" smtClean="0"/>
              <a:t>Phases of earlier 3 Industrial Revolutions</a:t>
            </a:r>
            <a:endParaRPr lang="en-US" sz="2600" b="0" dirty="0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1733" y="1229006"/>
            <a:ext cx="8341483" cy="3053895"/>
          </a:xfrm>
        </p:spPr>
        <p:txBody>
          <a:bodyPr wrap="square" lIns="72000" tIns="72000" rIns="72000" bIns="7200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04C3E"/>
              </a:buClr>
              <a:buSzPct val="150000"/>
              <a:buFont typeface="+mj-lt"/>
              <a:buAutoNum type="arabicPeriod"/>
            </a:pPr>
            <a:r>
              <a:rPr lang="en-US" sz="2000" dirty="0" smtClean="0"/>
              <a:t>1760 to 1840 - Ushered in Mechanical production; railways and steam engine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04C3E"/>
              </a:buClr>
              <a:buSzPct val="150000"/>
              <a:buFont typeface="+mj-lt"/>
              <a:buAutoNum type="arabicPeriod"/>
            </a:pPr>
            <a:r>
              <a:rPr lang="en-US" sz="2000" dirty="0" smtClean="0"/>
              <a:t>1870 to 1940 - Mass production; electricity and assembly line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04C3E"/>
              </a:buClr>
              <a:buSzPct val="150000"/>
              <a:buFont typeface="+mj-lt"/>
              <a:buAutoNum type="arabicPeriod"/>
            </a:pPr>
            <a:r>
              <a:rPr lang="en-US" sz="2000" dirty="0" smtClean="0"/>
              <a:t>1960 to 2010 - Computers; semi conductors, main frame computing, personal devices, internet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 r="2148" b="66099"/>
          <a:stretch/>
        </p:blipFill>
        <p:spPr>
          <a:xfrm>
            <a:off x="-19050" y="4080748"/>
            <a:ext cx="9163050" cy="20533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5812" y="6418729"/>
            <a:ext cx="636494" cy="277906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>
          <a:xfrm>
            <a:off x="469900" y="214300"/>
            <a:ext cx="8232775" cy="86040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smtClean="0"/>
              <a:t>Industry 4.0: Germany</a:t>
            </a:r>
            <a:br>
              <a:rPr lang="en-GB" dirty="0" smtClean="0"/>
            </a:br>
            <a:r>
              <a:rPr lang="en-GB" sz="2400" dirty="0" smtClean="0">
                <a:solidFill>
                  <a:schemeClr val="tx1"/>
                </a:solidFill>
              </a:rPr>
              <a:t>Smart Manufacturing Leadership Coalition: INDIA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1691" y="907965"/>
            <a:ext cx="8665700" cy="3884891"/>
          </a:xfrm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None/>
            </a:pPr>
            <a:r>
              <a:rPr lang="en-US" sz="1800" b="1" dirty="0" smtClean="0"/>
              <a:t>A collective </a:t>
            </a:r>
            <a:r>
              <a:rPr lang="en-US" sz="1800" b="1" dirty="0"/>
              <a:t>term </a:t>
            </a:r>
            <a:r>
              <a:rPr lang="en-US" sz="1800" dirty="0"/>
              <a:t>for technologies and concepts of value chain organization. Based on the technological concepts of cyber-physical systems, the Internet of Things</a:t>
            </a:r>
            <a:r>
              <a:rPr lang="en-US" sz="1800" baseline="30000" dirty="0"/>
              <a:t> </a:t>
            </a:r>
            <a:r>
              <a:rPr lang="en-US" sz="1800" dirty="0"/>
              <a:t>and the Internet of Services, it facilitates the </a:t>
            </a:r>
            <a:r>
              <a:rPr lang="en-US" sz="1800" b="1" dirty="0"/>
              <a:t>vision of the Smart Factory. </a:t>
            </a:r>
            <a:endParaRPr lang="en-US" sz="1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None/>
            </a:pPr>
            <a:r>
              <a:rPr lang="en-US" sz="1800" dirty="0" smtClean="0"/>
              <a:t>Within </a:t>
            </a:r>
            <a:r>
              <a:rPr lang="en-US" sz="1800" dirty="0"/>
              <a:t>the modular structured Smart Factories of Industry 4.0, cyber-physical systems monitor physical processes, create a virtual copy of the physical world and make decentralized decisions. </a:t>
            </a:r>
            <a:endParaRPr lang="en-US" sz="1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80000"/>
              <a:buNone/>
            </a:pPr>
            <a:r>
              <a:rPr lang="en-US" sz="1800" dirty="0" smtClean="0"/>
              <a:t>Over </a:t>
            </a:r>
            <a:r>
              <a:rPr lang="en-US" sz="1800" dirty="0"/>
              <a:t>the Internet of </a:t>
            </a:r>
            <a:r>
              <a:rPr lang="en-US" sz="1800" dirty="0" smtClean="0"/>
              <a:t>Things, Cyber-physical </a:t>
            </a:r>
            <a:r>
              <a:rPr lang="en-US" sz="1800" dirty="0"/>
              <a:t>systems communicate </a:t>
            </a:r>
            <a:r>
              <a:rPr lang="en-US" sz="1800" dirty="0" smtClean="0"/>
              <a:t>&amp; </a:t>
            </a:r>
            <a:r>
              <a:rPr lang="en-US" sz="1800" dirty="0"/>
              <a:t>cooperate with each other </a:t>
            </a:r>
            <a:r>
              <a:rPr lang="en-US" sz="1800" dirty="0" smtClean="0"/>
              <a:t>&amp; </a:t>
            </a:r>
            <a:r>
              <a:rPr lang="en-US" sz="1800" dirty="0"/>
              <a:t>humans in real time</a:t>
            </a:r>
            <a:r>
              <a:rPr lang="en-US" sz="1800" dirty="0" smtClean="0"/>
              <a:t>. Via </a:t>
            </a:r>
            <a:r>
              <a:rPr lang="en-US" sz="1800" dirty="0"/>
              <a:t>the Internet of Services, both internal </a:t>
            </a:r>
            <a:r>
              <a:rPr lang="en-US" sz="1800" dirty="0" smtClean="0"/>
              <a:t>&amp; </a:t>
            </a:r>
            <a:r>
              <a:rPr lang="en-US" sz="1800" dirty="0"/>
              <a:t>cross-organizational services are offered </a:t>
            </a:r>
            <a:r>
              <a:rPr lang="en-US" sz="1800" dirty="0" smtClean="0"/>
              <a:t>&amp; </a:t>
            </a:r>
            <a:r>
              <a:rPr lang="en-US" sz="1800" dirty="0"/>
              <a:t>utilized by participants of the value chain.</a:t>
            </a:r>
            <a:r>
              <a:rPr lang="en-US" sz="1800" baseline="30000" dirty="0"/>
              <a:t> </a:t>
            </a:r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1488" y="49499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Builds on the Digital </a:t>
            </a:r>
            <a:r>
              <a:rPr lang="en-US" dirty="0" smtClean="0"/>
              <a:t>revolution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4925" y="49499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Ubiquitous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488" y="542242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Smaller &amp; powerful </a:t>
            </a:r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4925" y="542242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Artificial Intelligence (AI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488" y="5894941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Machine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4925" y="5894941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 smtClean="0"/>
              <a:t>Labor &amp; Energy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not exist in 2006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35" y="1282579"/>
            <a:ext cx="3045655" cy="469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iPhone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iPad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Kindle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Uber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Airbnb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Android</a:t>
            </a:r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34819" y="1282579"/>
            <a:ext cx="3045655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Android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Oculus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Instagram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Snapchat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Whatsapp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175812" y="6418729"/>
            <a:ext cx="636494" cy="277906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reach 100 Million 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Telephone  75 Years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Web	7 Years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Facebook	4 Years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Instagram 2 Years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Pokemon</a:t>
            </a:r>
            <a:r>
              <a:rPr lang="en-US" dirty="0" smtClean="0"/>
              <a:t> Go 1 Month</a:t>
            </a:r>
            <a:endParaRPr lang="en-IN" dirty="0"/>
          </a:p>
        </p:txBody>
      </p:sp>
      <p:pic>
        <p:nvPicPr>
          <p:cNvPr id="1026" name="Picture 2" descr="https://i.ytimg.com/vi/uGI00HV7Cfw/maxresdefault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6" y="1973630"/>
            <a:ext cx="3844037" cy="21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Physical Systems</a:t>
            </a:r>
            <a:endParaRPr lang="en-IN" dirty="0"/>
          </a:p>
        </p:txBody>
      </p:sp>
      <p:pic>
        <p:nvPicPr>
          <p:cNvPr id="5" name="Picture 4" descr="/wp-content/uploads/2015/06/2_736747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49" y="1127568"/>
            <a:ext cx="3573344" cy="31578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1317" y="4312104"/>
            <a:ext cx="82159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cyber-physical system</a:t>
            </a:r>
            <a:r>
              <a:rPr lang="en-US" dirty="0"/>
              <a:t> (</a:t>
            </a:r>
            <a:r>
              <a:rPr lang="en-US" b="1" dirty="0"/>
              <a:t>CPS</a:t>
            </a:r>
            <a:r>
              <a:rPr lang="en-US" dirty="0"/>
              <a:t>) is a system of collaborating computational elements controlling physical entities. CPS are physical and engineered systems whose operations are monitored, coordinated, controlled and integrated by a computing and communication core. They allow us to add capabilities to physical systems by merging computing and communication with physical processes.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4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Factory</a:t>
            </a:r>
            <a:endParaRPr lang="en-IN" dirty="0"/>
          </a:p>
        </p:txBody>
      </p:sp>
      <p:pic>
        <p:nvPicPr>
          <p:cNvPr id="5" name="Picture 4" descr="/wp-content/uploads/2015/06/3_736763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085"/>
            <a:ext cx="8045865" cy="40886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310282" y="6347012"/>
            <a:ext cx="466165" cy="403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6315342" y="5272274"/>
            <a:ext cx="2371458" cy="20557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1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Y regular 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</TotalTime>
  <Words>1845</Words>
  <Application>Microsoft Office PowerPoint</Application>
  <PresentationFormat>On-screen Show (4:3)</PresentationFormat>
  <Paragraphs>210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EYInterstate</vt:lpstr>
      <vt:lpstr>EYInterstate Light</vt:lpstr>
      <vt:lpstr>Frutiger 45 Light</vt:lpstr>
      <vt:lpstr>Times</vt:lpstr>
      <vt:lpstr>Wingdings</vt:lpstr>
      <vt:lpstr>Office Theme</vt:lpstr>
      <vt:lpstr>EY regular presentation_2010</vt:lpstr>
      <vt:lpstr>INDUSTRY 4.0 </vt:lpstr>
      <vt:lpstr>Agenda</vt:lpstr>
      <vt:lpstr>Industrial Evolution</vt:lpstr>
      <vt:lpstr>Phases of earlier 3 Industrial Revolutions</vt:lpstr>
      <vt:lpstr>Industry 4.0: Germany Smart Manufacturing Leadership Coalition: INDIA</vt:lpstr>
      <vt:lpstr>Did not exist in 2006</vt:lpstr>
      <vt:lpstr>Time to reach 100 Million customers</vt:lpstr>
      <vt:lpstr>Cyber Physical Systems</vt:lpstr>
      <vt:lpstr>Today’s Factory</vt:lpstr>
      <vt:lpstr>Tomorrow’s Factory</vt:lpstr>
      <vt:lpstr>Industry 4.0 Six Design Principles</vt:lpstr>
      <vt:lpstr>Building blocks of Industry 4.0</vt:lpstr>
      <vt:lpstr>Impacting all aspect of value chain</vt:lpstr>
      <vt:lpstr>Potential Implications</vt:lpstr>
      <vt:lpstr>Robots working in Amazon WH</vt:lpstr>
      <vt:lpstr>Examples of Product evolution: Connected and smart products</vt:lpstr>
      <vt:lpstr>Impact </vt:lpstr>
      <vt:lpstr>Impact  Economy</vt:lpstr>
      <vt:lpstr>Impact Business </vt:lpstr>
      <vt:lpstr>Impact </vt:lpstr>
      <vt:lpstr>Top 10 Skills to be relevant in Industry 4.0</vt:lpstr>
      <vt:lpstr>PowerPoint Presentation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Ripudaman Singh</dc:creator>
  <cp:lastModifiedBy>rohit jadhav</cp:lastModifiedBy>
  <cp:revision>52</cp:revision>
  <dcterms:created xsi:type="dcterms:W3CDTF">2016-12-26T18:31:08Z</dcterms:created>
  <dcterms:modified xsi:type="dcterms:W3CDTF">2022-04-12T06:04:42Z</dcterms:modified>
</cp:coreProperties>
</file>