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db88791794_0_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db887917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db88791794_0_86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db88791794_0_8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db88791794_0_87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db88791794_0_8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db88791794_0_87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db88791794_0_8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db88791794_0_89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db88791794_0_8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db88791794_0_92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db88791794_0_9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db88791794_0_92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db88791794_0_9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db88791794_0_92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db88791794_0_9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db88791794_0_92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db88791794_0_9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db88791794_0_94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db88791794_0_9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db88791794_0_95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db88791794_0_9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db88791794_0_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g2db88791794_0_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db88791794_0_95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db88791794_0_9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db88791794_0_95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db88791794_0_9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db88791794_0_93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db88791794_0_9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db88791794_0_93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db88791794_0_9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db88791794_0_97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db88791794_0_9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db88791794_0_97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db88791794_0_9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db88791794_0_98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db88791794_0_9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db88791794_0_98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db88791794_0_9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db88791794_0_101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db88791794_0_10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db88791794_0_81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db88791794_0_8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db88791794_0_81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db88791794_0_8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db88791794_0_84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db88791794_0_8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db88791794_0_84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db88791794_0_8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db88791794_0_84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db88791794_0_8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db88791794_0_86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db88791794_0_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4.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3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0.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3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2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2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3.jpg"/><Relationship Id="rId4" Type="http://schemas.openxmlformats.org/officeDocument/2006/relationships/image" Target="../media/image5.png"/><Relationship Id="rId10" Type="http://schemas.openxmlformats.org/officeDocument/2006/relationships/image" Target="../media/image17.png"/><Relationship Id="rId9" Type="http://schemas.openxmlformats.org/officeDocument/2006/relationships/image" Target="../media/image8.png"/><Relationship Id="rId5" Type="http://schemas.openxmlformats.org/officeDocument/2006/relationships/image" Target="../media/image13.png"/><Relationship Id="rId6" Type="http://schemas.openxmlformats.org/officeDocument/2006/relationships/image" Target="../media/image6.jpg"/><Relationship Id="rId7" Type="http://schemas.openxmlformats.org/officeDocument/2006/relationships/image" Target="../media/image33.png"/><Relationship Id="rId8"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title"/>
          </p:nvPr>
        </p:nvSpPr>
        <p:spPr>
          <a:xfrm>
            <a:off x="419550" y="2901675"/>
            <a:ext cx="9096000" cy="1377000"/>
          </a:xfrm>
          <a:prstGeom prst="rect">
            <a:avLst/>
          </a:prstGeom>
        </p:spPr>
        <p:txBody>
          <a:bodyPr anchorCtr="0" anchor="t" bIns="91425" lIns="91425" spcFirstLastPara="1" rIns="91425" wrap="square" tIns="91425">
            <a:normAutofit/>
          </a:bodyPr>
          <a:lstStyle/>
          <a:p>
            <a:pPr indent="0" lvl="0" marL="0" rtl="0" algn="l">
              <a:lnSpc>
                <a:spcPct val="120000"/>
              </a:lnSpc>
              <a:spcBef>
                <a:spcPts val="0"/>
              </a:spcBef>
              <a:spcAft>
                <a:spcPts val="0"/>
              </a:spcAft>
              <a:buClr>
                <a:schemeClr val="lt1"/>
              </a:buClr>
              <a:buSzPts val="990"/>
              <a:buFont typeface="Arial"/>
              <a:buNone/>
            </a:pPr>
            <a:r>
              <a:rPr lang="en" sz="2940">
                <a:solidFill>
                  <a:schemeClr val="lt1"/>
                </a:solidFill>
                <a:latin typeface="Algerian"/>
                <a:ea typeface="Algerian"/>
                <a:cs typeface="Algerian"/>
                <a:sym typeface="Algerian"/>
              </a:rPr>
              <a:t>ANALYSIS OF INDIAN PREMIER LEAGUE </a:t>
            </a:r>
            <a:r>
              <a:rPr lang="en" sz="1050">
                <a:solidFill>
                  <a:srgbClr val="82FFFF"/>
                </a:solidFill>
                <a:latin typeface="Twentieth Century"/>
                <a:ea typeface="Twentieth Century"/>
                <a:cs typeface="Twentieth Century"/>
                <a:sym typeface="Twentieth Century"/>
              </a:rPr>
              <a:t> </a:t>
            </a:r>
            <a:r>
              <a:rPr lang="en" sz="2940">
                <a:solidFill>
                  <a:schemeClr val="lt1"/>
                </a:solidFill>
                <a:latin typeface="Algerian"/>
                <a:ea typeface="Algerian"/>
                <a:cs typeface="Algerian"/>
                <a:sym typeface="Algerian"/>
              </a:rPr>
              <a:t>2008-2017</a:t>
            </a:r>
            <a:endParaRPr sz="2220">
              <a:solidFill>
                <a:schemeClr val="lt2"/>
              </a:solidFill>
            </a:endParaRPr>
          </a:p>
        </p:txBody>
      </p:sp>
      <p:pic>
        <p:nvPicPr>
          <p:cNvPr id="55" name="Google Shape;55;p13" title="ipl.gif"/>
          <p:cNvPicPr preferRelativeResize="0"/>
          <p:nvPr/>
        </p:nvPicPr>
        <p:blipFill>
          <a:blip r:embed="rId4">
            <a:alphaModFix/>
          </a:blip>
          <a:stretch>
            <a:fillRect/>
          </a:stretch>
        </p:blipFill>
        <p:spPr>
          <a:xfrm>
            <a:off x="3320575" y="714150"/>
            <a:ext cx="2661600" cy="1722625"/>
          </a:xfrm>
          <a:prstGeom prst="rect">
            <a:avLst/>
          </a:prstGeom>
          <a:noFill/>
          <a:ln cap="flat" cmpd="sng" w="9525">
            <a:solidFill>
              <a:schemeClr val="dk1"/>
            </a:solidFill>
            <a:prstDash val="solid"/>
            <a:round/>
            <a:headEnd len="sm" w="sm" type="none"/>
            <a:tailEnd len="sm" w="sm" type="none"/>
          </a:ln>
        </p:spPr>
      </p:pic>
      <p:sp>
        <p:nvSpPr>
          <p:cNvPr id="56" name="Google Shape;56;p13"/>
          <p:cNvSpPr txBox="1"/>
          <p:nvPr/>
        </p:nvSpPr>
        <p:spPr>
          <a:xfrm>
            <a:off x="3434575" y="3625300"/>
            <a:ext cx="5546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lt1"/>
                </a:solidFill>
              </a:rPr>
              <a:t>Presented by</a:t>
            </a:r>
            <a:endParaRPr sz="2000">
              <a:solidFill>
                <a:schemeClr val="lt1"/>
              </a:solidFill>
            </a:endParaRPr>
          </a:p>
        </p:txBody>
      </p:sp>
      <p:sp>
        <p:nvSpPr>
          <p:cNvPr id="57" name="Google Shape;57;p13"/>
          <p:cNvSpPr txBox="1"/>
          <p:nvPr/>
        </p:nvSpPr>
        <p:spPr>
          <a:xfrm>
            <a:off x="0" y="4278675"/>
            <a:ext cx="65313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chemeClr val="lt1"/>
                </a:solidFill>
              </a:rPr>
              <a:t>Syed Abadul Rahaman</a:t>
            </a:r>
            <a:endParaRPr sz="2500">
              <a:solidFill>
                <a:schemeClr val="lt1"/>
              </a:solidFill>
            </a:endParaRPr>
          </a:p>
        </p:txBody>
      </p:sp>
      <p:sp>
        <p:nvSpPr>
          <p:cNvPr id="58" name="Google Shape;58;p13"/>
          <p:cNvSpPr txBox="1"/>
          <p:nvPr/>
        </p:nvSpPr>
        <p:spPr>
          <a:xfrm>
            <a:off x="3990200" y="4600475"/>
            <a:ext cx="5172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59" name="Google Shape;59;p13"/>
          <p:cNvSpPr txBox="1"/>
          <p:nvPr/>
        </p:nvSpPr>
        <p:spPr>
          <a:xfrm>
            <a:off x="3922175" y="4309275"/>
            <a:ext cx="42762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chemeClr val="lt1"/>
                </a:solidFill>
              </a:rPr>
              <a:t>Syd Abdul Halim</a:t>
            </a:r>
            <a:endParaRPr sz="2700">
              <a:solidFill>
                <a:schemeClr val="lt1"/>
              </a:solidFill>
            </a:endParaRPr>
          </a:p>
        </p:txBody>
      </p:sp>
      <p:sp>
        <p:nvSpPr>
          <p:cNvPr id="60" name="Google Shape;60;p13"/>
          <p:cNvSpPr txBox="1"/>
          <p:nvPr/>
        </p:nvSpPr>
        <p:spPr>
          <a:xfrm>
            <a:off x="6848800" y="4293975"/>
            <a:ext cx="5874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chemeClr val="lt1"/>
                </a:solidFill>
              </a:rPr>
              <a:t>Raj Pramalick</a:t>
            </a:r>
            <a:endParaRPr sz="2500">
              <a:solidFill>
                <a:schemeClr val="lt1"/>
              </a:solidFill>
            </a:endParaRPr>
          </a:p>
        </p:txBody>
      </p:sp>
      <p:sp>
        <p:nvSpPr>
          <p:cNvPr id="61" name="Google Shape;61;p13"/>
          <p:cNvSpPr txBox="1"/>
          <p:nvPr/>
        </p:nvSpPr>
        <p:spPr>
          <a:xfrm>
            <a:off x="4046875" y="5153600"/>
            <a:ext cx="53106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chemeClr val="lt1"/>
                </a:solidFill>
              </a:rPr>
              <a:t>SK Nur Afsar</a:t>
            </a:r>
            <a:endParaRPr sz="25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8" name="Shape 138"/>
        <p:cNvGrpSpPr/>
        <p:nvPr/>
      </p:nvGrpSpPr>
      <p:grpSpPr>
        <a:xfrm>
          <a:off x="0" y="0"/>
          <a:ext cx="0" cy="0"/>
          <a:chOff x="0" y="0"/>
          <a:chExt cx="0" cy="0"/>
        </a:xfrm>
      </p:grpSpPr>
      <p:pic>
        <p:nvPicPr>
          <p:cNvPr id="139" name="Google Shape;139;p22"/>
          <p:cNvPicPr preferRelativeResize="0"/>
          <p:nvPr/>
        </p:nvPicPr>
        <p:blipFill>
          <a:blip r:embed="rId3">
            <a:alphaModFix/>
          </a:blip>
          <a:stretch>
            <a:fillRect/>
          </a:stretch>
        </p:blipFill>
        <p:spPr>
          <a:xfrm>
            <a:off x="189375" y="684625"/>
            <a:ext cx="8765250" cy="4456350"/>
          </a:xfrm>
          <a:prstGeom prst="rect">
            <a:avLst/>
          </a:prstGeom>
          <a:noFill/>
          <a:ln>
            <a:noFill/>
          </a:ln>
        </p:spPr>
      </p:pic>
      <p:sp>
        <p:nvSpPr>
          <p:cNvPr id="140" name="Google Shape;140;p22"/>
          <p:cNvSpPr txBox="1"/>
          <p:nvPr/>
        </p:nvSpPr>
        <p:spPr>
          <a:xfrm>
            <a:off x="189375" y="52150"/>
            <a:ext cx="6531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00FF00"/>
                </a:solidFill>
                <a:latin typeface="Comic Sans MS"/>
                <a:ea typeface="Comic Sans MS"/>
                <a:cs typeface="Comic Sans MS"/>
                <a:sym typeface="Comic Sans MS"/>
              </a:rPr>
              <a:t>Run Rates Comparison: Regular Overs vs. Super Overs</a:t>
            </a:r>
            <a:endParaRPr b="1" sz="1800">
              <a:solidFill>
                <a:srgbClr val="00FF00"/>
              </a:solidFill>
              <a:latin typeface="Comic Sans MS"/>
              <a:ea typeface="Comic Sans MS"/>
              <a:cs typeface="Comic Sans MS"/>
              <a:sym typeface="Comic Sans MS"/>
            </a:endParaRPr>
          </a:p>
        </p:txBody>
      </p:sp>
      <p:sp>
        <p:nvSpPr>
          <p:cNvPr id="141" name="Google Shape;141;p22"/>
          <p:cNvSpPr txBox="1"/>
          <p:nvPr/>
        </p:nvSpPr>
        <p:spPr>
          <a:xfrm>
            <a:off x="189375" y="5810000"/>
            <a:ext cx="7880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rPr>
              <a:t>The Run rate of  Super Overs is almost double compared to Regular Overs</a:t>
            </a:r>
            <a:endParaRPr sz="18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5" name="Shape 145"/>
        <p:cNvGrpSpPr/>
        <p:nvPr/>
      </p:nvGrpSpPr>
      <p:grpSpPr>
        <a:xfrm>
          <a:off x="0" y="0"/>
          <a:ext cx="0" cy="0"/>
          <a:chOff x="0" y="0"/>
          <a:chExt cx="0" cy="0"/>
        </a:xfrm>
      </p:grpSpPr>
      <p:pic>
        <p:nvPicPr>
          <p:cNvPr id="146" name="Google Shape;146;p23"/>
          <p:cNvPicPr preferRelativeResize="0"/>
          <p:nvPr/>
        </p:nvPicPr>
        <p:blipFill>
          <a:blip r:embed="rId3">
            <a:alphaModFix/>
          </a:blip>
          <a:stretch>
            <a:fillRect/>
          </a:stretch>
        </p:blipFill>
        <p:spPr>
          <a:xfrm>
            <a:off x="191500" y="641800"/>
            <a:ext cx="8844650" cy="4669275"/>
          </a:xfrm>
          <a:prstGeom prst="rect">
            <a:avLst/>
          </a:prstGeom>
          <a:noFill/>
          <a:ln>
            <a:noFill/>
          </a:ln>
        </p:spPr>
      </p:pic>
      <p:sp>
        <p:nvSpPr>
          <p:cNvPr id="147" name="Google Shape;147;p23"/>
          <p:cNvSpPr txBox="1"/>
          <p:nvPr/>
        </p:nvSpPr>
        <p:spPr>
          <a:xfrm>
            <a:off x="195000" y="5707975"/>
            <a:ext cx="8754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9900"/>
                </a:solidFill>
              </a:rPr>
              <a:t>We have Notice through the analysis Batsman gets dismissed  most of the time through caught</a:t>
            </a:r>
            <a:endParaRPr sz="1800">
              <a:solidFill>
                <a:srgbClr val="FF9900"/>
              </a:solidFill>
            </a:endParaRPr>
          </a:p>
        </p:txBody>
      </p:sp>
      <p:sp>
        <p:nvSpPr>
          <p:cNvPr id="148" name="Google Shape;148;p23"/>
          <p:cNvSpPr txBox="1"/>
          <p:nvPr/>
        </p:nvSpPr>
        <p:spPr>
          <a:xfrm>
            <a:off x="195000" y="63500"/>
            <a:ext cx="6531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0000FF"/>
                </a:solidFill>
              </a:rPr>
              <a:t>Distribution of Dismissal Types across seasons</a:t>
            </a:r>
            <a:endParaRPr sz="1800">
              <a:solidFill>
                <a:srgbClr val="0000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2" name="Shape 152"/>
        <p:cNvGrpSpPr/>
        <p:nvPr/>
      </p:nvGrpSpPr>
      <p:grpSpPr>
        <a:xfrm>
          <a:off x="0" y="0"/>
          <a:ext cx="0" cy="0"/>
          <a:chOff x="0" y="0"/>
          <a:chExt cx="0" cy="0"/>
        </a:xfrm>
      </p:grpSpPr>
      <p:sp>
        <p:nvSpPr>
          <p:cNvPr id="153" name="Google Shape;153;p24"/>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Distribution of Dismissal Types</a:t>
            </a:r>
            <a:endParaRPr/>
          </a:p>
        </p:txBody>
      </p:sp>
      <p:sp>
        <p:nvSpPr>
          <p:cNvPr id="154" name="Google Shape;154;p24"/>
          <p:cNvSpPr txBox="1"/>
          <p:nvPr/>
        </p:nvSpPr>
        <p:spPr>
          <a:xfrm>
            <a:off x="152400" y="1524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Distribution </a:t>
            </a:r>
            <a:r>
              <a:rPr lang="en"/>
              <a:t>of Dismissal Types</a:t>
            </a:r>
            <a:endParaRPr/>
          </a:p>
        </p:txBody>
      </p:sp>
      <p:pic>
        <p:nvPicPr>
          <p:cNvPr id="155" name="Google Shape;155;p24"/>
          <p:cNvPicPr preferRelativeResize="0"/>
          <p:nvPr/>
        </p:nvPicPr>
        <p:blipFill>
          <a:blip r:embed="rId3">
            <a:alphaModFix/>
          </a:blip>
          <a:stretch>
            <a:fillRect/>
          </a:stretch>
        </p:blipFill>
        <p:spPr>
          <a:xfrm>
            <a:off x="152400" y="705000"/>
            <a:ext cx="8849725" cy="3452000"/>
          </a:xfrm>
          <a:prstGeom prst="rect">
            <a:avLst/>
          </a:prstGeom>
          <a:noFill/>
          <a:ln>
            <a:noFill/>
          </a:ln>
        </p:spPr>
      </p:pic>
      <p:sp>
        <p:nvSpPr>
          <p:cNvPr id="156" name="Google Shape;156;p24"/>
          <p:cNvSpPr txBox="1"/>
          <p:nvPr/>
        </p:nvSpPr>
        <p:spPr>
          <a:xfrm>
            <a:off x="2493375" y="4814675"/>
            <a:ext cx="6531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157" name="Google Shape;157;p24"/>
          <p:cNvSpPr txBox="1"/>
          <p:nvPr/>
        </p:nvSpPr>
        <p:spPr>
          <a:xfrm>
            <a:off x="90450" y="4993600"/>
            <a:ext cx="8849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E69138"/>
                </a:solidFill>
              </a:rPr>
              <a:t>SL Malinga is the best bowler throughout the seasons in terms of wicket Taking (170) </a:t>
            </a:r>
            <a:endParaRPr sz="1800">
              <a:solidFill>
                <a:srgbClr val="E69138"/>
              </a:solidFill>
            </a:endParaRPr>
          </a:p>
        </p:txBody>
      </p:sp>
      <p:sp>
        <p:nvSpPr>
          <p:cNvPr id="158" name="Google Shape;158;p24"/>
          <p:cNvSpPr txBox="1"/>
          <p:nvPr/>
        </p:nvSpPr>
        <p:spPr>
          <a:xfrm>
            <a:off x="152400" y="0"/>
            <a:ext cx="6531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0000FF"/>
                </a:solidFill>
              </a:rPr>
              <a:t>Top 10 Bowlers by Wickets Taken</a:t>
            </a:r>
            <a:endParaRPr sz="1800">
              <a:solidFill>
                <a:srgbClr val="0000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2" name="Shape 162"/>
        <p:cNvGrpSpPr/>
        <p:nvPr/>
      </p:nvGrpSpPr>
      <p:grpSpPr>
        <a:xfrm>
          <a:off x="0" y="0"/>
          <a:ext cx="0" cy="0"/>
          <a:chOff x="0" y="0"/>
          <a:chExt cx="0" cy="0"/>
        </a:xfrm>
      </p:grpSpPr>
      <p:pic>
        <p:nvPicPr>
          <p:cNvPr id="163" name="Google Shape;163;p25"/>
          <p:cNvPicPr preferRelativeResize="0"/>
          <p:nvPr/>
        </p:nvPicPr>
        <p:blipFill>
          <a:blip r:embed="rId3">
            <a:alphaModFix/>
          </a:blip>
          <a:stretch>
            <a:fillRect/>
          </a:stretch>
        </p:blipFill>
        <p:spPr>
          <a:xfrm>
            <a:off x="96100" y="705775"/>
            <a:ext cx="8951800" cy="3913651"/>
          </a:xfrm>
          <a:prstGeom prst="rect">
            <a:avLst/>
          </a:prstGeom>
          <a:noFill/>
          <a:ln>
            <a:noFill/>
          </a:ln>
        </p:spPr>
      </p:pic>
      <p:sp>
        <p:nvSpPr>
          <p:cNvPr id="164" name="Google Shape;164;p25"/>
          <p:cNvSpPr txBox="1"/>
          <p:nvPr/>
        </p:nvSpPr>
        <p:spPr>
          <a:xfrm>
            <a:off x="96100" y="120200"/>
            <a:ext cx="5852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0000FF"/>
                </a:solidFill>
              </a:rPr>
              <a:t>Economy Rate per Bowler</a:t>
            </a:r>
            <a:endParaRPr sz="1800">
              <a:solidFill>
                <a:srgbClr val="0000FF"/>
              </a:solidFill>
            </a:endParaRPr>
          </a:p>
        </p:txBody>
      </p:sp>
      <p:sp>
        <p:nvSpPr>
          <p:cNvPr id="165" name="Google Shape;165;p25"/>
          <p:cNvSpPr txBox="1"/>
          <p:nvPr/>
        </p:nvSpPr>
        <p:spPr>
          <a:xfrm>
            <a:off x="96100" y="5072950"/>
            <a:ext cx="8754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E69138"/>
                </a:solidFill>
              </a:rPr>
              <a:t>AC Gilchrist</a:t>
            </a:r>
            <a:r>
              <a:rPr lang="en" sz="1800">
                <a:solidFill>
                  <a:srgbClr val="E69138"/>
                </a:solidFill>
              </a:rPr>
              <a:t> is the best bowler throughout the seasons in terms of Economy rate. </a:t>
            </a:r>
            <a:endParaRPr sz="18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9" name="Shape 169"/>
        <p:cNvGrpSpPr/>
        <p:nvPr/>
      </p:nvGrpSpPr>
      <p:grpSpPr>
        <a:xfrm>
          <a:off x="0" y="0"/>
          <a:ext cx="0" cy="0"/>
          <a:chOff x="0" y="0"/>
          <a:chExt cx="0" cy="0"/>
        </a:xfrm>
      </p:grpSpPr>
      <p:pic>
        <p:nvPicPr>
          <p:cNvPr id="170" name="Google Shape;170;p26"/>
          <p:cNvPicPr preferRelativeResize="0"/>
          <p:nvPr/>
        </p:nvPicPr>
        <p:blipFill>
          <a:blip r:embed="rId3">
            <a:alphaModFix/>
          </a:blip>
          <a:stretch>
            <a:fillRect/>
          </a:stretch>
        </p:blipFill>
        <p:spPr>
          <a:xfrm>
            <a:off x="152388" y="670100"/>
            <a:ext cx="8974475" cy="4095575"/>
          </a:xfrm>
          <a:prstGeom prst="rect">
            <a:avLst/>
          </a:prstGeom>
          <a:noFill/>
          <a:ln>
            <a:noFill/>
          </a:ln>
        </p:spPr>
      </p:pic>
      <p:sp>
        <p:nvSpPr>
          <p:cNvPr id="171" name="Google Shape;171;p26"/>
          <p:cNvSpPr txBox="1"/>
          <p:nvPr/>
        </p:nvSpPr>
        <p:spPr>
          <a:xfrm>
            <a:off x="152400" y="83675"/>
            <a:ext cx="6531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u="sng">
                <a:solidFill>
                  <a:srgbClr val="0000FF"/>
                </a:solidFill>
                <a:latin typeface="Comic Sans MS"/>
                <a:ea typeface="Comic Sans MS"/>
                <a:cs typeface="Comic Sans MS"/>
                <a:sym typeface="Comic Sans MS"/>
              </a:rPr>
              <a:t>Bowling Strike Rate per Bowler</a:t>
            </a:r>
            <a:endParaRPr b="1" sz="1800" u="sng">
              <a:solidFill>
                <a:srgbClr val="0000FF"/>
              </a:solidFill>
              <a:latin typeface="Comic Sans MS"/>
              <a:ea typeface="Comic Sans MS"/>
              <a:cs typeface="Comic Sans MS"/>
              <a:sym typeface="Comic Sans MS"/>
            </a:endParaRPr>
          </a:p>
        </p:txBody>
      </p:sp>
      <p:sp>
        <p:nvSpPr>
          <p:cNvPr id="172" name="Google Shape;172;p26"/>
          <p:cNvSpPr txBox="1"/>
          <p:nvPr/>
        </p:nvSpPr>
        <p:spPr>
          <a:xfrm>
            <a:off x="135900" y="5089600"/>
            <a:ext cx="8872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800">
                <a:solidFill>
                  <a:srgbClr val="E69138"/>
                </a:solidFill>
              </a:rPr>
              <a:t>AA Jhunjhunwala</a:t>
            </a:r>
            <a:r>
              <a:rPr lang="en" sz="1800">
                <a:solidFill>
                  <a:srgbClr val="E69138"/>
                </a:solidFill>
              </a:rPr>
              <a:t> is the best bowler throughout the seasons in terms of Bowling Strike Rate </a:t>
            </a:r>
            <a:endParaRPr sz="18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6" name="Shape 176"/>
        <p:cNvGrpSpPr/>
        <p:nvPr/>
      </p:nvGrpSpPr>
      <p:grpSpPr>
        <a:xfrm>
          <a:off x="0" y="0"/>
          <a:ext cx="0" cy="0"/>
          <a:chOff x="0" y="0"/>
          <a:chExt cx="0" cy="0"/>
        </a:xfrm>
      </p:grpSpPr>
      <p:pic>
        <p:nvPicPr>
          <p:cNvPr id="177" name="Google Shape;177;p27"/>
          <p:cNvPicPr preferRelativeResize="0"/>
          <p:nvPr/>
        </p:nvPicPr>
        <p:blipFill>
          <a:blip r:embed="rId3">
            <a:alphaModFix/>
          </a:blip>
          <a:stretch>
            <a:fillRect/>
          </a:stretch>
        </p:blipFill>
        <p:spPr>
          <a:xfrm>
            <a:off x="172375" y="515250"/>
            <a:ext cx="8799276" cy="5351450"/>
          </a:xfrm>
          <a:prstGeom prst="rect">
            <a:avLst/>
          </a:prstGeom>
          <a:noFill/>
          <a:ln>
            <a:noFill/>
          </a:ln>
        </p:spPr>
      </p:pic>
      <p:sp>
        <p:nvSpPr>
          <p:cNvPr id="178" name="Google Shape;178;p27"/>
          <p:cNvSpPr txBox="1"/>
          <p:nvPr/>
        </p:nvSpPr>
        <p:spPr>
          <a:xfrm>
            <a:off x="172375" y="0"/>
            <a:ext cx="6531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u="sng">
                <a:solidFill>
                  <a:srgbClr val="0000FF"/>
                </a:solidFill>
                <a:latin typeface="Comic Sans MS"/>
                <a:ea typeface="Comic Sans MS"/>
                <a:cs typeface="Comic Sans MS"/>
                <a:sym typeface="Comic Sans MS"/>
              </a:rPr>
              <a:t>Win Trends by Team and Season</a:t>
            </a:r>
            <a:endParaRPr sz="1800" u="sng">
              <a:solidFill>
                <a:srgbClr val="0000FF"/>
              </a:solidFill>
              <a:latin typeface="Comic Sans MS"/>
              <a:ea typeface="Comic Sans MS"/>
              <a:cs typeface="Comic Sans MS"/>
              <a:sym typeface="Comic Sans M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2" name="Shape 182"/>
        <p:cNvGrpSpPr/>
        <p:nvPr/>
      </p:nvGrpSpPr>
      <p:grpSpPr>
        <a:xfrm>
          <a:off x="0" y="0"/>
          <a:ext cx="0" cy="0"/>
          <a:chOff x="0" y="0"/>
          <a:chExt cx="0" cy="0"/>
        </a:xfrm>
      </p:grpSpPr>
      <p:pic>
        <p:nvPicPr>
          <p:cNvPr id="183" name="Google Shape;183;p28"/>
          <p:cNvPicPr preferRelativeResize="0"/>
          <p:nvPr/>
        </p:nvPicPr>
        <p:blipFill>
          <a:blip r:embed="rId3">
            <a:alphaModFix/>
          </a:blip>
          <a:stretch>
            <a:fillRect/>
          </a:stretch>
        </p:blipFill>
        <p:spPr>
          <a:xfrm>
            <a:off x="152400" y="560625"/>
            <a:ext cx="8839202" cy="4720835"/>
          </a:xfrm>
          <a:prstGeom prst="rect">
            <a:avLst/>
          </a:prstGeom>
          <a:noFill/>
          <a:ln>
            <a:noFill/>
          </a:ln>
        </p:spPr>
      </p:pic>
      <p:sp>
        <p:nvSpPr>
          <p:cNvPr id="184" name="Google Shape;184;p28"/>
          <p:cNvSpPr txBox="1"/>
          <p:nvPr/>
        </p:nvSpPr>
        <p:spPr>
          <a:xfrm>
            <a:off x="152400" y="5617250"/>
            <a:ext cx="89064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6AA84F"/>
                </a:solidFill>
              </a:rPr>
              <a:t>In the above segment we can see the growth of the teams like MI has the 50% win percentage as we see it has </a:t>
            </a:r>
            <a:r>
              <a:rPr lang="en" sz="1800">
                <a:solidFill>
                  <a:srgbClr val="6AA84F"/>
                </a:solidFill>
              </a:rPr>
              <a:t>simultaneously improve their performance , now they are in 70% win percentage</a:t>
            </a:r>
            <a:r>
              <a:rPr lang="en" sz="1800">
                <a:solidFill>
                  <a:srgbClr val="6AA84F"/>
                </a:solidFill>
              </a:rPr>
              <a:t> </a:t>
            </a:r>
            <a:endParaRPr sz="1800">
              <a:solidFill>
                <a:srgbClr val="6AA84F"/>
              </a:solidFill>
            </a:endParaRPr>
          </a:p>
        </p:txBody>
      </p:sp>
      <p:sp>
        <p:nvSpPr>
          <p:cNvPr id="185" name="Google Shape;185;p28"/>
          <p:cNvSpPr txBox="1"/>
          <p:nvPr/>
        </p:nvSpPr>
        <p:spPr>
          <a:xfrm>
            <a:off x="152400" y="0"/>
            <a:ext cx="6531300" cy="796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Clr>
                <a:schemeClr val="dk1"/>
              </a:buClr>
              <a:buSzPts val="1100"/>
              <a:buFont typeface="Arial"/>
              <a:buNone/>
            </a:pPr>
            <a:r>
              <a:rPr b="1" lang="en" sz="1600" u="sng">
                <a:solidFill>
                  <a:srgbClr val="0000FF"/>
                </a:solidFill>
                <a:latin typeface="Comic Sans MS"/>
                <a:ea typeface="Comic Sans MS"/>
                <a:cs typeface="Comic Sans MS"/>
                <a:sym typeface="Comic Sans MS"/>
              </a:rPr>
              <a:t> teams that have shown consistent improvement or decline</a:t>
            </a:r>
            <a:endParaRPr b="1" sz="1600" u="sng">
              <a:solidFill>
                <a:srgbClr val="0000FF"/>
              </a:solidFill>
              <a:latin typeface="Comic Sans MS"/>
              <a:ea typeface="Comic Sans MS"/>
              <a:cs typeface="Comic Sans MS"/>
              <a:sym typeface="Comic Sans MS"/>
            </a:endParaRPr>
          </a:p>
          <a:p>
            <a:pPr indent="0" lvl="0" marL="0" rtl="0" algn="l">
              <a:spcBef>
                <a:spcPts val="400"/>
              </a:spcBef>
              <a:spcAft>
                <a:spcPts val="0"/>
              </a:spcAft>
              <a:buNone/>
            </a:pPr>
            <a:r>
              <a:t/>
            </a:r>
            <a:endParaRPr sz="1800">
              <a:solidFill>
                <a:srgbClr val="0000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9" name="Shape 189"/>
        <p:cNvGrpSpPr/>
        <p:nvPr/>
      </p:nvGrpSpPr>
      <p:grpSpPr>
        <a:xfrm>
          <a:off x="0" y="0"/>
          <a:ext cx="0" cy="0"/>
          <a:chOff x="0" y="0"/>
          <a:chExt cx="0" cy="0"/>
        </a:xfrm>
      </p:grpSpPr>
      <p:pic>
        <p:nvPicPr>
          <p:cNvPr id="190" name="Google Shape;190;p29"/>
          <p:cNvPicPr preferRelativeResize="0"/>
          <p:nvPr/>
        </p:nvPicPr>
        <p:blipFill>
          <a:blip r:embed="rId3">
            <a:alphaModFix/>
          </a:blip>
          <a:stretch>
            <a:fillRect/>
          </a:stretch>
        </p:blipFill>
        <p:spPr>
          <a:xfrm>
            <a:off x="157500" y="764725"/>
            <a:ext cx="8810624" cy="4469500"/>
          </a:xfrm>
          <a:prstGeom prst="rect">
            <a:avLst/>
          </a:prstGeom>
          <a:noFill/>
          <a:ln>
            <a:noFill/>
          </a:ln>
        </p:spPr>
      </p:pic>
      <p:sp>
        <p:nvSpPr>
          <p:cNvPr id="191" name="Google Shape;191;p29"/>
          <p:cNvSpPr txBox="1"/>
          <p:nvPr/>
        </p:nvSpPr>
        <p:spPr>
          <a:xfrm>
            <a:off x="157488" y="166975"/>
            <a:ext cx="6531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u="sng">
                <a:solidFill>
                  <a:srgbClr val="0000FF"/>
                </a:solidFill>
                <a:latin typeface="Comic Sans MS"/>
                <a:ea typeface="Comic Sans MS"/>
                <a:cs typeface="Comic Sans MS"/>
                <a:sym typeface="Comic Sans MS"/>
              </a:rPr>
              <a:t>Catch Count By Fielder</a:t>
            </a:r>
            <a:endParaRPr b="1" sz="1800" u="sng">
              <a:solidFill>
                <a:srgbClr val="0000FF"/>
              </a:solidFill>
              <a:latin typeface="Comic Sans MS"/>
              <a:ea typeface="Comic Sans MS"/>
              <a:cs typeface="Comic Sans MS"/>
              <a:sym typeface="Comic Sans M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5" name="Shape 195"/>
        <p:cNvGrpSpPr/>
        <p:nvPr/>
      </p:nvGrpSpPr>
      <p:grpSpPr>
        <a:xfrm>
          <a:off x="0" y="0"/>
          <a:ext cx="0" cy="0"/>
          <a:chOff x="0" y="0"/>
          <a:chExt cx="0" cy="0"/>
        </a:xfrm>
      </p:grpSpPr>
      <p:pic>
        <p:nvPicPr>
          <p:cNvPr id="196" name="Google Shape;196;p30"/>
          <p:cNvPicPr preferRelativeResize="0"/>
          <p:nvPr/>
        </p:nvPicPr>
        <p:blipFill>
          <a:blip r:embed="rId3">
            <a:alphaModFix/>
          </a:blip>
          <a:stretch>
            <a:fillRect/>
          </a:stretch>
        </p:blipFill>
        <p:spPr>
          <a:xfrm>
            <a:off x="92988" y="798725"/>
            <a:ext cx="8958025" cy="4421650"/>
          </a:xfrm>
          <a:prstGeom prst="rect">
            <a:avLst/>
          </a:prstGeom>
          <a:noFill/>
          <a:ln>
            <a:noFill/>
          </a:ln>
        </p:spPr>
      </p:pic>
      <p:sp>
        <p:nvSpPr>
          <p:cNvPr id="197" name="Google Shape;197;p30"/>
          <p:cNvSpPr txBox="1"/>
          <p:nvPr/>
        </p:nvSpPr>
        <p:spPr>
          <a:xfrm>
            <a:off x="93000" y="199575"/>
            <a:ext cx="6531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800" u="sng">
                <a:solidFill>
                  <a:srgbClr val="0000FF"/>
                </a:solidFill>
                <a:latin typeface="Comic Sans MS"/>
                <a:ea typeface="Comic Sans MS"/>
                <a:cs typeface="Comic Sans MS"/>
                <a:sym typeface="Comic Sans MS"/>
              </a:rPr>
              <a:t>Run Out </a:t>
            </a:r>
            <a:r>
              <a:rPr b="1" lang="en" sz="1800" u="sng">
                <a:solidFill>
                  <a:srgbClr val="0000FF"/>
                </a:solidFill>
                <a:latin typeface="Comic Sans MS"/>
                <a:ea typeface="Comic Sans MS"/>
                <a:cs typeface="Comic Sans MS"/>
                <a:sym typeface="Comic Sans MS"/>
              </a:rPr>
              <a:t>Count By Fielder</a:t>
            </a:r>
            <a:endParaRPr sz="1800">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1" name="Shape 201"/>
        <p:cNvGrpSpPr/>
        <p:nvPr/>
      </p:nvGrpSpPr>
      <p:grpSpPr>
        <a:xfrm>
          <a:off x="0" y="0"/>
          <a:ext cx="0" cy="0"/>
          <a:chOff x="0" y="0"/>
          <a:chExt cx="0" cy="0"/>
        </a:xfrm>
      </p:grpSpPr>
      <p:pic>
        <p:nvPicPr>
          <p:cNvPr id="202" name="Google Shape;202;p31"/>
          <p:cNvPicPr preferRelativeResize="0"/>
          <p:nvPr/>
        </p:nvPicPr>
        <p:blipFill>
          <a:blip r:embed="rId3">
            <a:alphaModFix/>
          </a:blip>
          <a:stretch>
            <a:fillRect/>
          </a:stretch>
        </p:blipFill>
        <p:spPr>
          <a:xfrm>
            <a:off x="152400" y="742050"/>
            <a:ext cx="8839202" cy="3596827"/>
          </a:xfrm>
          <a:prstGeom prst="rect">
            <a:avLst/>
          </a:prstGeom>
          <a:noFill/>
          <a:ln>
            <a:noFill/>
          </a:ln>
        </p:spPr>
      </p:pic>
      <p:sp>
        <p:nvSpPr>
          <p:cNvPr id="203" name="Google Shape;203;p31"/>
          <p:cNvSpPr txBox="1"/>
          <p:nvPr/>
        </p:nvSpPr>
        <p:spPr>
          <a:xfrm>
            <a:off x="152400" y="86175"/>
            <a:ext cx="6531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u="sng">
                <a:solidFill>
                  <a:srgbClr val="0000FF"/>
                </a:solidFill>
                <a:latin typeface="Comic Sans MS"/>
                <a:ea typeface="Comic Sans MS"/>
                <a:cs typeface="Comic Sans MS"/>
                <a:sym typeface="Comic Sans MS"/>
              </a:rPr>
              <a:t>Distribution of Wickets Across Overs</a:t>
            </a:r>
            <a:endParaRPr b="1" sz="1800" u="sng">
              <a:solidFill>
                <a:srgbClr val="0000FF"/>
              </a:solidFill>
              <a:latin typeface="Comic Sans MS"/>
              <a:ea typeface="Comic Sans MS"/>
              <a:cs typeface="Comic Sans MS"/>
              <a:sym typeface="Comic Sans MS"/>
            </a:endParaRPr>
          </a:p>
        </p:txBody>
      </p:sp>
      <p:sp>
        <p:nvSpPr>
          <p:cNvPr id="204" name="Google Shape;204;p31"/>
          <p:cNvSpPr txBox="1"/>
          <p:nvPr/>
        </p:nvSpPr>
        <p:spPr>
          <a:xfrm>
            <a:off x="152400" y="4587900"/>
            <a:ext cx="6531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1C232"/>
                </a:solidFill>
              </a:rPr>
              <a:t>In death over (16-20) most number of wickets has been fallen </a:t>
            </a:r>
            <a:endParaRPr sz="1800">
              <a:solidFill>
                <a:srgbClr val="F1C23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5" name="Shape 65"/>
        <p:cNvGrpSpPr/>
        <p:nvPr/>
      </p:nvGrpSpPr>
      <p:grpSpPr>
        <a:xfrm>
          <a:off x="0" y="0"/>
          <a:ext cx="0" cy="0"/>
          <a:chOff x="0" y="0"/>
          <a:chExt cx="0" cy="0"/>
        </a:xfrm>
      </p:grpSpPr>
      <p:sp>
        <p:nvSpPr>
          <p:cNvPr id="66" name="Google Shape;66;p14"/>
          <p:cNvSpPr txBox="1"/>
          <p:nvPr>
            <p:ph idx="1" type="subTitle"/>
          </p:nvPr>
        </p:nvSpPr>
        <p:spPr>
          <a:xfrm>
            <a:off x="538089" y="2601119"/>
            <a:ext cx="8440500" cy="1655700"/>
          </a:xfrm>
          <a:prstGeom prst="rect">
            <a:avLst/>
          </a:prstGeom>
          <a:noFill/>
          <a:ln>
            <a:noFill/>
          </a:ln>
        </p:spPr>
        <p:txBody>
          <a:bodyPr anchorCtr="0" anchor="t" bIns="34275" lIns="68575" spcFirstLastPara="1" rIns="68575" wrap="square" tIns="34275">
            <a:noAutofit/>
          </a:bodyPr>
          <a:lstStyle/>
          <a:p>
            <a:pPr indent="0" lvl="0" marL="0" rtl="0" algn="l">
              <a:lnSpc>
                <a:spcPct val="120000"/>
              </a:lnSpc>
              <a:spcBef>
                <a:spcPts val="0"/>
              </a:spcBef>
              <a:spcAft>
                <a:spcPts val="0"/>
              </a:spcAft>
              <a:buClr>
                <a:schemeClr val="lt1"/>
              </a:buClr>
              <a:buSzPts val="4500"/>
              <a:buNone/>
            </a:pPr>
            <a:r>
              <a:rPr lang="en" sz="3600">
                <a:solidFill>
                  <a:schemeClr val="lt1"/>
                </a:solidFill>
                <a:latin typeface="Algerian"/>
                <a:ea typeface="Algerian"/>
                <a:cs typeface="Algerian"/>
                <a:sym typeface="Algerian"/>
              </a:rPr>
              <a:t>ANALYSIS OF INDIAN PREMIER LEAGUE</a:t>
            </a:r>
            <a:endParaRPr/>
          </a:p>
          <a:p>
            <a:pPr indent="0" lvl="0" marL="0" rtl="0" algn="l">
              <a:lnSpc>
                <a:spcPct val="120000"/>
              </a:lnSpc>
              <a:spcBef>
                <a:spcPts val="800"/>
              </a:spcBef>
              <a:spcAft>
                <a:spcPts val="0"/>
              </a:spcAft>
              <a:buClr>
                <a:schemeClr val="lt1"/>
              </a:buClr>
              <a:buSzPts val="4500"/>
              <a:buNone/>
            </a:pPr>
            <a:r>
              <a:rPr lang="en" sz="3600">
                <a:solidFill>
                  <a:schemeClr val="lt1"/>
                </a:solidFill>
                <a:latin typeface="Algerian"/>
                <a:ea typeface="Algerian"/>
                <a:cs typeface="Algerian"/>
                <a:sym typeface="Algerian"/>
              </a:rPr>
              <a:t>                       2008-2019</a:t>
            </a:r>
            <a:endParaRPr sz="3600">
              <a:solidFill>
                <a:schemeClr val="lt1"/>
              </a:solidFill>
              <a:latin typeface="Algerian"/>
              <a:ea typeface="Algerian"/>
              <a:cs typeface="Algerian"/>
              <a:sym typeface="Algerian"/>
            </a:endParaRPr>
          </a:p>
        </p:txBody>
      </p:sp>
      <p:pic>
        <p:nvPicPr>
          <p:cNvPr id="67" name="Google Shape;67;p14"/>
          <p:cNvPicPr preferRelativeResize="0"/>
          <p:nvPr/>
        </p:nvPicPr>
        <p:blipFill>
          <a:blip r:embed="rId3">
            <a:alphaModFix/>
          </a:blip>
          <a:stretch>
            <a:fillRect/>
          </a:stretch>
        </p:blipFill>
        <p:spPr>
          <a:xfrm>
            <a:off x="0" y="0"/>
            <a:ext cx="9144000" cy="6858000"/>
          </a:xfrm>
          <a:prstGeom prst="rect">
            <a:avLst/>
          </a:prstGeom>
          <a:noFill/>
          <a:ln>
            <a:noFill/>
          </a:ln>
        </p:spPr>
      </p:pic>
    </p:spTree>
  </p:cSld>
  <p:clrMapOvr>
    <a:masterClrMapping/>
  </p:clrMapOvr>
  <mc:AlternateContent>
    <mc:Choice Requires="p14">
      <p:transition p14:dur="100">
        <p:fade thruBlk="1"/>
      </p:transition>
    </mc:Choice>
    <mc:Fallback>
      <p:transition>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8" name="Shape 208"/>
        <p:cNvGrpSpPr/>
        <p:nvPr/>
      </p:nvGrpSpPr>
      <p:grpSpPr>
        <a:xfrm>
          <a:off x="0" y="0"/>
          <a:ext cx="0" cy="0"/>
          <a:chOff x="0" y="0"/>
          <a:chExt cx="0" cy="0"/>
        </a:xfrm>
      </p:grpSpPr>
      <p:pic>
        <p:nvPicPr>
          <p:cNvPr id="209" name="Google Shape;209;p32"/>
          <p:cNvPicPr preferRelativeResize="0"/>
          <p:nvPr/>
        </p:nvPicPr>
        <p:blipFill>
          <a:blip r:embed="rId3">
            <a:alphaModFix/>
          </a:blip>
          <a:stretch>
            <a:fillRect/>
          </a:stretch>
        </p:blipFill>
        <p:spPr>
          <a:xfrm>
            <a:off x="96100" y="628650"/>
            <a:ext cx="8951776" cy="3959249"/>
          </a:xfrm>
          <a:prstGeom prst="rect">
            <a:avLst/>
          </a:prstGeom>
          <a:noFill/>
          <a:ln>
            <a:noFill/>
          </a:ln>
        </p:spPr>
      </p:pic>
      <p:sp>
        <p:nvSpPr>
          <p:cNvPr id="210" name="Google Shape;210;p32"/>
          <p:cNvSpPr txBox="1"/>
          <p:nvPr/>
        </p:nvSpPr>
        <p:spPr>
          <a:xfrm>
            <a:off x="96100" y="86175"/>
            <a:ext cx="6531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u="sng">
                <a:solidFill>
                  <a:srgbClr val="0000FF"/>
                </a:solidFill>
                <a:latin typeface="Comic Sans MS"/>
                <a:ea typeface="Comic Sans MS"/>
                <a:cs typeface="Comic Sans MS"/>
                <a:sym typeface="Comic Sans MS"/>
              </a:rPr>
              <a:t>Wickets per Over by Dismissal Type</a:t>
            </a:r>
            <a:endParaRPr b="1" sz="1800" u="sng">
              <a:solidFill>
                <a:srgbClr val="0000FF"/>
              </a:solidFill>
              <a:latin typeface="Comic Sans MS"/>
              <a:ea typeface="Comic Sans MS"/>
              <a:cs typeface="Comic Sans MS"/>
              <a:sym typeface="Comic Sans M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4" name="Shape 214"/>
        <p:cNvGrpSpPr/>
        <p:nvPr/>
      </p:nvGrpSpPr>
      <p:grpSpPr>
        <a:xfrm>
          <a:off x="0" y="0"/>
          <a:ext cx="0" cy="0"/>
          <a:chOff x="0" y="0"/>
          <a:chExt cx="0" cy="0"/>
        </a:xfrm>
      </p:grpSpPr>
      <p:pic>
        <p:nvPicPr>
          <p:cNvPr id="215" name="Google Shape;215;p33"/>
          <p:cNvPicPr preferRelativeResize="0"/>
          <p:nvPr/>
        </p:nvPicPr>
        <p:blipFill>
          <a:blip r:embed="rId3">
            <a:alphaModFix/>
          </a:blip>
          <a:stretch>
            <a:fillRect/>
          </a:stretch>
        </p:blipFill>
        <p:spPr>
          <a:xfrm>
            <a:off x="73025" y="549225"/>
            <a:ext cx="8839200" cy="4469524"/>
          </a:xfrm>
          <a:prstGeom prst="rect">
            <a:avLst/>
          </a:prstGeom>
          <a:noFill/>
          <a:ln>
            <a:noFill/>
          </a:ln>
        </p:spPr>
      </p:pic>
      <p:sp>
        <p:nvSpPr>
          <p:cNvPr id="216" name="Google Shape;216;p33"/>
          <p:cNvSpPr txBox="1"/>
          <p:nvPr/>
        </p:nvSpPr>
        <p:spPr>
          <a:xfrm>
            <a:off x="73025" y="0"/>
            <a:ext cx="7722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u="sng">
                <a:solidFill>
                  <a:srgbClr val="0000FF"/>
                </a:solidFill>
                <a:latin typeface="Comic Sans MS"/>
                <a:ea typeface="Comic Sans MS"/>
                <a:cs typeface="Comic Sans MS"/>
                <a:sym typeface="Comic Sans MS"/>
              </a:rPr>
              <a:t>Bowling Team Performance by Match Phase: Economy Rate</a:t>
            </a:r>
            <a:endParaRPr b="1" sz="1800" u="sng">
              <a:solidFill>
                <a:srgbClr val="0000FF"/>
              </a:solidFill>
              <a:latin typeface="Comic Sans MS"/>
              <a:ea typeface="Comic Sans MS"/>
              <a:cs typeface="Comic Sans MS"/>
              <a:sym typeface="Comic Sans M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20" name="Shape 220"/>
        <p:cNvGrpSpPr/>
        <p:nvPr/>
      </p:nvGrpSpPr>
      <p:grpSpPr>
        <a:xfrm>
          <a:off x="0" y="0"/>
          <a:ext cx="0" cy="0"/>
          <a:chOff x="0" y="0"/>
          <a:chExt cx="0" cy="0"/>
        </a:xfrm>
      </p:grpSpPr>
      <p:pic>
        <p:nvPicPr>
          <p:cNvPr id="221" name="Google Shape;221;p34"/>
          <p:cNvPicPr preferRelativeResize="0"/>
          <p:nvPr/>
        </p:nvPicPr>
        <p:blipFill>
          <a:blip r:embed="rId3">
            <a:alphaModFix/>
          </a:blip>
          <a:stretch>
            <a:fillRect/>
          </a:stretch>
        </p:blipFill>
        <p:spPr>
          <a:xfrm>
            <a:off x="157500" y="844100"/>
            <a:ext cx="8855975" cy="3657600"/>
          </a:xfrm>
          <a:prstGeom prst="rect">
            <a:avLst/>
          </a:prstGeom>
          <a:noFill/>
          <a:ln>
            <a:noFill/>
          </a:ln>
        </p:spPr>
      </p:pic>
      <p:sp>
        <p:nvSpPr>
          <p:cNvPr id="222" name="Google Shape;222;p34"/>
          <p:cNvSpPr txBox="1"/>
          <p:nvPr/>
        </p:nvSpPr>
        <p:spPr>
          <a:xfrm>
            <a:off x="157500" y="142900"/>
            <a:ext cx="7393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u="sng">
                <a:solidFill>
                  <a:srgbClr val="0000FF"/>
                </a:solidFill>
                <a:latin typeface="Comic Sans MS"/>
                <a:ea typeface="Comic Sans MS"/>
                <a:cs typeface="Comic Sans MS"/>
                <a:sym typeface="Comic Sans MS"/>
              </a:rPr>
              <a:t>Batsman-Bowler Matchups: Runs Scored vs. Total Balls Faced</a:t>
            </a:r>
            <a:endParaRPr b="1" sz="1800" u="sng">
              <a:solidFill>
                <a:srgbClr val="0000FF"/>
              </a:solidFill>
              <a:latin typeface="Comic Sans MS"/>
              <a:ea typeface="Comic Sans MS"/>
              <a:cs typeface="Comic Sans MS"/>
              <a:sym typeface="Comic Sans M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26" name="Shape 226"/>
        <p:cNvGrpSpPr/>
        <p:nvPr/>
      </p:nvGrpSpPr>
      <p:grpSpPr>
        <a:xfrm>
          <a:off x="0" y="0"/>
          <a:ext cx="0" cy="0"/>
          <a:chOff x="0" y="0"/>
          <a:chExt cx="0" cy="0"/>
        </a:xfrm>
      </p:grpSpPr>
      <p:sp>
        <p:nvSpPr>
          <p:cNvPr id="227" name="Google Shape;227;p35"/>
          <p:cNvSpPr txBox="1"/>
          <p:nvPr/>
        </p:nvSpPr>
        <p:spPr>
          <a:xfrm>
            <a:off x="1314100" y="766550"/>
            <a:ext cx="6531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228" name="Google Shape;228;p35"/>
          <p:cNvSpPr txBox="1"/>
          <p:nvPr/>
        </p:nvSpPr>
        <p:spPr>
          <a:xfrm>
            <a:off x="1041950" y="392350"/>
            <a:ext cx="6531300" cy="74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Which batsman scored most 1’s, 2’s, 4’s and 6's runs?</a:t>
            </a:r>
            <a:endParaRPr b="1" sz="1300">
              <a:solidFill>
                <a:schemeClr val="dk1"/>
              </a:solidFill>
            </a:endParaRPr>
          </a:p>
          <a:p>
            <a:pPr indent="0" lvl="0" marL="0" rtl="0" algn="l">
              <a:spcBef>
                <a:spcPts val="400"/>
              </a:spcBef>
              <a:spcAft>
                <a:spcPts val="0"/>
              </a:spcAft>
              <a:buNone/>
            </a:pPr>
            <a:r>
              <a:t/>
            </a:r>
            <a:endParaRPr sz="1800">
              <a:solidFill>
                <a:srgbClr val="0000FF"/>
              </a:solidFill>
            </a:endParaRPr>
          </a:p>
        </p:txBody>
      </p:sp>
      <p:sp>
        <p:nvSpPr>
          <p:cNvPr id="229" name="Google Shape;229;p35"/>
          <p:cNvSpPr txBox="1"/>
          <p:nvPr/>
        </p:nvSpPr>
        <p:spPr>
          <a:xfrm>
            <a:off x="1155350" y="1637150"/>
            <a:ext cx="65313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400"/>
              </a:spcAft>
              <a:buNone/>
            </a:pPr>
            <a:r>
              <a:rPr b="1" lang="en" sz="1300">
                <a:solidFill>
                  <a:schemeClr val="dk1"/>
                </a:solidFill>
              </a:rPr>
              <a:t>Which batsman scored most 1’s, 2’s, 4’s and 6's run</a:t>
            </a:r>
            <a:endParaRPr sz="1800">
              <a:solidFill>
                <a:schemeClr val="lt1"/>
              </a:solidFill>
            </a:endParaRPr>
          </a:p>
        </p:txBody>
      </p:sp>
      <p:pic>
        <p:nvPicPr>
          <p:cNvPr id="230" name="Google Shape;230;p35"/>
          <p:cNvPicPr preferRelativeResize="0"/>
          <p:nvPr/>
        </p:nvPicPr>
        <p:blipFill>
          <a:blip r:embed="rId3">
            <a:alphaModFix/>
          </a:blip>
          <a:stretch>
            <a:fillRect/>
          </a:stretch>
        </p:blipFill>
        <p:spPr>
          <a:xfrm>
            <a:off x="100800" y="1475200"/>
            <a:ext cx="8901324" cy="5094550"/>
          </a:xfrm>
          <a:prstGeom prst="rect">
            <a:avLst/>
          </a:prstGeom>
          <a:noFill/>
          <a:ln>
            <a:noFill/>
          </a:ln>
        </p:spPr>
      </p:pic>
      <p:sp>
        <p:nvSpPr>
          <p:cNvPr id="231" name="Google Shape;231;p35"/>
          <p:cNvSpPr txBox="1"/>
          <p:nvPr/>
        </p:nvSpPr>
        <p:spPr>
          <a:xfrm>
            <a:off x="248200" y="1013500"/>
            <a:ext cx="6531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u="sng">
                <a:solidFill>
                  <a:srgbClr val="0000FF"/>
                </a:solidFill>
                <a:latin typeface="Comic Sans MS"/>
                <a:ea typeface="Comic Sans MS"/>
                <a:cs typeface="Comic Sans MS"/>
                <a:sym typeface="Comic Sans MS"/>
              </a:rPr>
              <a:t>Batsman Scored 1’s , 2’s , 4’s , 6’s </a:t>
            </a:r>
            <a:endParaRPr sz="1800" u="sng">
              <a:solidFill>
                <a:srgbClr val="0000FF"/>
              </a:solidFill>
              <a:latin typeface="Comic Sans MS"/>
              <a:ea typeface="Comic Sans MS"/>
              <a:cs typeface="Comic Sans MS"/>
              <a:sym typeface="Comic Sans M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5" name="Shape 235"/>
        <p:cNvGrpSpPr/>
        <p:nvPr/>
      </p:nvGrpSpPr>
      <p:grpSpPr>
        <a:xfrm>
          <a:off x="0" y="0"/>
          <a:ext cx="0" cy="0"/>
          <a:chOff x="0" y="0"/>
          <a:chExt cx="0" cy="0"/>
        </a:xfrm>
      </p:grpSpPr>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71" name="Shape 71"/>
        <p:cNvGrpSpPr/>
        <p:nvPr/>
      </p:nvGrpSpPr>
      <p:grpSpPr>
        <a:xfrm>
          <a:off x="0" y="0"/>
          <a:ext cx="0" cy="0"/>
          <a:chOff x="0" y="0"/>
          <a:chExt cx="0" cy="0"/>
        </a:xfrm>
      </p:grpSpPr>
      <p:sp>
        <p:nvSpPr>
          <p:cNvPr id="72" name="Google Shape;72;p15"/>
          <p:cNvSpPr txBox="1"/>
          <p:nvPr/>
        </p:nvSpPr>
        <p:spPr>
          <a:xfrm>
            <a:off x="769800" y="392350"/>
            <a:ext cx="6531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rgbClr val="00FF00"/>
              </a:solidFill>
            </a:endParaRPr>
          </a:p>
        </p:txBody>
      </p:sp>
      <p:sp>
        <p:nvSpPr>
          <p:cNvPr id="73" name="Google Shape;73;p15"/>
          <p:cNvSpPr txBox="1"/>
          <p:nvPr/>
        </p:nvSpPr>
        <p:spPr>
          <a:xfrm>
            <a:off x="202850" y="86200"/>
            <a:ext cx="6531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u="sng">
                <a:solidFill>
                  <a:srgbClr val="F1C232"/>
                </a:solidFill>
                <a:latin typeface="Comic Sans MS"/>
                <a:ea typeface="Comic Sans MS"/>
                <a:cs typeface="Comic Sans MS"/>
                <a:sym typeface="Comic Sans MS"/>
              </a:rPr>
              <a:t>Project Description :-</a:t>
            </a:r>
            <a:endParaRPr sz="2800" u="sng">
              <a:solidFill>
                <a:srgbClr val="F1C232"/>
              </a:solidFill>
              <a:latin typeface="Comic Sans MS"/>
              <a:ea typeface="Comic Sans MS"/>
              <a:cs typeface="Comic Sans MS"/>
              <a:sym typeface="Comic Sans MS"/>
            </a:endParaRPr>
          </a:p>
        </p:txBody>
      </p:sp>
      <p:sp>
        <p:nvSpPr>
          <p:cNvPr id="74" name="Google Shape;74;p15"/>
          <p:cNvSpPr txBox="1"/>
          <p:nvPr/>
        </p:nvSpPr>
        <p:spPr>
          <a:xfrm>
            <a:off x="327575" y="701800"/>
            <a:ext cx="86859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2"/>
                </a:solidFill>
              </a:rPr>
              <a:t>The project, "Unlocking Insights in the IPL Analysis : A Data-Driven Journey," aims to analyze IPL data from 2008 to 2017 to provide valuable insights for stakeholders. Objectives include evaluating team performances, identifying successful franchises, and analyzing winning strategies. Uncovering top batting and bowling performers, and their impact on matches. Providing strategic insights for team management, sponsors, and fans, including data-driven recommendations. Deliverables include comprehensive reports, interactive dashboards, player performance analytics, and insights for sponsors and fan engagement. The analysis will contribute to a deeper understanding of the IPL, aiding decision-making and driving the tournament's continued success.</a:t>
            </a:r>
            <a:endParaRPr sz="1800">
              <a:solidFill>
                <a:schemeClr val="lt2"/>
              </a:solidFill>
            </a:endParaRPr>
          </a:p>
        </p:txBody>
      </p:sp>
      <p:sp>
        <p:nvSpPr>
          <p:cNvPr id="75" name="Google Shape;75;p15"/>
          <p:cNvSpPr txBox="1"/>
          <p:nvPr/>
        </p:nvSpPr>
        <p:spPr>
          <a:xfrm>
            <a:off x="134800" y="3768950"/>
            <a:ext cx="65313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u="sng">
                <a:solidFill>
                  <a:srgbClr val="F1C232"/>
                </a:solidFill>
                <a:latin typeface="Comic Sans MS"/>
                <a:ea typeface="Comic Sans MS"/>
                <a:cs typeface="Comic Sans MS"/>
                <a:sym typeface="Comic Sans MS"/>
              </a:rPr>
              <a:t>Expected OutComes:-</a:t>
            </a:r>
            <a:endParaRPr sz="3000" u="sng">
              <a:solidFill>
                <a:srgbClr val="F1C232"/>
              </a:solidFill>
              <a:latin typeface="Comic Sans MS"/>
              <a:ea typeface="Comic Sans MS"/>
              <a:cs typeface="Comic Sans MS"/>
              <a:sym typeface="Comic Sans MS"/>
            </a:endParaRPr>
          </a:p>
        </p:txBody>
      </p:sp>
      <p:sp>
        <p:nvSpPr>
          <p:cNvPr id="76" name="Google Shape;76;p15"/>
          <p:cNvSpPr txBox="1"/>
          <p:nvPr/>
        </p:nvSpPr>
        <p:spPr>
          <a:xfrm>
            <a:off x="134800" y="4585375"/>
            <a:ext cx="6531300" cy="1293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lt2"/>
              </a:buClr>
              <a:buSzPts val="1800"/>
              <a:buAutoNum type="arabicPeriod"/>
            </a:pPr>
            <a:r>
              <a:rPr lang="en" sz="1800">
                <a:solidFill>
                  <a:schemeClr val="lt2"/>
                </a:solidFill>
              </a:rPr>
              <a:t>Comprehensive Data Analysis Report</a:t>
            </a:r>
            <a:endParaRPr sz="1800">
              <a:solidFill>
                <a:schemeClr val="lt2"/>
              </a:solidFill>
            </a:endParaRPr>
          </a:p>
          <a:p>
            <a:pPr indent="-342900" lvl="0" marL="457200" rtl="0" algn="l">
              <a:spcBef>
                <a:spcPts val="0"/>
              </a:spcBef>
              <a:spcAft>
                <a:spcPts val="0"/>
              </a:spcAft>
              <a:buClr>
                <a:schemeClr val="lt2"/>
              </a:buClr>
              <a:buSzPts val="1800"/>
              <a:buAutoNum type="arabicPeriod"/>
            </a:pPr>
            <a:r>
              <a:rPr lang="en" sz="1800">
                <a:solidFill>
                  <a:schemeClr val="lt2"/>
                </a:solidFill>
              </a:rPr>
              <a:t>Team Performance Dashboard</a:t>
            </a:r>
            <a:endParaRPr sz="1800">
              <a:solidFill>
                <a:schemeClr val="lt2"/>
              </a:solidFill>
            </a:endParaRPr>
          </a:p>
          <a:p>
            <a:pPr indent="-342900" lvl="0" marL="457200" rtl="0" algn="l">
              <a:spcBef>
                <a:spcPts val="0"/>
              </a:spcBef>
              <a:spcAft>
                <a:spcPts val="0"/>
              </a:spcAft>
              <a:buClr>
                <a:schemeClr val="lt2"/>
              </a:buClr>
              <a:buSzPts val="1800"/>
              <a:buAutoNum type="arabicPeriod"/>
            </a:pPr>
            <a:r>
              <a:rPr lang="en" sz="1800">
                <a:solidFill>
                  <a:schemeClr val="lt2"/>
                </a:solidFill>
              </a:rPr>
              <a:t>Player Performance Analytics</a:t>
            </a:r>
            <a:endParaRPr sz="1800">
              <a:solidFill>
                <a:schemeClr val="lt2"/>
              </a:solidFill>
            </a:endParaRPr>
          </a:p>
          <a:p>
            <a:pPr indent="-342900" lvl="0" marL="457200" rtl="0" algn="l">
              <a:spcBef>
                <a:spcPts val="0"/>
              </a:spcBef>
              <a:spcAft>
                <a:spcPts val="0"/>
              </a:spcAft>
              <a:buClr>
                <a:schemeClr val="lt2"/>
              </a:buClr>
              <a:buSzPts val="1800"/>
              <a:buAutoNum type="arabicPeriod"/>
            </a:pPr>
            <a:r>
              <a:rPr lang="en" sz="1800">
                <a:solidFill>
                  <a:schemeClr val="lt2"/>
                </a:solidFill>
              </a:rPr>
              <a:t>Performance Analysis</a:t>
            </a:r>
            <a:endParaRPr sz="1800">
              <a:solidFill>
                <a:schemeClr val="l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0" name="Shape 80"/>
        <p:cNvGrpSpPr/>
        <p:nvPr/>
      </p:nvGrpSpPr>
      <p:grpSpPr>
        <a:xfrm>
          <a:off x="0" y="0"/>
          <a:ext cx="0" cy="0"/>
          <a:chOff x="0" y="0"/>
          <a:chExt cx="0" cy="0"/>
        </a:xfrm>
      </p:grpSpPr>
      <p:pic>
        <p:nvPicPr>
          <p:cNvPr id="81" name="Google Shape;81;p16"/>
          <p:cNvPicPr preferRelativeResize="0"/>
          <p:nvPr/>
        </p:nvPicPr>
        <p:blipFill>
          <a:blip r:embed="rId4">
            <a:alphaModFix/>
          </a:blip>
          <a:stretch>
            <a:fillRect/>
          </a:stretch>
        </p:blipFill>
        <p:spPr>
          <a:xfrm>
            <a:off x="152400" y="61700"/>
            <a:ext cx="8839201" cy="557199"/>
          </a:xfrm>
          <a:prstGeom prst="rect">
            <a:avLst/>
          </a:prstGeom>
          <a:noFill/>
          <a:ln>
            <a:noFill/>
          </a:ln>
        </p:spPr>
      </p:pic>
      <p:sp>
        <p:nvSpPr>
          <p:cNvPr id="82" name="Google Shape;82;p16"/>
          <p:cNvSpPr/>
          <p:nvPr/>
        </p:nvSpPr>
        <p:spPr>
          <a:xfrm>
            <a:off x="3151050" y="147850"/>
            <a:ext cx="3107100" cy="384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000">
                <a:solidFill>
                  <a:srgbClr val="0000FF"/>
                </a:solidFill>
                <a:latin typeface="Comic Sans MS"/>
                <a:ea typeface="Comic Sans MS"/>
                <a:cs typeface="Comic Sans MS"/>
                <a:sym typeface="Comic Sans MS"/>
              </a:rPr>
              <a:t>IPL Data Analysis</a:t>
            </a:r>
            <a:r>
              <a:rPr lang="en" sz="2000">
                <a:solidFill>
                  <a:schemeClr val="dk2"/>
                </a:solidFill>
                <a:latin typeface="Comic Sans MS"/>
                <a:ea typeface="Comic Sans MS"/>
                <a:cs typeface="Comic Sans MS"/>
                <a:sym typeface="Comic Sans MS"/>
              </a:rPr>
              <a:t> </a:t>
            </a:r>
            <a:endParaRPr sz="1600"/>
          </a:p>
        </p:txBody>
      </p:sp>
      <p:pic>
        <p:nvPicPr>
          <p:cNvPr id="83" name="Google Shape;83;p16"/>
          <p:cNvPicPr preferRelativeResize="0"/>
          <p:nvPr/>
        </p:nvPicPr>
        <p:blipFill>
          <a:blip r:embed="rId5">
            <a:alphaModFix/>
          </a:blip>
          <a:stretch>
            <a:fillRect/>
          </a:stretch>
        </p:blipFill>
        <p:spPr>
          <a:xfrm>
            <a:off x="152400" y="828975"/>
            <a:ext cx="1876425" cy="1028700"/>
          </a:xfrm>
          <a:prstGeom prst="rect">
            <a:avLst/>
          </a:prstGeom>
          <a:noFill/>
          <a:ln>
            <a:noFill/>
          </a:ln>
        </p:spPr>
      </p:pic>
      <p:sp>
        <p:nvSpPr>
          <p:cNvPr id="84" name="Google Shape;84;p16"/>
          <p:cNvSpPr/>
          <p:nvPr/>
        </p:nvSpPr>
        <p:spPr>
          <a:xfrm>
            <a:off x="2107925" y="798975"/>
            <a:ext cx="1927800" cy="1088700"/>
          </a:xfrm>
          <a:prstGeom prst="roundRect">
            <a:avLst>
              <a:gd fmla="val 16667" name="adj"/>
            </a:avLst>
          </a:prstGeom>
          <a:gradFill>
            <a:gsLst>
              <a:gs pos="0">
                <a:srgbClr val="4D29AA"/>
              </a:gs>
              <a:gs pos="100000">
                <a:srgbClr val="1E123D"/>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85" name="Google Shape;85;p16"/>
          <p:cNvPicPr preferRelativeResize="0"/>
          <p:nvPr/>
        </p:nvPicPr>
        <p:blipFill>
          <a:blip r:embed="rId6">
            <a:alphaModFix/>
          </a:blip>
          <a:stretch>
            <a:fillRect/>
          </a:stretch>
        </p:blipFill>
        <p:spPr>
          <a:xfrm>
            <a:off x="2203051" y="1143250"/>
            <a:ext cx="982100" cy="511575"/>
          </a:xfrm>
          <a:prstGeom prst="rect">
            <a:avLst/>
          </a:prstGeom>
          <a:noFill/>
          <a:ln>
            <a:noFill/>
          </a:ln>
        </p:spPr>
      </p:pic>
      <p:sp>
        <p:nvSpPr>
          <p:cNvPr id="86" name="Google Shape;86;p16"/>
          <p:cNvSpPr txBox="1"/>
          <p:nvPr/>
        </p:nvSpPr>
        <p:spPr>
          <a:xfrm>
            <a:off x="3151050" y="1186300"/>
            <a:ext cx="507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Comic Sans MS"/>
                <a:ea typeface="Comic Sans MS"/>
                <a:cs typeface="Comic Sans MS"/>
                <a:sym typeface="Comic Sans MS"/>
              </a:rPr>
              <a:t>SK Raina</a:t>
            </a:r>
            <a:endParaRPr>
              <a:solidFill>
                <a:schemeClr val="lt1"/>
              </a:solidFill>
              <a:latin typeface="Comic Sans MS"/>
              <a:ea typeface="Comic Sans MS"/>
              <a:cs typeface="Comic Sans MS"/>
              <a:sym typeface="Comic Sans MS"/>
            </a:endParaRPr>
          </a:p>
        </p:txBody>
      </p:sp>
      <p:sp>
        <p:nvSpPr>
          <p:cNvPr id="87" name="Google Shape;87;p16"/>
          <p:cNvSpPr txBox="1"/>
          <p:nvPr/>
        </p:nvSpPr>
        <p:spPr>
          <a:xfrm>
            <a:off x="2326700" y="680975"/>
            <a:ext cx="331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E69138"/>
                </a:solidFill>
              </a:rPr>
              <a:t>Orange Cap</a:t>
            </a:r>
            <a:endParaRPr>
              <a:solidFill>
                <a:srgbClr val="E69138"/>
              </a:solidFill>
            </a:endParaRPr>
          </a:p>
        </p:txBody>
      </p:sp>
      <p:sp>
        <p:nvSpPr>
          <p:cNvPr id="88" name="Google Shape;88;p16"/>
          <p:cNvSpPr txBox="1"/>
          <p:nvPr/>
        </p:nvSpPr>
        <p:spPr>
          <a:xfrm>
            <a:off x="3185150" y="1425975"/>
            <a:ext cx="1595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rPr>
              <a:t>4548</a:t>
            </a:r>
            <a:endParaRPr sz="1800">
              <a:solidFill>
                <a:schemeClr val="lt1"/>
              </a:solidFill>
            </a:endParaRPr>
          </a:p>
        </p:txBody>
      </p:sp>
      <p:sp>
        <p:nvSpPr>
          <p:cNvPr id="89" name="Google Shape;89;p16"/>
          <p:cNvSpPr/>
          <p:nvPr/>
        </p:nvSpPr>
        <p:spPr>
          <a:xfrm>
            <a:off x="4408525" y="798975"/>
            <a:ext cx="2359800" cy="10887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90" name="Google Shape;90;p16"/>
          <p:cNvPicPr preferRelativeResize="0"/>
          <p:nvPr/>
        </p:nvPicPr>
        <p:blipFill>
          <a:blip r:embed="rId7">
            <a:alphaModFix/>
          </a:blip>
          <a:stretch>
            <a:fillRect/>
          </a:stretch>
        </p:blipFill>
        <p:spPr>
          <a:xfrm>
            <a:off x="4476575" y="1069064"/>
            <a:ext cx="1099900" cy="659950"/>
          </a:xfrm>
          <a:prstGeom prst="rect">
            <a:avLst/>
          </a:prstGeom>
          <a:solidFill>
            <a:srgbClr val="A4C2F4"/>
          </a:solidFill>
          <a:ln>
            <a:noFill/>
          </a:ln>
        </p:spPr>
      </p:pic>
      <p:sp>
        <p:nvSpPr>
          <p:cNvPr id="91" name="Google Shape;91;p16"/>
          <p:cNvSpPr txBox="1"/>
          <p:nvPr/>
        </p:nvSpPr>
        <p:spPr>
          <a:xfrm>
            <a:off x="4879200" y="702488"/>
            <a:ext cx="475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1C232"/>
                </a:solidFill>
              </a:rPr>
              <a:t>Purple Cap</a:t>
            </a:r>
            <a:endParaRPr>
              <a:solidFill>
                <a:srgbClr val="F1C232"/>
              </a:solidFill>
            </a:endParaRPr>
          </a:p>
        </p:txBody>
      </p:sp>
      <p:sp>
        <p:nvSpPr>
          <p:cNvPr id="92" name="Google Shape;92;p16"/>
          <p:cNvSpPr txBox="1"/>
          <p:nvPr/>
        </p:nvSpPr>
        <p:spPr>
          <a:xfrm>
            <a:off x="5566200" y="1186300"/>
            <a:ext cx="3153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lt1"/>
                </a:solidFill>
              </a:rPr>
              <a:t>SL Malinga</a:t>
            </a:r>
            <a:endParaRPr b="1" sz="1500">
              <a:solidFill>
                <a:schemeClr val="lt1"/>
              </a:solidFill>
            </a:endParaRPr>
          </a:p>
        </p:txBody>
      </p:sp>
      <p:sp>
        <p:nvSpPr>
          <p:cNvPr id="93" name="Google Shape;93;p16"/>
          <p:cNvSpPr txBox="1"/>
          <p:nvPr/>
        </p:nvSpPr>
        <p:spPr>
          <a:xfrm>
            <a:off x="5804525" y="1410525"/>
            <a:ext cx="3017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lt1"/>
                </a:solidFill>
              </a:rPr>
              <a:t>170</a:t>
            </a:r>
            <a:endParaRPr sz="2000">
              <a:solidFill>
                <a:schemeClr val="lt1"/>
              </a:solidFill>
            </a:endParaRPr>
          </a:p>
        </p:txBody>
      </p:sp>
      <p:pic>
        <p:nvPicPr>
          <p:cNvPr id="94" name="Google Shape;94;p16"/>
          <p:cNvPicPr preferRelativeResize="0"/>
          <p:nvPr/>
        </p:nvPicPr>
        <p:blipFill>
          <a:blip r:embed="rId8">
            <a:alphaModFix/>
          </a:blip>
          <a:stretch>
            <a:fillRect/>
          </a:stretch>
        </p:blipFill>
        <p:spPr>
          <a:xfrm>
            <a:off x="73025" y="1970525"/>
            <a:ext cx="4914999" cy="2487000"/>
          </a:xfrm>
          <a:prstGeom prst="rect">
            <a:avLst/>
          </a:prstGeom>
          <a:noFill/>
          <a:ln>
            <a:noFill/>
          </a:ln>
        </p:spPr>
      </p:pic>
      <p:pic>
        <p:nvPicPr>
          <p:cNvPr id="95" name="Google Shape;95;p16"/>
          <p:cNvPicPr preferRelativeResize="0"/>
          <p:nvPr/>
        </p:nvPicPr>
        <p:blipFill>
          <a:blip r:embed="rId9">
            <a:alphaModFix/>
          </a:blip>
          <a:stretch>
            <a:fillRect/>
          </a:stretch>
        </p:blipFill>
        <p:spPr>
          <a:xfrm>
            <a:off x="73025" y="4773225"/>
            <a:ext cx="7191375" cy="2047875"/>
          </a:xfrm>
          <a:prstGeom prst="rect">
            <a:avLst/>
          </a:prstGeom>
          <a:noFill/>
          <a:ln>
            <a:noFill/>
          </a:ln>
        </p:spPr>
      </p:pic>
      <p:pic>
        <p:nvPicPr>
          <p:cNvPr id="96" name="Google Shape;96;p16"/>
          <p:cNvPicPr preferRelativeResize="0"/>
          <p:nvPr/>
        </p:nvPicPr>
        <p:blipFill>
          <a:blip r:embed="rId10">
            <a:alphaModFix/>
          </a:blip>
          <a:stretch>
            <a:fillRect/>
          </a:stretch>
        </p:blipFill>
        <p:spPr>
          <a:xfrm>
            <a:off x="5140425" y="1970525"/>
            <a:ext cx="3851175" cy="2718375"/>
          </a:xfrm>
          <a:prstGeom prst="rect">
            <a:avLst/>
          </a:prstGeom>
          <a:noFill/>
          <a:ln>
            <a:noFill/>
          </a:ln>
        </p:spPr>
      </p:pic>
      <p:sp>
        <p:nvSpPr>
          <p:cNvPr id="97" name="Google Shape;97;p16"/>
          <p:cNvSpPr txBox="1"/>
          <p:nvPr/>
        </p:nvSpPr>
        <p:spPr>
          <a:xfrm>
            <a:off x="6867900" y="1305763"/>
            <a:ext cx="2178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u="sng">
                <a:solidFill>
                  <a:srgbClr val="0000FF"/>
                </a:solidFill>
                <a:latin typeface="Comic Sans MS"/>
                <a:ea typeface="Comic Sans MS"/>
                <a:cs typeface="Comic Sans MS"/>
                <a:sym typeface="Comic Sans MS"/>
              </a:rPr>
              <a:t>Bowler Statistics</a:t>
            </a:r>
            <a:endParaRPr b="1" sz="1800" u="sng">
              <a:solidFill>
                <a:srgbClr val="0000FF"/>
              </a:solidFill>
              <a:latin typeface="Comic Sans MS"/>
              <a:ea typeface="Comic Sans MS"/>
              <a:cs typeface="Comic Sans MS"/>
              <a:sym typeface="Comic Sans MS"/>
            </a:endParaRPr>
          </a:p>
        </p:txBody>
      </p:sp>
      <p:sp>
        <p:nvSpPr>
          <p:cNvPr id="98" name="Google Shape;98;p16"/>
          <p:cNvSpPr txBox="1"/>
          <p:nvPr/>
        </p:nvSpPr>
        <p:spPr>
          <a:xfrm>
            <a:off x="152400" y="4368225"/>
            <a:ext cx="2461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u="sng">
                <a:solidFill>
                  <a:srgbClr val="0000FF"/>
                </a:solidFill>
                <a:latin typeface="Comic Sans MS"/>
                <a:ea typeface="Comic Sans MS"/>
                <a:cs typeface="Comic Sans MS"/>
                <a:sym typeface="Comic Sans MS"/>
              </a:rPr>
              <a:t>Batsman Statistics</a:t>
            </a:r>
            <a:endParaRPr b="1" sz="1800" u="sng">
              <a:solidFill>
                <a:srgbClr val="0000FF"/>
              </a:solidFill>
              <a:latin typeface="Comic Sans MS"/>
              <a:ea typeface="Comic Sans MS"/>
              <a:cs typeface="Comic Sans MS"/>
              <a:sym typeface="Comic Sans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2" name="Shape 102"/>
        <p:cNvGrpSpPr/>
        <p:nvPr/>
      </p:nvGrpSpPr>
      <p:grpSpPr>
        <a:xfrm>
          <a:off x="0" y="0"/>
          <a:ext cx="0" cy="0"/>
          <a:chOff x="0" y="0"/>
          <a:chExt cx="0" cy="0"/>
        </a:xfrm>
      </p:grpSpPr>
      <p:pic>
        <p:nvPicPr>
          <p:cNvPr id="103" name="Google Shape;103;p17"/>
          <p:cNvPicPr preferRelativeResize="0"/>
          <p:nvPr/>
        </p:nvPicPr>
        <p:blipFill>
          <a:blip r:embed="rId4">
            <a:alphaModFix/>
          </a:blip>
          <a:stretch>
            <a:fillRect/>
          </a:stretch>
        </p:blipFill>
        <p:spPr>
          <a:xfrm>
            <a:off x="204150" y="753400"/>
            <a:ext cx="8832076" cy="3094000"/>
          </a:xfrm>
          <a:prstGeom prst="rect">
            <a:avLst/>
          </a:prstGeom>
          <a:noFill/>
          <a:ln>
            <a:noFill/>
          </a:ln>
        </p:spPr>
      </p:pic>
      <p:sp>
        <p:nvSpPr>
          <p:cNvPr id="104" name="Google Shape;104;p17"/>
          <p:cNvSpPr txBox="1"/>
          <p:nvPr/>
        </p:nvSpPr>
        <p:spPr>
          <a:xfrm>
            <a:off x="204150" y="151700"/>
            <a:ext cx="4264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u="sng">
                <a:solidFill>
                  <a:srgbClr val="0000FF"/>
                </a:solidFill>
                <a:latin typeface="Comic Sans MS"/>
                <a:ea typeface="Comic Sans MS"/>
                <a:cs typeface="Comic Sans MS"/>
                <a:sym typeface="Comic Sans MS"/>
              </a:rPr>
              <a:t>Total Runs per Over Across Matches</a:t>
            </a:r>
            <a:endParaRPr sz="1800" u="sng">
              <a:solidFill>
                <a:srgbClr val="0000FF"/>
              </a:solidFill>
              <a:latin typeface="Comic Sans MS"/>
              <a:ea typeface="Comic Sans MS"/>
              <a:cs typeface="Comic Sans MS"/>
              <a:sym typeface="Comic Sans MS"/>
            </a:endParaRPr>
          </a:p>
        </p:txBody>
      </p:sp>
      <p:sp>
        <p:nvSpPr>
          <p:cNvPr id="105" name="Google Shape;105;p17"/>
          <p:cNvSpPr txBox="1"/>
          <p:nvPr/>
        </p:nvSpPr>
        <p:spPr>
          <a:xfrm>
            <a:off x="204150" y="4642100"/>
            <a:ext cx="65313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lt1"/>
                </a:solidFill>
              </a:rPr>
              <a:t>According data we found Batsman used to secure most of the runs (49) </a:t>
            </a:r>
            <a:r>
              <a:rPr lang="en" sz="1700">
                <a:solidFill>
                  <a:schemeClr val="lt1"/>
                </a:solidFill>
              </a:rPr>
              <a:t>on the 15th over </a:t>
            </a:r>
            <a:r>
              <a:rPr lang="en" sz="1700">
                <a:solidFill>
                  <a:schemeClr val="lt1"/>
                </a:solidFill>
              </a:rPr>
              <a:t>and lowest  runs(32) on the 10th over.</a:t>
            </a:r>
            <a:endParaRPr sz="1700">
              <a:solidFill>
                <a:schemeClr val="lt1"/>
              </a:solidFill>
            </a:endParaRPr>
          </a:p>
        </p:txBody>
      </p:sp>
      <p:sp>
        <p:nvSpPr>
          <p:cNvPr id="106" name="Google Shape;106;p17"/>
          <p:cNvSpPr txBox="1"/>
          <p:nvPr/>
        </p:nvSpPr>
        <p:spPr>
          <a:xfrm>
            <a:off x="204150" y="4087575"/>
            <a:ext cx="6349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1C232"/>
                </a:solidFill>
              </a:rPr>
              <a:t>Conclusion :-</a:t>
            </a:r>
            <a:endParaRPr sz="1800">
              <a:solidFill>
                <a:srgbClr val="F1C23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0" name="Shape 110"/>
        <p:cNvGrpSpPr/>
        <p:nvPr/>
      </p:nvGrpSpPr>
      <p:grpSpPr>
        <a:xfrm>
          <a:off x="0" y="0"/>
          <a:ext cx="0" cy="0"/>
          <a:chOff x="0" y="0"/>
          <a:chExt cx="0" cy="0"/>
        </a:xfrm>
      </p:grpSpPr>
      <p:pic>
        <p:nvPicPr>
          <p:cNvPr id="111" name="Google Shape;111;p18"/>
          <p:cNvPicPr preferRelativeResize="0"/>
          <p:nvPr/>
        </p:nvPicPr>
        <p:blipFill>
          <a:blip r:embed="rId4">
            <a:alphaModFix/>
          </a:blip>
          <a:stretch>
            <a:fillRect/>
          </a:stretch>
        </p:blipFill>
        <p:spPr>
          <a:xfrm>
            <a:off x="92988" y="715700"/>
            <a:ext cx="8958025" cy="4065900"/>
          </a:xfrm>
          <a:prstGeom prst="rect">
            <a:avLst/>
          </a:prstGeom>
          <a:noFill/>
          <a:ln>
            <a:noFill/>
          </a:ln>
        </p:spPr>
      </p:pic>
      <p:sp>
        <p:nvSpPr>
          <p:cNvPr id="112" name="Google Shape;112;p18"/>
          <p:cNvSpPr txBox="1"/>
          <p:nvPr/>
        </p:nvSpPr>
        <p:spPr>
          <a:xfrm>
            <a:off x="134900" y="5322425"/>
            <a:ext cx="8447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rPr>
              <a:t>We have notice Mumbai , Bangalore and Punjab , these three teams were heavily rely on boundaries runs</a:t>
            </a:r>
            <a:endParaRPr sz="1800">
              <a:solidFill>
                <a:schemeClr val="lt1"/>
              </a:solidFill>
            </a:endParaRPr>
          </a:p>
        </p:txBody>
      </p:sp>
      <p:sp>
        <p:nvSpPr>
          <p:cNvPr id="113" name="Google Shape;113;p18"/>
          <p:cNvSpPr txBox="1"/>
          <p:nvPr/>
        </p:nvSpPr>
        <p:spPr>
          <a:xfrm>
            <a:off x="134900" y="4860725"/>
            <a:ext cx="6531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1C232"/>
                </a:solidFill>
              </a:rPr>
              <a:t>Conclusion :-</a:t>
            </a:r>
            <a:endParaRPr sz="1800">
              <a:solidFill>
                <a:srgbClr val="F1C232"/>
              </a:solidFill>
            </a:endParaRPr>
          </a:p>
        </p:txBody>
      </p:sp>
      <p:sp>
        <p:nvSpPr>
          <p:cNvPr id="114" name="Google Shape;114;p18"/>
          <p:cNvSpPr txBox="1"/>
          <p:nvPr/>
        </p:nvSpPr>
        <p:spPr>
          <a:xfrm>
            <a:off x="93000" y="108875"/>
            <a:ext cx="6531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u="sng">
                <a:solidFill>
                  <a:srgbClr val="FF0000"/>
                </a:solidFill>
                <a:latin typeface="Comic Sans MS"/>
                <a:ea typeface="Comic Sans MS"/>
                <a:cs typeface="Comic Sans MS"/>
                <a:sym typeface="Comic Sans MS"/>
              </a:rPr>
              <a:t>Total Runs and Boundary Runs by Batting Team</a:t>
            </a:r>
            <a:endParaRPr sz="1800" u="sng">
              <a:solidFill>
                <a:srgbClr val="FF0000"/>
              </a:solidFill>
              <a:latin typeface="Comic Sans MS"/>
              <a:ea typeface="Comic Sans MS"/>
              <a:cs typeface="Comic Sans MS"/>
              <a:sym typeface="Comic Sans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8" name="Shape 118"/>
        <p:cNvGrpSpPr/>
        <p:nvPr/>
      </p:nvGrpSpPr>
      <p:grpSpPr>
        <a:xfrm>
          <a:off x="0" y="0"/>
          <a:ext cx="0" cy="0"/>
          <a:chOff x="0" y="0"/>
          <a:chExt cx="0" cy="0"/>
        </a:xfrm>
      </p:grpSpPr>
      <p:pic>
        <p:nvPicPr>
          <p:cNvPr id="119" name="Google Shape;119;p19"/>
          <p:cNvPicPr preferRelativeResize="0"/>
          <p:nvPr/>
        </p:nvPicPr>
        <p:blipFill>
          <a:blip r:embed="rId3">
            <a:alphaModFix/>
          </a:blip>
          <a:stretch>
            <a:fillRect/>
          </a:stretch>
        </p:blipFill>
        <p:spPr>
          <a:xfrm>
            <a:off x="115663" y="685575"/>
            <a:ext cx="8912674" cy="4954350"/>
          </a:xfrm>
          <a:prstGeom prst="rect">
            <a:avLst/>
          </a:prstGeom>
          <a:noFill/>
          <a:ln>
            <a:noFill/>
          </a:ln>
        </p:spPr>
      </p:pic>
      <p:sp>
        <p:nvSpPr>
          <p:cNvPr id="120" name="Google Shape;120;p19"/>
          <p:cNvSpPr txBox="1"/>
          <p:nvPr/>
        </p:nvSpPr>
        <p:spPr>
          <a:xfrm>
            <a:off x="168925" y="108875"/>
            <a:ext cx="6531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0000"/>
                </a:solidFill>
              </a:rPr>
              <a:t>Count of Fours and Sixes by Batting Team :-</a:t>
            </a:r>
            <a:endParaRPr sz="180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4" name="Shape 124"/>
        <p:cNvGrpSpPr/>
        <p:nvPr/>
      </p:nvGrpSpPr>
      <p:grpSpPr>
        <a:xfrm>
          <a:off x="0" y="0"/>
          <a:ext cx="0" cy="0"/>
          <a:chOff x="0" y="0"/>
          <a:chExt cx="0" cy="0"/>
        </a:xfrm>
      </p:grpSpPr>
      <p:pic>
        <p:nvPicPr>
          <p:cNvPr id="125" name="Google Shape;125;p20"/>
          <p:cNvPicPr preferRelativeResize="0"/>
          <p:nvPr/>
        </p:nvPicPr>
        <p:blipFill>
          <a:blip r:embed="rId3">
            <a:alphaModFix/>
          </a:blip>
          <a:stretch>
            <a:fillRect/>
          </a:stretch>
        </p:blipFill>
        <p:spPr>
          <a:xfrm>
            <a:off x="112200" y="571975"/>
            <a:ext cx="8958050" cy="4720825"/>
          </a:xfrm>
          <a:prstGeom prst="rect">
            <a:avLst/>
          </a:prstGeom>
          <a:noFill/>
          <a:ln>
            <a:noFill/>
          </a:ln>
        </p:spPr>
      </p:pic>
      <p:sp>
        <p:nvSpPr>
          <p:cNvPr id="126" name="Google Shape;126;p20"/>
          <p:cNvSpPr txBox="1"/>
          <p:nvPr/>
        </p:nvSpPr>
        <p:spPr>
          <a:xfrm>
            <a:off x="112200" y="110275"/>
            <a:ext cx="6531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0000"/>
                </a:solidFill>
              </a:rPr>
              <a:t>Total Extra Runs Conceded by Bowling Teams :-</a:t>
            </a:r>
            <a:endParaRPr sz="1800">
              <a:solidFill>
                <a:srgbClr val="FF0000"/>
              </a:solidFill>
            </a:endParaRPr>
          </a:p>
        </p:txBody>
      </p:sp>
      <p:sp>
        <p:nvSpPr>
          <p:cNvPr id="127" name="Google Shape;127;p20"/>
          <p:cNvSpPr txBox="1"/>
          <p:nvPr/>
        </p:nvSpPr>
        <p:spPr>
          <a:xfrm>
            <a:off x="112200" y="5469825"/>
            <a:ext cx="8958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rPr>
              <a:t>In the figure we analyze that Mumbai Indians followed RCB and so on conceded most runs in the form of extra runs during their fielding Innings</a:t>
            </a:r>
            <a:endParaRPr sz="18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1" name="Shape 131"/>
        <p:cNvGrpSpPr/>
        <p:nvPr/>
      </p:nvGrpSpPr>
      <p:grpSpPr>
        <a:xfrm>
          <a:off x="0" y="0"/>
          <a:ext cx="0" cy="0"/>
          <a:chOff x="0" y="0"/>
          <a:chExt cx="0" cy="0"/>
        </a:xfrm>
      </p:grpSpPr>
      <p:pic>
        <p:nvPicPr>
          <p:cNvPr id="132" name="Google Shape;132;p21"/>
          <p:cNvPicPr preferRelativeResize="0"/>
          <p:nvPr/>
        </p:nvPicPr>
        <p:blipFill>
          <a:blip r:embed="rId3">
            <a:alphaModFix/>
          </a:blip>
          <a:stretch>
            <a:fillRect/>
          </a:stretch>
        </p:blipFill>
        <p:spPr>
          <a:xfrm>
            <a:off x="118750" y="871900"/>
            <a:ext cx="8906501" cy="4139050"/>
          </a:xfrm>
          <a:prstGeom prst="rect">
            <a:avLst/>
          </a:prstGeom>
          <a:noFill/>
          <a:ln>
            <a:noFill/>
          </a:ln>
        </p:spPr>
      </p:pic>
      <p:sp>
        <p:nvSpPr>
          <p:cNvPr id="133" name="Google Shape;133;p21"/>
          <p:cNvSpPr txBox="1"/>
          <p:nvPr/>
        </p:nvSpPr>
        <p:spPr>
          <a:xfrm>
            <a:off x="118750" y="5639925"/>
            <a:ext cx="89064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rPr>
              <a:t>In the above plot, we can see lower concurrency in terms of run rate  in Power play is between average of 8 runs, then goes down in Middle Overs, then again followed up in Death Over</a:t>
            </a:r>
            <a:endParaRPr sz="1800">
              <a:solidFill>
                <a:schemeClr val="lt1"/>
              </a:solidFill>
            </a:endParaRPr>
          </a:p>
        </p:txBody>
      </p:sp>
      <p:sp>
        <p:nvSpPr>
          <p:cNvPr id="134" name="Google Shape;134;p21"/>
          <p:cNvSpPr txBox="1"/>
          <p:nvPr/>
        </p:nvSpPr>
        <p:spPr>
          <a:xfrm>
            <a:off x="118750" y="176900"/>
            <a:ext cx="6294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0000FF"/>
                </a:solidFill>
              </a:rPr>
              <a:t>Run Rate Trend Across Innings Phases by Batting Team :-</a:t>
            </a:r>
            <a:endParaRPr sz="1800">
              <a:solidFill>
                <a:srgbClr val="0000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