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9557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308163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835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3031622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47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2379699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249596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64331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386877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37939-D25F-42E4-8E06-255C4D3A657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350595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237939-D25F-42E4-8E06-255C4D3A6572}"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150376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237939-D25F-42E4-8E06-255C4D3A6572}"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111973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237939-D25F-42E4-8E06-255C4D3A6572}"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428815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37939-D25F-42E4-8E06-255C4D3A6572}"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13407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37939-D25F-42E4-8E06-255C4D3A6572}"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200811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37939-D25F-42E4-8E06-255C4D3A6572}"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BCED2D-102D-4380-A5EC-9BE33798F44D}" type="slidenum">
              <a:rPr lang="en-IN" smtClean="0"/>
              <a:t>‹#›</a:t>
            </a:fld>
            <a:endParaRPr lang="en-IN"/>
          </a:p>
        </p:txBody>
      </p:sp>
    </p:spTree>
    <p:extLst>
      <p:ext uri="{BB962C8B-B14F-4D97-AF65-F5344CB8AC3E}">
        <p14:creationId xmlns:p14="http://schemas.microsoft.com/office/powerpoint/2010/main" val="94348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237939-D25F-42E4-8E06-255C4D3A6572}" type="datetimeFigureOut">
              <a:rPr lang="en-IN" smtClean="0"/>
              <a:t>17-08-2024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BCED2D-102D-4380-A5EC-9BE33798F44D}" type="slidenum">
              <a:rPr lang="en-IN" smtClean="0"/>
              <a:t>‹#›</a:t>
            </a:fld>
            <a:endParaRPr lang="en-IN"/>
          </a:p>
        </p:txBody>
      </p:sp>
    </p:spTree>
    <p:extLst>
      <p:ext uri="{BB962C8B-B14F-4D97-AF65-F5344CB8AC3E}">
        <p14:creationId xmlns:p14="http://schemas.microsoft.com/office/powerpoint/2010/main" val="4228969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033" y="664233"/>
            <a:ext cx="7680065" cy="1497417"/>
          </a:xfrm>
        </p:spPr>
        <p:txBody>
          <a:bodyPr/>
          <a:lstStyle/>
          <a:p>
            <a:pPr algn="ctr"/>
            <a:r>
              <a:rPr lang="en-US" dirty="0" smtClean="0">
                <a:solidFill>
                  <a:srgbClr val="C00000"/>
                </a:solidFill>
              </a:rPr>
              <a:t>College Consignment Hub </a:t>
            </a:r>
            <a:endParaRPr lang="en-IN" dirty="0">
              <a:solidFill>
                <a:srgbClr val="C00000"/>
              </a:solidFill>
            </a:endParaRPr>
          </a:p>
        </p:txBody>
      </p:sp>
      <p:sp>
        <p:nvSpPr>
          <p:cNvPr id="3" name="Subtitle 2"/>
          <p:cNvSpPr>
            <a:spLocks noGrp="1"/>
          </p:cNvSpPr>
          <p:nvPr>
            <p:ph type="subTitle" idx="1"/>
          </p:nvPr>
        </p:nvSpPr>
        <p:spPr>
          <a:xfrm>
            <a:off x="1507067" y="3416061"/>
            <a:ext cx="7766936" cy="1731672"/>
          </a:xfrm>
        </p:spPr>
        <p:txBody>
          <a:bodyPr/>
          <a:lstStyle/>
          <a:p>
            <a:pPr algn="ctr"/>
            <a:r>
              <a:rPr lang="en-US" dirty="0" smtClean="0"/>
              <a:t>Group No: 11</a:t>
            </a:r>
          </a:p>
          <a:p>
            <a:pPr algn="ctr"/>
            <a:r>
              <a:rPr lang="en-US" dirty="0" smtClean="0"/>
              <a:t>Presented By</a:t>
            </a:r>
          </a:p>
          <a:p>
            <a:pPr algn="ctr"/>
            <a:r>
              <a:rPr lang="en-US" dirty="0" err="1" smtClean="0"/>
              <a:t>Aniket</a:t>
            </a:r>
            <a:r>
              <a:rPr lang="en-US" dirty="0" smtClean="0"/>
              <a:t> </a:t>
            </a:r>
            <a:r>
              <a:rPr lang="en-US" dirty="0" err="1"/>
              <a:t>J</a:t>
            </a:r>
            <a:r>
              <a:rPr lang="en-US" dirty="0" err="1" smtClean="0"/>
              <a:t>awale</a:t>
            </a:r>
            <a:r>
              <a:rPr lang="en-US" dirty="0" smtClean="0"/>
              <a:t> &amp; Pratik </a:t>
            </a:r>
            <a:r>
              <a:rPr lang="en-US" dirty="0" err="1" smtClean="0"/>
              <a:t>Bhadale</a:t>
            </a:r>
            <a:endParaRPr lang="en-IN" dirty="0"/>
          </a:p>
        </p:txBody>
      </p:sp>
    </p:spTree>
    <p:extLst>
      <p:ext uri="{BB962C8B-B14F-4D97-AF65-F5344CB8AC3E}">
        <p14:creationId xmlns:p14="http://schemas.microsoft.com/office/powerpoint/2010/main" val="280072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362"/>
          </a:xfrm>
        </p:spPr>
        <p:txBody>
          <a:bodyPr>
            <a:normAutofit/>
          </a:bodyPr>
          <a:lstStyle/>
          <a:p>
            <a:r>
              <a:rPr lang="en-US" sz="2000" dirty="0" smtClean="0">
                <a:solidFill>
                  <a:srgbClr val="002060"/>
                </a:solidFill>
              </a:rPr>
              <a:t>Snapshots : Login</a:t>
            </a:r>
            <a:endParaRPr lang="en-IN" sz="2000"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85912"/>
            <a:ext cx="8596312" cy="4835425"/>
          </a:xfrm>
        </p:spPr>
      </p:pic>
    </p:spTree>
    <p:extLst>
      <p:ext uri="{BB962C8B-B14F-4D97-AF65-F5344CB8AC3E}">
        <p14:creationId xmlns:p14="http://schemas.microsoft.com/office/powerpoint/2010/main" val="215622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0460"/>
          </a:xfrm>
        </p:spPr>
        <p:txBody>
          <a:bodyPr>
            <a:normAutofit/>
          </a:bodyPr>
          <a:lstStyle/>
          <a:p>
            <a:r>
              <a:rPr lang="en-US" sz="2000" dirty="0" smtClean="0"/>
              <a:t>Register:</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68450"/>
            <a:ext cx="8596312" cy="4835425"/>
          </a:xfrm>
        </p:spPr>
      </p:pic>
    </p:spTree>
    <p:extLst>
      <p:ext uri="{BB962C8B-B14F-4D97-AF65-F5344CB8AC3E}">
        <p14:creationId xmlns:p14="http://schemas.microsoft.com/office/powerpoint/2010/main" val="295809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4966"/>
          </a:xfrm>
        </p:spPr>
        <p:txBody>
          <a:bodyPr>
            <a:normAutofit/>
          </a:bodyPr>
          <a:lstStyle/>
          <a:p>
            <a:r>
              <a:rPr lang="en-US" sz="2000" dirty="0" smtClean="0"/>
              <a:t>Add Item</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85912"/>
            <a:ext cx="8596312" cy="4835425"/>
          </a:xfrm>
        </p:spPr>
      </p:pic>
    </p:spTree>
    <p:extLst>
      <p:ext uri="{BB962C8B-B14F-4D97-AF65-F5344CB8AC3E}">
        <p14:creationId xmlns:p14="http://schemas.microsoft.com/office/powerpoint/2010/main" val="259425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9087"/>
          </a:xfrm>
        </p:spPr>
        <p:txBody>
          <a:bodyPr>
            <a:normAutofit/>
          </a:bodyPr>
          <a:lstStyle/>
          <a:p>
            <a:r>
              <a:rPr lang="en-US" sz="2000" dirty="0" smtClean="0"/>
              <a:t>Edit Profile</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72419"/>
            <a:ext cx="8596312" cy="4835425"/>
          </a:xfrm>
        </p:spPr>
      </p:pic>
    </p:spTree>
    <p:extLst>
      <p:ext uri="{BB962C8B-B14F-4D97-AF65-F5344CB8AC3E}">
        <p14:creationId xmlns:p14="http://schemas.microsoft.com/office/powerpoint/2010/main" val="343231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9087"/>
          </a:xfrm>
        </p:spPr>
        <p:txBody>
          <a:bodyPr>
            <a:normAutofit/>
          </a:bodyPr>
          <a:lstStyle/>
          <a:p>
            <a:r>
              <a:rPr lang="en-US" sz="2000" dirty="0" smtClean="0"/>
              <a:t>Student Dashboard</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72419"/>
            <a:ext cx="8596312" cy="4835425"/>
          </a:xfrm>
        </p:spPr>
      </p:pic>
    </p:spTree>
    <p:extLst>
      <p:ext uri="{BB962C8B-B14F-4D97-AF65-F5344CB8AC3E}">
        <p14:creationId xmlns:p14="http://schemas.microsoft.com/office/powerpoint/2010/main" val="342175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2823"/>
          </a:xfrm>
        </p:spPr>
        <p:txBody>
          <a:bodyPr>
            <a:normAutofit/>
          </a:bodyPr>
          <a:lstStyle/>
          <a:p>
            <a:r>
              <a:rPr lang="en-US" sz="2000" dirty="0" smtClean="0"/>
              <a:t>Add To Cart</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129556"/>
            <a:ext cx="8596312" cy="4835425"/>
          </a:xfrm>
        </p:spPr>
      </p:pic>
    </p:spTree>
    <p:extLst>
      <p:ext uri="{BB962C8B-B14F-4D97-AF65-F5344CB8AC3E}">
        <p14:creationId xmlns:p14="http://schemas.microsoft.com/office/powerpoint/2010/main" val="260982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857"/>
          </a:xfrm>
        </p:spPr>
        <p:txBody>
          <a:bodyPr>
            <a:normAutofit/>
          </a:bodyPr>
          <a:lstStyle/>
          <a:p>
            <a:r>
              <a:rPr lang="en-US" sz="2000" dirty="0" err="1" smtClean="0"/>
              <a:t>Watchlist</a:t>
            </a: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342" y="1258888"/>
            <a:ext cx="8503354" cy="4783137"/>
          </a:xfrm>
        </p:spPr>
      </p:pic>
    </p:spTree>
    <p:extLst>
      <p:ext uri="{BB962C8B-B14F-4D97-AF65-F5344CB8AC3E}">
        <p14:creationId xmlns:p14="http://schemas.microsoft.com/office/powerpoint/2010/main" val="34133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3592"/>
          </a:xfrm>
        </p:spPr>
        <p:txBody>
          <a:bodyPr>
            <a:normAutofit/>
          </a:bodyPr>
          <a:lstStyle/>
          <a:p>
            <a:r>
              <a:rPr lang="en-US" sz="2000" dirty="0" smtClean="0">
                <a:solidFill>
                  <a:srgbClr val="002060"/>
                </a:solidFill>
              </a:rPr>
              <a:t>Future Scope</a:t>
            </a:r>
            <a:endParaRPr lang="en-IN" sz="2000" dirty="0">
              <a:solidFill>
                <a:srgbClr val="002060"/>
              </a:solidFill>
            </a:endParaRPr>
          </a:p>
        </p:txBody>
      </p:sp>
      <p:sp>
        <p:nvSpPr>
          <p:cNvPr id="3" name="Content Placeholder 2"/>
          <p:cNvSpPr>
            <a:spLocks noGrp="1"/>
          </p:cNvSpPr>
          <p:nvPr>
            <p:ph idx="1"/>
          </p:nvPr>
        </p:nvSpPr>
        <p:spPr>
          <a:xfrm>
            <a:off x="677334" y="1233577"/>
            <a:ext cx="8596668" cy="4807785"/>
          </a:xfrm>
        </p:spPr>
        <p:txBody>
          <a:bodyPr>
            <a:normAutofit/>
          </a:bodyPr>
          <a:lstStyle/>
          <a:p>
            <a:pPr marL="0" indent="0" algn="just">
              <a:lnSpc>
                <a:spcPct val="150000"/>
              </a:lnSpc>
              <a:buNone/>
            </a:pPr>
            <a:r>
              <a:rPr lang="en-US" dirty="0"/>
              <a:t>The College Consignment Hub has vast potential for growth and enhancement, with several </a:t>
            </a:r>
            <a:r>
              <a:rPr lang="en-US" dirty="0" smtClean="0"/>
              <a:t>avenues for </a:t>
            </a:r>
            <a:r>
              <a:rPr lang="en-US" dirty="0"/>
              <a:t>future development. One key area of expansion is the creation of a dedicated mobile application, </a:t>
            </a:r>
            <a:r>
              <a:rPr lang="en-US" dirty="0" smtClean="0"/>
              <a:t>allowing users </a:t>
            </a:r>
            <a:r>
              <a:rPr lang="en-US" dirty="0"/>
              <a:t>to conveniently access the platform from their smartphones, enhancing usability and engagement. </a:t>
            </a:r>
            <a:r>
              <a:rPr lang="en-US" dirty="0" smtClean="0"/>
              <a:t>The </a:t>
            </a:r>
            <a:r>
              <a:rPr lang="en-US" dirty="0"/>
              <a:t>integration of artificial intelligence could further personalize the user </a:t>
            </a:r>
            <a:r>
              <a:rPr lang="en-US" dirty="0" smtClean="0"/>
              <a:t>experience, offering </a:t>
            </a:r>
            <a:r>
              <a:rPr lang="en-US" dirty="0"/>
              <a:t>tailored recommendations based on individual preferences and behaviors. As security </a:t>
            </a:r>
            <a:r>
              <a:rPr lang="en-US" dirty="0" smtClean="0"/>
              <a:t>remains </a:t>
            </a:r>
            <a:r>
              <a:rPr lang="en-US" dirty="0"/>
              <a:t>a top priority, the incorporation of advanced technologies like </a:t>
            </a:r>
            <a:r>
              <a:rPr lang="en-US" dirty="0" smtClean="0"/>
              <a:t>blockchain </a:t>
            </a:r>
            <a:r>
              <a:rPr lang="en-US" dirty="0"/>
              <a:t>for transaction </a:t>
            </a:r>
            <a:r>
              <a:rPr lang="en-US" dirty="0" smtClean="0"/>
              <a:t>verification </a:t>
            </a:r>
            <a:r>
              <a:rPr lang="en-US" dirty="0"/>
              <a:t>and multi-factor authentication would strengthen data protection and user trust.</a:t>
            </a:r>
            <a:endParaRPr lang="en-IN" dirty="0"/>
          </a:p>
        </p:txBody>
      </p:sp>
    </p:spTree>
    <p:extLst>
      <p:ext uri="{BB962C8B-B14F-4D97-AF65-F5344CB8AC3E}">
        <p14:creationId xmlns:p14="http://schemas.microsoft.com/office/powerpoint/2010/main" val="319934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7713"/>
          </a:xfrm>
        </p:spPr>
        <p:txBody>
          <a:bodyPr>
            <a:normAutofit/>
          </a:bodyPr>
          <a:lstStyle/>
          <a:p>
            <a:r>
              <a:rPr lang="en-US" sz="2000" dirty="0" smtClean="0">
                <a:solidFill>
                  <a:srgbClr val="002060"/>
                </a:solidFill>
              </a:rPr>
              <a:t>Conclusion</a:t>
            </a:r>
            <a:endParaRPr lang="en-IN" sz="2000" dirty="0">
              <a:solidFill>
                <a:srgbClr val="002060"/>
              </a:solidFill>
            </a:endParaRPr>
          </a:p>
        </p:txBody>
      </p:sp>
      <p:sp>
        <p:nvSpPr>
          <p:cNvPr id="3" name="Content Placeholder 2"/>
          <p:cNvSpPr>
            <a:spLocks noGrp="1"/>
          </p:cNvSpPr>
          <p:nvPr>
            <p:ph idx="1"/>
          </p:nvPr>
        </p:nvSpPr>
        <p:spPr>
          <a:xfrm>
            <a:off x="677334" y="1147313"/>
            <a:ext cx="8596668" cy="4894049"/>
          </a:xfrm>
        </p:spPr>
        <p:txBody>
          <a:bodyPr/>
          <a:lstStyle/>
          <a:p>
            <a:pPr marL="0" indent="0" algn="just">
              <a:lnSpc>
                <a:spcPct val="150000"/>
              </a:lnSpc>
              <a:buNone/>
            </a:pPr>
            <a:r>
              <a:rPr lang="en-US" dirty="0"/>
              <a:t>The College Consignment Hub is a transformative platform designed to address the unique needs </a:t>
            </a:r>
            <a:r>
              <a:rPr lang="en-US" dirty="0" smtClean="0"/>
              <a:t>of </a:t>
            </a:r>
            <a:r>
              <a:rPr lang="en-US" dirty="0"/>
              <a:t>college communities, fostering a sustainable, secure, and user-friendly environment for </a:t>
            </a:r>
            <a:r>
              <a:rPr lang="en-US" dirty="0" smtClean="0"/>
              <a:t>the exchange </a:t>
            </a:r>
            <a:r>
              <a:rPr lang="en-US" dirty="0"/>
              <a:t>of goods. By leveraging modern web technologies like Spring Boot and React, the </a:t>
            </a:r>
            <a:r>
              <a:rPr lang="en-US" dirty="0" smtClean="0"/>
              <a:t>system provides </a:t>
            </a:r>
            <a:r>
              <a:rPr lang="en-US" dirty="0"/>
              <a:t>an intuitive interface and reliable back-end support, enabling students, faculty, and </a:t>
            </a:r>
            <a:r>
              <a:rPr lang="en-US" dirty="0" smtClean="0"/>
              <a:t>staff </a:t>
            </a:r>
            <a:r>
              <a:rPr lang="en-US" dirty="0"/>
              <a:t>to easily buy, sell, donate, and manage items within their campus.</a:t>
            </a:r>
            <a:endParaRPr lang="en-IN" dirty="0"/>
          </a:p>
        </p:txBody>
      </p:sp>
    </p:spTree>
    <p:extLst>
      <p:ext uri="{BB962C8B-B14F-4D97-AF65-F5344CB8AC3E}">
        <p14:creationId xmlns:p14="http://schemas.microsoft.com/office/powerpoint/2010/main" val="67641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002060"/>
                </a:solidFill>
              </a:rPr>
              <a:t>References</a:t>
            </a:r>
            <a:endParaRPr lang="en-IN" sz="2000" dirty="0">
              <a:solidFill>
                <a:srgbClr val="002060"/>
              </a:solidFill>
            </a:endParaRPr>
          </a:p>
        </p:txBody>
      </p:sp>
      <p:sp>
        <p:nvSpPr>
          <p:cNvPr id="3" name="Content Placeholder 2"/>
          <p:cNvSpPr>
            <a:spLocks noGrp="1"/>
          </p:cNvSpPr>
          <p:nvPr>
            <p:ph idx="1"/>
          </p:nvPr>
        </p:nvSpPr>
        <p:spPr>
          <a:xfrm>
            <a:off x="677334" y="1138687"/>
            <a:ext cx="8596668" cy="4902675"/>
          </a:xfrm>
        </p:spPr>
        <p:txBody>
          <a:bodyPr/>
          <a:lstStyle/>
          <a:p>
            <a:pPr algn="just">
              <a:lnSpc>
                <a:spcPct val="150000"/>
              </a:lnSpc>
            </a:pPr>
            <a:r>
              <a:rPr lang="en-IN" b="1" dirty="0"/>
              <a:t>1.</a:t>
            </a:r>
            <a:r>
              <a:rPr lang="en-IN" dirty="0"/>
              <a:t> </a:t>
            </a:r>
            <a:r>
              <a:rPr lang="en-IN" b="1" dirty="0"/>
              <a:t>Smith, J. &amp; Davis, A. (2022).</a:t>
            </a:r>
            <a:r>
              <a:rPr lang="en-IN" dirty="0"/>
              <a:t> </a:t>
            </a:r>
            <a:r>
              <a:rPr lang="en-IN" i="1" dirty="0"/>
              <a:t>Sustainable Practices in College Campuses: A Focus on Consignment and Reuse.</a:t>
            </a:r>
            <a:r>
              <a:rPr lang="en-IN" dirty="0"/>
              <a:t> Journal of Environmental Education, 45(3), 123-135.</a:t>
            </a:r>
          </a:p>
          <a:p>
            <a:pPr algn="just">
              <a:lnSpc>
                <a:spcPct val="150000"/>
              </a:lnSpc>
            </a:pPr>
            <a:r>
              <a:rPr lang="en-IN" b="1" dirty="0"/>
              <a:t>2.</a:t>
            </a:r>
            <a:r>
              <a:rPr lang="en-IN" dirty="0"/>
              <a:t>  </a:t>
            </a:r>
            <a:r>
              <a:rPr lang="en-IN" b="1" dirty="0"/>
              <a:t>Green, R. (2023).</a:t>
            </a:r>
            <a:r>
              <a:rPr lang="en-IN" dirty="0"/>
              <a:t> </a:t>
            </a:r>
            <a:r>
              <a:rPr lang="en-IN" i="1" dirty="0"/>
              <a:t>The Role of Online Marketplaces in Student Communities.</a:t>
            </a:r>
            <a:r>
              <a:rPr lang="en-IN" dirty="0"/>
              <a:t> Digital Innovation in Education, 12(4), 78-90.</a:t>
            </a:r>
          </a:p>
          <a:p>
            <a:pPr algn="just">
              <a:lnSpc>
                <a:spcPct val="150000"/>
              </a:lnSpc>
            </a:pPr>
            <a:r>
              <a:rPr lang="en-IN" b="1" dirty="0"/>
              <a:t>3.</a:t>
            </a:r>
            <a:r>
              <a:rPr lang="en-IN" dirty="0"/>
              <a:t> </a:t>
            </a:r>
            <a:r>
              <a:rPr lang="en-IN" b="1" dirty="0"/>
              <a:t>Williams, K. (2021).</a:t>
            </a:r>
            <a:r>
              <a:rPr lang="en-IN" dirty="0"/>
              <a:t> </a:t>
            </a:r>
            <a:r>
              <a:rPr lang="en-IN" i="1" dirty="0"/>
              <a:t>Building Community through Campus Initiatives: The Impact of Shared Resources.</a:t>
            </a:r>
            <a:r>
              <a:rPr lang="en-IN" dirty="0"/>
              <a:t> College Student Affairs Journal, 39(2), 56-67.</a:t>
            </a:r>
          </a:p>
          <a:p>
            <a:pPr marL="0" indent="0" algn="just">
              <a:lnSpc>
                <a:spcPct val="150000"/>
              </a:lnSpc>
              <a:buNone/>
            </a:pPr>
            <a:endParaRPr lang="en-IN" dirty="0"/>
          </a:p>
        </p:txBody>
      </p:sp>
    </p:spTree>
    <p:extLst>
      <p:ext uri="{BB962C8B-B14F-4D97-AF65-F5344CB8AC3E}">
        <p14:creationId xmlns:p14="http://schemas.microsoft.com/office/powerpoint/2010/main" val="251401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002060"/>
                </a:solidFill>
              </a:rPr>
              <a:t>Introduction</a:t>
            </a:r>
            <a:endParaRPr lang="en-IN" sz="2400" dirty="0">
              <a:solidFill>
                <a:srgbClr val="002060"/>
              </a:solidFill>
            </a:endParaRPr>
          </a:p>
        </p:txBody>
      </p:sp>
      <p:sp>
        <p:nvSpPr>
          <p:cNvPr id="3" name="Content Placeholder 2"/>
          <p:cNvSpPr>
            <a:spLocks noGrp="1"/>
          </p:cNvSpPr>
          <p:nvPr>
            <p:ph idx="1"/>
          </p:nvPr>
        </p:nvSpPr>
        <p:spPr>
          <a:xfrm>
            <a:off x="677334" y="1250831"/>
            <a:ext cx="8596668" cy="4790532"/>
          </a:xfrm>
        </p:spPr>
        <p:txBody>
          <a:bodyPr/>
          <a:lstStyle/>
          <a:p>
            <a:pPr marL="0" indent="0" algn="just">
              <a:lnSpc>
                <a:spcPct val="150000"/>
              </a:lnSpc>
              <a:buNone/>
            </a:pPr>
            <a:r>
              <a:rPr lang="en-US" dirty="0" smtClean="0"/>
              <a:t>College </a:t>
            </a:r>
            <a:r>
              <a:rPr lang="en-US" dirty="0"/>
              <a:t>Consignment Hub will be an online platform where college students can buy</a:t>
            </a:r>
            <a:r>
              <a:rPr lang="en-US" dirty="0" smtClean="0"/>
              <a:t>, sell </a:t>
            </a:r>
            <a:r>
              <a:rPr lang="en-US" dirty="0"/>
              <a:t>and donate items such as second hand </a:t>
            </a:r>
            <a:r>
              <a:rPr lang="en-US" dirty="0" err="1"/>
              <a:t>furniture,study</a:t>
            </a:r>
            <a:r>
              <a:rPr lang="en-US" dirty="0"/>
              <a:t> </a:t>
            </a:r>
            <a:r>
              <a:rPr lang="en-US" dirty="0" err="1"/>
              <a:t>materials,electronic</a:t>
            </a:r>
            <a:r>
              <a:rPr lang="en-US" dirty="0"/>
              <a:t> device and other college related </a:t>
            </a:r>
            <a:r>
              <a:rPr lang="en-US" dirty="0" err="1"/>
              <a:t>items.The</a:t>
            </a:r>
            <a:r>
              <a:rPr lang="en-US" dirty="0"/>
              <a:t> objective is to provide a user-</a:t>
            </a:r>
            <a:r>
              <a:rPr lang="en-US" dirty="0" err="1"/>
              <a:t>friendly,secure</a:t>
            </a:r>
            <a:r>
              <a:rPr lang="en-US" dirty="0"/>
              <a:t> and efficient marketplace that promotes sustainability and affordability within the college </a:t>
            </a:r>
            <a:r>
              <a:rPr lang="en-US" dirty="0" err="1"/>
              <a:t>community.Key</a:t>
            </a:r>
            <a:r>
              <a:rPr lang="en-US" dirty="0"/>
              <a:t> features of the platform will include secure user registration and authentication.</a:t>
            </a:r>
            <a:endParaRPr lang="en-IN" dirty="0"/>
          </a:p>
        </p:txBody>
      </p:sp>
    </p:spTree>
    <p:extLst>
      <p:ext uri="{BB962C8B-B14F-4D97-AF65-F5344CB8AC3E}">
        <p14:creationId xmlns:p14="http://schemas.microsoft.com/office/powerpoint/2010/main" val="5866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85426"/>
          </a:xfrm>
        </p:spPr>
        <p:txBody>
          <a:bodyPr/>
          <a:lstStyle/>
          <a:p>
            <a:pPr algn="ct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731520"/>
            <a:ext cx="6713220" cy="4556760"/>
          </a:xfrm>
          <a:prstGeom prst="rect">
            <a:avLst/>
          </a:prstGeom>
        </p:spPr>
      </p:pic>
    </p:spTree>
    <p:extLst>
      <p:ext uri="{BB962C8B-B14F-4D97-AF65-F5344CB8AC3E}">
        <p14:creationId xmlns:p14="http://schemas.microsoft.com/office/powerpoint/2010/main" val="387564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1230"/>
          </a:xfrm>
        </p:spPr>
        <p:txBody>
          <a:bodyPr>
            <a:normAutofit/>
          </a:bodyPr>
          <a:lstStyle/>
          <a:p>
            <a:r>
              <a:rPr lang="en-US" sz="2000" dirty="0" smtClean="0">
                <a:solidFill>
                  <a:srgbClr val="002060"/>
                </a:solidFill>
              </a:rPr>
              <a:t>Architecture</a:t>
            </a:r>
            <a:endParaRPr lang="en-IN" sz="2000" dirty="0">
              <a:solidFill>
                <a:srgbClr val="002060"/>
              </a:solidFill>
            </a:endParaRPr>
          </a:p>
        </p:txBody>
      </p:sp>
      <p:sp>
        <p:nvSpPr>
          <p:cNvPr id="3" name="Content Placeholder 2"/>
          <p:cNvSpPr>
            <a:spLocks noGrp="1"/>
          </p:cNvSpPr>
          <p:nvPr>
            <p:ph idx="1"/>
          </p:nvPr>
        </p:nvSpPr>
        <p:spPr>
          <a:xfrm>
            <a:off x="677334" y="1250831"/>
            <a:ext cx="8596668" cy="4790532"/>
          </a:xfrm>
        </p:spPr>
        <p:txBody>
          <a:bodyPr/>
          <a:lstStyle/>
          <a:p>
            <a:pPr fontAlgn="base">
              <a:lnSpc>
                <a:spcPct val="150000"/>
              </a:lnSpc>
            </a:pPr>
            <a:r>
              <a:rPr lang="en-IN" dirty="0"/>
              <a:t>Front End :- React JS (Version 18) </a:t>
            </a:r>
            <a:r>
              <a:rPr lang="en-IN" dirty="0" smtClean="0"/>
              <a:t>,</a:t>
            </a:r>
            <a:r>
              <a:rPr lang="en-IN" dirty="0" err="1" smtClean="0"/>
              <a:t>CSS,JavaScript</a:t>
            </a:r>
            <a:r>
              <a:rPr lang="en-IN" dirty="0"/>
              <a:t> </a:t>
            </a:r>
          </a:p>
          <a:p>
            <a:pPr fontAlgn="base">
              <a:lnSpc>
                <a:spcPct val="150000"/>
              </a:lnSpc>
            </a:pPr>
            <a:r>
              <a:rPr lang="en-IN" dirty="0"/>
              <a:t>Back End :- Java 11, Spring Boot REST API, JPA</a:t>
            </a:r>
          </a:p>
          <a:p>
            <a:pPr fontAlgn="base">
              <a:lnSpc>
                <a:spcPct val="150000"/>
              </a:lnSpc>
            </a:pPr>
            <a:r>
              <a:rPr lang="en-IN" dirty="0"/>
              <a:t>Database :- MySQL 8.0. 34</a:t>
            </a:r>
          </a:p>
        </p:txBody>
      </p:sp>
    </p:spTree>
    <p:extLst>
      <p:ext uri="{BB962C8B-B14F-4D97-AF65-F5344CB8AC3E}">
        <p14:creationId xmlns:p14="http://schemas.microsoft.com/office/powerpoint/2010/main" val="103302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normAutofit/>
          </a:bodyPr>
          <a:lstStyle/>
          <a:p>
            <a:r>
              <a:rPr lang="en-US" sz="2000" dirty="0">
                <a:solidFill>
                  <a:srgbClr val="002060"/>
                </a:solidFill>
              </a:rPr>
              <a:t>Reason for selecting the specific technology </a:t>
            </a:r>
            <a:endParaRPr lang="en-IN" sz="2000" dirty="0">
              <a:solidFill>
                <a:srgbClr val="002060"/>
              </a:solidFill>
            </a:endParaRPr>
          </a:p>
        </p:txBody>
      </p:sp>
      <p:sp>
        <p:nvSpPr>
          <p:cNvPr id="3" name="Content Placeholder 2"/>
          <p:cNvSpPr>
            <a:spLocks noGrp="1"/>
          </p:cNvSpPr>
          <p:nvPr>
            <p:ph idx="1"/>
          </p:nvPr>
        </p:nvSpPr>
        <p:spPr>
          <a:xfrm>
            <a:off x="677334" y="1276709"/>
            <a:ext cx="8596668" cy="4764653"/>
          </a:xfrm>
        </p:spPr>
        <p:txBody>
          <a:bodyPr/>
          <a:lstStyle/>
          <a:p>
            <a:pPr algn="just" fontAlgn="base">
              <a:lnSpc>
                <a:spcPct val="150000"/>
              </a:lnSpc>
            </a:pPr>
            <a:r>
              <a:rPr lang="en-US" dirty="0"/>
              <a:t>React allows developers to create large web applications that can change data, without reloading the page. The main purpose of React is to be fast, scalable, and simple. It works only on user interfaces in the application. </a:t>
            </a:r>
          </a:p>
          <a:p>
            <a:pPr algn="just" fontAlgn="base">
              <a:lnSpc>
                <a:spcPct val="150000"/>
              </a:lnSpc>
            </a:pPr>
            <a:r>
              <a:rPr lang="en-US" dirty="0"/>
              <a:t>Spring Boot provides a flexible way to configure Java Beans, XML configurations, and Database Transactions. It provides a powerful batch processing and manages REST endpoints. In Spring Boot, everything is auto configured; no manual configurations are needed</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59818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1360098"/>
            <a:ext cx="8596668" cy="589472"/>
          </a:xfrm>
        </p:spPr>
        <p:txBody>
          <a:bodyPr>
            <a:normAutofit/>
          </a:bodyPr>
          <a:lstStyle/>
          <a:p>
            <a:r>
              <a:rPr lang="en-US" sz="2000" dirty="0" smtClean="0">
                <a:solidFill>
                  <a:srgbClr val="002060"/>
                </a:solidFill>
              </a:rPr>
              <a:t>Objective</a:t>
            </a:r>
            <a:endParaRPr lang="en-IN" sz="2000" dirty="0">
              <a:solidFill>
                <a:srgbClr val="002060"/>
              </a:solidFill>
            </a:endParaRPr>
          </a:p>
        </p:txBody>
      </p:sp>
      <p:sp>
        <p:nvSpPr>
          <p:cNvPr id="4" name="Rectangle 1"/>
          <p:cNvSpPr>
            <a:spLocks noGrp="1" noChangeArrowheads="1"/>
          </p:cNvSpPr>
          <p:nvPr>
            <p:ph idx="1"/>
          </p:nvPr>
        </p:nvSpPr>
        <p:spPr bwMode="auto">
          <a:xfrm>
            <a:off x="677863" y="1733768"/>
            <a:ext cx="8228535" cy="281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Sustainability</a:t>
            </a:r>
            <a:r>
              <a:rPr kumimoji="0" lang="en-US" altLang="en-US" sz="1800" b="0" i="0" u="none" strike="noStrike" cap="none" normalizeH="0" baseline="0" dirty="0" smtClean="0">
                <a:ln>
                  <a:noFill/>
                </a:ln>
                <a:solidFill>
                  <a:schemeClr val="tx1"/>
                </a:solidFill>
                <a:effectLst/>
                <a:latin typeface="Arial" panose="020B0604020202020204" pitchFamily="34" charset="0"/>
              </a:rPr>
              <a:t>: Promote eco-friendly exchange of goods.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Affordability</a:t>
            </a:r>
            <a:r>
              <a:rPr kumimoji="0" lang="en-US" altLang="en-US" sz="1800" b="0" i="0" u="none" strike="noStrike" cap="none" normalizeH="0" baseline="0" dirty="0" smtClean="0">
                <a:ln>
                  <a:noFill/>
                </a:ln>
                <a:solidFill>
                  <a:schemeClr val="tx1"/>
                </a:solidFill>
                <a:effectLst/>
                <a:latin typeface="Arial" panose="020B0604020202020204" pitchFamily="34" charset="0"/>
              </a:rPr>
              <a:t>: Provide cost-effective options for students.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Community Building</a:t>
            </a:r>
            <a:r>
              <a:rPr kumimoji="0" lang="en-US" altLang="en-US" sz="1800" b="0" i="0" u="none" strike="noStrike" cap="none" normalizeH="0" baseline="0" dirty="0" smtClean="0">
                <a:ln>
                  <a:noFill/>
                </a:ln>
                <a:solidFill>
                  <a:schemeClr val="tx1"/>
                </a:solidFill>
                <a:effectLst/>
                <a:latin typeface="Arial" panose="020B0604020202020204" pitchFamily="34" charset="0"/>
              </a:rPr>
              <a:t>: Foster campus connections through shared resources.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Ease of Use</a:t>
            </a:r>
            <a:r>
              <a:rPr kumimoji="0" lang="en-US" altLang="en-US" sz="1800" b="0" i="0" u="none" strike="noStrike" cap="none" normalizeH="0" baseline="0" dirty="0" smtClean="0">
                <a:ln>
                  <a:noFill/>
                </a:ln>
                <a:solidFill>
                  <a:schemeClr val="tx1"/>
                </a:solidFill>
                <a:effectLst/>
                <a:latin typeface="Arial" panose="020B0604020202020204" pitchFamily="34" charset="0"/>
              </a:rPr>
              <a:t>: Simplify buying, selling, and donating processes.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Charitable Giving</a:t>
            </a:r>
            <a:r>
              <a:rPr kumimoji="0" lang="en-US" altLang="en-US" sz="1800" b="0" i="0" u="none" strike="noStrike" cap="none" normalizeH="0" baseline="0" dirty="0" smtClean="0">
                <a:ln>
                  <a:noFill/>
                </a:ln>
                <a:solidFill>
                  <a:schemeClr val="tx1"/>
                </a:solidFill>
                <a:effectLst/>
                <a:latin typeface="Arial" panose="020B0604020202020204" pitchFamily="34" charset="0"/>
              </a:rPr>
              <a:t>: Encourage donations to support those in need.</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4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6725"/>
          </a:xfrm>
        </p:spPr>
        <p:txBody>
          <a:bodyPr>
            <a:normAutofit/>
          </a:bodyPr>
          <a:lstStyle/>
          <a:p>
            <a:r>
              <a:rPr lang="en-US" sz="2000" dirty="0" smtClean="0">
                <a:solidFill>
                  <a:srgbClr val="002060"/>
                </a:solidFill>
              </a:rPr>
              <a:t>Entity Relationship Diagram</a:t>
            </a:r>
            <a:endParaRPr lang="en-IN" sz="2000"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677334" y="1238249"/>
            <a:ext cx="8181994" cy="5257441"/>
          </a:xfrm>
          <a:prstGeom prst="rect">
            <a:avLst/>
          </a:prstGeom>
        </p:spPr>
      </p:pic>
    </p:spTree>
    <p:extLst>
      <p:ext uri="{BB962C8B-B14F-4D97-AF65-F5344CB8AC3E}">
        <p14:creationId xmlns:p14="http://schemas.microsoft.com/office/powerpoint/2010/main" val="298928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098"/>
          </a:xfrm>
        </p:spPr>
        <p:txBody>
          <a:bodyPr>
            <a:normAutofit/>
          </a:bodyPr>
          <a:lstStyle/>
          <a:p>
            <a:r>
              <a:rPr lang="en-US" sz="2000" dirty="0" smtClean="0">
                <a:solidFill>
                  <a:srgbClr val="002060"/>
                </a:solidFill>
              </a:rPr>
              <a:t>Class Diagram</a:t>
            </a:r>
            <a:endParaRPr lang="en-IN" sz="2000"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677334" y="1492759"/>
            <a:ext cx="7742047" cy="4813149"/>
          </a:xfrm>
          <a:prstGeom prst="rect">
            <a:avLst/>
          </a:prstGeom>
        </p:spPr>
      </p:pic>
    </p:spTree>
    <p:extLst>
      <p:ext uri="{BB962C8B-B14F-4D97-AF65-F5344CB8AC3E}">
        <p14:creationId xmlns:p14="http://schemas.microsoft.com/office/powerpoint/2010/main" val="18496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7713"/>
          </a:xfrm>
        </p:spPr>
        <p:txBody>
          <a:bodyPr>
            <a:normAutofit/>
          </a:bodyPr>
          <a:lstStyle/>
          <a:p>
            <a:r>
              <a:rPr lang="en-US" sz="2000" dirty="0" smtClean="0">
                <a:solidFill>
                  <a:srgbClr val="002060"/>
                </a:solidFill>
              </a:rPr>
              <a:t>Student Activity Diagram</a:t>
            </a:r>
            <a:endParaRPr lang="en-IN" sz="2000" dirty="0">
              <a:solidFill>
                <a:srgbClr val="002060"/>
              </a:solidFill>
            </a:endParaRPr>
          </a:p>
        </p:txBody>
      </p:sp>
      <p:pic>
        <p:nvPicPr>
          <p:cNvPr id="6" name="Content Placeholder 5"/>
          <p:cNvPicPr>
            <a:picLocks noGrp="1" noChangeAspect="1"/>
          </p:cNvPicPr>
          <p:nvPr>
            <p:ph idx="1"/>
          </p:nvPr>
        </p:nvPicPr>
        <p:blipFill>
          <a:blip r:embed="rId2"/>
          <a:stretch>
            <a:fillRect/>
          </a:stretch>
        </p:blipFill>
        <p:spPr>
          <a:xfrm>
            <a:off x="2819286" y="1147763"/>
            <a:ext cx="4313466" cy="4894262"/>
          </a:xfrm>
          <a:prstGeom prst="rect">
            <a:avLst/>
          </a:prstGeom>
        </p:spPr>
      </p:pic>
    </p:spTree>
    <p:extLst>
      <p:ext uri="{BB962C8B-B14F-4D97-AF65-F5344CB8AC3E}">
        <p14:creationId xmlns:p14="http://schemas.microsoft.com/office/powerpoint/2010/main" val="51904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6340"/>
          </a:xfrm>
        </p:spPr>
        <p:txBody>
          <a:bodyPr>
            <a:normAutofit/>
          </a:bodyPr>
          <a:lstStyle/>
          <a:p>
            <a:r>
              <a:rPr lang="en-US" sz="2000" dirty="0" smtClean="0">
                <a:solidFill>
                  <a:srgbClr val="002060"/>
                </a:solidFill>
              </a:rPr>
              <a:t>Use Case Diagram</a:t>
            </a:r>
            <a:endParaRPr lang="en-IN" sz="2000"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2665561" y="1225550"/>
            <a:ext cx="3916393" cy="4816475"/>
          </a:xfrm>
          <a:prstGeom prst="rect">
            <a:avLst/>
          </a:prstGeom>
        </p:spPr>
      </p:pic>
    </p:spTree>
    <p:extLst>
      <p:ext uri="{BB962C8B-B14F-4D97-AF65-F5344CB8AC3E}">
        <p14:creationId xmlns:p14="http://schemas.microsoft.com/office/powerpoint/2010/main" val="643804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442</Words>
  <Application>Microsoft Office PowerPoint</Application>
  <PresentationFormat>Widescreen</PresentationFormat>
  <Paragraphs>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College Consignment Hub </vt:lpstr>
      <vt:lpstr>Introduction</vt:lpstr>
      <vt:lpstr>Architecture</vt:lpstr>
      <vt:lpstr>Reason for selecting the specific technology </vt:lpstr>
      <vt:lpstr>Objective</vt:lpstr>
      <vt:lpstr>Entity Relationship Diagram</vt:lpstr>
      <vt:lpstr>Class Diagram</vt:lpstr>
      <vt:lpstr>Student Activity Diagram</vt:lpstr>
      <vt:lpstr>Use Case Diagram</vt:lpstr>
      <vt:lpstr>Snapshots : Login</vt:lpstr>
      <vt:lpstr>Register:</vt:lpstr>
      <vt:lpstr>Add Item</vt:lpstr>
      <vt:lpstr>Edit Profile</vt:lpstr>
      <vt:lpstr>Student Dashboard</vt:lpstr>
      <vt:lpstr>Add To Cart</vt:lpstr>
      <vt:lpstr>Watchlist</vt:lpstr>
      <vt:lpstr>Future Scope</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Consignment Hub</dc:title>
  <dc:creator>Omsai</dc:creator>
  <cp:lastModifiedBy>Omsai</cp:lastModifiedBy>
  <cp:revision>9</cp:revision>
  <dcterms:created xsi:type="dcterms:W3CDTF">2024-08-16T16:49:23Z</dcterms:created>
  <dcterms:modified xsi:type="dcterms:W3CDTF">2024-08-17T07:32:41Z</dcterms:modified>
</cp:coreProperties>
</file>