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3"/>
  </p:notesMasterIdLst>
  <p:sldIdLst>
    <p:sldId id="256" r:id="rId2"/>
    <p:sldId id="272" r:id="rId3"/>
    <p:sldId id="267" r:id="rId4"/>
    <p:sldId id="274" r:id="rId5"/>
    <p:sldId id="268" r:id="rId6"/>
    <p:sldId id="275" r:id="rId7"/>
    <p:sldId id="269" r:id="rId8"/>
    <p:sldId id="277" r:id="rId9"/>
    <p:sldId id="276" r:id="rId10"/>
    <p:sldId id="290" r:id="rId11"/>
    <p:sldId id="278" r:id="rId12"/>
    <p:sldId id="270" r:id="rId13"/>
    <p:sldId id="279" r:id="rId14"/>
    <p:sldId id="271" r:id="rId15"/>
    <p:sldId id="292" r:id="rId16"/>
    <p:sldId id="293" r:id="rId17"/>
    <p:sldId id="296" r:id="rId18"/>
    <p:sldId id="280" r:id="rId19"/>
    <p:sldId id="295" r:id="rId20"/>
    <p:sldId id="281" r:id="rId21"/>
    <p:sldId id="283" r:id="rId22"/>
    <p:sldId id="294" r:id="rId23"/>
    <p:sldId id="297" r:id="rId24"/>
    <p:sldId id="285" r:id="rId25"/>
    <p:sldId id="286" r:id="rId26"/>
    <p:sldId id="287" r:id="rId27"/>
    <p:sldId id="288" r:id="rId28"/>
    <p:sldId id="289" r:id="rId29"/>
    <p:sldId id="282" r:id="rId30"/>
    <p:sldId id="266"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89420" autoAdjust="0"/>
  </p:normalViewPr>
  <p:slideViewPr>
    <p:cSldViewPr snapToGrid="0" snapToObjects="1">
      <p:cViewPr varScale="1">
        <p:scale>
          <a:sx n="81" d="100"/>
          <a:sy n="81" d="100"/>
        </p:scale>
        <p:origin x="-121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Sheet1!$B$2</c:f>
              <c:strCache>
                <c:ptCount val="1"/>
                <c:pt idx="0">
                  <c:v>Estimate:</c:v>
                </c:pt>
              </c:strCache>
            </c:strRef>
          </c:tx>
          <c:spPr>
            <a:solidFill>
              <a:srgbClr val="004586"/>
            </a:solidFill>
          </c:spPr>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3.9756944444444402</c:v>
                </c:pt>
                <c:pt idx="1">
                  <c:v>5.9444444444444402</c:v>
                </c:pt>
                <c:pt idx="2">
                  <c:v>3.46875</c:v>
                </c:pt>
                <c:pt idx="3">
                  <c:v>4.6805555555555598</c:v>
                </c:pt>
              </c:numCache>
            </c:numRef>
          </c:val>
        </c:ser>
        <c:ser>
          <c:idx val="1"/>
          <c:order val="1"/>
          <c:tx>
            <c:strRef>
              <c:f>Sheet1!$C$2</c:f>
              <c:strCache>
                <c:ptCount val="1"/>
                <c:pt idx="0">
                  <c:v>Actual:</c:v>
                </c:pt>
              </c:strCache>
            </c:strRef>
          </c:tx>
          <c:spPr>
            <a:solidFill>
              <a:srgbClr val="FF420E"/>
            </a:solidFill>
          </c:spPr>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3.9270833333333299</c:v>
                </c:pt>
                <c:pt idx="2">
                  <c:v>2.84375</c:v>
                </c:pt>
                <c:pt idx="3">
                  <c:v>3.4826388888888902</c:v>
                </c:pt>
              </c:numCache>
            </c:numRef>
          </c:val>
        </c:ser>
        <c:gapWidth val="100"/>
        <c:axId val="82621952"/>
        <c:axId val="82623488"/>
      </c:barChart>
      <c:catAx>
        <c:axId val="82621952"/>
        <c:scaling>
          <c:orientation val="minMax"/>
        </c:scaling>
        <c:axPos val="b"/>
        <c:tickLblPos val="nextTo"/>
        <c:spPr>
          <a:ln>
            <a:solidFill>
              <a:srgbClr val="B3B3B3"/>
            </a:solidFill>
          </a:ln>
        </c:spPr>
        <c:crossAx val="82623488"/>
        <c:crossesAt val="0"/>
        <c:auto val="1"/>
        <c:lblAlgn val="ctr"/>
        <c:lblOffset val="100"/>
      </c:catAx>
      <c:valAx>
        <c:axId val="82623488"/>
        <c:scaling>
          <c:orientation val="minMax"/>
        </c:scaling>
        <c:axPos val="l"/>
        <c:majorGridlines>
          <c:spPr>
            <a:ln>
              <a:solidFill>
                <a:srgbClr val="B3B3B3"/>
              </a:solidFill>
            </a:ln>
          </c:spPr>
        </c:majorGridlines>
        <c:numFmt formatCode="[hh]:mm:ss" sourceLinked="1"/>
        <c:tickLblPos val="nextTo"/>
        <c:spPr>
          <a:ln>
            <a:solidFill>
              <a:srgbClr val="B3B3B3"/>
            </a:solidFill>
          </a:ln>
        </c:spPr>
        <c:crossAx val="82621952"/>
        <c:crossesAt val="0"/>
        <c:crossBetween val="between"/>
      </c:valAx>
      <c:spPr>
        <a:ln>
          <a:solidFill>
            <a:srgbClr val="B3B3B3"/>
          </a:solidFill>
        </a:ln>
      </c:spPr>
    </c:plotArea>
    <c:legend>
      <c:legendPos val="r"/>
      <c:layout/>
    </c:legend>
    <c:plotVisOnly val="1"/>
  </c:chart>
  <c:spPr>
    <a:solidFill>
      <a:srgbClr val="FFFFFF"/>
    </a:solidFill>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project will be executed using the Unified Process. Over the course of the project different emphasis will be put on the process disciplines. For example, emphasis on design will be highest at the beginning of the project and decrease as the project progresses.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Function point</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29,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29,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xmlns=""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64354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Development</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xmlns="" val="222978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xmlns="" val="229534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a:t> Each 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a:ea typeface="Century Gothic"/>
              </a:rPr>
              <a:t> Set 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a:t>
            </a:r>
            <a:r>
              <a:rPr lang="en-US" dirty="0" smtClean="0">
                <a:hlinkClick r:id="rId2"/>
              </a:rPr>
              <a:t>://</a:t>
            </a:r>
            <a:r>
              <a:rPr lang="en-US" dirty="0" smtClean="0">
                <a:hlinkClick r:id="rId2"/>
              </a:rPr>
              <a:t>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endParaRPr lang="en-US" sz="2400" dirty="0" smtClean="0">
              <a:solidFill>
                <a:schemeClr val="tx2"/>
              </a:solidFill>
            </a:endParaRP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endParaRPr lang="en-US" sz="2400" dirty="0" smtClean="0">
              <a:solidFill>
                <a:schemeClr val="tx2"/>
              </a:solidFill>
            </a:endParaRP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a:t>
            </a:r>
            <a:r>
              <a:rPr lang="en-US" dirty="0" smtClean="0"/>
              <a:t>Type</a:t>
            </a:r>
          </a:p>
          <a:p>
            <a:pPr>
              <a:lnSpc>
                <a:spcPct val="150000"/>
              </a:lnSpc>
              <a:buFont typeface="Arial" pitchFamily="34" charset="0"/>
              <a:buChar char="•"/>
            </a:pPr>
            <a:r>
              <a:rPr lang="en-US" dirty="0" smtClean="0"/>
              <a:t> </a:t>
            </a:r>
            <a:r>
              <a:rPr lang="en-US" dirty="0" smtClean="0"/>
              <a:t>Status</a:t>
            </a:r>
          </a:p>
          <a:p>
            <a:pPr>
              <a:lnSpc>
                <a:spcPct val="150000"/>
              </a:lnSpc>
              <a:buFont typeface="Arial" pitchFamily="34" charset="0"/>
              <a:buChar char="•"/>
            </a:pPr>
            <a:r>
              <a:rPr lang="en-US" dirty="0" smtClean="0"/>
              <a:t> </a:t>
            </a:r>
            <a:r>
              <a:rPr lang="en-US" dirty="0" smtClean="0"/>
              <a:t>Priority</a:t>
            </a:r>
          </a:p>
          <a:p>
            <a:pPr>
              <a:lnSpc>
                <a:spcPct val="150000"/>
              </a:lnSpc>
              <a:buFont typeface="Arial" pitchFamily="34" charset="0"/>
              <a:buChar char="•"/>
            </a:pPr>
            <a:r>
              <a:rPr lang="en-US" dirty="0" smtClean="0"/>
              <a:t> </a:t>
            </a:r>
            <a:r>
              <a:rPr lang="en-US" dirty="0" smtClean="0"/>
              <a:t>Owner</a:t>
            </a:r>
          </a:p>
          <a:p>
            <a:pPr>
              <a:lnSpc>
                <a:spcPct val="150000"/>
              </a:lnSpc>
              <a:buFont typeface="Arial" pitchFamily="34" charset="0"/>
              <a:buChar char="•"/>
            </a:pPr>
            <a:r>
              <a:rPr lang="en-US" dirty="0" smtClean="0"/>
              <a:t> </a:t>
            </a:r>
            <a:r>
              <a:rPr lang="en-US" dirty="0" smtClean="0"/>
              <a:t>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a:t>
            </a:r>
            <a:r>
              <a:rPr lang="en-US" dirty="0" smtClean="0"/>
              <a:t>Type: Defect</a:t>
            </a:r>
          </a:p>
          <a:p>
            <a:pPr>
              <a:lnSpc>
                <a:spcPct val="150000"/>
              </a:lnSpc>
              <a:buFont typeface="Arial" pitchFamily="34" charset="0"/>
              <a:buChar char="•"/>
            </a:pPr>
            <a:r>
              <a:rPr lang="en-US" dirty="0" smtClean="0"/>
              <a:t> </a:t>
            </a:r>
            <a:r>
              <a:rPr lang="en-US" dirty="0" smtClean="0"/>
              <a:t>Status: Accepted</a:t>
            </a:r>
          </a:p>
          <a:p>
            <a:pPr>
              <a:lnSpc>
                <a:spcPct val="150000"/>
              </a:lnSpc>
              <a:buFont typeface="Arial" pitchFamily="34" charset="0"/>
              <a:buChar char="•"/>
            </a:pPr>
            <a:r>
              <a:rPr lang="en-US" dirty="0" smtClean="0"/>
              <a:t> </a:t>
            </a:r>
            <a:r>
              <a:rPr lang="en-US" dirty="0" smtClean="0"/>
              <a:t>Priority: Critical</a:t>
            </a:r>
          </a:p>
          <a:p>
            <a:pPr>
              <a:lnSpc>
                <a:spcPct val="150000"/>
              </a:lnSpc>
              <a:buFont typeface="Arial" pitchFamily="34" charset="0"/>
              <a:buChar char="•"/>
            </a:pPr>
            <a:r>
              <a:rPr lang="en-US" dirty="0" smtClean="0"/>
              <a:t> </a:t>
            </a:r>
            <a:r>
              <a:rPr lang="en-US" dirty="0" smtClean="0"/>
              <a:t>Owner: </a:t>
            </a:r>
            <a:r>
              <a:rPr lang="en-US" dirty="0" err="1" smtClean="0"/>
              <a:t>churkl</a:t>
            </a:r>
            <a:endParaRPr lang="en-US" dirty="0" smtClean="0"/>
          </a:p>
          <a:p>
            <a:pPr>
              <a:buFont typeface="Arial" pitchFamily="34" charset="0"/>
              <a:buChar char="•"/>
            </a:pPr>
            <a:r>
              <a:rPr lang="en-US" dirty="0" smtClean="0"/>
              <a:t> </a:t>
            </a:r>
            <a:r>
              <a:rPr lang="en-US" dirty="0" smtClean="0"/>
              <a:t>Summary: Category on transactions are not loaded correctly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a:solidFill>
                  <a:srgbClr val="000000"/>
                </a:solidFill>
              </a:rPr>
              <a:t> Pair programming</a:t>
            </a:r>
            <a:endParaRPr lang="en-US" dirty="0"/>
          </a:p>
          <a:p>
            <a:pPr>
              <a:buSzPct val="45000"/>
              <a:buFont typeface="StarSymbol"/>
              <a:buChar char=""/>
            </a:pPr>
            <a:r>
              <a:rPr lang="en-US" dirty="0">
                <a:solidFill>
                  <a:srgbClr val="000000"/>
                </a:solidFill>
                <a:ea typeface="Century Gothic"/>
              </a:rPr>
              <a:t> Unit tests</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456164"/>
            <a:ext cx="7024744" cy="1143000"/>
          </a:xfrm>
        </p:spPr>
        <p:txBody>
          <a:bodyPr/>
          <a:lstStyle/>
          <a:p>
            <a:r>
              <a:rPr lang="en-US" dirty="0" smtClean="0"/>
              <a:t>System Architecture</a:t>
            </a:r>
            <a:endParaRPr lang="en-US" dirty="0"/>
          </a:p>
        </p:txBody>
      </p:sp>
      <p:pic>
        <p:nvPicPr>
          <p:cNvPr id="4" name="Picture" descr="A description..."/>
          <p:cNvPicPr>
            <a:picLocks noGrp="1"/>
          </p:cNvPicPr>
          <p:nvPr>
            <p:ph idx="1"/>
          </p:nvPr>
        </p:nvPicPr>
        <p:blipFill>
          <a:blip r:embed="rId3" cstate="print"/>
          <a:srcRect/>
          <a:stretch>
            <a:fillRect/>
          </a:stretch>
        </p:blipFill>
        <p:spPr bwMode="auto">
          <a:xfrm>
            <a:off x="2764631" y="3316287"/>
            <a:ext cx="3333750" cy="1524000"/>
          </a:xfrm>
          <a:prstGeom prst="rect">
            <a:avLst/>
          </a:prstGeom>
          <a:noFill/>
          <a:ln w="9525">
            <a:noFill/>
            <a:miter lim="800000"/>
            <a:headEnd/>
            <a:tailEnd/>
          </a:ln>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lstStyle/>
          <a:p>
            <a:r>
              <a:rPr lang="en-US" dirty="0" smtClean="0"/>
              <a:t>Factory</a:t>
            </a:r>
          </a:p>
          <a:p>
            <a:pPr>
              <a:buNone/>
            </a:pPr>
            <a:endParaRPr lang="en-US" dirty="0" smtClean="0"/>
          </a:p>
          <a:p>
            <a:r>
              <a:rPr lang="en-US" dirty="0" smtClean="0"/>
              <a:t>Singleton</a:t>
            </a:r>
          </a:p>
          <a:p>
            <a:pPr>
              <a:buNone/>
            </a:pPr>
            <a:endParaRPr lang="en-US" dirty="0" smtClean="0"/>
          </a:p>
          <a:p>
            <a:r>
              <a:rPr lang="en-US" dirty="0" smtClean="0"/>
              <a:t>Observer</a:t>
            </a:r>
            <a:endParaRPr lang="en-US" dirty="0"/>
          </a:p>
        </p:txBody>
      </p:sp>
    </p:spTree>
    <p:extLst>
      <p:ext uri="{BB962C8B-B14F-4D97-AF65-F5344CB8AC3E}">
        <p14:creationId xmlns:p14="http://schemas.microsoft.com/office/powerpoint/2010/main" xmlns="" val="1092677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Grp="1" noChangeAspect="1" noChangeArrowheads="1"/>
          </p:cNvPicPr>
          <p:nvPr>
            <p:ph idx="1"/>
          </p:nvPr>
        </p:nvPicPr>
        <p:blipFill>
          <a:blip r:embed="rId2" cstate="print"/>
          <a:srcRect/>
          <a:stretch>
            <a:fillRect/>
          </a:stretch>
        </p:blipFill>
        <p:spPr bwMode="auto">
          <a:xfrm rot="5400000">
            <a:off x="1660249" y="-499530"/>
            <a:ext cx="5838093" cy="789222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xmlns="" val="3037995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99859930"/>
              </p:ext>
            </p:extLst>
          </p:nvPr>
        </p:nvGraphicFramePr>
        <p:xfrm>
          <a:off x="4399912" y="1279872"/>
          <a:ext cx="4282558" cy="5235227"/>
        </p:xfrm>
        <a:graphic>
          <a:graphicData uri="http://schemas.openxmlformats.org/presentationml/2006/ole">
            <p:oleObj spid="_x0000_s36868" name="Visio" r:id="rId4" imgW="4580844" imgH="5596830" progId="">
              <p:embed/>
            </p:oleObj>
          </a:graphicData>
        </a:graphic>
      </p:graphicFrame>
    </p:spTree>
    <p:extLst>
      <p:ext uri="{BB962C8B-B14F-4D97-AF65-F5344CB8AC3E}">
        <p14:creationId xmlns:p14="http://schemas.microsoft.com/office/powerpoint/2010/main" xmlns="" val="224431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552680796"/>
              </p:ext>
            </p:extLst>
          </p:nvPr>
        </p:nvGraphicFramePr>
        <p:xfrm>
          <a:off x="7213600" y="933016"/>
          <a:ext cx="1447800" cy="5324475"/>
        </p:xfrm>
        <a:graphic>
          <a:graphicData uri="http://schemas.openxmlformats.org/presentationml/2006/ole">
            <p:oleObj spid="_x0000_s37892" name="Visio" r:id="rId4" imgW="1447108" imgH="5311032" progId="">
              <p:embed/>
            </p:oleObj>
          </a:graphicData>
        </a:graphic>
      </p:graphicFrame>
    </p:spTree>
    <p:extLst>
      <p:ext uri="{BB962C8B-B14F-4D97-AF65-F5344CB8AC3E}">
        <p14:creationId xmlns:p14="http://schemas.microsoft.com/office/powerpoint/2010/main" xmlns="" val="2798939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xmlns="" val="792481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607041668"/>
              </p:ext>
            </p:extLst>
          </p:nvPr>
        </p:nvGraphicFramePr>
        <p:xfrm>
          <a:off x="5458691" y="1279873"/>
          <a:ext cx="3209925" cy="5086350"/>
        </p:xfrm>
        <a:graphic>
          <a:graphicData uri="http://schemas.openxmlformats.org/presentationml/2006/ole">
            <p:oleObj spid="_x0000_s38916" name="Visio" r:id="rId4" imgW="3204214" imgH="5082432" progId="">
              <p:embed/>
            </p:oleObj>
          </a:graphicData>
        </a:graphic>
      </p:graphicFrame>
    </p:spTree>
    <p:extLst>
      <p:ext uri="{BB962C8B-B14F-4D97-AF65-F5344CB8AC3E}">
        <p14:creationId xmlns:p14="http://schemas.microsoft.com/office/powerpoint/2010/main" xmlns="" val="2227559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xmlns="" val="273623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3698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10308"/>
            <a:ext cx="7024744" cy="1143000"/>
          </a:xfrm>
        </p:spPr>
        <p:txBody>
          <a:bodyPr>
            <a:normAutofit/>
          </a:bodyPr>
          <a:lstStyle/>
          <a:p>
            <a:r>
              <a:rPr lang="en-US" dirty="0" smtClean="0"/>
              <a:t>Project Organization</a:t>
            </a:r>
            <a:endParaRPr 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nvGraphicFramePr>
        <p:xfrm>
          <a:off x="2391506" y="1633171"/>
          <a:ext cx="4296567" cy="3220183"/>
        </p:xfrm>
        <a:graphic>
          <a:graphicData uri="http://schemas.openxmlformats.org/presentationml/2006/ole">
            <p:oleObj spid="_x0000_s54273" name="Presentation" r:id="rId3" imgW="4570378" imgH="3427559" progId="PowerPoint.Show.12">
              <p:embed/>
            </p:oleObj>
          </a:graphicData>
        </a:graphic>
      </p:graphicFrame>
      <p:graphicFrame>
        <p:nvGraphicFramePr>
          <p:cNvPr id="7" name="Table 6"/>
          <p:cNvGraphicFramePr>
            <a:graphicFrameLocks noGrp="1"/>
          </p:cNvGraphicFramePr>
          <p:nvPr/>
        </p:nvGraphicFramePr>
        <p:xfrm>
          <a:off x="1411803" y="4853354"/>
          <a:ext cx="6080760" cy="1341120"/>
        </p:xfrm>
        <a:graphic>
          <a:graphicData uri="http://schemas.openxmlformats.org/drawingml/2006/table">
            <a:tbl>
              <a:tblPr/>
              <a:tblGrid>
                <a:gridCol w="868680"/>
                <a:gridCol w="868680"/>
                <a:gridCol w="868680"/>
                <a:gridCol w="868680"/>
                <a:gridCol w="868680"/>
                <a:gridCol w="868680"/>
                <a:gridCol w="868680"/>
              </a:tblGrid>
              <a:tr h="0">
                <a:tc>
                  <a:txBody>
                    <a:bodyPr/>
                    <a:lstStyle/>
                    <a:p>
                      <a:pPr marL="0" marR="0" algn="ctr">
                        <a:spcBef>
                          <a:spcPts val="0"/>
                        </a:spcBef>
                        <a:spcAft>
                          <a:spcPts val="0"/>
                        </a:spcAft>
                      </a:pPr>
                      <a:r>
                        <a:rPr lang="en-US" sz="1100" dirty="0">
                          <a:latin typeface="Arial"/>
                          <a:ea typeface="Calibri"/>
                          <a:cs typeface="Arial"/>
                        </a:rPr>
                        <a:t>Member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Team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dirty="0">
                          <a:latin typeface="Arial"/>
                          <a:ea typeface="Calibri"/>
                          <a:cs typeface="Arial"/>
                        </a:rPr>
                        <a:t>CM Leader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QA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Requirements Management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Design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Implementation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Arial"/>
                          <a:ea typeface="Calibri"/>
                          <a:cs typeface="Arial"/>
                        </a:rPr>
                        <a:t>Document Responsibility</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SPMP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SCMP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SQAP</a:t>
                      </a:r>
                      <a:endParaRPr lang="en-US" sz="1200">
                        <a:latin typeface="Arial"/>
                        <a:ea typeface="Calibri"/>
                        <a:cs typeface="Times New Roman"/>
                      </a:endParaRPr>
                    </a:p>
                    <a:p>
                      <a:pPr marL="0" marR="0" algn="ctr">
                        <a:spcBef>
                          <a:spcPts val="0"/>
                        </a:spcBef>
                        <a:spcAft>
                          <a:spcPts val="0"/>
                        </a:spcAft>
                      </a:pPr>
                      <a:r>
                        <a:rPr lang="en-US" sz="1100">
                          <a:latin typeface="Arial"/>
                          <a:ea typeface="Calibri"/>
                          <a:cs typeface="Arial"/>
                        </a:rPr>
                        <a:t>STP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SRS</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SDD</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Code Base</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a:t>
            </a:r>
            <a:r>
              <a:rPr lang="en-US" dirty="0" smtClean="0"/>
              <a:t>member</a:t>
            </a:r>
          </a:p>
          <a:p>
            <a:pPr>
              <a:buNone/>
            </a:pPr>
            <a:endParaRPr lang="en-US" dirty="0" smtClean="0"/>
          </a:p>
          <a:p>
            <a:r>
              <a:rPr lang="en-US" dirty="0" smtClean="0"/>
              <a:t>Meeting Minutes report every week</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1462</TotalTime>
  <Words>1014</Words>
  <Application>Microsoft Office PowerPoint</Application>
  <PresentationFormat>On-screen Show (4:3)</PresentationFormat>
  <Paragraphs>318</Paragraphs>
  <Slides>31</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Austin</vt:lpstr>
      <vt:lpstr>Visio</vt:lpstr>
      <vt:lpstr>Microsoft Office PowerPoint Presentation</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Time spent</vt:lpstr>
      <vt:lpstr>Management Process:  Staffing Plan</vt:lpstr>
      <vt:lpstr>Budget and resource allocation </vt:lpstr>
      <vt:lpstr>Schedule</vt:lpstr>
      <vt:lpstr>Configuration Management and Version Control</vt:lpstr>
      <vt:lpstr>Requirements</vt:lpstr>
      <vt:lpstr>Requirements</vt:lpstr>
      <vt:lpstr>Use Case Diagram</vt:lpstr>
      <vt:lpstr>Software Quality</vt:lpstr>
      <vt:lpstr>Bug Tracking</vt:lpstr>
      <vt:lpstr>What could we have done better? </vt:lpstr>
      <vt:lpstr>System Architecture</vt:lpstr>
      <vt:lpstr>Design Patterns</vt:lpstr>
      <vt:lpstr>Slide 23</vt:lpstr>
      <vt:lpstr>Data Description</vt:lpstr>
      <vt:lpstr>Human Interface Design</vt:lpstr>
      <vt:lpstr>Human Interface Design</vt:lpstr>
      <vt:lpstr>Human Interface Design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Ivan</cp:lastModifiedBy>
  <cp:revision>82</cp:revision>
  <dcterms:created xsi:type="dcterms:W3CDTF">2012-02-11T22:55:44Z</dcterms:created>
  <dcterms:modified xsi:type="dcterms:W3CDTF">2012-04-30T03:42:36Z</dcterms:modified>
</cp:coreProperties>
</file>