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256" r:id="rId2"/>
    <p:sldId id="272" r:id="rId3"/>
    <p:sldId id="267" r:id="rId4"/>
    <p:sldId id="274" r:id="rId5"/>
    <p:sldId id="268" r:id="rId6"/>
    <p:sldId id="301" r:id="rId7"/>
    <p:sldId id="269" r:id="rId8"/>
    <p:sldId id="277" r:id="rId9"/>
    <p:sldId id="276" r:id="rId10"/>
    <p:sldId id="278" r:id="rId11"/>
    <p:sldId id="270" r:id="rId12"/>
    <p:sldId id="279" r:id="rId13"/>
    <p:sldId id="271" r:id="rId14"/>
    <p:sldId id="298" r:id="rId15"/>
    <p:sldId id="292" r:id="rId16"/>
    <p:sldId id="293" r:id="rId17"/>
    <p:sldId id="296" r:id="rId18"/>
    <p:sldId id="280" r:id="rId19"/>
    <p:sldId id="295" r:id="rId20"/>
    <p:sldId id="297" r:id="rId21"/>
    <p:sldId id="290" r:id="rId22"/>
    <p:sldId id="281" r:id="rId23"/>
    <p:sldId id="283" r:id="rId24"/>
    <p:sldId id="294" r:id="rId25"/>
    <p:sldId id="285" r:id="rId26"/>
    <p:sldId id="286" r:id="rId27"/>
    <p:sldId id="282" r:id="rId28"/>
    <p:sldId id="287" r:id="rId29"/>
    <p:sldId id="304" r:id="rId30"/>
    <p:sldId id="305" r:id="rId31"/>
    <p:sldId id="307" r:id="rId32"/>
    <p:sldId id="306" r:id="rId33"/>
    <p:sldId id="288" r:id="rId34"/>
    <p:sldId id="299" r:id="rId35"/>
    <p:sldId id="302" r:id="rId36"/>
    <p:sldId id="300" r:id="rId37"/>
    <p:sldId id="289" r:id="rId38"/>
    <p:sldId id="259" r:id="rId39"/>
    <p:sldId id="26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179" autoAdjust="0"/>
    <p:restoredTop sz="99840" autoAdjust="0"/>
  </p:normalViewPr>
  <p:slideViewPr>
    <p:cSldViewPr snapToGrid="0" snapToObjects="1">
      <p:cViewPr varScale="1">
        <p:scale>
          <a:sx n="139" d="100"/>
          <a:sy n="139" d="100"/>
        </p:scale>
        <p:origin x="-78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Estimate:</c:v>
                </c:pt>
              </c:strCache>
            </c:strRef>
          </c:tx>
          <c:spPr>
            <a:solidFill>
              <a:srgbClr val="004586"/>
            </a:solidFill>
          </c:spPr>
          <c:invertIfNegative val="0"/>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3.9756944444444398</c:v>
                </c:pt>
                <c:pt idx="1">
                  <c:v>5.9444444444444402</c:v>
                </c:pt>
                <c:pt idx="2">
                  <c:v>3.46875</c:v>
                </c:pt>
                <c:pt idx="3">
                  <c:v>4.6805555555555562</c:v>
                </c:pt>
              </c:numCache>
            </c:numRef>
          </c:val>
        </c:ser>
        <c:ser>
          <c:idx val="1"/>
          <c:order val="1"/>
          <c:tx>
            <c:strRef>
              <c:f>Sheet1!$C$2</c:f>
              <c:strCache>
                <c:ptCount val="1"/>
                <c:pt idx="0">
                  <c:v>Actual:</c:v>
                </c:pt>
              </c:strCache>
            </c:strRef>
          </c:tx>
          <c:spPr>
            <a:solidFill>
              <a:srgbClr val="FF420E"/>
            </a:solidFill>
          </c:spPr>
          <c:invertIfNegative val="0"/>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3.9270833333333286</c:v>
                </c:pt>
                <c:pt idx="2">
                  <c:v>2.84375</c:v>
                </c:pt>
                <c:pt idx="3">
                  <c:v>3.4826388888888897</c:v>
                </c:pt>
              </c:numCache>
            </c:numRef>
          </c:val>
        </c:ser>
        <c:dLbls>
          <c:showLegendKey val="0"/>
          <c:showVal val="0"/>
          <c:showCatName val="0"/>
          <c:showSerName val="0"/>
          <c:showPercent val="0"/>
          <c:showBubbleSize val="0"/>
        </c:dLbls>
        <c:gapWidth val="100"/>
        <c:axId val="111418880"/>
        <c:axId val="99029504"/>
      </c:barChart>
      <c:catAx>
        <c:axId val="111418880"/>
        <c:scaling>
          <c:orientation val="minMax"/>
        </c:scaling>
        <c:delete val="0"/>
        <c:axPos val="b"/>
        <c:majorTickMark val="out"/>
        <c:minorTickMark val="none"/>
        <c:tickLblPos val="nextTo"/>
        <c:spPr>
          <a:ln>
            <a:solidFill>
              <a:srgbClr val="B3B3B3"/>
            </a:solidFill>
          </a:ln>
        </c:spPr>
        <c:crossAx val="99029504"/>
        <c:crossesAt val="0"/>
        <c:auto val="1"/>
        <c:lblAlgn val="ctr"/>
        <c:lblOffset val="100"/>
        <c:noMultiLvlLbl val="0"/>
      </c:catAx>
      <c:valAx>
        <c:axId val="99029504"/>
        <c:scaling>
          <c:orientation val="minMax"/>
        </c:scaling>
        <c:delete val="0"/>
        <c:axPos val="l"/>
        <c:majorGridlines>
          <c:spPr>
            <a:ln>
              <a:solidFill>
                <a:srgbClr val="B3B3B3"/>
              </a:solidFill>
            </a:ln>
          </c:spPr>
        </c:majorGridlines>
        <c:numFmt formatCode="[hh]:mm:ss" sourceLinked="1"/>
        <c:majorTickMark val="out"/>
        <c:minorTickMark val="none"/>
        <c:tickLblPos val="nextTo"/>
        <c:spPr>
          <a:ln>
            <a:solidFill>
              <a:srgbClr val="B3B3B3"/>
            </a:solidFill>
          </a:ln>
        </c:spPr>
        <c:crossAx val="111418880"/>
        <c:crossesAt val="0"/>
        <c:crossBetween val="between"/>
      </c:valAx>
      <c:spPr>
        <a:ln>
          <a:solidFill>
            <a:srgbClr val="B3B3B3"/>
          </a:solidFill>
        </a:ln>
      </c:spPr>
    </c:plotArea>
    <c:legend>
      <c:legendPos val="r"/>
      <c:layout/>
      <c:overlay val="0"/>
    </c:legend>
    <c:plotVisOnly val="1"/>
    <c:dispBlanksAs val="gap"/>
    <c:showDLblsOverMax val="0"/>
  </c:chart>
  <c:spPr>
    <a:solidFill>
      <a:srgbClr val="FFFFFF"/>
    </a:solidFill>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pPr/>
              <a:t>5/6/2012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pPr/>
              <a:t>‹#›</a:t>
            </a:fld>
            <a:endParaRPr lang="en-US"/>
          </a:p>
        </p:txBody>
      </p:sp>
    </p:spTree>
    <p:extLst>
      <p:ext uri="{BB962C8B-B14F-4D97-AF65-F5344CB8AC3E}">
        <p14:creationId xmlns:p14="http://schemas.microsoft.com/office/powerpoint/2010/main" val="20124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May 6,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6,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6,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6,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6,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6,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6,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6,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6,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May 6,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6,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May 6,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oleObject" Target="../embeddings/oleObject3.bin"/><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Development</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643" y="698760"/>
            <a:ext cx="7024744" cy="1143000"/>
          </a:xfrm>
        </p:spPr>
        <p:txBody>
          <a:bodyPr>
            <a:normAutofit fontScale="90000"/>
          </a:bodyPr>
          <a:lstStyle/>
          <a:p>
            <a:r>
              <a:rPr lang="en-US" dirty="0" smtClean="0"/>
              <a:t>Managing Documents and Code (</a:t>
            </a:r>
            <a:r>
              <a:rPr lang="en-US" dirty="0" err="1" smtClean="0"/>
              <a:t>svn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0963" name="Picture 3" descr="C:\Users\Jonathan Reimels\Desktop\Screen Shot 2012-04-29 at 11.26.17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6418" t="11975" r="7056" b="35110"/>
          <a:stretch/>
        </p:blipFill>
        <p:spPr bwMode="auto">
          <a:xfrm>
            <a:off x="1213198" y="1841760"/>
            <a:ext cx="6428574" cy="441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30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marL="68580" indent="0">
              <a:buSzPct val="45000"/>
              <a:buNone/>
            </a:pPr>
            <a:endParaRPr lang="en-US" dirty="0" smtClean="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val="2229789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92500" lnSpcReduction="20000"/>
          </a:bodyPr>
          <a:lstStyle/>
          <a:p>
            <a:pPr marL="68580" indent="0">
              <a:buSzPct val="45000"/>
              <a:buNone/>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val="2295343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Courier New"/>
              <a:buChar char="o"/>
            </a:pPr>
            <a:r>
              <a:rPr lang="en-US" dirty="0"/>
              <a:t>Each team member responsible for the quality of his/her work</a:t>
            </a:r>
          </a:p>
          <a:p>
            <a:pPr algn="just">
              <a:buSzPct val="45000"/>
              <a:buFont typeface="Courier New"/>
              <a:buChar char="o"/>
            </a:pPr>
            <a:endParaRPr lang="en-US" dirty="0"/>
          </a:p>
          <a:p>
            <a:pPr>
              <a:buSzPct val="45000"/>
              <a:buFont typeface="Courier New"/>
              <a:buChar char="o"/>
            </a:pPr>
            <a:r>
              <a:rPr lang="en-US" dirty="0" smtClean="0"/>
              <a:t>Each </a:t>
            </a:r>
            <a:r>
              <a:rPr lang="en-US" dirty="0"/>
              <a:t>project artifact was inspected by at least 2 reviewers before </a:t>
            </a:r>
            <a:r>
              <a:rPr lang="en-US" dirty="0" smtClean="0"/>
              <a:t>submission</a:t>
            </a:r>
          </a:p>
          <a:p>
            <a:pPr>
              <a:buSzPct val="45000"/>
              <a:buFont typeface="Courier New"/>
              <a:buChar char="o"/>
            </a:pPr>
            <a:endParaRPr lang="en-US" dirty="0"/>
          </a:p>
          <a:p>
            <a:pPr>
              <a:buSzPct val="45000"/>
              <a:buFont typeface="Courier New"/>
              <a:buChar char="o"/>
            </a:pPr>
            <a:r>
              <a:rPr lang="en-US" dirty="0" smtClean="0">
                <a:ea typeface="Century Gothic"/>
              </a:rPr>
              <a:t>Set </a:t>
            </a:r>
            <a:r>
              <a:rPr lang="en-US" dirty="0">
                <a:ea typeface="Century Gothic"/>
              </a:rPr>
              <a:t>of coding </a:t>
            </a:r>
            <a:r>
              <a:rPr lang="en-US" dirty="0" smtClean="0">
                <a:ea typeface="Century Gothic"/>
              </a:rPr>
              <a:t>standards</a:t>
            </a:r>
          </a:p>
          <a:p>
            <a:pPr>
              <a:buSzPct val="45000"/>
              <a:buFont typeface="StarSymbol"/>
              <a:buChar char=""/>
            </a:pPr>
            <a:endParaRPr lang="en-US" dirty="0"/>
          </a:p>
          <a:p>
            <a:pPr>
              <a:buSzPct val="45000"/>
              <a:buFont typeface="Courier New"/>
              <a:buChar char="o"/>
            </a:pPr>
            <a:r>
              <a:rPr lang="en-US" dirty="0">
                <a:ea typeface="Century Gothic"/>
              </a:rPr>
              <a:t>Google code issue tracker used for </a:t>
            </a:r>
            <a:r>
              <a:rPr lang="en-US" dirty="0" smtClean="0">
                <a:ea typeface="Century Gothic"/>
              </a:rPr>
              <a:t>issues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Type</a:t>
            </a:r>
          </a:p>
          <a:p>
            <a:pPr>
              <a:lnSpc>
                <a:spcPct val="150000"/>
              </a:lnSpc>
              <a:buFont typeface="Arial" pitchFamily="34" charset="0"/>
              <a:buChar char="•"/>
            </a:pPr>
            <a:r>
              <a:rPr lang="en-US" dirty="0" smtClean="0"/>
              <a:t> Status</a:t>
            </a:r>
          </a:p>
          <a:p>
            <a:pPr>
              <a:lnSpc>
                <a:spcPct val="150000"/>
              </a:lnSpc>
              <a:buFont typeface="Arial" pitchFamily="34" charset="0"/>
              <a:buChar char="•"/>
            </a:pPr>
            <a:r>
              <a:rPr lang="en-US" dirty="0" smtClean="0"/>
              <a:t> Priority</a:t>
            </a:r>
          </a:p>
          <a:p>
            <a:pPr>
              <a:lnSpc>
                <a:spcPct val="150000"/>
              </a:lnSpc>
              <a:buFont typeface="Arial" pitchFamily="34" charset="0"/>
              <a:buChar char="•"/>
            </a:pPr>
            <a:r>
              <a:rPr lang="en-US" dirty="0" smtClean="0"/>
              <a:t> Owner</a:t>
            </a:r>
          </a:p>
          <a:p>
            <a:pPr>
              <a:lnSpc>
                <a:spcPct val="150000"/>
              </a:lnSpc>
              <a:buFont typeface="Arial" pitchFamily="34" charset="0"/>
              <a:buChar char="•"/>
            </a:pPr>
            <a:r>
              <a:rPr lang="en-US" dirty="0" smtClean="0"/>
              <a:t> 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Type: Defect</a:t>
            </a:r>
          </a:p>
          <a:p>
            <a:pPr>
              <a:lnSpc>
                <a:spcPct val="150000"/>
              </a:lnSpc>
              <a:buFont typeface="Arial" pitchFamily="34" charset="0"/>
              <a:buChar char="•"/>
            </a:pPr>
            <a:r>
              <a:rPr lang="en-US" dirty="0" smtClean="0"/>
              <a:t> Status: Accepted</a:t>
            </a:r>
          </a:p>
          <a:p>
            <a:pPr>
              <a:lnSpc>
                <a:spcPct val="150000"/>
              </a:lnSpc>
              <a:buFont typeface="Arial" pitchFamily="34" charset="0"/>
              <a:buChar char="•"/>
            </a:pPr>
            <a:r>
              <a:rPr lang="en-US" dirty="0" smtClean="0"/>
              <a:t> Priority: Critical</a:t>
            </a:r>
          </a:p>
          <a:p>
            <a:pPr>
              <a:lnSpc>
                <a:spcPct val="150000"/>
              </a:lnSpc>
              <a:buFont typeface="Arial" pitchFamily="34" charset="0"/>
              <a:buChar char="•"/>
            </a:pPr>
            <a:r>
              <a:rPr lang="en-US" dirty="0" smtClean="0"/>
              <a:t> Owner: </a:t>
            </a:r>
            <a:r>
              <a:rPr lang="en-US" dirty="0" err="1" smtClean="0"/>
              <a:t>churkl</a:t>
            </a:r>
            <a:endParaRPr lang="en-US" dirty="0" smtClean="0"/>
          </a:p>
          <a:p>
            <a:pPr>
              <a:buFont typeface="Arial" pitchFamily="34" charset="0"/>
              <a:buChar char="•"/>
            </a:pPr>
            <a:r>
              <a:rPr lang="en-US" dirty="0" smtClean="0"/>
              <a:t> Summary: Category on transactions are not loaded correctly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a:buFont typeface="Courier New"/>
              <a:buChar char="o"/>
            </a:pPr>
            <a:r>
              <a:rPr lang="en-US" dirty="0" smtClean="0"/>
              <a:t>Keep track of all your financial accounts into one place</a:t>
            </a:r>
          </a:p>
          <a:p>
            <a:pPr>
              <a:buFont typeface="Courier New"/>
              <a:buChar char="o"/>
            </a:pPr>
            <a:r>
              <a:rPr lang="en-US" dirty="0" smtClean="0"/>
              <a:t>Allow you to set a budget</a:t>
            </a:r>
          </a:p>
          <a:p>
            <a:pPr>
              <a:buFont typeface="Courier New"/>
              <a:buChar char="o"/>
            </a:pPr>
            <a:r>
              <a:rPr lang="en-US" dirty="0" smtClean="0"/>
              <a:t>Manage individual transactions</a:t>
            </a:r>
          </a:p>
          <a:p>
            <a:pPr marL="525780" indent="-457200">
              <a:buFont typeface="+mj-lt"/>
              <a:buAutoNum type="alphaUcPeriod"/>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25" y="607786"/>
            <a:ext cx="7024744" cy="1143000"/>
          </a:xfrm>
        </p:spPr>
        <p:txBody>
          <a:bodyPr/>
          <a:lstStyle/>
          <a:p>
            <a:r>
              <a:rPr lang="en-US" dirty="0" smtClean="0"/>
              <a:t>Bug Tracking</a:t>
            </a:r>
            <a:endParaRPr lang="en-US" dirty="0"/>
          </a:p>
        </p:txBody>
      </p:sp>
      <p:sp>
        <p:nvSpPr>
          <p:cNvPr id="3" name="Content Placeholder 2"/>
          <p:cNvSpPr>
            <a:spLocks noGrp="1"/>
          </p:cNvSpPr>
          <p:nvPr>
            <p:ph idx="1"/>
          </p:nvPr>
        </p:nvSpPr>
        <p:spPr/>
        <p:txBody>
          <a:bodyPr/>
          <a:lstStyle/>
          <a:p>
            <a:endParaRPr lang="en-US"/>
          </a:p>
        </p:txBody>
      </p:sp>
      <p:pic>
        <p:nvPicPr>
          <p:cNvPr id="39938" name="Picture 2" descr="C:\Users\Jonathan Reimels\Desktop\Screen Shot 2012-04-29 at 11.19.39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4748" t="23778" r="12503" b="12350"/>
          <a:stretch/>
        </p:blipFill>
        <p:spPr bwMode="auto">
          <a:xfrm>
            <a:off x="977340" y="2155778"/>
            <a:ext cx="6971429" cy="406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3549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Courier New"/>
              <a:buChar char="o"/>
            </a:pPr>
            <a:r>
              <a:rPr lang="en-US" dirty="0">
                <a:solidFill>
                  <a:srgbClr val="000000"/>
                </a:solidFill>
              </a:rPr>
              <a:t>Better task allocation</a:t>
            </a:r>
            <a:endParaRPr lang="en-US" dirty="0"/>
          </a:p>
          <a:p>
            <a:pPr algn="just">
              <a:buSzPct val="45000"/>
              <a:buFont typeface="Courier New"/>
              <a:buChar char="o"/>
            </a:pPr>
            <a:endParaRPr lang="en-US" dirty="0"/>
          </a:p>
          <a:p>
            <a:pPr>
              <a:buSzPct val="45000"/>
              <a:buFont typeface="Courier New"/>
              <a:buChar char="o"/>
            </a:pPr>
            <a:r>
              <a:rPr lang="en-US" dirty="0" smtClean="0">
                <a:solidFill>
                  <a:srgbClr val="000000"/>
                </a:solidFill>
              </a:rPr>
              <a:t>Pair programming</a:t>
            </a:r>
          </a:p>
          <a:p>
            <a:pPr>
              <a:buSzPct val="45000"/>
              <a:buFont typeface="Courier New"/>
              <a:buChar char="o"/>
            </a:pPr>
            <a:endParaRPr lang="en-US" dirty="0"/>
          </a:p>
          <a:p>
            <a:pPr>
              <a:buSzPct val="45000"/>
              <a:buFont typeface="Courier New"/>
              <a:buChar char="o"/>
            </a:pPr>
            <a:r>
              <a:rPr lang="en-US" dirty="0" smtClean="0">
                <a:solidFill>
                  <a:srgbClr val="000000"/>
                </a:solidFill>
                <a:ea typeface="Century Gothic"/>
              </a:rPr>
              <a:t>Unit </a:t>
            </a:r>
            <a:r>
              <a:rPr lang="en-US" dirty="0">
                <a:solidFill>
                  <a:srgbClr val="000000"/>
                </a:solidFill>
                <a:ea typeface="Century Gothic"/>
              </a:rPr>
              <a:t>tests</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850692"/>
            <a:ext cx="7024744" cy="1143000"/>
          </a:xfrm>
        </p:spPr>
        <p:txBody>
          <a:bodyPr>
            <a:normAutofit fontScale="90000"/>
          </a:bodyPr>
          <a:lstStyle/>
          <a:p>
            <a:r>
              <a:rPr lang="en-US" dirty="0" smtClean="0"/>
              <a:t>System Architecture</a:t>
            </a:r>
            <a:br>
              <a:rPr lang="en-US" dirty="0" smtClean="0"/>
            </a:br>
            <a:r>
              <a:rPr lang="en-US" dirty="0" smtClean="0"/>
              <a:t>MVC with ORM Layer</a:t>
            </a:r>
            <a:endParaRPr lang="en-US" dirty="0"/>
          </a:p>
        </p:txBody>
      </p:sp>
      <p:pic>
        <p:nvPicPr>
          <p:cNvPr id="10" name="Content Placeholder 9"/>
          <p:cNvPicPr>
            <a:picLocks noGrp="1" noChangeAspect="1"/>
          </p:cNvPicPr>
          <p:nvPr>
            <p:ph idx="1"/>
          </p:nvPr>
        </p:nvPicPr>
        <p:blipFill>
          <a:blip r:embed="rId3" cstate="print"/>
          <a:srcRect l="-3473" r="-3473"/>
          <a:stretch>
            <a:fillRect/>
          </a:stretch>
        </p:blipFill>
        <p:spPr/>
      </p:pic>
    </p:spTree>
    <p:extLst>
      <p:ext uri="{BB962C8B-B14F-4D97-AF65-F5344CB8AC3E}">
        <p14:creationId xmlns:p14="http://schemas.microsoft.com/office/powerpoint/2010/main" val="3832736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normAutofit fontScale="92500" lnSpcReduction="10000"/>
          </a:bodyPr>
          <a:lstStyle/>
          <a:p>
            <a:r>
              <a:rPr lang="en-US" dirty="0" smtClean="0"/>
              <a:t>Factory: All Application Objects (ORM Objects)</a:t>
            </a:r>
          </a:p>
          <a:p>
            <a:pPr>
              <a:buNone/>
            </a:pPr>
            <a:endParaRPr lang="en-US" dirty="0" smtClean="0"/>
          </a:p>
          <a:p>
            <a:r>
              <a:rPr lang="en-US" dirty="0" smtClean="0"/>
              <a:t>Singleton: All Source Objects</a:t>
            </a:r>
          </a:p>
          <a:p>
            <a:pPr>
              <a:buNone/>
            </a:pPr>
            <a:endParaRPr lang="en-US" dirty="0" smtClean="0"/>
          </a:p>
          <a:p>
            <a:r>
              <a:rPr lang="en-US" dirty="0" smtClean="0"/>
              <a:t>Observer: Being use by JavaScript such as on  click or on change events which activates an </a:t>
            </a:r>
            <a:r>
              <a:rPr lang="en-US" dirty="0" err="1" smtClean="0"/>
              <a:t>ajax</a:t>
            </a:r>
            <a:r>
              <a:rPr lang="en-US" dirty="0" smtClean="0"/>
              <a:t> call to perform a specific task.</a:t>
            </a:r>
            <a:endParaRPr lang="en-US" dirty="0"/>
          </a:p>
        </p:txBody>
      </p:sp>
    </p:spTree>
    <p:extLst>
      <p:ext uri="{BB962C8B-B14F-4D97-AF65-F5344CB8AC3E}">
        <p14:creationId xmlns:p14="http://schemas.microsoft.com/office/powerpoint/2010/main" val="1092677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val="3037995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9859930"/>
              </p:ext>
            </p:extLst>
          </p:nvPr>
        </p:nvGraphicFramePr>
        <p:xfrm>
          <a:off x="4399912" y="1279872"/>
          <a:ext cx="4282558" cy="5235227"/>
        </p:xfrm>
        <a:graphic>
          <a:graphicData uri="http://schemas.openxmlformats.org/presentationml/2006/ole">
            <mc:AlternateContent xmlns:mc="http://schemas.openxmlformats.org/markup-compatibility/2006">
              <mc:Choice xmlns:v="urn:schemas-microsoft-com:vml" Requires="v">
                <p:oleObj spid="_x0000_s36883" name="Visio" r:id="rId4" imgW="4580844" imgH="5596830" progId="">
                  <p:embed/>
                </p:oleObj>
              </mc:Choice>
              <mc:Fallback>
                <p:oleObj name="Visio" r:id="rId4" imgW="4580844" imgH="559683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12" y="1279872"/>
                        <a:ext cx="4282558" cy="5235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431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val="273623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52680796"/>
              </p:ext>
            </p:extLst>
          </p:nvPr>
        </p:nvGraphicFramePr>
        <p:xfrm>
          <a:off x="7213600" y="933016"/>
          <a:ext cx="1447800" cy="5324475"/>
        </p:xfrm>
        <a:graphic>
          <a:graphicData uri="http://schemas.openxmlformats.org/presentationml/2006/ole">
            <mc:AlternateContent xmlns:mc="http://schemas.openxmlformats.org/markup-compatibility/2006">
              <mc:Choice xmlns:v="urn:schemas-microsoft-com:vml" Requires="v">
                <p:oleObj spid="_x0000_s37907" name="Visio" r:id="rId4" imgW="1447108" imgH="5311032" progId="">
                  <p:embed/>
                </p:oleObj>
              </mc:Choice>
              <mc:Fallback>
                <p:oleObj name="Visio" r:id="rId4" imgW="1447108" imgH="5311032"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933016"/>
                        <a:ext cx="1447800" cy="532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893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0"/>
            <a:ext cx="7024744" cy="1283043"/>
          </a:xfrm>
        </p:spPr>
        <p:txBody>
          <a:bodyPr>
            <a:normAutofit fontScale="90000"/>
          </a:bodyPr>
          <a:lstStyle/>
          <a:p>
            <a:r>
              <a:rPr lang="en-US" dirty="0" smtClean="0"/>
              <a:t>Human Interface Design</a:t>
            </a:r>
            <a:br>
              <a:rPr lang="en-US" dirty="0" smtClean="0"/>
            </a:br>
            <a:r>
              <a:rPr lang="en-US" dirty="0" smtClean="0"/>
              <a:t>Dashboard View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49" y="2108577"/>
            <a:ext cx="7351713"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222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pPr>
              <a:buFont typeface="Courier New"/>
              <a:buChar char="o"/>
            </a:pPr>
            <a:r>
              <a:rPr lang="en-US" dirty="0" smtClean="0"/>
              <a:t>See all accounts</a:t>
            </a:r>
          </a:p>
          <a:p>
            <a:pPr>
              <a:buFont typeface="Courier New"/>
              <a:buChar char="o"/>
            </a:pPr>
            <a:r>
              <a:rPr lang="en-US" dirty="0" smtClean="0"/>
              <a:t>Auto categorization</a:t>
            </a:r>
          </a:p>
          <a:p>
            <a:pPr>
              <a:buFont typeface="Courier New"/>
              <a:buChar char="o"/>
            </a:pPr>
            <a:r>
              <a:rPr lang="en-US" dirty="0" smtClean="0"/>
              <a:t>Timely alerts to email and phone</a:t>
            </a:r>
          </a:p>
          <a:p>
            <a:pPr>
              <a:buFont typeface="Courier New"/>
              <a:buChar char="o"/>
            </a:pPr>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0"/>
            <a:ext cx="7024744" cy="1283043"/>
          </a:xfrm>
        </p:spPr>
        <p:txBody>
          <a:bodyPr>
            <a:normAutofit fontScale="90000"/>
          </a:bodyPr>
          <a:lstStyle/>
          <a:p>
            <a:r>
              <a:rPr lang="en-US" dirty="0" smtClean="0"/>
              <a:t>Human Interface Design</a:t>
            </a:r>
            <a:br>
              <a:rPr lang="en-US" dirty="0" smtClean="0"/>
            </a:br>
            <a:r>
              <a:rPr lang="en-US" dirty="0" smtClean="0"/>
              <a:t>Transaction View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269" y="2219966"/>
            <a:ext cx="7645459" cy="375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264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66274"/>
            <a:ext cx="7024744" cy="1143000"/>
          </a:xfrm>
        </p:spPr>
        <p:txBody>
          <a:bodyPr/>
          <a:lstStyle/>
          <a:p>
            <a:r>
              <a:rPr lang="en-US" dirty="0" smtClean="0"/>
              <a:t>Human Interface Design</a:t>
            </a:r>
            <a:endParaRPr lang="en-US" dirty="0"/>
          </a:p>
        </p:txBody>
      </p:sp>
      <p:sp>
        <p:nvSpPr>
          <p:cNvPr id="3" name="Content Placeholder 2"/>
          <p:cNvSpPr>
            <a:spLocks noGrp="1"/>
          </p:cNvSpPr>
          <p:nvPr>
            <p:ph idx="1"/>
          </p:nvPr>
        </p:nvSpPr>
        <p:spPr/>
        <p:txBody>
          <a:bodyPr/>
          <a:lstStyle/>
          <a:p>
            <a:endParaRPr lang="en-US" dirty="0"/>
          </a:p>
        </p:txBody>
      </p:sp>
      <p:pic>
        <p:nvPicPr>
          <p:cNvPr id="8499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43493" y="2105526"/>
            <a:ext cx="7298910" cy="372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15137"/>
            <a:ext cx="7024744" cy="1143000"/>
          </a:xfrm>
        </p:spPr>
        <p:txBody>
          <a:bodyPr/>
          <a:lstStyle/>
          <a:p>
            <a:r>
              <a:rPr lang="en-US" dirty="0" smtClean="0"/>
              <a:t>Human Interface Design</a:t>
            </a:r>
            <a:endParaRPr lang="en-US" dirty="0"/>
          </a:p>
        </p:txBody>
      </p:sp>
      <p:sp>
        <p:nvSpPr>
          <p:cNvPr id="3" name="Content Placeholder 2"/>
          <p:cNvSpPr>
            <a:spLocks noGrp="1"/>
          </p:cNvSpPr>
          <p:nvPr>
            <p:ph idx="1"/>
          </p:nvPr>
        </p:nvSpPr>
        <p:spPr/>
        <p:txBody>
          <a:bodyPr/>
          <a:lstStyle/>
          <a:p>
            <a:endParaRPr lang="en-US" dirty="0"/>
          </a:p>
        </p:txBody>
      </p:sp>
      <p:pic>
        <p:nvPicPr>
          <p:cNvPr id="84994" name="Picture 2"/>
          <p:cNvPicPr>
            <a:picLocks noChangeAspect="1" noChangeArrowheads="1"/>
          </p:cNvPicPr>
          <p:nvPr/>
        </p:nvPicPr>
        <p:blipFill>
          <a:blip r:embed="rId2" cstate="print"/>
          <a:srcRect l="1607" t="14405" r="2853" b="8425"/>
          <a:stretch>
            <a:fillRect/>
          </a:stretch>
        </p:blipFill>
        <p:spPr bwMode="auto">
          <a:xfrm>
            <a:off x="1043489" y="1958136"/>
            <a:ext cx="6935891" cy="410577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4" name="Picture 3"/>
          <p:cNvPicPr>
            <a:picLocks noChangeAspect="1"/>
          </p:cNvPicPr>
          <p:nvPr/>
        </p:nvPicPr>
        <p:blipFill>
          <a:blip r:embed="rId3" cstate="print"/>
          <a:stretch>
            <a:fillRect/>
          </a:stretch>
        </p:blipFill>
        <p:spPr>
          <a:xfrm>
            <a:off x="6284821" y="1279873"/>
            <a:ext cx="1783413" cy="4660358"/>
          </a:xfrm>
          <a:prstGeom prst="rect">
            <a:avLst/>
          </a:prstGeom>
        </p:spPr>
      </p:pic>
    </p:spTree>
    <p:extLst>
      <p:ext uri="{BB962C8B-B14F-4D97-AF65-F5344CB8AC3E}">
        <p14:creationId xmlns:p14="http://schemas.microsoft.com/office/powerpoint/2010/main" val="792481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rcRect l="-19066" r="-19066"/>
          <a:stretch>
            <a:fillRect/>
          </a:stretch>
        </p:blipFill>
        <p:spPr>
          <a:xfrm>
            <a:off x="1042989" y="1528763"/>
            <a:ext cx="5032156" cy="3195637"/>
          </a:xfrm>
        </p:spPr>
      </p:pic>
      <p:sp>
        <p:nvSpPr>
          <p:cNvPr id="5" name="Title 1"/>
          <p:cNvSpPr txBox="1">
            <a:spLocks/>
          </p:cNvSpPr>
          <p:nvPr/>
        </p:nvSpPr>
        <p:spPr>
          <a:xfrm>
            <a:off x="1043490" y="641291"/>
            <a:ext cx="7024744" cy="638582"/>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Human Interface Design</a:t>
            </a:r>
            <a:endParaRPr lang="en-US" dirty="0"/>
          </a:p>
        </p:txBody>
      </p:sp>
      <p:pic>
        <p:nvPicPr>
          <p:cNvPr id="7" name="Picture 6"/>
          <p:cNvPicPr>
            <a:picLocks noChangeAspect="1"/>
          </p:cNvPicPr>
          <p:nvPr/>
        </p:nvPicPr>
        <p:blipFill>
          <a:blip r:embed="rId3" cstate="print"/>
          <a:stretch>
            <a:fillRect/>
          </a:stretch>
        </p:blipFill>
        <p:spPr>
          <a:xfrm>
            <a:off x="6868977" y="826226"/>
            <a:ext cx="1199257" cy="5560190"/>
          </a:xfrm>
          <a:prstGeom prst="rect">
            <a:avLst/>
          </a:prstGeom>
        </p:spPr>
      </p:pic>
    </p:spTree>
    <p:extLst>
      <p:ext uri="{BB962C8B-B14F-4D97-AF65-F5344CB8AC3E}">
        <p14:creationId xmlns:p14="http://schemas.microsoft.com/office/powerpoint/2010/main" val="302170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301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62317" y="3273901"/>
            <a:ext cx="4769892" cy="2893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07" y="1622520"/>
            <a:ext cx="3810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607465" y="482624"/>
            <a:ext cx="7024744" cy="1283043"/>
          </a:xfrm>
        </p:spPr>
        <p:txBody>
          <a:bodyPr>
            <a:normAutofit fontScale="90000"/>
          </a:bodyPr>
          <a:lstStyle/>
          <a:p>
            <a:pPr algn="r"/>
            <a:r>
              <a:rPr lang="en-US" dirty="0" smtClean="0"/>
              <a:t>Human Interface Design</a:t>
            </a:r>
            <a:br>
              <a:rPr lang="en-US" dirty="0" smtClean="0"/>
            </a:br>
            <a:r>
              <a:rPr lang="en-US" dirty="0" smtClean="0"/>
              <a:t>Custom CSV Mapping</a:t>
            </a:r>
            <a:endParaRPr lang="en-US" dirty="0"/>
          </a:p>
        </p:txBody>
      </p:sp>
    </p:spTree>
    <p:extLst>
      <p:ext uri="{BB962C8B-B14F-4D97-AF65-F5344CB8AC3E}">
        <p14:creationId xmlns:p14="http://schemas.microsoft.com/office/powerpoint/2010/main" val="552582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rcRect t="-2421" b="-2421"/>
          <a:stretch>
            <a:fillRect/>
          </a:stretch>
        </p:blipFill>
        <p:spPr>
          <a:xfrm>
            <a:off x="1042989" y="1528795"/>
            <a:ext cx="7025596" cy="3637051"/>
          </a:xfrm>
        </p:spPr>
      </p:pic>
      <p:sp>
        <p:nvSpPr>
          <p:cNvPr id="8" name="Title 1"/>
          <p:cNvSpPr txBox="1">
            <a:spLocks/>
          </p:cNvSpPr>
          <p:nvPr/>
        </p:nvSpPr>
        <p:spPr>
          <a:xfrm>
            <a:off x="1043490" y="641291"/>
            <a:ext cx="7024744" cy="638582"/>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Human Interface Design</a:t>
            </a:r>
            <a:endParaRPr lang="en-US" dirty="0"/>
          </a:p>
        </p:txBody>
      </p:sp>
    </p:spTree>
    <p:extLst>
      <p:ext uri="{BB962C8B-B14F-4D97-AF65-F5344CB8AC3E}">
        <p14:creationId xmlns:p14="http://schemas.microsoft.com/office/powerpoint/2010/main" val="2750094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77173" y="2229394"/>
            <a:ext cx="5434692" cy="32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097682555"/>
              </p:ext>
            </p:extLst>
          </p:nvPr>
        </p:nvGraphicFramePr>
        <p:xfrm>
          <a:off x="5582653" y="1368162"/>
          <a:ext cx="3209925" cy="5086350"/>
        </p:xfrm>
        <a:graphic>
          <a:graphicData uri="http://schemas.openxmlformats.org/presentationml/2006/ole">
            <mc:AlternateContent xmlns:mc="http://schemas.openxmlformats.org/markup-compatibility/2006">
              <mc:Choice xmlns:v="urn:schemas-microsoft-com:vml" Requires="v">
                <p:oleObj spid="_x0000_s38934" name="Visio" r:id="rId5" imgW="3204214" imgH="5082432" progId="Visio.Drawing.11">
                  <p:embed/>
                </p:oleObj>
              </mc:Choice>
              <mc:Fallback>
                <p:oleObj name="Visio" r:id="rId5" imgW="3204214" imgH="5082432" progId="Visio.Drawing.11">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2653" y="1368162"/>
                        <a:ext cx="3209925" cy="508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7559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Demonstration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pPr>
              <a:buNone/>
            </a:pPr>
            <a:endParaRPr lang="en-US" dirty="0" smtClean="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602" y="4284833"/>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6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984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Courier New"/>
              <a:buChar char="o"/>
            </a:pPr>
            <a:r>
              <a:rPr lang="en-US" dirty="0" smtClean="0"/>
              <a:t>A secure connection to a financial institution</a:t>
            </a:r>
          </a:p>
          <a:p>
            <a:pPr marL="342900" indent="-342900">
              <a:buFont typeface="Courier New"/>
              <a:buChar char="o"/>
            </a:pPr>
            <a:endParaRPr lang="en-US" dirty="0" smtClean="0"/>
          </a:p>
          <a:p>
            <a:pPr marL="342900" indent="-342900">
              <a:buFont typeface="Courier New"/>
              <a:buChar char="o"/>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pPr marL="285750" indent="-285750">
              <a:buFont typeface="Courier New"/>
              <a:buChar char="o"/>
            </a:pPr>
            <a:r>
              <a:rPr lang="en-US" dirty="0" smtClean="0"/>
              <a:t>Account credentials to financial institutions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10308"/>
            <a:ext cx="7024744" cy="1143000"/>
          </a:xfrm>
        </p:spPr>
        <p:txBody>
          <a:bodyPr>
            <a:normAutofit/>
          </a:bodyPr>
          <a:lstStyle/>
          <a:p>
            <a:r>
              <a:rPr lang="en-US" dirty="0" smtClean="0"/>
              <a:t>Project Organization</a:t>
            </a:r>
            <a:endParaRPr lang="en-US"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noChangeAspect="1"/>
          </p:cNvGraphicFramePr>
          <p:nvPr/>
        </p:nvGraphicFramePr>
        <p:xfrm>
          <a:off x="2391506" y="1633171"/>
          <a:ext cx="4296567" cy="3220183"/>
        </p:xfrm>
        <a:graphic>
          <a:graphicData uri="http://schemas.openxmlformats.org/presentationml/2006/ole">
            <mc:AlternateContent xmlns:mc="http://schemas.openxmlformats.org/markup-compatibility/2006">
              <mc:Choice xmlns:v="urn:schemas-microsoft-com:vml" Requires="v">
                <p:oleObj spid="_x0000_s83972" name="Presentation" r:id="rId3" imgW="4570378" imgH="3427559" progId="PowerPoint.Show.12">
                  <p:embed/>
                </p:oleObj>
              </mc:Choice>
              <mc:Fallback>
                <p:oleObj name="Presentation" r:id="rId3" imgW="4570378" imgH="3427559" progId="PowerPoint.Show.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1506" y="1633171"/>
                        <a:ext cx="4296567" cy="3220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nvGraphicFramePr>
        <p:xfrm>
          <a:off x="1411803" y="4853354"/>
          <a:ext cx="6080760" cy="1341120"/>
        </p:xfrm>
        <a:graphic>
          <a:graphicData uri="http://schemas.openxmlformats.org/drawingml/2006/table">
            <a:tbl>
              <a:tblPr/>
              <a:tblGrid>
                <a:gridCol w="868680"/>
                <a:gridCol w="868680"/>
                <a:gridCol w="868680"/>
                <a:gridCol w="868680"/>
                <a:gridCol w="868680"/>
                <a:gridCol w="868680"/>
                <a:gridCol w="868680"/>
              </a:tblGrid>
              <a:tr h="0">
                <a:tc>
                  <a:txBody>
                    <a:bodyPr/>
                    <a:lstStyle/>
                    <a:p>
                      <a:pPr marL="0" marR="0" algn="ctr">
                        <a:spcBef>
                          <a:spcPts val="0"/>
                        </a:spcBef>
                        <a:spcAft>
                          <a:spcPts val="0"/>
                        </a:spcAft>
                      </a:pPr>
                      <a:r>
                        <a:rPr lang="en-US" sz="1100" dirty="0">
                          <a:latin typeface="Arial"/>
                          <a:ea typeface="Calibri"/>
                          <a:cs typeface="Arial"/>
                        </a:rPr>
                        <a:t>Member</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Team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dirty="0">
                          <a:latin typeface="Arial"/>
                          <a:ea typeface="Calibri"/>
                          <a:cs typeface="Arial"/>
                        </a:rPr>
                        <a:t>CM Leader</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QA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Requirements Management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Design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Implementation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Arial"/>
                          <a:ea typeface="Calibri"/>
                          <a:cs typeface="Arial"/>
                        </a:rPr>
                        <a:t>Document Responsibility</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SPMP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SCMP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SQAP</a:t>
                      </a:r>
                      <a:endParaRPr lang="en-US" sz="1200">
                        <a:latin typeface="Arial"/>
                        <a:ea typeface="Calibri"/>
                        <a:cs typeface="Times New Roman"/>
                      </a:endParaRPr>
                    </a:p>
                    <a:p>
                      <a:pPr marL="0" marR="0" algn="ctr">
                        <a:spcBef>
                          <a:spcPts val="0"/>
                        </a:spcBef>
                        <a:spcAft>
                          <a:spcPts val="0"/>
                        </a:spcAft>
                      </a:pPr>
                      <a:r>
                        <a:rPr lang="en-US" sz="1100">
                          <a:latin typeface="Arial"/>
                          <a:ea typeface="Calibri"/>
                          <a:cs typeface="Arial"/>
                        </a:rPr>
                        <a:t>STP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SRS</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SDD</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Code Base</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1559</TotalTime>
  <Words>999</Words>
  <Application>Microsoft Office PowerPoint</Application>
  <PresentationFormat>On-screen Show (4:3)</PresentationFormat>
  <Paragraphs>317</Paragraphs>
  <Slides>39</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3" baseType="lpstr">
      <vt:lpstr>Austin</vt:lpstr>
      <vt:lpstr>Presentation</vt:lpstr>
      <vt:lpstr>Visio</vt:lpstr>
      <vt:lpstr>Microsoft Visio Drawing</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Schedule</vt:lpstr>
      <vt:lpstr>Configuration Management and Version Control</vt:lpstr>
      <vt:lpstr>Managing Documents and Code (svn)</vt:lpstr>
      <vt:lpstr>Functional Requirements</vt:lpstr>
      <vt:lpstr>Non-Functional Requirements</vt:lpstr>
      <vt:lpstr>Use Case Diagram</vt:lpstr>
      <vt:lpstr>Software Quality</vt:lpstr>
      <vt:lpstr>Bug Tracking</vt:lpstr>
      <vt:lpstr>Bug Tracking</vt:lpstr>
      <vt:lpstr>Time spent</vt:lpstr>
      <vt:lpstr>What could we have done better? </vt:lpstr>
      <vt:lpstr>System Architecture MVC with ORM Layer</vt:lpstr>
      <vt:lpstr>Design Patterns</vt:lpstr>
      <vt:lpstr>Data Description</vt:lpstr>
      <vt:lpstr>Human Interface Design</vt:lpstr>
      <vt:lpstr>Human Interface Design</vt:lpstr>
      <vt:lpstr>Human Interface Design</vt:lpstr>
      <vt:lpstr>Human Interface Design Dashboard View</vt:lpstr>
      <vt:lpstr>Human Interface Design Transaction View</vt:lpstr>
      <vt:lpstr>Human Interface Design</vt:lpstr>
      <vt:lpstr>Human Interface Design</vt:lpstr>
      <vt:lpstr>Human Interface Design</vt:lpstr>
      <vt:lpstr>PowerPoint Presentation</vt:lpstr>
      <vt:lpstr>Human Interface Design Custom CSV Mapping</vt:lpstr>
      <vt:lpstr>PowerPoint Presentation</vt:lpstr>
      <vt:lpstr>Human Interface Design</vt:lpstr>
      <vt:lpstr>Online Demonstration</vt:lpstr>
      <vt:lpstr>Q &amp; A</vt:lpstr>
    </vt:vector>
  </TitlesOfParts>
  <Company>SimpleFunctions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Quan C. Pham</cp:lastModifiedBy>
  <cp:revision>102</cp:revision>
  <dcterms:created xsi:type="dcterms:W3CDTF">2012-02-11T22:55:44Z</dcterms:created>
  <dcterms:modified xsi:type="dcterms:W3CDTF">2012-05-06T19:55:10Z</dcterms:modified>
</cp:coreProperties>
</file>