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56" r:id="rId2"/>
    <p:sldId id="272" r:id="rId3"/>
    <p:sldId id="267" r:id="rId4"/>
    <p:sldId id="274" r:id="rId5"/>
    <p:sldId id="268" r:id="rId6"/>
    <p:sldId id="275" r:id="rId7"/>
    <p:sldId id="269" r:id="rId8"/>
    <p:sldId id="277" r:id="rId9"/>
    <p:sldId id="276" r:id="rId10"/>
    <p:sldId id="278" r:id="rId11"/>
    <p:sldId id="270" r:id="rId12"/>
    <p:sldId id="290" r:id="rId13"/>
    <p:sldId id="291" r:id="rId14"/>
    <p:sldId id="279" r:id="rId15"/>
    <p:sldId id="271" r:id="rId16"/>
    <p:sldId id="292" r:id="rId17"/>
    <p:sldId id="293" r:id="rId18"/>
    <p:sldId id="280" r:id="rId19"/>
    <p:sldId id="295" r:id="rId20"/>
    <p:sldId id="281" r:id="rId21"/>
    <p:sldId id="283" r:id="rId22"/>
    <p:sldId id="294" r:id="rId23"/>
    <p:sldId id="285" r:id="rId24"/>
    <p:sldId id="286" r:id="rId25"/>
    <p:sldId id="287" r:id="rId26"/>
    <p:sldId id="288" r:id="rId27"/>
    <p:sldId id="289" r:id="rId28"/>
    <p:sldId id="282" r:id="rId29"/>
    <p:sldId id="266" r:id="rId30"/>
    <p:sldId id="2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9" autoAdjust="0"/>
    <p:restoredTop sz="89420" autoAdjust="0"/>
  </p:normalViewPr>
  <p:slideViewPr>
    <p:cSldViewPr snapToGrid="0" snapToObjects="1">
      <p:cViewPr varScale="1">
        <p:scale>
          <a:sx n="81" d="100"/>
          <a:sy n="81" d="100"/>
        </p:scale>
        <p:origin x="-12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Sheet1!$B$2</c:f>
              <c:strCache>
                <c:ptCount val="1"/>
                <c:pt idx="0">
                  <c:v>Estimate:</c:v>
                </c:pt>
              </c:strCache>
            </c:strRef>
          </c:tx>
          <c:spPr>
            <a:solidFill>
              <a:srgbClr val="004586"/>
            </a:solidFill>
          </c:spPr>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3.9756944444444402</c:v>
                </c:pt>
                <c:pt idx="1">
                  <c:v>5.9444444444444402</c:v>
                </c:pt>
                <c:pt idx="2">
                  <c:v>3.46875</c:v>
                </c:pt>
                <c:pt idx="3">
                  <c:v>4.6805555555555598</c:v>
                </c:pt>
              </c:numCache>
            </c:numRef>
          </c:val>
        </c:ser>
        <c:ser>
          <c:idx val="1"/>
          <c:order val="1"/>
          <c:tx>
            <c:strRef>
              <c:f>Sheet1!$C$2</c:f>
              <c:strCache>
                <c:ptCount val="1"/>
                <c:pt idx="0">
                  <c:v>Actual:</c:v>
                </c:pt>
              </c:strCache>
            </c:strRef>
          </c:tx>
          <c:spPr>
            <a:solidFill>
              <a:srgbClr val="FF420E"/>
            </a:solidFill>
          </c:spPr>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5.5381944444444402</c:v>
                </c:pt>
                <c:pt idx="1">
                  <c:v>3.9270833333333299</c:v>
                </c:pt>
                <c:pt idx="2">
                  <c:v>2.84375</c:v>
                </c:pt>
                <c:pt idx="3">
                  <c:v>3.4826388888888902</c:v>
                </c:pt>
              </c:numCache>
            </c:numRef>
          </c:val>
        </c:ser>
        <c:gapWidth val="100"/>
        <c:axId val="82621952"/>
        <c:axId val="82623488"/>
      </c:barChart>
      <c:catAx>
        <c:axId val="82621952"/>
        <c:scaling>
          <c:orientation val="minMax"/>
        </c:scaling>
        <c:axPos val="b"/>
        <c:tickLblPos val="nextTo"/>
        <c:spPr>
          <a:ln>
            <a:solidFill>
              <a:srgbClr val="B3B3B3"/>
            </a:solidFill>
          </a:ln>
        </c:spPr>
        <c:crossAx val="82623488"/>
        <c:crossesAt val="0"/>
        <c:auto val="1"/>
        <c:lblAlgn val="ctr"/>
        <c:lblOffset val="100"/>
      </c:catAx>
      <c:valAx>
        <c:axId val="82623488"/>
        <c:scaling>
          <c:orientation val="minMax"/>
        </c:scaling>
        <c:axPos val="l"/>
        <c:majorGridlines>
          <c:spPr>
            <a:ln>
              <a:solidFill>
                <a:srgbClr val="B3B3B3"/>
              </a:solidFill>
            </a:ln>
          </c:spPr>
        </c:majorGridlines>
        <c:numFmt formatCode="[hh]:mm:ss" sourceLinked="1"/>
        <c:tickLblPos val="nextTo"/>
        <c:spPr>
          <a:ln>
            <a:solidFill>
              <a:srgbClr val="B3B3B3"/>
            </a:solidFill>
          </a:ln>
        </c:spPr>
        <c:crossAx val="82621952"/>
        <c:crossesAt val="0"/>
        <c:crossBetween val="between"/>
      </c:valAx>
      <c:spPr>
        <a:ln>
          <a:solidFill>
            <a:srgbClr val="B3B3B3"/>
          </a:solidFill>
        </a:ln>
      </c:spPr>
    </c:plotArea>
    <c:legend>
      <c:legendPos val="r"/>
      <c:layout/>
    </c:legend>
    <c:plotVisOnly val="1"/>
  </c:chart>
  <c:spPr>
    <a:solidFill>
      <a:srgbClr val="FFFFFF"/>
    </a:soli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1"/>
  <c:chart>
    <c:autoTitleDeleted val="1"/>
    <c:plotArea>
      <c:layout/>
      <c:pieChart>
        <c:varyColors val="1"/>
        <c:ser>
          <c:idx val="0"/>
          <c:order val="0"/>
          <c:tx>
            <c:strRef>
              <c:f>label 0</c:f>
              <c:strCache>
                <c:ptCount val="1"/>
                <c:pt idx="0">
                  <c:v>Row 26</c:v>
                </c:pt>
              </c:strCache>
            </c:strRef>
          </c:tx>
          <c:spPr>
            <a:solidFill>
              <a:srgbClr val="004586"/>
            </a:solidFill>
          </c:spPr>
          <c:dPt>
            <c:idx val="0"/>
          </c:dPt>
          <c:dPt>
            <c:idx val="1"/>
            <c:spPr>
              <a:solidFill>
                <a:srgbClr val="FF420E"/>
              </a:solidFill>
            </c:spPr>
          </c:dPt>
          <c:cat>
            <c:strRef>
              <c:f>categories</c:f>
              <c:strCache>
                <c:ptCount val="2"/>
                <c:pt idx="0">
                  <c:v>Estimate:</c:v>
                </c:pt>
                <c:pt idx="1">
                  <c:v>Actual:</c:v>
                </c:pt>
              </c:strCache>
            </c:strRef>
          </c:cat>
          <c:val>
            <c:numRef>
              <c:f>0</c:f>
              <c:numCache>
                <c:formatCode>General</c:formatCode>
                <c:ptCount val="2"/>
                <c:pt idx="0">
                  <c:v>19.434027777777796</c:v>
                </c:pt>
                <c:pt idx="1">
                  <c:v>16.697916666666703</c:v>
                </c:pt>
              </c:numCache>
            </c:numRef>
          </c:val>
        </c:ser>
        <c:dLbls/>
        <c:firstSliceAng val="0"/>
      </c:pieChart>
      <c:spPr>
        <a:ln>
          <a:solidFill>
            <a:srgbClr val="B3B3B3"/>
          </a:solidFill>
        </a:ln>
      </c:spPr>
    </c:plotArea>
    <c:legend>
      <c:legendPos val="r"/>
      <c:layout/>
      <c:overlay val="1"/>
    </c:legend>
    <c:plotVisOnly val="1"/>
    <c:dispBlanksAs val="zero"/>
    <c:showDLblsOverMax val="1"/>
  </c:chart>
  <c:spPr>
    <a:solidFill>
      <a:srgbClr val="FFFFFF"/>
    </a:solidFill>
  </c:spPr>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t>4/29/2012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29,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29,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29,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29,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29,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29,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29,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29,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de.google.com/p/cs679-b1-class-project/w/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ode.google.com/p/cs679-b1-class-project/issues/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ibudget.simplefunction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xmlns="" val="1809248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64354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4C600"/>
                </a:solidFill>
                <a:ea typeface="Century Gothic"/>
              </a:rPr>
              <a:t>Estimate </a:t>
            </a:r>
            <a:r>
              <a:rPr lang="en-US" dirty="0" err="1">
                <a:solidFill>
                  <a:srgbClr val="94C600"/>
                </a:solidFill>
                <a:ea typeface="Century Gothic"/>
              </a:rPr>
              <a:t>vs</a:t>
            </a:r>
            <a:r>
              <a:rPr lang="en-US" dirty="0">
                <a:solidFill>
                  <a:srgbClr val="94C600"/>
                </a:solidFill>
                <a:ea typeface="Century Gothic"/>
              </a:rPr>
              <a:t> Actual time spent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84224690"/>
              </p:ext>
            </p:extLst>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2886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Development</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85000" lnSpcReduction="20000"/>
          </a:bodyPr>
          <a:lstStyle/>
          <a:p>
            <a:pPr algn="just">
              <a:buSzPct val="45000"/>
              <a:buFont typeface="StarSymbol"/>
              <a:buChar char=""/>
            </a:pPr>
            <a:r>
              <a:rPr lang="en-US" sz="3200" dirty="0"/>
              <a:t>Functional requirements:</a:t>
            </a:r>
          </a:p>
          <a:p>
            <a:pPr>
              <a:buSzPct val="45000"/>
            </a:pPr>
            <a:endParaRPr lang="en-US" dirty="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xmlns="" val="2229789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85000" lnSpcReduction="20000"/>
          </a:bodyPr>
          <a:lstStyle/>
          <a:p>
            <a:pPr algn="just">
              <a:buSzPct val="45000"/>
              <a:buFont typeface="StarSymbol"/>
              <a:buChar char=""/>
            </a:pPr>
            <a:r>
              <a:rPr lang="en-US" sz="3200" dirty="0"/>
              <a:t> Non-Functional requirements:</a:t>
            </a:r>
          </a:p>
          <a:p>
            <a:pPr>
              <a:buSzPct val="45000"/>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xmlns="" val="229534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StarSymbol"/>
              <a:buChar char=""/>
            </a:pPr>
            <a:r>
              <a:rPr lang="en-US" dirty="0"/>
              <a:t>Each team member responsible for the quality of his/her work</a:t>
            </a:r>
          </a:p>
          <a:p>
            <a:pPr algn="just">
              <a:buSzPct val="45000"/>
              <a:buFont typeface="StarSymbol"/>
              <a:buChar char=""/>
            </a:pPr>
            <a:endParaRPr lang="en-US" dirty="0"/>
          </a:p>
          <a:p>
            <a:pPr>
              <a:buSzPct val="45000"/>
              <a:buFont typeface="StarSymbol"/>
              <a:buChar char=""/>
            </a:pPr>
            <a:r>
              <a:rPr lang="en-US" dirty="0"/>
              <a:t> Each project artifact was inspected by at least 2 reviewers before </a:t>
            </a:r>
            <a:r>
              <a:rPr lang="en-US" dirty="0" smtClean="0"/>
              <a:t>submission</a:t>
            </a:r>
          </a:p>
          <a:p>
            <a:pPr>
              <a:buSzPct val="45000"/>
              <a:buFont typeface="StarSymbol"/>
              <a:buChar char=""/>
            </a:pPr>
            <a:endParaRPr lang="en-US" dirty="0"/>
          </a:p>
          <a:p>
            <a:pPr>
              <a:buSzPct val="45000"/>
              <a:buFont typeface="StarSymbol"/>
              <a:buChar char=""/>
            </a:pPr>
            <a:r>
              <a:rPr lang="en-US" dirty="0">
                <a:ea typeface="Century Gothic"/>
              </a:rPr>
              <a:t> Set of coding </a:t>
            </a:r>
            <a:r>
              <a:rPr lang="en-US" dirty="0" smtClean="0">
                <a:ea typeface="Century Gothic"/>
              </a:rPr>
              <a:t>standards</a:t>
            </a:r>
          </a:p>
          <a:p>
            <a:pPr>
              <a:buSzPct val="45000"/>
              <a:buFont typeface="StarSymbol"/>
              <a:buChar char=""/>
            </a:pPr>
            <a:endParaRPr lang="en-US" dirty="0"/>
          </a:p>
          <a:p>
            <a:pPr>
              <a:buSzPct val="45000"/>
              <a:buFont typeface="StarSymbol"/>
              <a:buChar char=""/>
            </a:pPr>
            <a:r>
              <a:rPr lang="en-US" dirty="0">
                <a:ea typeface="Century Gothic"/>
              </a:rPr>
              <a:t>Google code issue tracker used for issues</a:t>
            </a:r>
            <a:endParaRPr lang="en-US" dirty="0"/>
          </a:p>
          <a:p>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a:t>
            </a:r>
            <a:r>
              <a:rPr lang="en-US" dirty="0" smtClean="0">
                <a:hlinkClick r:id="rId2"/>
              </a:rPr>
              <a:t>://</a:t>
            </a:r>
            <a:r>
              <a:rPr lang="en-US" dirty="0" smtClean="0">
                <a:hlinkClick r:id="rId2"/>
              </a:rPr>
              <a:t>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endParaRPr lang="en-US" sz="2400" dirty="0" smtClean="0">
              <a:solidFill>
                <a:schemeClr val="tx2"/>
              </a:solidFill>
            </a:endParaRP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endParaRPr lang="en-US" sz="2400" dirty="0" smtClean="0">
              <a:solidFill>
                <a:schemeClr val="tx2"/>
              </a:solidFill>
            </a:endParaRP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a:t>
            </a:r>
            <a:r>
              <a:rPr lang="en-US" dirty="0" smtClean="0"/>
              <a:t>Type</a:t>
            </a:r>
          </a:p>
          <a:p>
            <a:pPr>
              <a:lnSpc>
                <a:spcPct val="150000"/>
              </a:lnSpc>
              <a:buFont typeface="Arial" pitchFamily="34" charset="0"/>
              <a:buChar char="•"/>
            </a:pPr>
            <a:r>
              <a:rPr lang="en-US" dirty="0" smtClean="0"/>
              <a:t> </a:t>
            </a:r>
            <a:r>
              <a:rPr lang="en-US" dirty="0" smtClean="0"/>
              <a:t>Status</a:t>
            </a:r>
          </a:p>
          <a:p>
            <a:pPr>
              <a:lnSpc>
                <a:spcPct val="150000"/>
              </a:lnSpc>
              <a:buFont typeface="Arial" pitchFamily="34" charset="0"/>
              <a:buChar char="•"/>
            </a:pPr>
            <a:r>
              <a:rPr lang="en-US" dirty="0" smtClean="0"/>
              <a:t> </a:t>
            </a:r>
            <a:r>
              <a:rPr lang="en-US" dirty="0" smtClean="0"/>
              <a:t>Priority</a:t>
            </a:r>
          </a:p>
          <a:p>
            <a:pPr>
              <a:lnSpc>
                <a:spcPct val="150000"/>
              </a:lnSpc>
              <a:buFont typeface="Arial" pitchFamily="34" charset="0"/>
              <a:buChar char="•"/>
            </a:pPr>
            <a:r>
              <a:rPr lang="en-US" dirty="0" smtClean="0"/>
              <a:t> </a:t>
            </a:r>
            <a:r>
              <a:rPr lang="en-US" dirty="0" smtClean="0"/>
              <a:t>Owner</a:t>
            </a:r>
          </a:p>
          <a:p>
            <a:pPr>
              <a:lnSpc>
                <a:spcPct val="150000"/>
              </a:lnSpc>
              <a:buFont typeface="Arial" pitchFamily="34" charset="0"/>
              <a:buChar char="•"/>
            </a:pPr>
            <a:r>
              <a:rPr lang="en-US" dirty="0" smtClean="0"/>
              <a:t> </a:t>
            </a:r>
            <a:r>
              <a:rPr lang="en-US" dirty="0" smtClean="0"/>
              <a:t>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a:t>
            </a:r>
            <a:r>
              <a:rPr lang="en-US" dirty="0" smtClean="0"/>
              <a:t>Type: Defect</a:t>
            </a:r>
          </a:p>
          <a:p>
            <a:pPr>
              <a:lnSpc>
                <a:spcPct val="150000"/>
              </a:lnSpc>
              <a:buFont typeface="Arial" pitchFamily="34" charset="0"/>
              <a:buChar char="•"/>
            </a:pPr>
            <a:r>
              <a:rPr lang="en-US" dirty="0" smtClean="0"/>
              <a:t> </a:t>
            </a:r>
            <a:r>
              <a:rPr lang="en-US" dirty="0" smtClean="0"/>
              <a:t>Status: Accepted</a:t>
            </a:r>
          </a:p>
          <a:p>
            <a:pPr>
              <a:lnSpc>
                <a:spcPct val="150000"/>
              </a:lnSpc>
              <a:buFont typeface="Arial" pitchFamily="34" charset="0"/>
              <a:buChar char="•"/>
            </a:pPr>
            <a:r>
              <a:rPr lang="en-US" dirty="0" smtClean="0"/>
              <a:t> </a:t>
            </a:r>
            <a:r>
              <a:rPr lang="en-US" dirty="0" smtClean="0"/>
              <a:t>Priority: Critical</a:t>
            </a:r>
          </a:p>
          <a:p>
            <a:pPr>
              <a:lnSpc>
                <a:spcPct val="150000"/>
              </a:lnSpc>
              <a:buFont typeface="Arial" pitchFamily="34" charset="0"/>
              <a:buChar char="•"/>
            </a:pPr>
            <a:r>
              <a:rPr lang="en-US" dirty="0" smtClean="0"/>
              <a:t> </a:t>
            </a:r>
            <a:r>
              <a:rPr lang="en-US" dirty="0" smtClean="0"/>
              <a:t>Owner: </a:t>
            </a:r>
            <a:r>
              <a:rPr lang="en-US" dirty="0" err="1" smtClean="0"/>
              <a:t>churkl</a:t>
            </a:r>
            <a:endParaRPr lang="en-US" dirty="0" smtClean="0"/>
          </a:p>
          <a:p>
            <a:pPr>
              <a:buFont typeface="Arial" pitchFamily="34" charset="0"/>
              <a:buChar char="•"/>
            </a:pPr>
            <a:r>
              <a:rPr lang="en-US" dirty="0" smtClean="0"/>
              <a:t> </a:t>
            </a:r>
            <a:r>
              <a:rPr lang="en-US" dirty="0" smtClean="0"/>
              <a:t>Summary: Category on transactions are not loaded correctly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marL="525780" indent="-457200">
              <a:buFont typeface="Wingdings" pitchFamily="2" charset="2"/>
              <a:buChar char="Ø"/>
            </a:pPr>
            <a:r>
              <a:rPr lang="en-US" dirty="0" smtClean="0"/>
              <a:t>Keep track of all your financial accounts into one place</a:t>
            </a:r>
          </a:p>
          <a:p>
            <a:pPr marL="525780" indent="-457200">
              <a:buFont typeface="Wingdings" pitchFamily="2" charset="2"/>
              <a:buChar char="Ø"/>
            </a:pPr>
            <a:r>
              <a:rPr lang="en-US" dirty="0" smtClean="0"/>
              <a:t>Allow you to set a budget</a:t>
            </a:r>
          </a:p>
          <a:p>
            <a:pPr marL="525780" indent="-457200">
              <a:buFont typeface="Wingdings" pitchFamily="2" charset="2"/>
              <a:buChar char="Ø"/>
            </a:pPr>
            <a:r>
              <a:rPr lang="en-US" dirty="0" smtClean="0"/>
              <a:t>Manage individual transactions</a:t>
            </a:r>
          </a:p>
          <a:p>
            <a:pPr marL="525780" indent="-457200">
              <a:buFont typeface="+mj-lt"/>
              <a:buAutoNum type="alphaUcPeriod"/>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StarSymbol"/>
              <a:buChar char=""/>
            </a:pPr>
            <a:r>
              <a:rPr lang="en-US" dirty="0">
                <a:solidFill>
                  <a:srgbClr val="000000"/>
                </a:solidFill>
              </a:rPr>
              <a:t>Better task allocation</a:t>
            </a:r>
            <a:endParaRPr lang="en-US" dirty="0"/>
          </a:p>
          <a:p>
            <a:pPr algn="just">
              <a:buSzPct val="45000"/>
              <a:buFont typeface="StarSymbol"/>
              <a:buChar char=""/>
            </a:pPr>
            <a:endParaRPr lang="en-US" dirty="0"/>
          </a:p>
          <a:p>
            <a:pPr>
              <a:buSzPct val="45000"/>
              <a:buFont typeface="StarSymbol"/>
              <a:buChar char=""/>
            </a:pPr>
            <a:r>
              <a:rPr lang="en-US" dirty="0">
                <a:solidFill>
                  <a:srgbClr val="000000"/>
                </a:solidFill>
              </a:rPr>
              <a:t> Pair programming</a:t>
            </a:r>
            <a:endParaRPr lang="en-US" dirty="0"/>
          </a:p>
          <a:p>
            <a:pPr>
              <a:buSzPct val="45000"/>
              <a:buFont typeface="StarSymbol"/>
              <a:buChar char=""/>
            </a:pPr>
            <a:r>
              <a:rPr lang="en-US" dirty="0">
                <a:solidFill>
                  <a:srgbClr val="000000"/>
                </a:solidFill>
                <a:ea typeface="Century Gothic"/>
              </a:rPr>
              <a:t> Unit tests</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456164"/>
            <a:ext cx="7024744" cy="1143000"/>
          </a:xfrm>
        </p:spPr>
        <p:txBody>
          <a:bodyPr/>
          <a:lstStyle/>
          <a:p>
            <a:r>
              <a:rPr lang="en-US" dirty="0" smtClean="0"/>
              <a:t>System Architecture</a:t>
            </a:r>
            <a:endParaRPr lang="en-US" dirty="0"/>
          </a:p>
        </p:txBody>
      </p:sp>
      <p:pic>
        <p:nvPicPr>
          <p:cNvPr id="4" name="Picture" descr="A description..."/>
          <p:cNvPicPr>
            <a:picLocks noGrp="1"/>
          </p:cNvPicPr>
          <p:nvPr>
            <p:ph idx="1"/>
          </p:nvPr>
        </p:nvPicPr>
        <p:blipFill>
          <a:blip r:embed="rId3" cstate="print"/>
          <a:srcRect/>
          <a:stretch>
            <a:fillRect/>
          </a:stretch>
        </p:blipFill>
        <p:spPr bwMode="auto">
          <a:xfrm>
            <a:off x="2764631" y="3316287"/>
            <a:ext cx="3333750" cy="1524000"/>
          </a:xfrm>
          <a:prstGeom prst="rect">
            <a:avLst/>
          </a:prstGeom>
          <a:noFill/>
          <a:ln w="9525">
            <a:noFill/>
            <a:miter lim="800000"/>
            <a:headEnd/>
            <a:tailEnd/>
          </a:ln>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lstStyle/>
          <a:p>
            <a:r>
              <a:rPr lang="en-US" dirty="0" smtClean="0"/>
              <a:t>Factory</a:t>
            </a:r>
          </a:p>
          <a:p>
            <a:pPr>
              <a:buNone/>
            </a:pPr>
            <a:endParaRPr lang="en-US" dirty="0" smtClean="0"/>
          </a:p>
          <a:p>
            <a:r>
              <a:rPr lang="en-US" dirty="0" smtClean="0"/>
              <a:t>Singleton</a:t>
            </a:r>
          </a:p>
          <a:p>
            <a:pPr>
              <a:buNone/>
            </a:pPr>
            <a:endParaRPr lang="en-US" dirty="0" smtClean="0"/>
          </a:p>
          <a:p>
            <a:r>
              <a:rPr lang="en-US" dirty="0" smtClean="0"/>
              <a:t>Observer</a:t>
            </a:r>
            <a:endParaRPr lang="en-US" dirty="0"/>
          </a:p>
        </p:txBody>
      </p:sp>
    </p:spTree>
    <p:extLst>
      <p:ext uri="{BB962C8B-B14F-4D97-AF65-F5344CB8AC3E}">
        <p14:creationId xmlns:p14="http://schemas.microsoft.com/office/powerpoint/2010/main" xmlns="" val="1092677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xmlns="" val="3037995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99859930"/>
              </p:ext>
            </p:extLst>
          </p:nvPr>
        </p:nvGraphicFramePr>
        <p:xfrm>
          <a:off x="4399912" y="1279872"/>
          <a:ext cx="4282558" cy="5235227"/>
        </p:xfrm>
        <a:graphic>
          <a:graphicData uri="http://schemas.openxmlformats.org/presentationml/2006/ole">
            <p:oleObj spid="_x0000_s36868" name="Visio" r:id="rId4" imgW="4580844" imgH="5596830" progId="">
              <p:embed/>
            </p:oleObj>
          </a:graphicData>
        </a:graphic>
      </p:graphicFrame>
    </p:spTree>
    <p:extLst>
      <p:ext uri="{BB962C8B-B14F-4D97-AF65-F5344CB8AC3E}">
        <p14:creationId xmlns:p14="http://schemas.microsoft.com/office/powerpoint/2010/main" xmlns="" val="224431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1552680796"/>
              </p:ext>
            </p:extLst>
          </p:nvPr>
        </p:nvGraphicFramePr>
        <p:xfrm>
          <a:off x="7213600" y="933016"/>
          <a:ext cx="1447800" cy="5324475"/>
        </p:xfrm>
        <a:graphic>
          <a:graphicData uri="http://schemas.openxmlformats.org/presentationml/2006/ole">
            <p:oleObj spid="_x0000_s37892" name="Visio" r:id="rId4" imgW="1447108" imgH="5311032" progId="">
              <p:embed/>
            </p:oleObj>
          </a:graphicData>
        </a:graphic>
      </p:graphicFrame>
    </p:spTree>
    <p:extLst>
      <p:ext uri="{BB962C8B-B14F-4D97-AF65-F5344CB8AC3E}">
        <p14:creationId xmlns:p14="http://schemas.microsoft.com/office/powerpoint/2010/main" xmlns="" val="2798939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9" name="Picture" descr="A description..."/>
          <p:cNvPicPr/>
          <p:nvPr/>
        </p:nvPicPr>
        <p:blipFill>
          <a:blip r:embed="rId3" cstate="print"/>
          <a:srcRect/>
          <a:stretch>
            <a:fillRect/>
          </a:stretch>
        </p:blipFill>
        <p:spPr bwMode="auto">
          <a:xfrm>
            <a:off x="2680854" y="2434012"/>
            <a:ext cx="5943600" cy="4058920"/>
          </a:xfrm>
          <a:prstGeom prst="rect">
            <a:avLst/>
          </a:prstGeom>
          <a:noFill/>
          <a:ln w="9525">
            <a:noFill/>
            <a:miter lim="800000"/>
            <a:headEnd/>
            <a:tailEnd/>
          </a:ln>
        </p:spPr>
      </p:pic>
    </p:spTree>
    <p:extLst>
      <p:ext uri="{BB962C8B-B14F-4D97-AF65-F5344CB8AC3E}">
        <p14:creationId xmlns:p14="http://schemas.microsoft.com/office/powerpoint/2010/main" xmlns="" val="792481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607041668"/>
              </p:ext>
            </p:extLst>
          </p:nvPr>
        </p:nvGraphicFramePr>
        <p:xfrm>
          <a:off x="5458691" y="1279873"/>
          <a:ext cx="3209925" cy="5086350"/>
        </p:xfrm>
        <a:graphic>
          <a:graphicData uri="http://schemas.openxmlformats.org/presentationml/2006/ole">
            <p:oleObj spid="_x0000_s38916" name="Visio" r:id="rId4" imgW="3204214" imgH="5082432" progId="">
              <p:embed/>
            </p:oleObj>
          </a:graphicData>
        </a:graphic>
      </p:graphicFrame>
    </p:spTree>
    <p:extLst>
      <p:ext uri="{BB962C8B-B14F-4D97-AF65-F5344CB8AC3E}">
        <p14:creationId xmlns:p14="http://schemas.microsoft.com/office/powerpoint/2010/main" xmlns="" val="2227559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xmlns="" val="273623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36984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r>
              <a:rPr lang="en-US" dirty="0" smtClean="0"/>
              <a:t>See all accounts</a:t>
            </a:r>
          </a:p>
          <a:p>
            <a:r>
              <a:rPr lang="en-US" dirty="0" smtClean="0"/>
              <a:t>Auto categorization</a:t>
            </a:r>
          </a:p>
          <a:p>
            <a:r>
              <a:rPr lang="en-US" dirty="0" smtClean="0"/>
              <a:t>Timely alerts to email and phone</a:t>
            </a:r>
          </a:p>
          <a:p>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err="1" smtClean="0"/>
              <a:t>Demonstation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endParaRPr lang="en-US" dirty="0" smtClean="0"/>
          </a:p>
          <a:p>
            <a:r>
              <a:rPr lang="en-US" dirty="0" smtClean="0"/>
              <a:t>We each take turn to show the pages or functionalities that we worked on.</a:t>
            </a:r>
            <a:endParaRPr lang="en-US" dirty="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62602" y="4856334"/>
            <a:ext cx="1143000" cy="1143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mj-lt"/>
              <a:buAutoNum type="alphaLcParenR"/>
            </a:pPr>
            <a:r>
              <a:rPr lang="en-US" dirty="0" smtClean="0"/>
              <a:t>A secure connection to a financial institution</a:t>
            </a:r>
          </a:p>
          <a:p>
            <a:pPr marL="342900" indent="-342900">
              <a:buFont typeface="+mj-lt"/>
              <a:buAutoNum type="alphaLcParenR"/>
            </a:pPr>
            <a:endParaRPr lang="en-US" dirty="0" smtClean="0"/>
          </a:p>
          <a:p>
            <a:pPr marL="342900" indent="-342900">
              <a:buFont typeface="+mj-lt"/>
              <a:buAutoNum type="alphaLcParenR"/>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r>
              <a:rPr lang="en-US" dirty="0" smtClean="0"/>
              <a:t>Account credentials to financial institutions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smtClean="0"/>
              <a:t>Organizational Structure</a:t>
            </a:r>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1239</TotalTime>
  <Words>938</Words>
  <Application>Microsoft Office PowerPoint</Application>
  <PresentationFormat>On-screen Show (4:3)</PresentationFormat>
  <Paragraphs>299</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Austin</vt:lpstr>
      <vt:lpstr>Visio</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Time spent</vt:lpstr>
      <vt:lpstr>Estimate vs Actual time spent </vt:lpstr>
      <vt:lpstr>Schedule</vt:lpstr>
      <vt:lpstr>Configuration Management and Version Control</vt:lpstr>
      <vt:lpstr>Requirements</vt:lpstr>
      <vt:lpstr>Requirements</vt:lpstr>
      <vt:lpstr>Software Quality</vt:lpstr>
      <vt:lpstr>Bug Tracking</vt:lpstr>
      <vt:lpstr>What could we have done better? </vt:lpstr>
      <vt:lpstr>System Architecture</vt:lpstr>
      <vt:lpstr>Design Patterns</vt:lpstr>
      <vt:lpstr>Data Description</vt:lpstr>
      <vt:lpstr>Human Interface Design</vt:lpstr>
      <vt:lpstr>Human Interface Design</vt:lpstr>
      <vt:lpstr>Human Interface Design</vt:lpstr>
      <vt:lpstr>Human Interface Design</vt:lpstr>
      <vt:lpstr>Human Interface Design</vt:lpstr>
      <vt:lpstr>Q &amp; A</vt:lpstr>
      <vt:lpstr>Online Demonstation</vt:lpstr>
    </vt:vector>
  </TitlesOfParts>
  <Company>SimpleFunctions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Ivan</cp:lastModifiedBy>
  <cp:revision>76</cp:revision>
  <dcterms:created xsi:type="dcterms:W3CDTF">2012-02-11T22:55:44Z</dcterms:created>
  <dcterms:modified xsi:type="dcterms:W3CDTF">2012-04-29T23:59:03Z</dcterms:modified>
</cp:coreProperties>
</file>