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256" r:id="rId2"/>
    <p:sldId id="272" r:id="rId3"/>
    <p:sldId id="267" r:id="rId4"/>
    <p:sldId id="274" r:id="rId5"/>
    <p:sldId id="268" r:id="rId6"/>
    <p:sldId id="297" r:id="rId7"/>
    <p:sldId id="275" r:id="rId8"/>
    <p:sldId id="269" r:id="rId9"/>
    <p:sldId id="277" r:id="rId10"/>
    <p:sldId id="276" r:id="rId11"/>
    <p:sldId id="278" r:id="rId12"/>
    <p:sldId id="270" r:id="rId13"/>
    <p:sldId id="290" r:id="rId14"/>
    <p:sldId id="291" r:id="rId15"/>
    <p:sldId id="279" r:id="rId16"/>
    <p:sldId id="271" r:id="rId17"/>
    <p:sldId id="292" r:id="rId18"/>
    <p:sldId id="293" r:id="rId19"/>
    <p:sldId id="296" r:id="rId20"/>
    <p:sldId id="280" r:id="rId21"/>
    <p:sldId id="295" r:id="rId22"/>
    <p:sldId id="281" r:id="rId23"/>
    <p:sldId id="283" r:id="rId24"/>
    <p:sldId id="294" r:id="rId25"/>
    <p:sldId id="285" r:id="rId26"/>
    <p:sldId id="286" r:id="rId27"/>
    <p:sldId id="287" r:id="rId28"/>
    <p:sldId id="298" r:id="rId29"/>
    <p:sldId id="299" r:id="rId30"/>
    <p:sldId id="288" r:id="rId31"/>
    <p:sldId id="300" r:id="rId32"/>
    <p:sldId id="289" r:id="rId33"/>
    <p:sldId id="282" r:id="rId34"/>
    <p:sldId id="266" r:id="rId35"/>
    <p:sldId id="25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9" autoAdjust="0"/>
    <p:restoredTop sz="89420" autoAdjust="0"/>
  </p:normalViewPr>
  <p:slideViewPr>
    <p:cSldViewPr snapToGrid="0" snapToObjects="1">
      <p:cViewPr varScale="1">
        <p:scale>
          <a:sx n="140" d="100"/>
          <a:sy n="140" d="100"/>
        </p:scale>
        <p:origin x="-75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van\Downloads\Metrics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Sheet1!$B$2</c:f>
              <c:strCache>
                <c:ptCount val="1"/>
                <c:pt idx="0">
                  <c:v>Estimate:</c:v>
                </c:pt>
              </c:strCache>
            </c:strRef>
          </c:tx>
          <c:spPr>
            <a:solidFill>
              <a:srgbClr val="004586"/>
            </a:solidFill>
          </c:spPr>
          <c:invertIfNegative val="0"/>
          <c:cat>
            <c:strRef>
              <c:f>Sheet1!$A$3:$A$6</c:f>
              <c:strCache>
                <c:ptCount val="4"/>
                <c:pt idx="0">
                  <c:v>team member 1</c:v>
                </c:pt>
                <c:pt idx="1">
                  <c:v>team member 2</c:v>
                </c:pt>
                <c:pt idx="2">
                  <c:v>team member 3</c:v>
                </c:pt>
                <c:pt idx="3">
                  <c:v>team member 4</c:v>
                </c:pt>
              </c:strCache>
            </c:strRef>
          </c:cat>
          <c:val>
            <c:numRef>
              <c:f>Sheet1!$B$3:$B$6</c:f>
              <c:numCache>
                <c:formatCode>[hh]:mm:ss</c:formatCode>
                <c:ptCount val="4"/>
                <c:pt idx="0">
                  <c:v>3.9756944444444402</c:v>
                </c:pt>
                <c:pt idx="1">
                  <c:v>5.9444444444444402</c:v>
                </c:pt>
                <c:pt idx="2">
                  <c:v>3.46875</c:v>
                </c:pt>
                <c:pt idx="3">
                  <c:v>4.6805555555555598</c:v>
                </c:pt>
              </c:numCache>
            </c:numRef>
          </c:val>
        </c:ser>
        <c:ser>
          <c:idx val="1"/>
          <c:order val="1"/>
          <c:tx>
            <c:strRef>
              <c:f>Sheet1!$C$2</c:f>
              <c:strCache>
                <c:ptCount val="1"/>
                <c:pt idx="0">
                  <c:v>Actual:</c:v>
                </c:pt>
              </c:strCache>
            </c:strRef>
          </c:tx>
          <c:spPr>
            <a:solidFill>
              <a:srgbClr val="FF420E"/>
            </a:solidFill>
          </c:spPr>
          <c:invertIfNegative val="0"/>
          <c:cat>
            <c:strRef>
              <c:f>Sheet1!$A$3:$A$6</c:f>
              <c:strCache>
                <c:ptCount val="4"/>
                <c:pt idx="0">
                  <c:v>team member 1</c:v>
                </c:pt>
                <c:pt idx="1">
                  <c:v>team member 2</c:v>
                </c:pt>
                <c:pt idx="2">
                  <c:v>team member 3</c:v>
                </c:pt>
                <c:pt idx="3">
                  <c:v>team member 4</c:v>
                </c:pt>
              </c:strCache>
            </c:strRef>
          </c:cat>
          <c:val>
            <c:numRef>
              <c:f>Sheet1!$C$3:$C$6</c:f>
              <c:numCache>
                <c:formatCode>[hh]:mm:ss</c:formatCode>
                <c:ptCount val="4"/>
                <c:pt idx="0">
                  <c:v>5.5381944444444402</c:v>
                </c:pt>
                <c:pt idx="1">
                  <c:v>3.9270833333333299</c:v>
                </c:pt>
                <c:pt idx="2">
                  <c:v>2.84375</c:v>
                </c:pt>
                <c:pt idx="3">
                  <c:v>3.4826388888888902</c:v>
                </c:pt>
              </c:numCache>
            </c:numRef>
          </c:val>
        </c:ser>
        <c:dLbls>
          <c:showLegendKey val="0"/>
          <c:showVal val="0"/>
          <c:showCatName val="0"/>
          <c:showSerName val="0"/>
          <c:showPercent val="0"/>
          <c:showBubbleSize val="0"/>
        </c:dLbls>
        <c:gapWidth val="100"/>
        <c:axId val="110843904"/>
        <c:axId val="92819968"/>
      </c:barChart>
      <c:catAx>
        <c:axId val="110843904"/>
        <c:scaling>
          <c:orientation val="minMax"/>
        </c:scaling>
        <c:delete val="0"/>
        <c:axPos val="b"/>
        <c:majorTickMark val="out"/>
        <c:minorTickMark val="none"/>
        <c:tickLblPos val="nextTo"/>
        <c:spPr>
          <a:ln>
            <a:solidFill>
              <a:srgbClr val="B3B3B3"/>
            </a:solidFill>
          </a:ln>
        </c:spPr>
        <c:crossAx val="92819968"/>
        <c:crossesAt val="0"/>
        <c:auto val="1"/>
        <c:lblAlgn val="ctr"/>
        <c:lblOffset val="100"/>
        <c:noMultiLvlLbl val="0"/>
      </c:catAx>
      <c:valAx>
        <c:axId val="92819968"/>
        <c:scaling>
          <c:orientation val="minMax"/>
        </c:scaling>
        <c:delete val="0"/>
        <c:axPos val="l"/>
        <c:majorGridlines>
          <c:spPr>
            <a:ln>
              <a:solidFill>
                <a:srgbClr val="B3B3B3"/>
              </a:solidFill>
            </a:ln>
          </c:spPr>
        </c:majorGridlines>
        <c:numFmt formatCode="[hh]:mm:ss" sourceLinked="1"/>
        <c:majorTickMark val="out"/>
        <c:minorTickMark val="none"/>
        <c:tickLblPos val="nextTo"/>
        <c:spPr>
          <a:ln>
            <a:solidFill>
              <a:srgbClr val="B3B3B3"/>
            </a:solidFill>
          </a:ln>
        </c:spPr>
        <c:crossAx val="110843904"/>
        <c:crossesAt val="0"/>
        <c:crossBetween val="between"/>
      </c:valAx>
      <c:spPr>
        <a:ln>
          <a:solidFill>
            <a:srgbClr val="B3B3B3"/>
          </a:solidFill>
        </a:ln>
      </c:spPr>
    </c:plotArea>
    <c:legend>
      <c:legendPos val="r"/>
      <c:layout/>
      <c:overlay val="0"/>
    </c:legend>
    <c:plotVisOnly val="1"/>
    <c:dispBlanksAs val="gap"/>
    <c:showDLblsOverMax val="0"/>
  </c:chart>
  <c:spPr>
    <a:solidFill>
      <a:srgbClr val="FFFFFF"/>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label 0</c:f>
              <c:strCache>
                <c:ptCount val="1"/>
                <c:pt idx="0">
                  <c:v>Row 26</c:v>
                </c:pt>
              </c:strCache>
            </c:strRef>
          </c:tx>
          <c:spPr>
            <a:solidFill>
              <a:srgbClr val="004586"/>
            </a:solidFill>
          </c:spPr>
          <c:dPt>
            <c:idx val="1"/>
            <c:bubble3D val="0"/>
            <c:spPr>
              <a:solidFill>
                <a:srgbClr val="FF420E"/>
              </a:solidFill>
            </c:spPr>
          </c:dPt>
          <c:cat>
            <c:strRef>
              <c:f>categories</c:f>
              <c:strCache>
                <c:ptCount val="2"/>
                <c:pt idx="0">
                  <c:v>Estimate:</c:v>
                </c:pt>
                <c:pt idx="1">
                  <c:v>Actual:</c:v>
                </c:pt>
              </c:strCache>
            </c:strRef>
          </c:cat>
          <c:val>
            <c:numRef>
              <c:f>0</c:f>
              <c:numCache>
                <c:formatCode>General</c:formatCode>
                <c:ptCount val="2"/>
                <c:pt idx="0">
                  <c:v>19.434027777777796</c:v>
                </c:pt>
                <c:pt idx="1">
                  <c:v>16.697916666666703</c:v>
                </c:pt>
              </c:numCache>
            </c:numRef>
          </c:val>
        </c:ser>
        <c:dLbls>
          <c:showLegendKey val="0"/>
          <c:showVal val="0"/>
          <c:showCatName val="0"/>
          <c:showSerName val="0"/>
          <c:showPercent val="0"/>
          <c:showBubbleSize val="0"/>
          <c:showLeaderLines val="0"/>
        </c:dLbls>
        <c:firstSliceAng val="0"/>
      </c:pieChart>
      <c:spPr>
        <a:ln>
          <a:solidFill>
            <a:srgbClr val="B3B3B3"/>
          </a:solidFill>
        </a:ln>
      </c:spPr>
    </c:plotArea>
    <c:legend>
      <c:legendPos val="r"/>
      <c:layout/>
      <c:overlay val="1"/>
    </c:legend>
    <c:plotVisOnly val="1"/>
    <c:dispBlanksAs val="zero"/>
    <c:showDLblsOverMax val="1"/>
  </c:chart>
  <c:spPr>
    <a:solidFill>
      <a:srgbClr val="FFFFFF"/>
    </a:solidFill>
  </c:spPr>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1C5CF6-DD17-4F1F-ADC8-DFB45EB30005}" type="datetimeFigureOut">
              <a:rPr lang="en-US" smtClean="0"/>
              <a:t>4/29/2012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1BB694-2EE6-4BEE-8AE8-20A8D9DB53E6}" type="slidenum">
              <a:rPr lang="en-US" smtClean="0"/>
              <a:t>‹#›</a:t>
            </a:fld>
            <a:endParaRPr lang="en-US"/>
          </a:p>
        </p:txBody>
      </p:sp>
    </p:spTree>
    <p:extLst>
      <p:ext uri="{BB962C8B-B14F-4D97-AF65-F5344CB8AC3E}">
        <p14:creationId xmlns:p14="http://schemas.microsoft.com/office/powerpoint/2010/main" val="2176712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model manages the behavior and data of the application domain, responds to requests for information about its state (usually from the view), and responds to instructions to change state (usually from the controller). The model is not necessarily merely a database; the 'model' in MVC is both the data and the business/domain logic needed to manipulate the data. </a:t>
            </a:r>
          </a:p>
          <a:p>
            <a:r>
              <a:rPr lang="en-US" sz="1200" kern="1200" baseline="0" dirty="0" smtClean="0">
                <a:solidFill>
                  <a:schemeClr val="tx1"/>
                </a:solidFill>
                <a:latin typeface="+mn-lt"/>
                <a:ea typeface="+mn-ea"/>
                <a:cs typeface="+mn-cs"/>
              </a:rPr>
              <a:t>The view renders the model into a form suitable for interaction, typically a user interface element. Multiple views can exist for a single model for different purposes. </a:t>
            </a:r>
          </a:p>
          <a:p>
            <a:r>
              <a:rPr lang="en-US" sz="1200" kern="1200" baseline="0" dirty="0" smtClean="0">
                <a:solidFill>
                  <a:schemeClr val="tx1"/>
                </a:solidFill>
                <a:latin typeface="+mn-lt"/>
                <a:ea typeface="+mn-ea"/>
                <a:cs typeface="+mn-cs"/>
              </a:rPr>
              <a:t>The controller receives user input and initiates a response by making calls on model objects. A controller accepts input from the user and instructs the model and a view port to perform actions based on that input. </a:t>
            </a:r>
            <a:endParaRPr lang="en-US" dirty="0"/>
          </a:p>
        </p:txBody>
      </p:sp>
      <p:sp>
        <p:nvSpPr>
          <p:cNvPr id="4" name="Slide Number Placeholder 3"/>
          <p:cNvSpPr>
            <a:spLocks noGrp="1"/>
          </p:cNvSpPr>
          <p:nvPr>
            <p:ph type="sldNum" sz="quarter" idx="10"/>
          </p:nvPr>
        </p:nvSpPr>
        <p:spPr/>
        <p:txBody>
          <a:bodyPr/>
          <a:lstStyle/>
          <a:p>
            <a:fld id="{571BB694-2EE6-4BEE-8AE8-20A8D9DB53E6}" type="slidenum">
              <a:rPr lang="en-US" smtClean="0"/>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April 29, 2012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29, 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29, 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29, 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29, 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29, 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3FC49BF1-FCD3-4395-8FF6-0047AF66228E}" type="datetime4">
              <a:rPr lang="en-US" smtClean="0"/>
              <a:pPr/>
              <a:t>April 29, 2012</a:t>
            </a:fld>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29, 2012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29, 2012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ode.google.com/p/cs679-b1-class-project/w/li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code.google.com/p/cs679-b1-class-project/issues/li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ibudget.simplefunction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iBudget</a:t>
            </a:r>
            <a:br>
              <a:rPr lang="en-US" dirty="0" smtClean="0"/>
            </a:br>
            <a:r>
              <a:rPr lang="en-US" sz="2400" dirty="0" smtClean="0"/>
              <a:t>(Final Presentation)</a:t>
            </a:r>
            <a:endParaRPr lang="en-US" sz="2400" dirty="0"/>
          </a:p>
        </p:txBody>
      </p:sp>
      <p:sp>
        <p:nvSpPr>
          <p:cNvPr id="3" name="Subtitle 2"/>
          <p:cNvSpPr>
            <a:spLocks noGrp="1"/>
          </p:cNvSpPr>
          <p:nvPr>
            <p:ph type="subTitle" idx="1"/>
          </p:nvPr>
        </p:nvSpPr>
        <p:spPr/>
        <p:txBody>
          <a:bodyPr/>
          <a:lstStyle/>
          <a:p>
            <a:r>
              <a:rPr lang="en-US" dirty="0" smtClean="0"/>
              <a:t>Keeping your information private</a:t>
            </a:r>
            <a:r>
              <a:rPr lang="en-US" dirty="0"/>
              <a:t> </a:t>
            </a:r>
            <a:r>
              <a:rPr lang="en-US" dirty="0" smtClean="0"/>
              <a:t>while letting us make sense of your expenses.</a:t>
            </a:r>
            <a:endParaRPr lang="en-US" dirty="0"/>
          </a:p>
        </p:txBody>
      </p:sp>
      <p:sp>
        <p:nvSpPr>
          <p:cNvPr id="4" name="TextBox 3"/>
          <p:cNvSpPr txBox="1"/>
          <p:nvPr/>
        </p:nvSpPr>
        <p:spPr>
          <a:xfrm>
            <a:off x="418641" y="4209000"/>
            <a:ext cx="2165978" cy="2031325"/>
          </a:xfrm>
          <a:prstGeom prst="rect">
            <a:avLst/>
          </a:prstGeom>
          <a:noFill/>
        </p:spPr>
        <p:txBody>
          <a:bodyPr wrap="none" rtlCol="0">
            <a:spAutoFit/>
          </a:bodyPr>
          <a:lstStyle/>
          <a:p>
            <a:r>
              <a:rPr lang="en-US" b="1" dirty="0" smtClean="0"/>
              <a:t>The iTeam:</a:t>
            </a:r>
          </a:p>
          <a:p>
            <a:r>
              <a:rPr lang="en-US" dirty="0" err="1" smtClean="0"/>
              <a:t>Churk</a:t>
            </a:r>
            <a:r>
              <a:rPr lang="en-US" dirty="0" smtClean="0"/>
              <a:t> Leung</a:t>
            </a:r>
          </a:p>
          <a:p>
            <a:r>
              <a:rPr lang="en-US" dirty="0" smtClean="0"/>
              <a:t>Vanya Dineva</a:t>
            </a:r>
          </a:p>
          <a:p>
            <a:r>
              <a:rPr lang="en-US" dirty="0" smtClean="0"/>
              <a:t>Quan Pham</a:t>
            </a:r>
          </a:p>
          <a:p>
            <a:r>
              <a:rPr lang="en-US" dirty="0" smtClean="0"/>
              <a:t>Jonathan Reimels</a:t>
            </a:r>
          </a:p>
          <a:p>
            <a:r>
              <a:rPr lang="en-US" dirty="0" smtClean="0"/>
              <a:t>Laurene Assayah</a:t>
            </a:r>
          </a:p>
          <a:p>
            <a:r>
              <a:rPr lang="en-US" dirty="0" smtClean="0"/>
              <a:t>Vladimir Velev</a:t>
            </a:r>
            <a:endParaRPr lang="en-US" dirty="0"/>
          </a:p>
        </p:txBody>
      </p:sp>
    </p:spTree>
    <p:extLst>
      <p:ext uri="{BB962C8B-B14F-4D97-AF65-F5344CB8AC3E}">
        <p14:creationId xmlns:p14="http://schemas.microsoft.com/office/powerpoint/2010/main" val="1809248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773716"/>
            <a:ext cx="7024744" cy="1143000"/>
          </a:xfrm>
        </p:spPr>
        <p:txBody>
          <a:bodyPr>
            <a:normAutofit fontScale="90000"/>
          </a:bodyPr>
          <a:lstStyle/>
          <a:p>
            <a:r>
              <a:rPr lang="en-US" dirty="0" smtClean="0"/>
              <a:t>Management Process:</a:t>
            </a:r>
            <a:br>
              <a:rPr lang="en-US" dirty="0" smtClean="0"/>
            </a:br>
            <a:r>
              <a:rPr lang="en-US" dirty="0" smtClean="0"/>
              <a:t>	</a:t>
            </a:r>
            <a:r>
              <a:rPr lang="en-US" sz="3600" dirty="0" smtClean="0"/>
              <a:t>Monitoring and controlling 	mechanism</a:t>
            </a:r>
            <a:r>
              <a:rPr lang="en-US" dirty="0" smtClean="0"/>
              <a:t/>
            </a:r>
            <a:br>
              <a:rPr lang="en-US" dirty="0" smtClean="0"/>
            </a:br>
            <a:endParaRPr lang="en-US" dirty="0"/>
          </a:p>
        </p:txBody>
      </p:sp>
      <p:sp>
        <p:nvSpPr>
          <p:cNvPr id="3" name="Content Placeholder 2"/>
          <p:cNvSpPr>
            <a:spLocks noGrp="1"/>
          </p:cNvSpPr>
          <p:nvPr>
            <p:ph idx="1"/>
          </p:nvPr>
        </p:nvSpPr>
        <p:spPr>
          <a:xfrm>
            <a:off x="1043492" y="2916716"/>
            <a:ext cx="7373395" cy="3508977"/>
          </a:xfrm>
        </p:spPr>
        <p:txBody>
          <a:bodyPr/>
          <a:lstStyle/>
          <a:p>
            <a:r>
              <a:rPr lang="en-US" dirty="0" smtClean="0"/>
              <a:t>Weekly project meetings on Monday @ 5 PM</a:t>
            </a:r>
          </a:p>
          <a:p>
            <a:pPr>
              <a:buNone/>
            </a:pPr>
            <a:endParaRPr lang="en-US" dirty="0" smtClean="0"/>
          </a:p>
          <a:p>
            <a:r>
              <a:rPr lang="en-US" dirty="0" smtClean="0"/>
              <a:t>Weekly reports completed by each team member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Process:</a:t>
            </a:r>
            <a:br>
              <a:rPr lang="en-US" dirty="0" smtClean="0"/>
            </a:br>
            <a:r>
              <a:rPr lang="en-US" dirty="0" smtClean="0"/>
              <a:t>	</a:t>
            </a:r>
            <a:r>
              <a:rPr lang="en-US" sz="3600" dirty="0" smtClean="0"/>
              <a:t>Staffing Plan</a:t>
            </a:r>
            <a:endParaRPr lang="en-US" sz="3600" dirty="0"/>
          </a:p>
        </p:txBody>
      </p:sp>
      <p:graphicFrame>
        <p:nvGraphicFramePr>
          <p:cNvPr id="5" name="Table 4"/>
          <p:cNvGraphicFramePr>
            <a:graphicFrameLocks noGrp="1"/>
          </p:cNvGraphicFramePr>
          <p:nvPr/>
        </p:nvGraphicFramePr>
        <p:xfrm>
          <a:off x="1043489" y="2566930"/>
          <a:ext cx="7127596" cy="3382179"/>
        </p:xfrm>
        <a:graphic>
          <a:graphicData uri="http://schemas.openxmlformats.org/drawingml/2006/table">
            <a:tbl>
              <a:tblPr/>
              <a:tblGrid>
                <a:gridCol w="1018228"/>
                <a:gridCol w="1018228"/>
                <a:gridCol w="1018228"/>
                <a:gridCol w="1018228"/>
                <a:gridCol w="1018228"/>
                <a:gridCol w="1018228"/>
                <a:gridCol w="1018228"/>
              </a:tblGrid>
              <a:tr h="770434">
                <a:tc>
                  <a:txBody>
                    <a:bodyPr/>
                    <a:lstStyle/>
                    <a:p>
                      <a:pPr marL="0" marR="0" algn="ctr">
                        <a:spcBef>
                          <a:spcPts val="0"/>
                        </a:spcBef>
                        <a:spcAft>
                          <a:spcPts val="0"/>
                        </a:spcAft>
                      </a:pPr>
                      <a:r>
                        <a:rPr lang="en-US" sz="1100" u="sng">
                          <a:latin typeface="Arial"/>
                          <a:ea typeface="Calibri"/>
                          <a:cs typeface="Arial"/>
                        </a:rPr>
                        <a:t>Name</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Team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CM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QA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Requirement Management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Design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1100" u="sng">
                          <a:latin typeface="Arial"/>
                          <a:ea typeface="Calibri"/>
                          <a:cs typeface="Arial"/>
                        </a:rPr>
                        <a:t>Implementation Leader</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487256">
                <a:tc>
                  <a:txBody>
                    <a:bodyPr/>
                    <a:lstStyle/>
                    <a:p>
                      <a:pPr marL="0" marR="0" algn="ctr">
                        <a:spcBef>
                          <a:spcPts val="0"/>
                        </a:spcBef>
                        <a:spcAft>
                          <a:spcPts val="0"/>
                        </a:spcAft>
                      </a:pPr>
                      <a:r>
                        <a:rPr lang="en-US" sz="1100">
                          <a:latin typeface="Arial"/>
                          <a:ea typeface="Calibri"/>
                          <a:cs typeface="Arial"/>
                        </a:rPr>
                        <a:t>Vladimir Velev</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3076">
                <a:tc>
                  <a:txBody>
                    <a:bodyPr/>
                    <a:lstStyle/>
                    <a:p>
                      <a:pPr marL="0" marR="0" algn="ctr">
                        <a:spcBef>
                          <a:spcPts val="0"/>
                        </a:spcBef>
                        <a:spcAft>
                          <a:spcPts val="0"/>
                        </a:spcAft>
                      </a:pPr>
                      <a:r>
                        <a:rPr lang="en-US" sz="1100">
                          <a:latin typeface="Arial"/>
                          <a:ea typeface="Calibri"/>
                          <a:cs typeface="Arial"/>
                        </a:rPr>
                        <a:t>Jonathan Reimels</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6152">
                <a:tc>
                  <a:txBody>
                    <a:bodyPr/>
                    <a:lstStyle/>
                    <a:p>
                      <a:pPr marL="0" marR="0" algn="ctr">
                        <a:spcBef>
                          <a:spcPts val="0"/>
                        </a:spcBef>
                        <a:spcAft>
                          <a:spcPts val="0"/>
                        </a:spcAft>
                      </a:pPr>
                      <a:r>
                        <a:rPr lang="en-US" sz="1100">
                          <a:latin typeface="Arial"/>
                          <a:ea typeface="Calibri"/>
                          <a:cs typeface="Arial"/>
                        </a:rPr>
                        <a:t>Vanya Dineva</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614">
                <a:tc>
                  <a:txBody>
                    <a:bodyPr/>
                    <a:lstStyle/>
                    <a:p>
                      <a:pPr marL="0" marR="0" algn="ctr">
                        <a:spcBef>
                          <a:spcPts val="0"/>
                        </a:spcBef>
                        <a:spcAft>
                          <a:spcPts val="0"/>
                        </a:spcAft>
                      </a:pPr>
                      <a:r>
                        <a:rPr lang="en-US" sz="1100">
                          <a:latin typeface="Arial"/>
                          <a:ea typeface="Calibri"/>
                          <a:cs typeface="Arial"/>
                        </a:rPr>
                        <a:t>Laurene Assayah</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92">
                <a:tc>
                  <a:txBody>
                    <a:bodyPr/>
                    <a:lstStyle/>
                    <a:p>
                      <a:pPr marL="0" marR="0" algn="ctr">
                        <a:spcBef>
                          <a:spcPts val="0"/>
                        </a:spcBef>
                        <a:spcAft>
                          <a:spcPts val="0"/>
                        </a:spcAft>
                      </a:pPr>
                      <a:r>
                        <a:rPr lang="en-US" sz="1100">
                          <a:latin typeface="Arial"/>
                          <a:ea typeface="Calibri"/>
                          <a:cs typeface="Arial"/>
                        </a:rPr>
                        <a:t>Churk Leung</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Arial"/>
                          <a:ea typeface="Calibri"/>
                          <a:cs typeface="Arial"/>
                        </a:rPr>
                        <a:t>X</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955">
                <a:tc>
                  <a:txBody>
                    <a:bodyPr/>
                    <a:lstStyle/>
                    <a:p>
                      <a:pPr marL="0" marR="0" algn="ctr">
                        <a:spcBef>
                          <a:spcPts val="0"/>
                        </a:spcBef>
                        <a:spcAft>
                          <a:spcPts val="0"/>
                        </a:spcAft>
                      </a:pPr>
                      <a:r>
                        <a:rPr lang="en-US" sz="1100">
                          <a:latin typeface="Arial"/>
                          <a:ea typeface="Calibri"/>
                          <a:cs typeface="Arial"/>
                        </a:rPr>
                        <a:t>Quan Pham</a:t>
                      </a:r>
                      <a:endParaRPr lang="en-US" sz="130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Arial"/>
                        <a:ea typeface="Calibri"/>
                        <a:cs typeface="Arial"/>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Arial"/>
                          <a:ea typeface="Calibri"/>
                          <a:cs typeface="Arial"/>
                        </a:rPr>
                        <a:t>X</a:t>
                      </a:r>
                      <a:endParaRPr lang="en-US" sz="1300" dirty="0">
                        <a:latin typeface="Arial"/>
                        <a:ea typeface="Calibri"/>
                        <a:cs typeface="Times New Roman"/>
                      </a:endParaRPr>
                    </a:p>
                  </a:txBody>
                  <a:tcPr marL="74413" marR="74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3" y="818002"/>
            <a:ext cx="7697942" cy="1143000"/>
          </a:xfrm>
        </p:spPr>
        <p:txBody>
          <a:bodyPr>
            <a:normAutofit fontScale="90000"/>
          </a:bodyPr>
          <a:lstStyle/>
          <a:p>
            <a:r>
              <a:rPr lang="en-US" dirty="0" smtClean="0"/>
              <a:t>Budget and resource allocation</a:t>
            </a:r>
            <a:br>
              <a:rPr lang="en-US" dirty="0" smtClean="0"/>
            </a:br>
            <a:endParaRPr lang="en-US" dirty="0"/>
          </a:p>
        </p:txBody>
      </p:sp>
      <p:sp>
        <p:nvSpPr>
          <p:cNvPr id="4" name="Content Placeholder 3"/>
          <p:cNvSpPr>
            <a:spLocks noGrp="1"/>
          </p:cNvSpPr>
          <p:nvPr>
            <p:ph idx="1"/>
          </p:nvPr>
        </p:nvSpPr>
        <p:spPr>
          <a:xfrm>
            <a:off x="796064" y="2115240"/>
            <a:ext cx="7697942" cy="4296578"/>
          </a:xfrm>
        </p:spPr>
        <p:txBody>
          <a:bodyPr>
            <a:normAutofit fontScale="55000" lnSpcReduction="20000"/>
          </a:bodyPr>
          <a:lstStyle/>
          <a:p>
            <a:pPr>
              <a:buNone/>
            </a:pPr>
            <a:r>
              <a:rPr lang="en-US" sz="3300" b="1" dirty="0" smtClean="0"/>
              <a:t>Estimate LOC:</a:t>
            </a:r>
          </a:p>
          <a:p>
            <a:pPr>
              <a:buNone/>
            </a:pPr>
            <a:r>
              <a:rPr lang="en-US" sz="3300" dirty="0" smtClean="0"/>
              <a:t> </a:t>
            </a:r>
          </a:p>
          <a:p>
            <a:pPr>
              <a:buNone/>
            </a:pPr>
            <a:r>
              <a:rPr lang="en-US" sz="3300" dirty="0" smtClean="0"/>
              <a:t>	FP = (∑</a:t>
            </a:r>
            <a:r>
              <a:rPr lang="en-US" sz="3300" dirty="0" err="1" smtClean="0"/>
              <a:t>UFP_i</a:t>
            </a:r>
            <a:r>
              <a:rPr lang="en-US" sz="3300" dirty="0" smtClean="0"/>
              <a:t>)*GCF</a:t>
            </a:r>
          </a:p>
          <a:p>
            <a:pPr>
              <a:buNone/>
            </a:pPr>
            <a:r>
              <a:rPr lang="en-US" sz="3300" dirty="0" smtClean="0"/>
              <a:t>		</a:t>
            </a:r>
            <a:r>
              <a:rPr lang="en-US" sz="3300" dirty="0" err="1" smtClean="0"/>
              <a:t>UFP_i</a:t>
            </a:r>
            <a:r>
              <a:rPr lang="en-US" sz="3300" dirty="0" smtClean="0"/>
              <a:t> = 3 (EI) + 4 (EO) + 3 (EIN) + 7 (ILF) + 5 (ELF) = 22</a:t>
            </a:r>
          </a:p>
          <a:p>
            <a:pPr>
              <a:buNone/>
            </a:pPr>
            <a:r>
              <a:rPr lang="en-US" sz="3300" dirty="0" smtClean="0"/>
              <a:t>		GCF = 0.65 + 0.01 * 42 = 1.07</a:t>
            </a:r>
          </a:p>
          <a:p>
            <a:pPr>
              <a:buNone/>
            </a:pPr>
            <a:r>
              <a:rPr lang="en-US" sz="3300" dirty="0" smtClean="0"/>
              <a:t>	FP = 23.54</a:t>
            </a:r>
          </a:p>
          <a:p>
            <a:pPr>
              <a:buNone/>
            </a:pPr>
            <a:r>
              <a:rPr lang="en-US" sz="3300" dirty="0" smtClean="0"/>
              <a:t> </a:t>
            </a:r>
          </a:p>
          <a:p>
            <a:pPr>
              <a:buNone/>
            </a:pPr>
            <a:r>
              <a:rPr lang="en-US" sz="3300" dirty="0" smtClean="0"/>
              <a:t>	LOC = 23.54 * (600 LOC/FP) = 14 KLOC</a:t>
            </a:r>
          </a:p>
          <a:p>
            <a:pPr>
              <a:buNone/>
            </a:pPr>
            <a:r>
              <a:rPr lang="en-US" sz="3300" dirty="0" smtClean="0"/>
              <a:t> </a:t>
            </a:r>
          </a:p>
          <a:p>
            <a:pPr>
              <a:buNone/>
            </a:pPr>
            <a:r>
              <a:rPr lang="en-US" sz="3300" b="1" dirty="0" smtClean="0"/>
              <a:t>COCOMOI:</a:t>
            </a:r>
          </a:p>
          <a:p>
            <a:pPr>
              <a:buNone/>
            </a:pPr>
            <a:r>
              <a:rPr lang="en-US" sz="3300" dirty="0" smtClean="0"/>
              <a:t> </a:t>
            </a:r>
          </a:p>
          <a:p>
            <a:pPr>
              <a:buNone/>
            </a:pPr>
            <a:r>
              <a:rPr lang="en-US" sz="3300" dirty="0" smtClean="0"/>
              <a:t>Effort Applied (E) = 3.0 * (14)^1.12 = 57 man-months</a:t>
            </a:r>
          </a:p>
          <a:p>
            <a:pPr>
              <a:buNone/>
            </a:pPr>
            <a:r>
              <a:rPr lang="en-US" sz="3300" dirty="0" smtClean="0"/>
              <a:t>Development Time (D) = 2.5 * (57)^0.38 = 11 months</a:t>
            </a:r>
          </a:p>
          <a:p>
            <a:pPr>
              <a:buNone/>
            </a:pPr>
            <a:r>
              <a:rPr lang="en-US" sz="3300" dirty="0" smtClean="0"/>
              <a:t>People required (P) = 57/11 = 6</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81" y="363415"/>
            <a:ext cx="7024744" cy="1143000"/>
          </a:xfrm>
        </p:spPr>
        <p:txBody>
          <a:bodyPr/>
          <a:lstStyle/>
          <a:p>
            <a:r>
              <a:rPr lang="en-US" dirty="0" smtClean="0"/>
              <a:t>Time spent</a:t>
            </a:r>
            <a:endParaRPr lang="en-US" dirty="0"/>
          </a:p>
        </p:txBody>
      </p:sp>
      <p:graphicFrame>
        <p:nvGraphicFramePr>
          <p:cNvPr id="5" name="Chart 4"/>
          <p:cNvGraphicFramePr/>
          <p:nvPr/>
        </p:nvGraphicFramePr>
        <p:xfrm>
          <a:off x="1042988" y="1740877"/>
          <a:ext cx="7011499" cy="4520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354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94C600"/>
                </a:solidFill>
                <a:ea typeface="Century Gothic"/>
              </a:rPr>
              <a:t>Estimate </a:t>
            </a:r>
            <a:r>
              <a:rPr lang="en-US" dirty="0" err="1">
                <a:solidFill>
                  <a:srgbClr val="94C600"/>
                </a:solidFill>
                <a:ea typeface="Century Gothic"/>
              </a:rPr>
              <a:t>vs</a:t>
            </a:r>
            <a:r>
              <a:rPr lang="en-US" dirty="0">
                <a:solidFill>
                  <a:srgbClr val="94C600"/>
                </a:solidFill>
                <a:ea typeface="Century Gothic"/>
              </a:rPr>
              <a:t> Actual time spent</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4224690"/>
              </p:ext>
            </p:extLst>
          </p:nvPr>
        </p:nvGraphicFramePr>
        <p:xfrm>
          <a:off x="1042988" y="2324100"/>
          <a:ext cx="6777037" cy="3508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867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85" y="286439"/>
            <a:ext cx="7024744" cy="1143000"/>
          </a:xfrm>
        </p:spPr>
        <p:txBody>
          <a:bodyPr>
            <a:normAutofit/>
          </a:bodyPr>
          <a:lstStyle/>
          <a:p>
            <a:r>
              <a:rPr lang="en-US" dirty="0" smtClean="0"/>
              <a:t>Schedule</a:t>
            </a:r>
            <a:endParaRPr lang="en-US" dirty="0"/>
          </a:p>
        </p:txBody>
      </p:sp>
      <p:graphicFrame>
        <p:nvGraphicFramePr>
          <p:cNvPr id="6" name="Table 5"/>
          <p:cNvGraphicFramePr>
            <a:graphicFrameLocks noGrp="1"/>
          </p:cNvGraphicFramePr>
          <p:nvPr/>
        </p:nvGraphicFramePr>
        <p:xfrm>
          <a:off x="980501" y="1608465"/>
          <a:ext cx="7194015" cy="4441482"/>
        </p:xfrm>
        <a:graphic>
          <a:graphicData uri="http://schemas.openxmlformats.org/drawingml/2006/table">
            <a:tbl>
              <a:tblPr/>
              <a:tblGrid>
                <a:gridCol w="3278097"/>
                <a:gridCol w="786151"/>
                <a:gridCol w="786151"/>
                <a:gridCol w="2343616"/>
              </a:tblGrid>
              <a:tr h="270891">
                <a:tc>
                  <a:txBody>
                    <a:bodyPr/>
                    <a:lstStyle/>
                    <a:p>
                      <a:pPr marL="0" marR="0" algn="l">
                        <a:spcBef>
                          <a:spcPts val="0"/>
                        </a:spcBef>
                        <a:spcAft>
                          <a:spcPts val="0"/>
                        </a:spcAft>
                      </a:pPr>
                      <a:r>
                        <a:rPr lang="en-US" sz="800" b="1" dirty="0">
                          <a:solidFill>
                            <a:srgbClr val="000000"/>
                          </a:solidFill>
                          <a:latin typeface="Arial"/>
                          <a:ea typeface="Times New Roman"/>
                          <a:cs typeface="Arial"/>
                        </a:rPr>
                        <a:t>Design</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dirty="0">
                          <a:solidFill>
                            <a:srgbClr val="000000"/>
                          </a:solidFill>
                          <a:latin typeface="Arial"/>
                          <a:ea typeface="Times New Roman"/>
                          <a:cs typeface="Arial"/>
                        </a:rPr>
                        <a:t>Mon 2/13/12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a:noFill/>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Review preliminary software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2/13/12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front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Tue 2/14/12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3/23/12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Dineva,Quan Pham</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Develop functional specifications - back end</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Sat 2/18/12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Review functional specifications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Laurene Assayah,Vladimir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Design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Development</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Identify modular/tiered design parameters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3/19/12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dirty="0">
                          <a:solidFill>
                            <a:srgbClr val="000000"/>
                          </a:solidFill>
                          <a:latin typeface="Arial"/>
                          <a:ea typeface="Times New Roman"/>
                          <a:cs typeface="Arial"/>
                        </a:rPr>
                        <a:t>   Develop code</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2/27/12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dirty="0">
                          <a:solidFill>
                            <a:srgbClr val="000000"/>
                          </a:solidFill>
                          <a:latin typeface="Arial"/>
                          <a:ea typeface="Times New Roman"/>
                          <a:cs typeface="Arial"/>
                        </a:rPr>
                        <a:t>Fri 4/20/12</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Pham,Vanya Dineva</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410569">
                <a:tc>
                  <a:txBody>
                    <a:bodyPr/>
                    <a:lstStyle/>
                    <a:p>
                      <a:pPr marL="0" marR="0" algn="l">
                        <a:spcBef>
                          <a:spcPts val="0"/>
                        </a:spcBef>
                        <a:spcAft>
                          <a:spcPts val="0"/>
                        </a:spcAft>
                      </a:pPr>
                      <a:r>
                        <a:rPr lang="en-US" sz="800">
                          <a:solidFill>
                            <a:srgbClr val="000000"/>
                          </a:solidFill>
                          <a:latin typeface="Arial"/>
                          <a:ea typeface="Times New Roman"/>
                          <a:cs typeface="Arial"/>
                        </a:rPr>
                        <a:t>   Developer testing (primary debugging)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3/5/12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Reimels,Laurene Assayah,Quan Pham,Vanya Dineva,Vladimir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Development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Fri 4/27/12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b="1">
                          <a:solidFill>
                            <a:srgbClr val="000000"/>
                          </a:solidFill>
                          <a:latin typeface="Arial"/>
                          <a:ea typeface="Times New Roman"/>
                          <a:cs typeface="Arial"/>
                        </a:rPr>
                        <a:t>Testing</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b="1">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 </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11633">
                <a:tc>
                  <a:txBody>
                    <a:bodyPr/>
                    <a:lstStyle/>
                    <a:p>
                      <a:pPr marL="0" marR="0" algn="l">
                        <a:spcBef>
                          <a:spcPts val="0"/>
                        </a:spcBef>
                        <a:spcAft>
                          <a:spcPts val="0"/>
                        </a:spcAft>
                      </a:pPr>
                      <a:r>
                        <a:rPr lang="en-US" sz="800">
                          <a:solidFill>
                            <a:srgbClr val="000000"/>
                          </a:solidFill>
                          <a:latin typeface="Arial"/>
                          <a:ea typeface="Times New Roman"/>
                          <a:cs typeface="Arial"/>
                        </a:rPr>
                        <a:t>   Develop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4/2/12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3713">
                <a:tc>
                  <a:txBody>
                    <a:bodyPr/>
                    <a:lstStyle/>
                    <a:p>
                      <a:pPr marL="0" marR="0" algn="l">
                        <a:spcBef>
                          <a:spcPts val="0"/>
                        </a:spcBef>
                        <a:spcAft>
                          <a:spcPts val="0"/>
                        </a:spcAft>
                      </a:pPr>
                      <a:r>
                        <a:rPr lang="en-US" sz="800">
                          <a:solidFill>
                            <a:srgbClr val="000000"/>
                          </a:solidFill>
                          <a:latin typeface="Arial"/>
                          <a:ea typeface="Times New Roman"/>
                          <a:cs typeface="Arial"/>
                        </a:rPr>
                        <a:t>   Review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Churk Y. Leung,Jonathan Reimels,Quan Pham,Vladimir Velev</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Implement Test Plans</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4/9/12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a:solidFill>
                            <a:srgbClr val="000000"/>
                          </a:solidFill>
                          <a:latin typeface="Arial"/>
                          <a:ea typeface="Times New Roman"/>
                          <a:cs typeface="Arial"/>
                        </a:rPr>
                        <a:t>Vanya Dineva,Laurene Assayah</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r h="270891">
                <a:tc>
                  <a:txBody>
                    <a:bodyPr/>
                    <a:lstStyle/>
                    <a:p>
                      <a:pPr marL="0" marR="0" algn="l">
                        <a:spcBef>
                          <a:spcPts val="0"/>
                        </a:spcBef>
                        <a:spcAft>
                          <a:spcPts val="0"/>
                        </a:spcAft>
                      </a:pPr>
                      <a:r>
                        <a:rPr lang="en-US" sz="800">
                          <a:solidFill>
                            <a:srgbClr val="000000"/>
                          </a:solidFill>
                          <a:latin typeface="Arial"/>
                          <a:ea typeface="Times New Roman"/>
                          <a:cs typeface="Arial"/>
                        </a:rPr>
                        <a:t>   Unit testing complete</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Arial"/>
                          <a:ea typeface="Times New Roman"/>
                          <a:cs typeface="Arial"/>
                        </a:rPr>
                        <a:t>Mon 4/16/12</a:t>
                      </a:r>
                      <a:endParaRPr lang="en-US" sz="120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800" dirty="0">
                          <a:solidFill>
                            <a:srgbClr val="000000"/>
                          </a:solidFill>
                          <a:latin typeface="Arial"/>
                          <a:ea typeface="Times New Roman"/>
                          <a:cs typeface="Arial"/>
                        </a:rPr>
                        <a:t> </a:t>
                      </a:r>
                      <a:endParaRPr lang="en-US" sz="1200" dirty="0">
                        <a:latin typeface="Arial"/>
                        <a:ea typeface="Calibri"/>
                        <a:cs typeface="Times New Roman"/>
                      </a:endParaRPr>
                    </a:p>
                  </a:txBody>
                  <a:tcPr marL="67873" marR="67873" marT="0" marB="0" anchor="ctr">
                    <a:lnL w="12700" cap="flat" cmpd="sng" algn="ctr">
                      <a:solidFill>
                        <a:srgbClr val="B1BBCC"/>
                      </a:solidFill>
                      <a:prstDash val="solid"/>
                      <a:round/>
                      <a:headEnd type="none" w="med" len="med"/>
                      <a:tailEnd type="none" w="med" len="med"/>
                    </a:lnL>
                    <a:lnR w="12700" cap="flat" cmpd="sng" algn="ctr">
                      <a:solidFill>
                        <a:srgbClr val="B1BBCC"/>
                      </a:solidFill>
                      <a:prstDash val="solid"/>
                      <a:round/>
                      <a:headEnd type="none" w="med" len="med"/>
                      <a:tailEnd type="none" w="med" len="med"/>
                    </a:lnR>
                    <a:lnT w="12700" cap="flat" cmpd="sng" algn="ctr">
                      <a:solidFill>
                        <a:srgbClr val="B1BBCC"/>
                      </a:solidFill>
                      <a:prstDash val="solid"/>
                      <a:round/>
                      <a:headEnd type="none" w="med" len="med"/>
                      <a:tailEnd type="none" w="med" len="med"/>
                    </a:lnT>
                    <a:lnB w="12700" cap="flat" cmpd="sng" algn="ctr">
                      <a:solidFill>
                        <a:srgbClr val="B1BB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Management and Version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Google Project Hosting</a:t>
            </a:r>
          </a:p>
          <a:p>
            <a:pPr lvl="1">
              <a:buFont typeface="Wingdings" pitchFamily="2" charset="2"/>
              <a:buChar char="§"/>
            </a:pPr>
            <a:r>
              <a:rPr lang="en-US" dirty="0" smtClean="0"/>
              <a:t>Contain all project documents</a:t>
            </a:r>
          </a:p>
          <a:p>
            <a:r>
              <a:rPr lang="en-US" dirty="0" smtClean="0"/>
              <a:t>Configuration summary will be managed in the project wiki </a:t>
            </a:r>
          </a:p>
          <a:p>
            <a:pPr lvl="1">
              <a:buFont typeface="Wingdings" pitchFamily="2" charset="2"/>
              <a:buChar char="§"/>
            </a:pPr>
            <a:r>
              <a:rPr lang="en-US" u="sng" dirty="0" smtClean="0">
                <a:hlinkClick r:id="rId2"/>
              </a:rPr>
              <a:t>http://code.google.com/p/cs679-b1-class-project/w/list</a:t>
            </a:r>
            <a:endParaRPr lang="en-US" dirty="0" smtClean="0"/>
          </a:p>
          <a:p>
            <a:r>
              <a:rPr lang="en-US" dirty="0" err="1" smtClean="0"/>
              <a:t>svn</a:t>
            </a:r>
            <a:r>
              <a:rPr lang="en-US" dirty="0" smtClean="0"/>
              <a:t> (from Google Project Hosting)</a:t>
            </a:r>
          </a:p>
          <a:p>
            <a:pPr lvl="1">
              <a:buFont typeface="Wingdings" pitchFamily="2" charset="2"/>
              <a:buChar char="§"/>
            </a:pPr>
            <a:r>
              <a:rPr lang="en-US" dirty="0" smtClean="0"/>
              <a:t>Used to control versions of all project documents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85000" lnSpcReduction="20000"/>
          </a:bodyPr>
          <a:lstStyle/>
          <a:p>
            <a:pPr algn="just">
              <a:buSzPct val="45000"/>
              <a:buFont typeface="StarSymbol"/>
              <a:buChar char=""/>
            </a:pPr>
            <a:r>
              <a:rPr lang="en-US" sz="3200" dirty="0"/>
              <a:t>Functional requirements:</a:t>
            </a:r>
          </a:p>
          <a:p>
            <a:pPr>
              <a:buSzPct val="45000"/>
            </a:pPr>
            <a:endParaRPr lang="en-US" dirty="0"/>
          </a:p>
          <a:p>
            <a:pPr>
              <a:buSzPct val="45000"/>
            </a:pPr>
            <a:r>
              <a:rPr lang="en-US" dirty="0"/>
              <a:t>Create an account</a:t>
            </a:r>
          </a:p>
          <a:p>
            <a:pPr>
              <a:buSzPct val="45000"/>
            </a:pPr>
            <a:endParaRPr lang="en-US" dirty="0"/>
          </a:p>
          <a:p>
            <a:pPr>
              <a:buSzPct val="45000"/>
            </a:pPr>
            <a:r>
              <a:rPr lang="en-US" dirty="0"/>
              <a:t>Log In / Log out</a:t>
            </a:r>
          </a:p>
          <a:p>
            <a:pPr>
              <a:buSzPct val="45000"/>
            </a:pPr>
            <a:endParaRPr lang="en-US" dirty="0"/>
          </a:p>
          <a:p>
            <a:pPr>
              <a:buSzPct val="45000"/>
            </a:pPr>
            <a:r>
              <a:rPr lang="en-US" dirty="0"/>
              <a:t>Edit profile information (password, name)</a:t>
            </a:r>
          </a:p>
          <a:p>
            <a:pPr>
              <a:buSzPct val="45000"/>
            </a:pPr>
            <a:endParaRPr lang="en-US" dirty="0"/>
          </a:p>
          <a:p>
            <a:pPr>
              <a:buSzPct val="45000"/>
            </a:pPr>
            <a:r>
              <a:rPr lang="en-US" dirty="0"/>
              <a:t>Upload CSV file</a:t>
            </a:r>
          </a:p>
          <a:p>
            <a:pPr>
              <a:buSzPct val="45000"/>
            </a:pPr>
            <a:endParaRPr lang="en-US" dirty="0"/>
          </a:p>
          <a:p>
            <a:pPr>
              <a:buSzPct val="45000"/>
            </a:pPr>
            <a:r>
              <a:rPr lang="en-US" dirty="0"/>
              <a:t>Handle budgets, categories and transactions</a:t>
            </a:r>
          </a:p>
          <a:p>
            <a:endParaRPr lang="en-US" dirty="0"/>
          </a:p>
        </p:txBody>
      </p:sp>
    </p:spTree>
    <p:extLst>
      <p:ext uri="{BB962C8B-B14F-4D97-AF65-F5344CB8AC3E}">
        <p14:creationId xmlns:p14="http://schemas.microsoft.com/office/powerpoint/2010/main" val="222978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1043492" y="2341581"/>
            <a:ext cx="6777317" cy="3508977"/>
          </a:xfrm>
        </p:spPr>
        <p:txBody>
          <a:bodyPr>
            <a:normAutofit fontScale="85000" lnSpcReduction="20000"/>
          </a:bodyPr>
          <a:lstStyle/>
          <a:p>
            <a:pPr algn="just">
              <a:buSzPct val="45000"/>
              <a:buFont typeface="StarSymbol"/>
              <a:buChar char=""/>
            </a:pPr>
            <a:r>
              <a:rPr lang="en-US" sz="3200" dirty="0"/>
              <a:t> Non-Functional requirements:</a:t>
            </a:r>
          </a:p>
          <a:p>
            <a:pPr>
              <a:buSzPct val="45000"/>
            </a:pPr>
            <a:endParaRPr lang="en-US" dirty="0"/>
          </a:p>
          <a:p>
            <a:pPr>
              <a:buSzPct val="45000"/>
            </a:pPr>
            <a:r>
              <a:rPr lang="en-US" dirty="0"/>
              <a:t>Consistent look for different browsers</a:t>
            </a:r>
          </a:p>
          <a:p>
            <a:pPr>
              <a:buSzPct val="45000"/>
            </a:pPr>
            <a:endParaRPr lang="en-US" dirty="0"/>
          </a:p>
          <a:p>
            <a:pPr>
              <a:buSzPct val="45000"/>
            </a:pPr>
            <a:r>
              <a:rPr lang="en-US" dirty="0"/>
              <a:t>Enforce strong password</a:t>
            </a:r>
          </a:p>
          <a:p>
            <a:pPr>
              <a:buSzPct val="45000"/>
            </a:pPr>
            <a:endParaRPr lang="en-US" dirty="0"/>
          </a:p>
          <a:p>
            <a:pPr>
              <a:buSzPct val="45000"/>
            </a:pPr>
            <a:r>
              <a:rPr lang="en-US" dirty="0"/>
              <a:t>End of session</a:t>
            </a:r>
          </a:p>
          <a:p>
            <a:pPr>
              <a:buSzPct val="45000"/>
            </a:pPr>
            <a:endParaRPr lang="en-US" dirty="0"/>
          </a:p>
          <a:p>
            <a:pPr>
              <a:buSzPct val="45000"/>
            </a:pPr>
            <a:r>
              <a:rPr lang="en-US" dirty="0"/>
              <a:t>Maintainability, portability</a:t>
            </a:r>
          </a:p>
          <a:p>
            <a:pPr>
              <a:buSzPct val="45000"/>
            </a:pPr>
            <a:endParaRPr lang="en-US" dirty="0"/>
          </a:p>
          <a:p>
            <a:pPr>
              <a:buSzPct val="45000"/>
            </a:pPr>
            <a:r>
              <a:rPr lang="en-US" dirty="0"/>
              <a:t>Performance</a:t>
            </a:r>
          </a:p>
          <a:p>
            <a:endParaRPr lang="en-US" dirty="0"/>
          </a:p>
        </p:txBody>
      </p:sp>
    </p:spTree>
    <p:extLst>
      <p:ext uri="{BB962C8B-B14F-4D97-AF65-F5344CB8AC3E}">
        <p14:creationId xmlns:p14="http://schemas.microsoft.com/office/powerpoint/2010/main" val="229534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638" y="422031"/>
            <a:ext cx="7024744" cy="1143000"/>
          </a:xfrm>
        </p:spPr>
        <p:txBody>
          <a:bodyPr/>
          <a:lstStyle/>
          <a:p>
            <a:r>
              <a:rPr lang="en-US" dirty="0" smtClean="0"/>
              <a:t>Use Case Diagram</a:t>
            </a:r>
            <a:endParaRPr lang="en-US" dirty="0"/>
          </a:p>
        </p:txBody>
      </p:sp>
      <p:pic>
        <p:nvPicPr>
          <p:cNvPr id="75778" name="Picture 2"/>
          <p:cNvPicPr>
            <a:picLocks noGrp="1" noChangeAspect="1" noChangeArrowheads="1"/>
          </p:cNvPicPr>
          <p:nvPr>
            <p:ph idx="1"/>
          </p:nvPr>
        </p:nvPicPr>
        <p:blipFill>
          <a:blip r:embed="rId2" cstate="print"/>
          <a:srcRect/>
          <a:stretch>
            <a:fillRect/>
          </a:stretch>
        </p:blipFill>
        <p:spPr bwMode="auto">
          <a:xfrm>
            <a:off x="1553423" y="1735015"/>
            <a:ext cx="6312762" cy="47345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What is iBudget?</a:t>
            </a:r>
            <a:endParaRPr lang="en-US" dirty="0"/>
          </a:p>
        </p:txBody>
      </p:sp>
      <p:sp>
        <p:nvSpPr>
          <p:cNvPr id="3" name="Content Placeholder 2"/>
          <p:cNvSpPr>
            <a:spLocks noGrp="1"/>
          </p:cNvSpPr>
          <p:nvPr>
            <p:ph idx="1"/>
          </p:nvPr>
        </p:nvSpPr>
        <p:spPr>
          <a:xfrm>
            <a:off x="796065" y="1726841"/>
            <a:ext cx="6777317" cy="4376504"/>
          </a:xfrm>
        </p:spPr>
        <p:txBody>
          <a:bodyPr>
            <a:normAutofit/>
          </a:bodyPr>
          <a:lstStyle/>
          <a:p>
            <a:pPr>
              <a:buNone/>
            </a:pPr>
            <a:endParaRPr lang="en-US" dirty="0" smtClean="0"/>
          </a:p>
          <a:p>
            <a:pPr>
              <a:buNone/>
            </a:pPr>
            <a:r>
              <a:rPr lang="en-US" dirty="0" smtClean="0"/>
              <a:t>A web-based personal financial management service designed to:</a:t>
            </a:r>
          </a:p>
          <a:p>
            <a:pPr>
              <a:buNone/>
            </a:pPr>
            <a:endParaRPr lang="en-US" dirty="0" smtClean="0"/>
          </a:p>
          <a:p>
            <a:pPr marL="525780" indent="-457200">
              <a:buFont typeface="Wingdings" pitchFamily="2" charset="2"/>
              <a:buChar char="Ø"/>
            </a:pPr>
            <a:r>
              <a:rPr lang="en-US" dirty="0" smtClean="0"/>
              <a:t>Keep track of all your financial accounts into one place</a:t>
            </a:r>
          </a:p>
          <a:p>
            <a:pPr marL="525780" indent="-457200">
              <a:buFont typeface="Wingdings" pitchFamily="2" charset="2"/>
              <a:buChar char="Ø"/>
            </a:pPr>
            <a:r>
              <a:rPr lang="en-US" dirty="0" smtClean="0"/>
              <a:t>Allow you to set a budget</a:t>
            </a:r>
          </a:p>
          <a:p>
            <a:pPr marL="525780" indent="-457200">
              <a:buFont typeface="Wingdings" pitchFamily="2" charset="2"/>
              <a:buChar char="Ø"/>
            </a:pPr>
            <a:r>
              <a:rPr lang="en-US" dirty="0" smtClean="0"/>
              <a:t>Manage individual transactions</a:t>
            </a:r>
          </a:p>
          <a:p>
            <a:pPr marL="525780" indent="-457200">
              <a:buFont typeface="+mj-lt"/>
              <a:buAutoNum type="alphaUcPeriod"/>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normAutofit/>
          </a:bodyPr>
          <a:lstStyle/>
          <a:p>
            <a:r>
              <a:rPr lang="en-US" dirty="0" smtClean="0">
                <a:solidFill>
                  <a:schemeClr val="bg2">
                    <a:lumMod val="75000"/>
                  </a:schemeClr>
                </a:solidFill>
              </a:rPr>
              <a:t>Software Quality</a:t>
            </a:r>
            <a:endParaRPr lang="en-US" dirty="0"/>
          </a:p>
        </p:txBody>
      </p:sp>
      <p:sp>
        <p:nvSpPr>
          <p:cNvPr id="3" name="Content Placeholder 2"/>
          <p:cNvSpPr>
            <a:spLocks noGrp="1"/>
          </p:cNvSpPr>
          <p:nvPr>
            <p:ph idx="1"/>
          </p:nvPr>
        </p:nvSpPr>
        <p:spPr>
          <a:xfrm>
            <a:off x="796065" y="1840523"/>
            <a:ext cx="7679720" cy="4525108"/>
          </a:xfrm>
        </p:spPr>
        <p:txBody>
          <a:bodyPr>
            <a:normAutofit/>
          </a:bodyPr>
          <a:lstStyle/>
          <a:p>
            <a:pPr algn="just">
              <a:buSzPct val="45000"/>
              <a:buFont typeface="StarSymbol"/>
              <a:buChar char=""/>
            </a:pPr>
            <a:r>
              <a:rPr lang="en-US" dirty="0"/>
              <a:t>Each team member responsible for the quality of his/her work</a:t>
            </a:r>
          </a:p>
          <a:p>
            <a:pPr algn="just">
              <a:buSzPct val="45000"/>
              <a:buFont typeface="StarSymbol"/>
              <a:buChar char=""/>
            </a:pPr>
            <a:endParaRPr lang="en-US" dirty="0"/>
          </a:p>
          <a:p>
            <a:pPr>
              <a:buSzPct val="45000"/>
              <a:buFont typeface="StarSymbol"/>
              <a:buChar char=""/>
            </a:pPr>
            <a:r>
              <a:rPr lang="en-US" dirty="0"/>
              <a:t> Each project artifact was inspected by at least 2 reviewers before </a:t>
            </a:r>
            <a:r>
              <a:rPr lang="en-US" dirty="0" smtClean="0"/>
              <a:t>submission</a:t>
            </a:r>
          </a:p>
          <a:p>
            <a:pPr>
              <a:buSzPct val="45000"/>
              <a:buFont typeface="StarSymbol"/>
              <a:buChar char=""/>
            </a:pPr>
            <a:endParaRPr lang="en-US" dirty="0"/>
          </a:p>
          <a:p>
            <a:pPr>
              <a:buSzPct val="45000"/>
              <a:buFont typeface="StarSymbol"/>
              <a:buChar char=""/>
            </a:pPr>
            <a:r>
              <a:rPr lang="en-US" dirty="0">
                <a:ea typeface="Century Gothic"/>
              </a:rPr>
              <a:t> Set of coding </a:t>
            </a:r>
            <a:r>
              <a:rPr lang="en-US" dirty="0" smtClean="0">
                <a:ea typeface="Century Gothic"/>
              </a:rPr>
              <a:t>standards</a:t>
            </a:r>
          </a:p>
          <a:p>
            <a:pPr>
              <a:buSzPct val="45000"/>
              <a:buFont typeface="StarSymbol"/>
              <a:buChar char=""/>
            </a:pPr>
            <a:endParaRPr lang="en-US" dirty="0"/>
          </a:p>
          <a:p>
            <a:pPr>
              <a:buSzPct val="45000"/>
              <a:buFont typeface="StarSymbol"/>
              <a:buChar char=""/>
            </a:pPr>
            <a:r>
              <a:rPr lang="en-US" dirty="0">
                <a:ea typeface="Century Gothic"/>
              </a:rPr>
              <a:t>Google code issue tracker used for issues</a:t>
            </a:r>
            <a:endParaRPr lang="en-US" dirty="0"/>
          </a:p>
          <a:p>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456164"/>
            <a:ext cx="7024744" cy="1143000"/>
          </a:xfrm>
        </p:spPr>
        <p:txBody>
          <a:bodyPr/>
          <a:lstStyle/>
          <a:p>
            <a:r>
              <a:rPr lang="en-US" dirty="0" smtClean="0"/>
              <a:t>Bug Tracking</a:t>
            </a:r>
            <a:endParaRPr lang="en-US" dirty="0"/>
          </a:p>
        </p:txBody>
      </p:sp>
      <p:sp>
        <p:nvSpPr>
          <p:cNvPr id="5" name="TextBox 4"/>
          <p:cNvSpPr txBox="1"/>
          <p:nvPr/>
        </p:nvSpPr>
        <p:spPr>
          <a:xfrm>
            <a:off x="796065" y="1893222"/>
            <a:ext cx="7574212" cy="1292662"/>
          </a:xfrm>
          <a:prstGeom prst="rect">
            <a:avLst/>
          </a:prstGeom>
          <a:noFill/>
        </p:spPr>
        <p:txBody>
          <a:bodyPr wrap="square" rtlCol="0">
            <a:spAutoFit/>
          </a:bodyPr>
          <a:lstStyle/>
          <a:p>
            <a:pPr>
              <a:buFont typeface="Arial" pitchFamily="34" charset="0"/>
              <a:buChar char="•"/>
            </a:pPr>
            <a:r>
              <a:rPr lang="en-US" dirty="0" smtClean="0"/>
              <a:t> </a:t>
            </a:r>
            <a:r>
              <a:rPr lang="en-US" sz="2400" dirty="0" smtClean="0">
                <a:solidFill>
                  <a:schemeClr val="tx2"/>
                </a:solidFill>
              </a:rPr>
              <a:t>Bugs will be tracked in the project wiki:</a:t>
            </a:r>
          </a:p>
          <a:p>
            <a:r>
              <a:rPr lang="en-US" dirty="0" smtClean="0"/>
              <a:t> </a:t>
            </a:r>
            <a:r>
              <a:rPr lang="en-US" dirty="0" smtClean="0">
                <a:hlinkClick r:id="rId2"/>
              </a:rPr>
              <a:t>http://code.google.com/p/cs679-b1-class project/issues/list</a:t>
            </a:r>
            <a:endParaRPr lang="en-US" dirty="0" smtClean="0"/>
          </a:p>
          <a:p>
            <a:endParaRPr lang="en-US" dirty="0" smtClean="0"/>
          </a:p>
          <a:p>
            <a:endParaRPr lang="en-US" dirty="0"/>
          </a:p>
        </p:txBody>
      </p:sp>
      <p:cxnSp>
        <p:nvCxnSpPr>
          <p:cNvPr id="9" name="Straight Connector 8"/>
          <p:cNvCxnSpPr/>
          <p:nvPr/>
        </p:nvCxnSpPr>
        <p:spPr>
          <a:xfrm>
            <a:off x="4639733" y="2883877"/>
            <a:ext cx="0" cy="316696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976691" y="2955051"/>
            <a:ext cx="1257075" cy="461665"/>
          </a:xfrm>
          <a:prstGeom prst="rect">
            <a:avLst/>
          </a:prstGeom>
          <a:noFill/>
        </p:spPr>
        <p:txBody>
          <a:bodyPr wrap="none" rtlCol="0">
            <a:spAutoFit/>
          </a:bodyPr>
          <a:lstStyle/>
          <a:p>
            <a:r>
              <a:rPr lang="en-US" sz="2400" dirty="0" smtClean="0">
                <a:solidFill>
                  <a:schemeClr val="tx2"/>
                </a:solidFill>
              </a:rPr>
              <a:t>Criteria</a:t>
            </a:r>
          </a:p>
        </p:txBody>
      </p:sp>
      <p:sp>
        <p:nvSpPr>
          <p:cNvPr id="14" name="TextBox 13"/>
          <p:cNvSpPr txBox="1"/>
          <p:nvPr/>
        </p:nvSpPr>
        <p:spPr>
          <a:xfrm>
            <a:off x="5940894" y="2955051"/>
            <a:ext cx="1467068" cy="461665"/>
          </a:xfrm>
          <a:prstGeom prst="rect">
            <a:avLst/>
          </a:prstGeom>
          <a:noFill/>
        </p:spPr>
        <p:txBody>
          <a:bodyPr wrap="none" rtlCol="0">
            <a:spAutoFit/>
          </a:bodyPr>
          <a:lstStyle/>
          <a:p>
            <a:r>
              <a:rPr lang="en-US" sz="2400" dirty="0" smtClean="0">
                <a:solidFill>
                  <a:schemeClr val="tx2"/>
                </a:solidFill>
              </a:rPr>
              <a:t>Example</a:t>
            </a:r>
          </a:p>
        </p:txBody>
      </p:sp>
      <p:sp>
        <p:nvSpPr>
          <p:cNvPr id="15" name="TextBox 14"/>
          <p:cNvSpPr txBox="1"/>
          <p:nvPr/>
        </p:nvSpPr>
        <p:spPr>
          <a:xfrm>
            <a:off x="796065" y="3416716"/>
            <a:ext cx="3518027" cy="2532681"/>
          </a:xfrm>
          <a:prstGeom prst="rect">
            <a:avLst/>
          </a:prstGeom>
          <a:noFill/>
        </p:spPr>
        <p:txBody>
          <a:bodyPr wrap="square" rtlCol="0">
            <a:spAutoFit/>
          </a:bodyPr>
          <a:lstStyle/>
          <a:p>
            <a:pPr>
              <a:lnSpc>
                <a:spcPct val="150000"/>
              </a:lnSpc>
              <a:buFont typeface="Arial" pitchFamily="34" charset="0"/>
              <a:buChar char="•"/>
            </a:pPr>
            <a:r>
              <a:rPr lang="en-US" dirty="0" smtClean="0"/>
              <a:t> ID</a:t>
            </a:r>
          </a:p>
          <a:p>
            <a:pPr>
              <a:lnSpc>
                <a:spcPct val="150000"/>
              </a:lnSpc>
              <a:buFont typeface="Arial" pitchFamily="34" charset="0"/>
              <a:buChar char="•"/>
            </a:pPr>
            <a:r>
              <a:rPr lang="en-US" dirty="0" smtClean="0"/>
              <a:t> Type</a:t>
            </a:r>
          </a:p>
          <a:p>
            <a:pPr>
              <a:lnSpc>
                <a:spcPct val="150000"/>
              </a:lnSpc>
              <a:buFont typeface="Arial" pitchFamily="34" charset="0"/>
              <a:buChar char="•"/>
            </a:pPr>
            <a:r>
              <a:rPr lang="en-US" dirty="0" smtClean="0"/>
              <a:t> Status</a:t>
            </a:r>
          </a:p>
          <a:p>
            <a:pPr>
              <a:lnSpc>
                <a:spcPct val="150000"/>
              </a:lnSpc>
              <a:buFont typeface="Arial" pitchFamily="34" charset="0"/>
              <a:buChar char="•"/>
            </a:pPr>
            <a:r>
              <a:rPr lang="en-US" dirty="0" smtClean="0"/>
              <a:t> Priority</a:t>
            </a:r>
          </a:p>
          <a:p>
            <a:pPr>
              <a:lnSpc>
                <a:spcPct val="150000"/>
              </a:lnSpc>
              <a:buFont typeface="Arial" pitchFamily="34" charset="0"/>
              <a:buChar char="•"/>
            </a:pPr>
            <a:r>
              <a:rPr lang="en-US" dirty="0" smtClean="0"/>
              <a:t> Owner</a:t>
            </a:r>
          </a:p>
          <a:p>
            <a:pPr>
              <a:lnSpc>
                <a:spcPct val="150000"/>
              </a:lnSpc>
              <a:buFont typeface="Arial" pitchFamily="34" charset="0"/>
              <a:buChar char="•"/>
            </a:pPr>
            <a:r>
              <a:rPr lang="en-US" dirty="0" smtClean="0"/>
              <a:t> Summary</a:t>
            </a:r>
            <a:endParaRPr lang="en-US" dirty="0"/>
          </a:p>
        </p:txBody>
      </p:sp>
      <p:sp>
        <p:nvSpPr>
          <p:cNvPr id="16" name="TextBox 15"/>
          <p:cNvSpPr txBox="1"/>
          <p:nvPr/>
        </p:nvSpPr>
        <p:spPr>
          <a:xfrm>
            <a:off x="4852250" y="3416716"/>
            <a:ext cx="3518027" cy="3000821"/>
          </a:xfrm>
          <a:prstGeom prst="rect">
            <a:avLst/>
          </a:prstGeom>
          <a:noFill/>
        </p:spPr>
        <p:txBody>
          <a:bodyPr wrap="square" rtlCol="0">
            <a:spAutoFit/>
          </a:bodyPr>
          <a:lstStyle/>
          <a:p>
            <a:pPr>
              <a:lnSpc>
                <a:spcPct val="150000"/>
              </a:lnSpc>
              <a:buFont typeface="Arial" pitchFamily="34" charset="0"/>
              <a:buChar char="•"/>
            </a:pPr>
            <a:r>
              <a:rPr lang="en-US" dirty="0" smtClean="0"/>
              <a:t> ID: 14</a:t>
            </a:r>
          </a:p>
          <a:p>
            <a:pPr>
              <a:lnSpc>
                <a:spcPct val="150000"/>
              </a:lnSpc>
              <a:buFont typeface="Arial" pitchFamily="34" charset="0"/>
              <a:buChar char="•"/>
            </a:pPr>
            <a:r>
              <a:rPr lang="en-US" dirty="0" smtClean="0"/>
              <a:t> Type: Defect</a:t>
            </a:r>
          </a:p>
          <a:p>
            <a:pPr>
              <a:lnSpc>
                <a:spcPct val="150000"/>
              </a:lnSpc>
              <a:buFont typeface="Arial" pitchFamily="34" charset="0"/>
              <a:buChar char="•"/>
            </a:pPr>
            <a:r>
              <a:rPr lang="en-US" dirty="0" smtClean="0"/>
              <a:t> Status: Accepted</a:t>
            </a:r>
          </a:p>
          <a:p>
            <a:pPr>
              <a:lnSpc>
                <a:spcPct val="150000"/>
              </a:lnSpc>
              <a:buFont typeface="Arial" pitchFamily="34" charset="0"/>
              <a:buChar char="•"/>
            </a:pPr>
            <a:r>
              <a:rPr lang="en-US" dirty="0" smtClean="0"/>
              <a:t> Priority: Critical</a:t>
            </a:r>
          </a:p>
          <a:p>
            <a:pPr>
              <a:lnSpc>
                <a:spcPct val="150000"/>
              </a:lnSpc>
              <a:buFont typeface="Arial" pitchFamily="34" charset="0"/>
              <a:buChar char="•"/>
            </a:pPr>
            <a:r>
              <a:rPr lang="en-US" dirty="0" smtClean="0"/>
              <a:t> Owner: </a:t>
            </a:r>
            <a:r>
              <a:rPr lang="en-US" dirty="0" err="1" smtClean="0"/>
              <a:t>churkl</a:t>
            </a:r>
            <a:endParaRPr lang="en-US" dirty="0" smtClean="0"/>
          </a:p>
          <a:p>
            <a:pPr>
              <a:buFont typeface="Arial" pitchFamily="34" charset="0"/>
              <a:buChar char="•"/>
            </a:pPr>
            <a:r>
              <a:rPr lang="en-US" dirty="0" smtClean="0"/>
              <a:t> Summary: Category on transactions are not loaded correctly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498718"/>
            <a:ext cx="7024744" cy="1143000"/>
          </a:xfrm>
        </p:spPr>
        <p:txBody>
          <a:bodyPr>
            <a:normAutofit fontScale="90000"/>
          </a:bodyPr>
          <a:lstStyle/>
          <a:p>
            <a:r>
              <a:rPr lang="en-US" dirty="0" smtClean="0"/>
              <a:t>What could we have done better?</a:t>
            </a:r>
            <a:r>
              <a:rPr lang="en-US" dirty="0"/>
              <a:t/>
            </a:r>
            <a:br>
              <a:rPr lang="en-US" dirty="0"/>
            </a:br>
            <a:endParaRPr lang="en-US" dirty="0"/>
          </a:p>
        </p:txBody>
      </p:sp>
      <p:sp>
        <p:nvSpPr>
          <p:cNvPr id="3" name="Content Placeholder 2"/>
          <p:cNvSpPr>
            <a:spLocks noGrp="1"/>
          </p:cNvSpPr>
          <p:nvPr>
            <p:ph idx="1"/>
          </p:nvPr>
        </p:nvSpPr>
        <p:spPr/>
        <p:txBody>
          <a:bodyPr/>
          <a:lstStyle/>
          <a:p>
            <a:pPr algn="just">
              <a:buSzPct val="45000"/>
              <a:buFont typeface="StarSymbol"/>
              <a:buChar char=""/>
            </a:pPr>
            <a:r>
              <a:rPr lang="en-US" dirty="0">
                <a:solidFill>
                  <a:srgbClr val="000000"/>
                </a:solidFill>
              </a:rPr>
              <a:t>Better task allocation</a:t>
            </a:r>
            <a:endParaRPr lang="en-US" dirty="0"/>
          </a:p>
          <a:p>
            <a:pPr algn="just">
              <a:buSzPct val="45000"/>
              <a:buFont typeface="StarSymbol"/>
              <a:buChar char=""/>
            </a:pPr>
            <a:endParaRPr lang="en-US" dirty="0"/>
          </a:p>
          <a:p>
            <a:pPr>
              <a:buSzPct val="45000"/>
              <a:buFont typeface="StarSymbol"/>
              <a:buChar char=""/>
            </a:pPr>
            <a:r>
              <a:rPr lang="en-US" dirty="0">
                <a:solidFill>
                  <a:srgbClr val="000000"/>
                </a:solidFill>
              </a:rPr>
              <a:t> Pair programming</a:t>
            </a:r>
            <a:endParaRPr lang="en-US" dirty="0"/>
          </a:p>
          <a:p>
            <a:pPr>
              <a:buSzPct val="45000"/>
              <a:buFont typeface="StarSymbol"/>
              <a:buChar char=""/>
            </a:pPr>
            <a:r>
              <a:rPr lang="en-US" dirty="0">
                <a:solidFill>
                  <a:srgbClr val="000000"/>
                </a:solidFill>
                <a:ea typeface="Century Gothic"/>
              </a:rPr>
              <a:t> Unit tests</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37" y="456164"/>
            <a:ext cx="7024744" cy="1143000"/>
          </a:xfrm>
        </p:spPr>
        <p:txBody>
          <a:bodyPr/>
          <a:lstStyle/>
          <a:p>
            <a:r>
              <a:rPr lang="en-US" dirty="0" smtClean="0"/>
              <a:t>System Architecture</a:t>
            </a:r>
            <a:endParaRPr lang="en-US" dirty="0"/>
          </a:p>
        </p:txBody>
      </p:sp>
      <p:pic>
        <p:nvPicPr>
          <p:cNvPr id="4" name="Picture" descr="A description..."/>
          <p:cNvPicPr>
            <a:picLocks noGrp="1"/>
          </p:cNvPicPr>
          <p:nvPr>
            <p:ph idx="1"/>
          </p:nvPr>
        </p:nvPicPr>
        <p:blipFill>
          <a:blip r:embed="rId3" cstate="print"/>
          <a:srcRect/>
          <a:stretch>
            <a:fillRect/>
          </a:stretch>
        </p:blipFill>
        <p:spPr bwMode="auto">
          <a:xfrm>
            <a:off x="2764631" y="3316287"/>
            <a:ext cx="3333750" cy="1524000"/>
          </a:xfrm>
          <a:prstGeom prst="rect">
            <a:avLst/>
          </a:prstGeom>
          <a:noFill/>
          <a:ln w="9525">
            <a:noFill/>
            <a:miter lim="800000"/>
            <a:headEnd/>
            <a:tailEnd/>
          </a:ln>
        </p:spPr>
      </p:pic>
    </p:spTree>
    <p:extLst>
      <p:ext uri="{BB962C8B-B14F-4D97-AF65-F5344CB8AC3E}">
        <p14:creationId xmlns:p14="http://schemas.microsoft.com/office/powerpoint/2010/main" val="3832736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656492"/>
            <a:ext cx="7024744" cy="1143000"/>
          </a:xfrm>
        </p:spPr>
        <p:txBody>
          <a:bodyPr/>
          <a:lstStyle/>
          <a:p>
            <a:r>
              <a:rPr lang="en-US" dirty="0" smtClean="0"/>
              <a:t>Design Patterns</a:t>
            </a:r>
            <a:endParaRPr lang="en-US" dirty="0"/>
          </a:p>
        </p:txBody>
      </p:sp>
      <p:sp>
        <p:nvSpPr>
          <p:cNvPr id="3" name="Content Placeholder 2"/>
          <p:cNvSpPr>
            <a:spLocks noGrp="1"/>
          </p:cNvSpPr>
          <p:nvPr>
            <p:ph idx="1"/>
          </p:nvPr>
        </p:nvSpPr>
        <p:spPr>
          <a:xfrm>
            <a:off x="1043492" y="2262554"/>
            <a:ext cx="6777317" cy="3015538"/>
          </a:xfrm>
        </p:spPr>
        <p:txBody>
          <a:bodyPr/>
          <a:lstStyle/>
          <a:p>
            <a:r>
              <a:rPr lang="en-US" dirty="0" smtClean="0"/>
              <a:t>Factory</a:t>
            </a:r>
          </a:p>
          <a:p>
            <a:pPr>
              <a:buNone/>
            </a:pPr>
            <a:endParaRPr lang="en-US" dirty="0" smtClean="0"/>
          </a:p>
          <a:p>
            <a:r>
              <a:rPr lang="en-US" dirty="0" smtClean="0"/>
              <a:t>Singleton</a:t>
            </a:r>
          </a:p>
          <a:p>
            <a:pPr>
              <a:buNone/>
            </a:pPr>
            <a:endParaRPr lang="en-US" dirty="0" smtClean="0"/>
          </a:p>
          <a:p>
            <a:r>
              <a:rPr lang="en-US" dirty="0" smtClean="0"/>
              <a:t>Observer</a:t>
            </a:r>
            <a:endParaRPr lang="en-US" dirty="0"/>
          </a:p>
        </p:txBody>
      </p:sp>
    </p:spTree>
    <p:extLst>
      <p:ext uri="{BB962C8B-B14F-4D97-AF65-F5344CB8AC3E}">
        <p14:creationId xmlns:p14="http://schemas.microsoft.com/office/powerpoint/2010/main" val="1092677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Data Description</a:t>
            </a:r>
            <a:endParaRPr lang="en-US" dirty="0"/>
          </a:p>
        </p:txBody>
      </p:sp>
      <p:pic>
        <p:nvPicPr>
          <p:cNvPr id="5" name="Picture" descr="A description..."/>
          <p:cNvPicPr/>
          <p:nvPr/>
        </p:nvPicPr>
        <p:blipFill>
          <a:blip r:embed="rId2" cstate="print"/>
          <a:srcRect/>
          <a:stretch>
            <a:fillRect/>
          </a:stretch>
        </p:blipFill>
        <p:spPr bwMode="auto">
          <a:xfrm>
            <a:off x="1126617" y="1439603"/>
            <a:ext cx="6705600" cy="5031740"/>
          </a:xfrm>
          <a:prstGeom prst="rect">
            <a:avLst/>
          </a:prstGeom>
          <a:noFill/>
          <a:ln w="9525">
            <a:noFill/>
            <a:miter lim="800000"/>
            <a:headEnd/>
            <a:tailEnd/>
          </a:ln>
        </p:spPr>
      </p:pic>
      <p:sp>
        <p:nvSpPr>
          <p:cNvPr id="6" name="Rectangle 5"/>
          <p:cNvSpPr/>
          <p:nvPr/>
        </p:nvSpPr>
        <p:spPr>
          <a:xfrm>
            <a:off x="1251527" y="5747666"/>
            <a:ext cx="4572000" cy="64633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1200" b="1" dirty="0"/>
              <a:t>A = Auto </a:t>
            </a:r>
            <a:r>
              <a:rPr lang="en-US" sz="1200" b="1" dirty="0" smtClean="0"/>
              <a:t>Increment;  N </a:t>
            </a:r>
            <a:r>
              <a:rPr lang="en-US" sz="1200" b="1" dirty="0"/>
              <a:t>= NOT </a:t>
            </a:r>
            <a:r>
              <a:rPr lang="en-US" sz="1200" b="1" dirty="0" smtClean="0"/>
              <a:t>NULL;  P </a:t>
            </a:r>
            <a:r>
              <a:rPr lang="en-US" sz="1200" b="1" dirty="0"/>
              <a:t>= Primary Key</a:t>
            </a:r>
          </a:p>
          <a:p>
            <a:r>
              <a:rPr lang="en-US" sz="1200" b="1" dirty="0"/>
              <a:t>U = </a:t>
            </a:r>
            <a:r>
              <a:rPr lang="en-US" sz="1200" b="1" dirty="0" smtClean="0"/>
              <a:t>Unique;  I  </a:t>
            </a:r>
            <a:r>
              <a:rPr lang="en-US" sz="1200" b="1" dirty="0"/>
              <a:t>= </a:t>
            </a:r>
            <a:r>
              <a:rPr lang="en-US" sz="1200" b="1" dirty="0" smtClean="0"/>
              <a:t>Indexed;  D </a:t>
            </a:r>
            <a:r>
              <a:rPr lang="en-US" sz="1200" b="1" dirty="0"/>
              <a:t>= Has default value assigned</a:t>
            </a:r>
          </a:p>
          <a:p>
            <a:r>
              <a:rPr lang="en-US" sz="1200" b="1" dirty="0"/>
              <a:t>F = Foreign Key</a:t>
            </a:r>
          </a:p>
        </p:txBody>
      </p:sp>
    </p:spTree>
    <p:extLst>
      <p:ext uri="{BB962C8B-B14F-4D97-AF65-F5344CB8AC3E}">
        <p14:creationId xmlns:p14="http://schemas.microsoft.com/office/powerpoint/2010/main" val="3037995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pic>
        <p:nvPicPr>
          <p:cNvPr id="7" name="Picture" descr="A description..."/>
          <p:cNvPicPr/>
          <p:nvPr/>
        </p:nvPicPr>
        <p:blipFill>
          <a:blip r:embed="rId3" cstate="print"/>
          <a:srcRect/>
          <a:stretch>
            <a:fillRect/>
          </a:stretch>
        </p:blipFill>
        <p:spPr bwMode="auto">
          <a:xfrm>
            <a:off x="517236" y="1708727"/>
            <a:ext cx="4054765" cy="4036291"/>
          </a:xfrm>
          <a:prstGeom prst="rect">
            <a:avLst/>
          </a:prstGeom>
          <a:noFill/>
          <a:ln w="9525">
            <a:noFill/>
            <a:miter lim="800000"/>
            <a:headEnd/>
            <a:tailEnd/>
          </a:ln>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99859930"/>
              </p:ext>
            </p:extLst>
          </p:nvPr>
        </p:nvGraphicFramePr>
        <p:xfrm>
          <a:off x="4399912" y="1279872"/>
          <a:ext cx="4282558" cy="5235227"/>
        </p:xfrm>
        <a:graphic>
          <a:graphicData uri="http://schemas.openxmlformats.org/presentationml/2006/ole">
            <mc:AlternateContent xmlns:mc="http://schemas.openxmlformats.org/markup-compatibility/2006">
              <mc:Choice xmlns:v="urn:schemas-microsoft-com:vml" Requires="v">
                <p:oleObj spid="_x0000_s36875" name="Visio" r:id="rId4" imgW="4580844" imgH="5596830" progId="">
                  <p:embed/>
                </p:oleObj>
              </mc:Choice>
              <mc:Fallback>
                <p:oleObj name="Visio" r:id="rId4" imgW="4580844" imgH="559683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9912" y="1279872"/>
                        <a:ext cx="4282558" cy="5235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431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descr="A description..."/>
          <p:cNvPicPr/>
          <p:nvPr/>
        </p:nvPicPr>
        <p:blipFill>
          <a:blip r:embed="rId3" cstate="print"/>
          <a:srcRect/>
          <a:stretch>
            <a:fillRect/>
          </a:stretch>
        </p:blipFill>
        <p:spPr bwMode="auto">
          <a:xfrm>
            <a:off x="482600" y="1551710"/>
            <a:ext cx="6851073" cy="4626436"/>
          </a:xfrm>
          <a:prstGeom prst="rect">
            <a:avLst/>
          </a:prstGeom>
          <a:noFill/>
          <a:ln w="9525">
            <a:noFill/>
            <a:miter lim="800000"/>
            <a:headEnd/>
            <a:tailEnd/>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52680796"/>
              </p:ext>
            </p:extLst>
          </p:nvPr>
        </p:nvGraphicFramePr>
        <p:xfrm>
          <a:off x="7213600" y="933016"/>
          <a:ext cx="1447800" cy="5324475"/>
        </p:xfrm>
        <a:graphic>
          <a:graphicData uri="http://schemas.openxmlformats.org/presentationml/2006/ole">
            <mc:AlternateContent xmlns:mc="http://schemas.openxmlformats.org/markup-compatibility/2006">
              <mc:Choice xmlns:v="urn:schemas-microsoft-com:vml" Requires="v">
                <p:oleObj spid="_x0000_s37899" name="Visio" r:id="rId4" imgW="1447108" imgH="5311032" progId="">
                  <p:embed/>
                </p:oleObj>
              </mc:Choice>
              <mc:Fallback>
                <p:oleObj name="Visio" r:id="rId4" imgW="1447108" imgH="53110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933016"/>
                        <a:ext cx="1447800" cy="532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8939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0"/>
            <a:ext cx="7024744" cy="1283043"/>
          </a:xfrm>
        </p:spPr>
        <p:txBody>
          <a:bodyPr>
            <a:normAutofit fontScale="90000"/>
          </a:bodyPr>
          <a:lstStyle/>
          <a:p>
            <a:r>
              <a:rPr lang="en-US" dirty="0" smtClean="0"/>
              <a:t>Human Interface Design</a:t>
            </a:r>
            <a:br>
              <a:rPr lang="en-US" dirty="0" smtClean="0"/>
            </a:br>
            <a:r>
              <a:rPr lang="en-US" dirty="0" smtClean="0"/>
              <a:t>Dashboard View</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49" y="2108577"/>
            <a:ext cx="7351713"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222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0"/>
            <a:ext cx="7024744" cy="1283043"/>
          </a:xfrm>
        </p:spPr>
        <p:txBody>
          <a:bodyPr>
            <a:normAutofit fontScale="90000"/>
          </a:bodyPr>
          <a:lstStyle/>
          <a:p>
            <a:r>
              <a:rPr lang="en-US" dirty="0" smtClean="0"/>
              <a:t>Human Interface Design</a:t>
            </a:r>
            <a:br>
              <a:rPr lang="en-US" dirty="0" smtClean="0"/>
            </a:br>
            <a:r>
              <a:rPr lang="en-US" dirty="0" smtClean="0"/>
              <a:t>Transaction View</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69" y="2219966"/>
            <a:ext cx="7645459" cy="375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264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Competition: Mint.com</a:t>
            </a:r>
            <a:endParaRPr lang="en-US" dirty="0"/>
          </a:p>
        </p:txBody>
      </p:sp>
      <p:sp>
        <p:nvSpPr>
          <p:cNvPr id="3" name="Content Placeholder 2"/>
          <p:cNvSpPr>
            <a:spLocks noGrp="1"/>
          </p:cNvSpPr>
          <p:nvPr>
            <p:ph idx="1"/>
          </p:nvPr>
        </p:nvSpPr>
        <p:spPr>
          <a:xfrm>
            <a:off x="3007605" y="1795749"/>
            <a:ext cx="5640636" cy="2448552"/>
          </a:xfrm>
        </p:spPr>
        <p:txBody>
          <a:bodyPr>
            <a:normAutofit/>
          </a:bodyPr>
          <a:lstStyle/>
          <a:p>
            <a:r>
              <a:rPr lang="en-US" dirty="0" smtClean="0"/>
              <a:t>See all accounts</a:t>
            </a:r>
          </a:p>
          <a:p>
            <a:r>
              <a:rPr lang="en-US" dirty="0" smtClean="0"/>
              <a:t>Auto categorization</a:t>
            </a:r>
          </a:p>
          <a:p>
            <a:r>
              <a:rPr lang="en-US" dirty="0" smtClean="0"/>
              <a:t>Timely alerts to email and phone</a:t>
            </a:r>
          </a:p>
          <a:p>
            <a:r>
              <a:rPr lang="en-US" dirty="0" smtClean="0"/>
              <a:t>Helpful graphs</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283322" y="2310735"/>
            <a:ext cx="7620000" cy="5715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descr="A description..."/>
          <p:cNvPicPr/>
          <p:nvPr/>
        </p:nvPicPr>
        <p:blipFill>
          <a:blip r:embed="rId2" cstate="print"/>
          <a:srcRect/>
          <a:stretch>
            <a:fillRect/>
          </a:stretch>
        </p:blipFill>
        <p:spPr bwMode="auto">
          <a:xfrm>
            <a:off x="602990" y="1175904"/>
            <a:ext cx="5942965" cy="1790700"/>
          </a:xfrm>
          <a:prstGeom prst="rect">
            <a:avLst/>
          </a:prstGeom>
          <a:noFill/>
          <a:ln w="9525">
            <a:noFill/>
            <a:miter lim="800000"/>
            <a:headEnd/>
            <a:tailEnd/>
          </a:ln>
        </p:spPr>
      </p:pic>
      <p:pic>
        <p:nvPicPr>
          <p:cNvPr id="9" name="Picture" descr="A description..."/>
          <p:cNvPicPr/>
          <p:nvPr/>
        </p:nvPicPr>
        <p:blipFill>
          <a:blip r:embed="rId3" cstate="print"/>
          <a:srcRect/>
          <a:stretch>
            <a:fillRect/>
          </a:stretch>
        </p:blipFill>
        <p:spPr bwMode="auto">
          <a:xfrm>
            <a:off x="2680854" y="2434012"/>
            <a:ext cx="5943600" cy="4058920"/>
          </a:xfrm>
          <a:prstGeom prst="rect">
            <a:avLst/>
          </a:prstGeom>
          <a:noFill/>
          <a:ln w="9525">
            <a:noFill/>
            <a:miter lim="800000"/>
            <a:headEnd/>
            <a:tailEnd/>
          </a:ln>
        </p:spPr>
      </p:pic>
    </p:spTree>
    <p:extLst>
      <p:ext uri="{BB962C8B-B14F-4D97-AF65-F5344CB8AC3E}">
        <p14:creationId xmlns:p14="http://schemas.microsoft.com/office/powerpoint/2010/main" val="792481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301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62317" y="3273901"/>
            <a:ext cx="4769892" cy="2893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07" y="1622520"/>
            <a:ext cx="38100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607465" y="482624"/>
            <a:ext cx="7024744" cy="1283043"/>
          </a:xfrm>
        </p:spPr>
        <p:txBody>
          <a:bodyPr>
            <a:normAutofit fontScale="90000"/>
          </a:bodyPr>
          <a:lstStyle/>
          <a:p>
            <a:pPr algn="r"/>
            <a:r>
              <a:rPr lang="en-US" dirty="0" smtClean="0"/>
              <a:t>Human Interface Design</a:t>
            </a:r>
            <a:br>
              <a:rPr lang="en-US" dirty="0" smtClean="0"/>
            </a:br>
            <a:r>
              <a:rPr lang="en-US" dirty="0" smtClean="0"/>
              <a:t>Custom CSV Mapping</a:t>
            </a:r>
            <a:endParaRPr lang="en-US" dirty="0"/>
          </a:p>
        </p:txBody>
      </p:sp>
    </p:spTree>
    <p:extLst>
      <p:ext uri="{BB962C8B-B14F-4D97-AF65-F5344CB8AC3E}">
        <p14:creationId xmlns:p14="http://schemas.microsoft.com/office/powerpoint/2010/main" val="552582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9"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1150" y="1940636"/>
            <a:ext cx="5434692" cy="323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607041668"/>
              </p:ext>
            </p:extLst>
          </p:nvPr>
        </p:nvGraphicFramePr>
        <p:xfrm>
          <a:off x="5458691" y="1279873"/>
          <a:ext cx="3209925" cy="5086350"/>
        </p:xfrm>
        <a:graphic>
          <a:graphicData uri="http://schemas.openxmlformats.org/presentationml/2006/ole">
            <mc:AlternateContent xmlns:mc="http://schemas.openxmlformats.org/markup-compatibility/2006">
              <mc:Choice xmlns:v="urn:schemas-microsoft-com:vml" Requires="v">
                <p:oleObj spid="_x0000_s38924" name="Visio" r:id="rId4" imgW="3204214" imgH="5082432" progId="">
                  <p:embed/>
                </p:oleObj>
              </mc:Choice>
              <mc:Fallback>
                <p:oleObj name="Visio" r:id="rId4" imgW="3204214" imgH="5082432"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691" y="1279873"/>
                        <a:ext cx="3209925" cy="508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7559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291"/>
            <a:ext cx="7024744" cy="638582"/>
          </a:xfrm>
        </p:spPr>
        <p:txBody>
          <a:bodyPr>
            <a:normAutofit fontScale="90000"/>
          </a:bodyPr>
          <a:lstStyle/>
          <a:p>
            <a:r>
              <a:rPr lang="en-US" dirty="0" smtClean="0"/>
              <a:t>Human Interface Design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descr="A description..."/>
          <p:cNvPicPr/>
          <p:nvPr/>
        </p:nvPicPr>
        <p:blipFill>
          <a:blip r:embed="rId2" cstate="print"/>
          <a:srcRect/>
          <a:stretch>
            <a:fillRect/>
          </a:stretch>
        </p:blipFill>
        <p:spPr bwMode="auto">
          <a:xfrm>
            <a:off x="593436" y="1749483"/>
            <a:ext cx="5943600" cy="3802380"/>
          </a:xfrm>
          <a:prstGeom prst="rect">
            <a:avLst/>
          </a:prstGeom>
          <a:noFill/>
          <a:ln w="9525">
            <a:noFill/>
            <a:miter lim="800000"/>
            <a:headEnd/>
            <a:tailEnd/>
          </a:ln>
        </p:spPr>
      </p:pic>
      <p:pic>
        <p:nvPicPr>
          <p:cNvPr id="10" name="Picture" descr="A description..."/>
          <p:cNvPicPr/>
          <p:nvPr/>
        </p:nvPicPr>
        <p:blipFill>
          <a:blip r:embed="rId3" cstate="print"/>
          <a:srcRect/>
          <a:stretch>
            <a:fillRect/>
          </a:stretch>
        </p:blipFill>
        <p:spPr bwMode="auto">
          <a:xfrm>
            <a:off x="6059055" y="1279873"/>
            <a:ext cx="2586182" cy="5182998"/>
          </a:xfrm>
          <a:prstGeom prst="rect">
            <a:avLst/>
          </a:prstGeom>
          <a:noFill/>
          <a:ln w="9525">
            <a:noFill/>
            <a:miter lim="800000"/>
            <a:headEnd/>
            <a:tailEnd/>
          </a:ln>
        </p:spPr>
      </p:pic>
    </p:spTree>
    <p:extLst>
      <p:ext uri="{BB962C8B-B14F-4D97-AF65-F5344CB8AC3E}">
        <p14:creationId xmlns:p14="http://schemas.microsoft.com/office/powerpoint/2010/main" val="273623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509" y="3079691"/>
            <a:ext cx="7430925" cy="638582"/>
          </a:xfrm>
        </p:spPr>
        <p:txBody>
          <a:bodyPr>
            <a:noAutofit/>
          </a:bodyPr>
          <a:lstStyle/>
          <a:p>
            <a:pPr algn="ctr"/>
            <a:r>
              <a:rPr lang="en-US" sz="7200" dirty="0" smtClean="0"/>
              <a:t>Q &amp; A</a:t>
            </a:r>
            <a:endParaRPr lang="en-US" sz="7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984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t>
            </a:r>
            <a:r>
              <a:rPr lang="en-US" dirty="0" err="1" smtClean="0"/>
              <a:t>Demonstation</a:t>
            </a:r>
            <a:endParaRPr lang="en-US" dirty="0"/>
          </a:p>
        </p:txBody>
      </p:sp>
      <p:sp>
        <p:nvSpPr>
          <p:cNvPr id="3" name="Content Placeholder 2"/>
          <p:cNvSpPr>
            <a:spLocks noGrp="1"/>
          </p:cNvSpPr>
          <p:nvPr>
            <p:ph idx="1"/>
          </p:nvPr>
        </p:nvSpPr>
        <p:spPr/>
        <p:txBody>
          <a:bodyPr/>
          <a:lstStyle/>
          <a:p>
            <a:endParaRPr lang="en-US" dirty="0" smtClean="0">
              <a:hlinkClick r:id="rId2"/>
            </a:endParaRPr>
          </a:p>
          <a:p>
            <a:r>
              <a:rPr lang="en-US" dirty="0" smtClean="0">
                <a:hlinkClick r:id="rId2"/>
              </a:rPr>
              <a:t>http://ibudget.simplefunctions.com</a:t>
            </a:r>
            <a:endParaRPr lang="en-US" dirty="0" smtClean="0"/>
          </a:p>
          <a:p>
            <a:endParaRPr lang="en-US" dirty="0" smtClean="0"/>
          </a:p>
          <a:p>
            <a:r>
              <a:rPr lang="en-US" dirty="0" smtClean="0"/>
              <a:t>We each take turn to show the pages or functionalities that we worked on</a:t>
            </a:r>
            <a:r>
              <a:rPr lang="en-US" dirty="0" smtClean="0"/>
              <a:t>. Feel free to stop us if you have any questions.</a:t>
            </a:r>
            <a:endParaRPr lang="en-US" dirty="0"/>
          </a:p>
        </p:txBody>
      </p:sp>
      <p:pic>
        <p:nvPicPr>
          <p:cNvPr id="1026" name="Picture 2" descr="HTML5-logo.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2602" y="5224830"/>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36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286439"/>
            <a:ext cx="7024744" cy="1143000"/>
          </a:xfrm>
        </p:spPr>
        <p:txBody>
          <a:bodyPr>
            <a:normAutofit/>
          </a:bodyPr>
          <a:lstStyle/>
          <a:p>
            <a:r>
              <a:rPr lang="en-US" dirty="0" smtClean="0"/>
              <a:t>Competitive Advantage</a:t>
            </a:r>
            <a:endParaRPr lang="en-US" dirty="0"/>
          </a:p>
        </p:txBody>
      </p:sp>
      <p:pic>
        <p:nvPicPr>
          <p:cNvPr id="16386" name="Picture 2" descr="File:Mintcom.png"/>
          <p:cNvPicPr>
            <a:picLocks noChangeAspect="1" noChangeArrowheads="1"/>
          </p:cNvPicPr>
          <p:nvPr/>
        </p:nvPicPr>
        <p:blipFill>
          <a:blip r:embed="rId2" cstate="print"/>
          <a:srcRect/>
          <a:stretch>
            <a:fillRect/>
          </a:stretch>
        </p:blipFill>
        <p:spPr bwMode="auto">
          <a:xfrm>
            <a:off x="5073789" y="1293519"/>
            <a:ext cx="2747020" cy="2060265"/>
          </a:xfrm>
          <a:prstGeom prst="rect">
            <a:avLst/>
          </a:prstGeom>
          <a:noFill/>
        </p:spPr>
      </p:pic>
      <p:cxnSp>
        <p:nvCxnSpPr>
          <p:cNvPr id="7" name="Straight Connector 6"/>
          <p:cNvCxnSpPr/>
          <p:nvPr/>
        </p:nvCxnSpPr>
        <p:spPr>
          <a:xfrm>
            <a:off x="4639733" y="1738489"/>
            <a:ext cx="0" cy="4312355"/>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546829" y="1894901"/>
            <a:ext cx="2097049" cy="707886"/>
          </a:xfrm>
          <a:prstGeom prst="rect">
            <a:avLst/>
          </a:prstGeom>
        </p:spPr>
        <p:txBody>
          <a:bodyPr wrap="none">
            <a:spAutoFit/>
          </a:bodyPr>
          <a:lstStyle/>
          <a:p>
            <a:r>
              <a:rPr lang="en-US" sz="4000" b="1" dirty="0" smtClean="0">
                <a:solidFill>
                  <a:schemeClr val="accent1"/>
                </a:solidFill>
                <a:latin typeface="+mj-lt"/>
                <a:ea typeface="+mj-ea"/>
                <a:cs typeface="+mj-cs"/>
              </a:rPr>
              <a:t>iBudget</a:t>
            </a:r>
          </a:p>
        </p:txBody>
      </p:sp>
      <p:sp>
        <p:nvSpPr>
          <p:cNvPr id="9" name="TextBox 8"/>
          <p:cNvSpPr txBox="1"/>
          <p:nvPr/>
        </p:nvSpPr>
        <p:spPr>
          <a:xfrm>
            <a:off x="796065" y="2984452"/>
            <a:ext cx="3434412" cy="2031325"/>
          </a:xfrm>
          <a:prstGeom prst="rect">
            <a:avLst/>
          </a:prstGeom>
          <a:noFill/>
        </p:spPr>
        <p:txBody>
          <a:bodyPr wrap="square" rtlCol="0">
            <a:spAutoFit/>
          </a:bodyPr>
          <a:lstStyle/>
          <a:p>
            <a:r>
              <a:rPr lang="en-US" dirty="0" smtClean="0"/>
              <a:t>Does NOT require:</a:t>
            </a:r>
          </a:p>
          <a:p>
            <a:endParaRPr lang="en-US" dirty="0" smtClean="0"/>
          </a:p>
          <a:p>
            <a:pPr marL="342900" indent="-342900">
              <a:buFont typeface="+mj-lt"/>
              <a:buAutoNum type="alphaLcParenR"/>
            </a:pPr>
            <a:r>
              <a:rPr lang="en-US" dirty="0" smtClean="0"/>
              <a:t>A secure connection to a financial institution</a:t>
            </a:r>
          </a:p>
          <a:p>
            <a:pPr marL="342900" indent="-342900">
              <a:buFont typeface="+mj-lt"/>
              <a:buAutoNum type="alphaLcParenR"/>
            </a:pPr>
            <a:endParaRPr lang="en-US" dirty="0" smtClean="0"/>
          </a:p>
          <a:p>
            <a:pPr marL="342900" indent="-342900">
              <a:buFont typeface="+mj-lt"/>
              <a:buAutoNum type="alphaLcParenR"/>
            </a:pPr>
            <a:r>
              <a:rPr lang="en-US" dirty="0" smtClean="0"/>
              <a:t>Login credentials to a financial institution</a:t>
            </a:r>
          </a:p>
        </p:txBody>
      </p:sp>
      <p:sp>
        <p:nvSpPr>
          <p:cNvPr id="10" name="TextBox 9"/>
          <p:cNvSpPr txBox="1"/>
          <p:nvPr/>
        </p:nvSpPr>
        <p:spPr>
          <a:xfrm>
            <a:off x="5073789" y="2984451"/>
            <a:ext cx="3012592" cy="1200329"/>
          </a:xfrm>
          <a:prstGeom prst="rect">
            <a:avLst/>
          </a:prstGeom>
          <a:noFill/>
        </p:spPr>
        <p:txBody>
          <a:bodyPr wrap="square" rtlCol="0">
            <a:spAutoFit/>
          </a:bodyPr>
          <a:lstStyle/>
          <a:p>
            <a:r>
              <a:rPr lang="en-US" dirty="0" smtClean="0"/>
              <a:t>Requires:</a:t>
            </a:r>
          </a:p>
          <a:p>
            <a:endParaRPr lang="en-US" dirty="0" smtClean="0"/>
          </a:p>
          <a:p>
            <a:r>
              <a:rPr lang="en-US" dirty="0" smtClean="0"/>
              <a:t>Account credentials to financial institutions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Software Development Life Cycle</a:t>
            </a:r>
            <a:endParaRPr lang="en-US" sz="3200" dirty="0"/>
          </a:p>
        </p:txBody>
      </p:sp>
      <p:pic>
        <p:nvPicPr>
          <p:cNvPr id="3993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20316" y="2708702"/>
            <a:ext cx="5483344" cy="30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98" y="605927"/>
            <a:ext cx="8023392" cy="1597445"/>
          </a:xfrm>
        </p:spPr>
        <p:txBody>
          <a:bodyPr>
            <a:normAutofit/>
          </a:bodyPr>
          <a:lstStyle/>
          <a:p>
            <a:r>
              <a:rPr lang="en-US" sz="3200" dirty="0" smtClean="0"/>
              <a:t>Project Organization</a:t>
            </a:r>
            <a:br>
              <a:rPr lang="en-US" sz="3200" dirty="0" smtClean="0"/>
            </a:br>
            <a:r>
              <a:rPr lang="en-US" sz="3200" dirty="0" smtClean="0"/>
              <a:t/>
            </a:r>
            <a:br>
              <a:rPr lang="en-US" sz="3200" dirty="0" smtClean="0"/>
            </a:br>
            <a:r>
              <a:rPr lang="en-US" sz="3200" dirty="0" smtClean="0"/>
              <a:t>	Process Model: Unified Process</a:t>
            </a:r>
            <a:endParaRPr lang="en-US" sz="3200" dirty="0"/>
          </a:p>
        </p:txBody>
      </p:sp>
      <p:graphicFrame>
        <p:nvGraphicFramePr>
          <p:cNvPr id="4" name="Table 3"/>
          <p:cNvGraphicFramePr>
            <a:graphicFrameLocks noGrp="1"/>
          </p:cNvGraphicFramePr>
          <p:nvPr/>
        </p:nvGraphicFramePr>
        <p:xfrm>
          <a:off x="591802" y="2357610"/>
          <a:ext cx="7847120" cy="3944038"/>
        </p:xfrm>
        <a:graphic>
          <a:graphicData uri="http://schemas.openxmlformats.org/drawingml/2006/table">
            <a:tbl>
              <a:tblPr firstRow="1" bandRow="1">
                <a:tableStyleId>{5C22544A-7EE6-4342-B048-85BDC9FD1C3A}</a:tableStyleId>
              </a:tblPr>
              <a:tblGrid>
                <a:gridCol w="2074280"/>
                <a:gridCol w="1476260"/>
                <a:gridCol w="1377109"/>
                <a:gridCol w="1498294"/>
                <a:gridCol w="1421177"/>
              </a:tblGrid>
              <a:tr h="585321">
                <a:tc>
                  <a:txBody>
                    <a:bodyPr/>
                    <a:lstStyle/>
                    <a:p>
                      <a:pPr algn="ctr"/>
                      <a:endParaRPr lang="en-US" dirty="0"/>
                    </a:p>
                  </a:txBody>
                  <a:tcPr/>
                </a:tc>
                <a:tc>
                  <a:txBody>
                    <a:bodyPr/>
                    <a:lstStyle/>
                    <a:p>
                      <a:pPr algn="ctr"/>
                      <a:r>
                        <a:rPr lang="en-US" dirty="0" smtClean="0"/>
                        <a:t>Phase</a:t>
                      </a:r>
                      <a:r>
                        <a:rPr lang="en-US" baseline="0" dirty="0" smtClean="0"/>
                        <a:t> 1</a:t>
                      </a:r>
                      <a:endParaRPr lang="en-US" dirty="0"/>
                    </a:p>
                  </a:txBody>
                  <a:tcPr/>
                </a:tc>
                <a:tc>
                  <a:txBody>
                    <a:bodyPr/>
                    <a:lstStyle/>
                    <a:p>
                      <a:pPr algn="ctr"/>
                      <a:r>
                        <a:rPr lang="en-US" dirty="0" smtClean="0"/>
                        <a:t>Phase 2</a:t>
                      </a:r>
                      <a:endParaRPr lang="en-US" dirty="0"/>
                    </a:p>
                  </a:txBody>
                  <a:tcPr/>
                </a:tc>
                <a:tc>
                  <a:txBody>
                    <a:bodyPr/>
                    <a:lstStyle/>
                    <a:p>
                      <a:pPr algn="ctr"/>
                      <a:r>
                        <a:rPr lang="en-US" dirty="0" smtClean="0"/>
                        <a:t>Phase 3</a:t>
                      </a:r>
                      <a:endParaRPr lang="en-US" dirty="0"/>
                    </a:p>
                  </a:txBody>
                  <a:tcPr/>
                </a:tc>
                <a:tc>
                  <a:txBody>
                    <a:bodyPr/>
                    <a:lstStyle/>
                    <a:p>
                      <a:pPr algn="ctr"/>
                      <a:r>
                        <a:rPr lang="en-US" dirty="0" smtClean="0"/>
                        <a:t>Phase 4</a:t>
                      </a:r>
                      <a:endParaRPr lang="en-US" dirty="0"/>
                    </a:p>
                  </a:txBody>
                  <a:tcPr/>
                </a:tc>
              </a:tr>
              <a:tr h="949792">
                <a:tc>
                  <a:txBody>
                    <a:bodyPr/>
                    <a:lstStyle/>
                    <a:p>
                      <a:r>
                        <a:rPr lang="en-US" dirty="0" smtClean="0"/>
                        <a:t>Planning</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896566">
                <a:tc>
                  <a:txBody>
                    <a:bodyPr/>
                    <a:lstStyle/>
                    <a:p>
                      <a:r>
                        <a:rPr lang="en-US" dirty="0" smtClean="0"/>
                        <a:t>Requirements</a:t>
                      </a:r>
                      <a:r>
                        <a:rPr lang="en-US" baseline="0" dirty="0" smtClean="0"/>
                        <a:t> Analysis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837773">
                <a:tc>
                  <a:txBody>
                    <a:bodyPr/>
                    <a:lstStyle/>
                    <a:p>
                      <a:r>
                        <a:rPr lang="en-US" dirty="0" smtClean="0"/>
                        <a:t>Implementation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674586">
                <a:tc>
                  <a:txBody>
                    <a:bodyPr/>
                    <a:lstStyle/>
                    <a:p>
                      <a:r>
                        <a:rPr lang="en-US" dirty="0" smtClean="0"/>
                        <a:t>Testing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16" name="Straight Connector 15"/>
          <p:cNvCxnSpPr/>
          <p:nvPr/>
        </p:nvCxnSpPr>
        <p:spPr>
          <a:xfrm>
            <a:off x="2798284" y="3745735"/>
            <a:ext cx="549741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H="1">
            <a:off x="2798284" y="3128790"/>
            <a:ext cx="132203" cy="6169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2930487" y="3128790"/>
            <a:ext cx="2500829" cy="14322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a:xfrm>
            <a:off x="5431316" y="3272010"/>
            <a:ext cx="253388" cy="3194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5684704" y="3591499"/>
            <a:ext cx="2610997" cy="154236"/>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3426246" y="4638101"/>
            <a:ext cx="486945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4175393" y="5475383"/>
            <a:ext cx="4120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4814371" y="6136395"/>
            <a:ext cx="34813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flipV="1">
            <a:off x="3426246" y="4505899"/>
            <a:ext cx="749147"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flipV="1">
            <a:off x="4175393" y="3988106"/>
            <a:ext cx="132202" cy="517793"/>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4307595" y="3988106"/>
            <a:ext cx="112372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5431316" y="3988106"/>
            <a:ext cx="1553378" cy="253388"/>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6984694" y="4241494"/>
            <a:ext cx="154236" cy="264405"/>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7138930" y="4505899"/>
            <a:ext cx="1156771" cy="132202"/>
          </a:xfrm>
          <a:prstGeom prst="line">
            <a:avLst/>
          </a:prstGeom>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flipV="1">
            <a:off x="4175393" y="4902506"/>
            <a:ext cx="1255923"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Straight Connector 66"/>
          <p:cNvCxnSpPr/>
          <p:nvPr/>
        </p:nvCxnSpPr>
        <p:spPr>
          <a:xfrm>
            <a:off x="5431316" y="4902506"/>
            <a:ext cx="218522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7616543" y="4902506"/>
            <a:ext cx="679158" cy="572877"/>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p:nvPr/>
        </p:nvCxnSpPr>
        <p:spPr>
          <a:xfrm flipH="1">
            <a:off x="4814371" y="5860973"/>
            <a:ext cx="341523" cy="275422"/>
          </a:xfrm>
          <a:prstGeom prst="line">
            <a:avLst/>
          </a:prstGeom>
        </p:spPr>
        <p:style>
          <a:lnRef idx="3">
            <a:schemeClr val="accent1"/>
          </a:lnRef>
          <a:fillRef idx="0">
            <a:schemeClr val="accent1"/>
          </a:fillRef>
          <a:effectRef idx="2">
            <a:schemeClr val="accent1"/>
          </a:effectRef>
          <a:fontRef idx="minor">
            <a:schemeClr val="tx1"/>
          </a:fontRef>
        </p:style>
      </p:cxnSp>
      <p:cxnSp>
        <p:nvCxnSpPr>
          <p:cNvPr id="94" name="Straight Connector 93"/>
          <p:cNvCxnSpPr/>
          <p:nvPr/>
        </p:nvCxnSpPr>
        <p:spPr>
          <a:xfrm flipV="1">
            <a:off x="5155894" y="5860973"/>
            <a:ext cx="1828800"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7" name="Straight Connector 96"/>
          <p:cNvCxnSpPr/>
          <p:nvPr/>
        </p:nvCxnSpPr>
        <p:spPr>
          <a:xfrm flipV="1">
            <a:off x="6984694" y="5627783"/>
            <a:ext cx="154236" cy="2331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flipV="1">
            <a:off x="7138930" y="5627787"/>
            <a:ext cx="115677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07" name="Straight Connector 106"/>
          <p:cNvCxnSpPr/>
          <p:nvPr/>
        </p:nvCxnSpPr>
        <p:spPr>
          <a:xfrm>
            <a:off x="8295701" y="5627783"/>
            <a:ext cx="0" cy="508612"/>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23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smtClean="0"/>
              <a:t>Organizational Structure</a:t>
            </a:r>
          </a:p>
          <a:p>
            <a:pPr>
              <a:buNone/>
            </a:pP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065" y="1123720"/>
            <a:ext cx="7024744" cy="1772809"/>
          </a:xfrm>
        </p:spPr>
        <p:txBody>
          <a:bodyPr>
            <a:normAutofit fontScale="90000"/>
          </a:bodyPr>
          <a:lstStyle/>
          <a:p>
            <a:r>
              <a:rPr lang="en-US" dirty="0" smtClean="0"/>
              <a:t>Management Process:</a:t>
            </a:r>
            <a:br>
              <a:rPr lang="en-US" dirty="0" smtClean="0"/>
            </a:br>
            <a:r>
              <a:rPr lang="en-US" dirty="0" smtClean="0"/>
              <a:t>	</a:t>
            </a:r>
            <a:r>
              <a:rPr lang="en-US" sz="3600" dirty="0" smtClean="0"/>
              <a:t>Management Objectives and 	Priorities</a:t>
            </a:r>
            <a:r>
              <a:rPr lang="en-US" dirty="0" smtClean="0"/>
              <a:t/>
            </a:r>
            <a:br>
              <a:rPr lang="en-US" dirty="0" smtClean="0"/>
            </a:br>
            <a:endParaRPr lang="en-US" dirty="0"/>
          </a:p>
        </p:txBody>
      </p:sp>
      <p:sp>
        <p:nvSpPr>
          <p:cNvPr id="3" name="Content Placeholder 2"/>
          <p:cNvSpPr>
            <a:spLocks noGrp="1"/>
          </p:cNvSpPr>
          <p:nvPr>
            <p:ph idx="1"/>
          </p:nvPr>
        </p:nvSpPr>
        <p:spPr>
          <a:xfrm>
            <a:off x="1043492" y="2533880"/>
            <a:ext cx="6777317" cy="3508977"/>
          </a:xfrm>
        </p:spPr>
        <p:txBody>
          <a:bodyPr/>
          <a:lstStyle/>
          <a:p>
            <a:pPr marL="525780" indent="-457200">
              <a:buFont typeface="+mj-lt"/>
              <a:buAutoNum type="arabicPeriod"/>
            </a:pPr>
            <a:r>
              <a:rPr lang="en-US" dirty="0" smtClean="0"/>
              <a:t>The completion of the project on time before the end of the school semester</a:t>
            </a:r>
          </a:p>
          <a:p>
            <a:pPr marL="525780" indent="-457200">
              <a:buFont typeface="+mj-lt"/>
              <a:buAutoNum type="arabicPeriod"/>
            </a:pPr>
            <a:r>
              <a:rPr lang="en-US" dirty="0" smtClean="0"/>
              <a:t>Meeting a degree of quality as specified at the beginning of the project</a:t>
            </a:r>
          </a:p>
          <a:p>
            <a:pPr marL="525780" indent="-457200">
              <a:buFont typeface="+mj-lt"/>
              <a:buAutoNum type="arabicPeriod"/>
            </a:pPr>
            <a:r>
              <a:rPr lang="en-US" dirty="0" smtClean="0"/>
              <a:t>Complete as many requirements as were planned at the beginning of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28" y="457200"/>
            <a:ext cx="7024744" cy="1438737"/>
          </a:xfrm>
        </p:spPr>
        <p:txBody>
          <a:bodyPr>
            <a:normAutofit/>
          </a:bodyPr>
          <a:lstStyle/>
          <a:p>
            <a:r>
              <a:rPr lang="en-US" dirty="0" smtClean="0"/>
              <a:t>Management Process:</a:t>
            </a:r>
            <a:br>
              <a:rPr lang="en-US" dirty="0" smtClean="0"/>
            </a:br>
            <a:r>
              <a:rPr lang="en-US" dirty="0" smtClean="0"/>
              <a:t>	</a:t>
            </a:r>
            <a:r>
              <a:rPr lang="en-US" sz="3200" dirty="0" smtClean="0"/>
              <a:t>Risk Management</a:t>
            </a:r>
            <a:endParaRPr lang="en-US" sz="3200" dirty="0"/>
          </a:p>
        </p:txBody>
      </p:sp>
      <p:graphicFrame>
        <p:nvGraphicFramePr>
          <p:cNvPr id="4" name="Table 3"/>
          <p:cNvGraphicFramePr>
            <a:graphicFrameLocks noGrp="1"/>
          </p:cNvGraphicFramePr>
          <p:nvPr/>
        </p:nvGraphicFramePr>
        <p:xfrm>
          <a:off x="796064" y="2071171"/>
          <a:ext cx="7631841" cy="4262492"/>
        </p:xfrm>
        <a:graphic>
          <a:graphicData uri="http://schemas.openxmlformats.org/drawingml/2006/table">
            <a:tbl>
              <a:tblPr/>
              <a:tblGrid>
                <a:gridCol w="337511"/>
                <a:gridCol w="1169644"/>
                <a:gridCol w="829384"/>
                <a:gridCol w="563556"/>
                <a:gridCol w="893183"/>
                <a:gridCol w="648621"/>
                <a:gridCol w="1169644"/>
                <a:gridCol w="882550"/>
                <a:gridCol w="1137748"/>
              </a:tblGrid>
              <a:tr h="516665">
                <a:tc>
                  <a:txBody>
                    <a:bodyPr/>
                    <a:lstStyle/>
                    <a:p>
                      <a:pPr marL="0" marR="0" algn="ctr">
                        <a:spcBef>
                          <a:spcPts val="0"/>
                        </a:spcBef>
                        <a:spcAft>
                          <a:spcPts val="0"/>
                        </a:spcAft>
                      </a:pPr>
                      <a:r>
                        <a:rPr lang="en-US" sz="900" dirty="0">
                          <a:latin typeface="Arial"/>
                          <a:ea typeface="Calibri"/>
                          <a:cs typeface="Arial"/>
                        </a:rPr>
                        <a:t>#</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Risk Title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Likelihood to Occur</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Impact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Cost</a:t>
                      </a:r>
                      <a:endParaRPr lang="en-US" sz="1000">
                        <a:latin typeface="Arial"/>
                        <a:ea typeface="Calibri"/>
                        <a:cs typeface="Times New Roman"/>
                      </a:endParaRPr>
                    </a:p>
                    <a:p>
                      <a:pPr marL="0" marR="0" algn="ctr">
                        <a:spcBef>
                          <a:spcPts val="0"/>
                        </a:spcBef>
                        <a:spcAft>
                          <a:spcPts val="0"/>
                        </a:spcAft>
                      </a:pPr>
                      <a:r>
                        <a:rPr lang="en-US" sz="900">
                          <a:latin typeface="Arial"/>
                          <a:ea typeface="Calibri"/>
                          <a:cs typeface="Arial"/>
                        </a:rPr>
                        <a:t>1-10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Priority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Retirement or Mitigation Plan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a:latin typeface="Arial"/>
                          <a:ea typeface="Calibri"/>
                          <a:cs typeface="Arial"/>
                        </a:rPr>
                        <a:t>Responsible Engineer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spcBef>
                          <a:spcPts val="0"/>
                        </a:spcBef>
                        <a:spcAft>
                          <a:spcPts val="0"/>
                        </a:spcAft>
                      </a:pPr>
                      <a:r>
                        <a:rPr lang="en-US" sz="900" dirty="0">
                          <a:latin typeface="Arial"/>
                          <a:ea typeface="Calibri"/>
                          <a:cs typeface="Arial"/>
                        </a:rPr>
                        <a:t>Target Completion Date</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904165">
                <a:tc>
                  <a:txBody>
                    <a:bodyPr/>
                    <a:lstStyle/>
                    <a:p>
                      <a:pPr marL="0" marR="0" algn="ctr">
                        <a:spcBef>
                          <a:spcPts val="0"/>
                        </a:spcBef>
                        <a:spcAft>
                          <a:spcPts val="0"/>
                        </a:spcAft>
                      </a:pPr>
                      <a:r>
                        <a:rPr lang="en-US" sz="900">
                          <a:latin typeface="Arial"/>
                          <a:ea typeface="Calibri"/>
                          <a:cs typeface="Arial"/>
                        </a:rPr>
                        <a:t>1</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Requirements Inflation</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Add additional features depending on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04/02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65">
                <a:tc>
                  <a:txBody>
                    <a:bodyPr/>
                    <a:lstStyle/>
                    <a:p>
                      <a:pPr marL="0" marR="0" algn="ctr">
                        <a:spcBef>
                          <a:spcPts val="0"/>
                        </a:spcBef>
                        <a:spcAft>
                          <a:spcPts val="0"/>
                        </a:spcAft>
                      </a:pPr>
                      <a:r>
                        <a:rPr lang="en-US" sz="900">
                          <a:latin typeface="Arial"/>
                          <a:ea typeface="Calibri"/>
                          <a:cs typeface="Arial"/>
                        </a:rPr>
                        <a:t>2</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Poor Productivity</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10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Keep developers engaged and motivated.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Shortfalls in 3</a:t>
                      </a:r>
                      <a:r>
                        <a:rPr lang="en-US" sz="900" baseline="30000">
                          <a:latin typeface="Arial"/>
                          <a:ea typeface="Calibri"/>
                          <a:cs typeface="Arial"/>
                        </a:rPr>
                        <a:t>rd</a:t>
                      </a:r>
                      <a:r>
                        <a:rPr lang="en-US" sz="900">
                          <a:latin typeface="Arial"/>
                          <a:ea typeface="Calibri"/>
                          <a:cs typeface="Arial"/>
                        </a:rPr>
                        <a:t> party software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336</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Analyze software capabilities in advance.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TBD</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04/15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499">
                <a:tc>
                  <a:txBody>
                    <a:bodyPr/>
                    <a:lstStyle/>
                    <a:p>
                      <a:pPr marL="0" marR="0" algn="ctr">
                        <a:spcBef>
                          <a:spcPts val="0"/>
                        </a:spcBef>
                        <a:spcAft>
                          <a:spcPts val="0"/>
                        </a:spcAft>
                      </a:pPr>
                      <a:r>
                        <a:rPr lang="en-US" sz="900">
                          <a:latin typeface="Arial"/>
                          <a:ea typeface="Calibri"/>
                          <a:cs typeface="Arial"/>
                        </a:rPr>
                        <a:t>4</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Insufficient time</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8</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9</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Follow schedule.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Project Leader</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04/30</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999">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Unforeseen software defects</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7</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45</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Allocate enough time for defect resolution. </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a:latin typeface="Arial"/>
                          <a:ea typeface="Calibri"/>
                          <a:cs typeface="Arial"/>
                        </a:rPr>
                        <a:t>All</a:t>
                      </a:r>
                      <a:endParaRPr lang="en-US" sz="100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dirty="0">
                          <a:latin typeface="Arial"/>
                          <a:ea typeface="Calibri"/>
                          <a:cs typeface="Arial"/>
                        </a:rPr>
                        <a:t>04/16</a:t>
                      </a:r>
                      <a:endParaRPr lang="en-US" sz="1000" dirty="0">
                        <a:latin typeface="Arial"/>
                        <a:ea typeface="Calibri"/>
                        <a:cs typeface="Times New Roman"/>
                      </a:endParaRPr>
                    </a:p>
                  </a:txBody>
                  <a:tcPr marL="58994" marR="589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1294</TotalTime>
  <Words>965</Words>
  <Application>Microsoft Office PowerPoint</Application>
  <PresentationFormat>On-screen Show (4:3)</PresentationFormat>
  <Paragraphs>304</Paragraphs>
  <Slides>35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Austin</vt:lpstr>
      <vt:lpstr>Visio</vt:lpstr>
      <vt:lpstr>iBudget (Final Presentation)</vt:lpstr>
      <vt:lpstr>What is iBudget?</vt:lpstr>
      <vt:lpstr>Competition: Mint.com</vt:lpstr>
      <vt:lpstr>Competitive Advantage</vt:lpstr>
      <vt:lpstr>Software Development Life Cycle</vt:lpstr>
      <vt:lpstr>Project Organization   Process Model: Unified Process</vt:lpstr>
      <vt:lpstr>Project Organization</vt:lpstr>
      <vt:lpstr>Management Process:  Management Objectives and  Priorities </vt:lpstr>
      <vt:lpstr>Management Process:  Risk Management</vt:lpstr>
      <vt:lpstr>Management Process:  Monitoring and controlling  mechanism </vt:lpstr>
      <vt:lpstr>Management Process:  Staffing Plan</vt:lpstr>
      <vt:lpstr>Budget and resource allocation </vt:lpstr>
      <vt:lpstr>Time spent</vt:lpstr>
      <vt:lpstr>Estimate vs Actual time spent </vt:lpstr>
      <vt:lpstr>Schedule</vt:lpstr>
      <vt:lpstr>Configuration Management and Version Control</vt:lpstr>
      <vt:lpstr>Requirements</vt:lpstr>
      <vt:lpstr>Requirements</vt:lpstr>
      <vt:lpstr>Use Case Diagram</vt:lpstr>
      <vt:lpstr>Software Quality</vt:lpstr>
      <vt:lpstr>Bug Tracking</vt:lpstr>
      <vt:lpstr>What could we have done better? </vt:lpstr>
      <vt:lpstr>System Architecture</vt:lpstr>
      <vt:lpstr>Design Patterns</vt:lpstr>
      <vt:lpstr>Data Description</vt:lpstr>
      <vt:lpstr>Human Interface Design</vt:lpstr>
      <vt:lpstr>Human Interface Design</vt:lpstr>
      <vt:lpstr>Human Interface Design Dashboard View</vt:lpstr>
      <vt:lpstr>Human Interface Design Transaction View</vt:lpstr>
      <vt:lpstr>Human Interface Design</vt:lpstr>
      <vt:lpstr>Human Interface Design Custom CSV Mapping</vt:lpstr>
      <vt:lpstr>Human Interface Design</vt:lpstr>
      <vt:lpstr>Human Interface Design</vt:lpstr>
      <vt:lpstr>Q &amp; A</vt:lpstr>
      <vt:lpstr>Online Demonstation</vt:lpstr>
    </vt:vector>
  </TitlesOfParts>
  <Company>SimpleFunctions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iBudget</dc:title>
  <dc:creator>Churk Leung</dc:creator>
  <cp:lastModifiedBy>Quan C. Pham</cp:lastModifiedBy>
  <cp:revision>84</cp:revision>
  <dcterms:created xsi:type="dcterms:W3CDTF">2012-02-11T22:55:44Z</dcterms:created>
  <dcterms:modified xsi:type="dcterms:W3CDTF">2012-04-30T03:52:00Z</dcterms:modified>
</cp:coreProperties>
</file>