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67" r:id="rId4"/>
    <p:sldId id="274" r:id="rId5"/>
    <p:sldId id="268" r:id="rId6"/>
    <p:sldId id="275" r:id="rId7"/>
    <p:sldId id="269" r:id="rId8"/>
    <p:sldId id="277" r:id="rId9"/>
    <p:sldId id="276" r:id="rId10"/>
    <p:sldId id="278" r:id="rId11"/>
    <p:sldId id="270" r:id="rId12"/>
    <p:sldId id="290" r:id="rId13"/>
    <p:sldId id="291" r:id="rId14"/>
    <p:sldId id="279" r:id="rId15"/>
    <p:sldId id="271" r:id="rId16"/>
    <p:sldId id="292" r:id="rId17"/>
    <p:sldId id="293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82" r:id="rId28"/>
    <p:sldId id="259" r:id="rId29"/>
    <p:sldId id="257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Estimate:</c:v>
                </c:pt>
              </c:strCache>
            </c:strRef>
          </c:tx>
          <c:spPr>
            <a:solidFill>
              <a:srgbClr val="004586"/>
            </a:solidFill>
          </c:spPr>
          <c:invertIfNegative val="1"/>
          <c:cat>
            <c:strRef>
              <c:f>categories</c:f>
              <c:strCache>
                <c:ptCount val="4"/>
                <c:pt idx="0">
                  <c:v>team member 1</c:v>
                </c:pt>
                <c:pt idx="1">
                  <c:v>team member 2</c:v>
                </c:pt>
                <c:pt idx="2">
                  <c:v>team member 3</c:v>
                </c:pt>
                <c:pt idx="3">
                  <c:v>team member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3.9756944444444402</c:v>
                </c:pt>
                <c:pt idx="1">
                  <c:v>5.9444444444444402</c:v>
                </c:pt>
                <c:pt idx="2">
                  <c:v>3.46875</c:v>
                </c:pt>
                <c:pt idx="3">
                  <c:v>4.6805555555555598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Actual:</c:v>
                </c:pt>
              </c:strCache>
            </c:strRef>
          </c:tx>
          <c:spPr>
            <a:solidFill>
              <a:srgbClr val="FF420E"/>
            </a:solidFill>
          </c:spPr>
          <c:invertIfNegative val="1"/>
          <c:cat>
            <c:strRef>
              <c:f>categories</c:f>
              <c:strCache>
                <c:ptCount val="4"/>
                <c:pt idx="0">
                  <c:v>team member 1</c:v>
                </c:pt>
                <c:pt idx="1">
                  <c:v>team member 2</c:v>
                </c:pt>
                <c:pt idx="2">
                  <c:v>team member 3</c:v>
                </c:pt>
                <c:pt idx="3">
                  <c:v>team member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5.5381944444444402</c:v>
                </c:pt>
                <c:pt idx="1">
                  <c:v>3.9270833333333299</c:v>
                </c:pt>
                <c:pt idx="2">
                  <c:v>2.84375</c:v>
                </c:pt>
                <c:pt idx="3">
                  <c:v>3.4826388888888902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568832"/>
        <c:axId val="74570368"/>
      </c:barChart>
      <c:catAx>
        <c:axId val="74568832"/>
        <c:scaling>
          <c:orientation val="minMax"/>
        </c:scaling>
        <c:delete val="1"/>
        <c:axPos val="b"/>
        <c:majorTickMark val="out"/>
        <c:minorTickMark val="none"/>
        <c:tickLblPos val="nextTo"/>
        <c:crossAx val="74570368"/>
        <c:crossesAt val="0"/>
        <c:auto val="1"/>
        <c:lblAlgn val="ctr"/>
        <c:lblOffset val="100"/>
        <c:noMultiLvlLbl val="1"/>
      </c:catAx>
      <c:valAx>
        <c:axId val="74570368"/>
        <c:scaling>
          <c:orientation val="minMax"/>
        </c:scaling>
        <c:delete val="1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74568832"/>
        <c:crossesAt val="0"/>
        <c:crossBetween val="between"/>
      </c:valAx>
      <c:spPr>
        <a:ln>
          <a:solidFill>
            <a:srgbClr val="B3B3B3"/>
          </a:solidFill>
        </a:ln>
      </c:spPr>
    </c:plotArea>
    <c:legend>
      <c:legendPos val="r"/>
      <c:layout/>
      <c:overlay val="1"/>
    </c:legend>
    <c:plotVisOnly val="1"/>
    <c:dispBlanksAs val="zero"/>
    <c:showDLblsOverMax val="1"/>
  </c:chart>
  <c:spPr>
    <a:solidFill>
      <a:srgbClr val="FFFFFF"/>
    </a:solidFill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Row 26</c:v>
                </c:pt>
              </c:strCache>
            </c:strRef>
          </c:tx>
          <c:spPr>
            <a:solidFill>
              <a:srgbClr val="004586"/>
            </a:solidFill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420E"/>
              </a:solidFill>
            </c:spPr>
          </c:dPt>
          <c:cat>
            <c:strRef>
              <c:f>categories</c:f>
              <c:strCache>
                <c:ptCount val="2"/>
                <c:pt idx="0">
                  <c:v>Estimate:</c:v>
                </c:pt>
                <c:pt idx="1">
                  <c:v>Actual: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19.4340277777778</c:v>
                </c:pt>
                <c:pt idx="1">
                  <c:v>16.6979166666667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ln>
          <a:solidFill>
            <a:srgbClr val="B3B3B3"/>
          </a:solidFill>
        </a:ln>
      </c:spPr>
    </c:plotArea>
    <c:legend>
      <c:legendPos val="r"/>
      <c:layout/>
      <c:overlay val="1"/>
    </c:legend>
    <c:plotVisOnly val="1"/>
    <c:dispBlanksAs val="zero"/>
    <c:showDLblsOverMax val="1"/>
  </c:chart>
  <c:spPr>
    <a:solidFill>
      <a:srgbClr val="FFFFFF"/>
    </a:solidFill>
  </c:spPr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s679-b1-class-project/w/li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ibudget.simplefunction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(Final Presentation)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209000"/>
            <a:ext cx="2165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iTeam:</a:t>
            </a:r>
          </a:p>
          <a:p>
            <a:r>
              <a:rPr lang="en-US" dirty="0" err="1" smtClean="0"/>
              <a:t>Churk</a:t>
            </a:r>
            <a:r>
              <a:rPr lang="en-US" dirty="0" smtClean="0"/>
              <a:t>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Staffing Plan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489" y="2566930"/>
          <a:ext cx="7127596" cy="3382179"/>
        </p:xfrm>
        <a:graphic>
          <a:graphicData uri="http://schemas.openxmlformats.org/drawingml/2006/table">
            <a:tbl>
              <a:tblPr/>
              <a:tblGrid>
                <a:gridCol w="1018228"/>
                <a:gridCol w="1018228"/>
                <a:gridCol w="1018228"/>
                <a:gridCol w="1018228"/>
                <a:gridCol w="1018228"/>
                <a:gridCol w="1018228"/>
                <a:gridCol w="1018228"/>
              </a:tblGrid>
              <a:tr h="770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Team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CM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QA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Requirement Management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Design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latin typeface="Arial"/>
                          <a:ea typeface="Calibri"/>
                          <a:cs typeface="Arial"/>
                        </a:rPr>
                        <a:t>Implementation Leader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872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Vladimir Velev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Jonathan Reimels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Vanya Dineva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Laurene Assayah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Churk Leung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Calibri"/>
                          <a:cs typeface="Arial"/>
                        </a:rPr>
                        <a:t>Quan Pham</a:t>
                      </a:r>
                      <a:endParaRPr lang="en-US" sz="13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endParaRPr lang="en-US" sz="13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4413" marR="744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3" y="818002"/>
            <a:ext cx="76979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Budget and resource allocation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6064" y="2115240"/>
            <a:ext cx="7697942" cy="429657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b="1" dirty="0" smtClean="0"/>
              <a:t>Estimate LOC: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dirty="0" smtClean="0"/>
              <a:t>	FP = (∑</a:t>
            </a:r>
            <a:r>
              <a:rPr lang="en-US" sz="3300" dirty="0" err="1" smtClean="0"/>
              <a:t>UFP_i</a:t>
            </a:r>
            <a:r>
              <a:rPr lang="en-US" sz="3300" dirty="0" smtClean="0"/>
              <a:t>)*GCF</a:t>
            </a:r>
          </a:p>
          <a:p>
            <a:pPr>
              <a:buNone/>
            </a:pPr>
            <a:r>
              <a:rPr lang="en-US" sz="3300" dirty="0" smtClean="0"/>
              <a:t>		</a:t>
            </a:r>
            <a:r>
              <a:rPr lang="en-US" sz="3300" dirty="0" err="1" smtClean="0"/>
              <a:t>UFP_i</a:t>
            </a:r>
            <a:r>
              <a:rPr lang="en-US" sz="3300" dirty="0" smtClean="0"/>
              <a:t> = 3 (EI) + 4 (EO) + 3 (EIN) + 7 (ILF) + 5 (ELF) = 22</a:t>
            </a:r>
          </a:p>
          <a:p>
            <a:pPr>
              <a:buNone/>
            </a:pPr>
            <a:r>
              <a:rPr lang="en-US" sz="3300" dirty="0" smtClean="0"/>
              <a:t>		GCF = 0.65 + 0.01 * 42 = 1.07</a:t>
            </a:r>
          </a:p>
          <a:p>
            <a:pPr>
              <a:buNone/>
            </a:pPr>
            <a:r>
              <a:rPr lang="en-US" sz="3300" dirty="0" smtClean="0"/>
              <a:t>	FP = 23.54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dirty="0" smtClean="0"/>
              <a:t>	LOC = 23.54 * (600 LOC/FP) = 14 KLOC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b="1" dirty="0" smtClean="0"/>
              <a:t>COCOMOI: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pPr>
              <a:buNone/>
            </a:pPr>
            <a:r>
              <a:rPr lang="en-US" sz="3300" dirty="0" smtClean="0"/>
              <a:t>Effort Applied (E) = 3.0 * (14)^1.12 = 57 man-months</a:t>
            </a:r>
          </a:p>
          <a:p>
            <a:pPr>
              <a:buNone/>
            </a:pPr>
            <a:r>
              <a:rPr lang="en-US" sz="3300" dirty="0" smtClean="0"/>
              <a:t>Development Time (D) = 2.5 * (57)^0.38 = 11 months</a:t>
            </a:r>
          </a:p>
          <a:p>
            <a:pPr>
              <a:buNone/>
            </a:pPr>
            <a:r>
              <a:rPr lang="en-US" sz="3300" dirty="0" smtClean="0"/>
              <a:t>People required (P) = 57/11 = 6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54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4C600"/>
                </a:solidFill>
                <a:ea typeface="Century Gothic"/>
              </a:rPr>
              <a:t>Estimate </a:t>
            </a:r>
            <a:r>
              <a:rPr lang="en-US" dirty="0" err="1">
                <a:solidFill>
                  <a:srgbClr val="94C600"/>
                </a:solidFill>
                <a:ea typeface="Century Gothic"/>
              </a:rPr>
              <a:t>vs</a:t>
            </a:r>
            <a:r>
              <a:rPr lang="en-US" dirty="0">
                <a:solidFill>
                  <a:srgbClr val="94C600"/>
                </a:solidFill>
                <a:ea typeface="Century Gothic"/>
              </a:rPr>
              <a:t> Actual time spent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224690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6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8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80501" y="1608465"/>
          <a:ext cx="7194015" cy="4441482"/>
        </p:xfrm>
        <a:graphic>
          <a:graphicData uri="http://schemas.openxmlformats.org/drawingml/2006/table">
            <a:tbl>
              <a:tblPr/>
              <a:tblGrid>
                <a:gridCol w="3278097"/>
                <a:gridCol w="786151"/>
                <a:gridCol w="786151"/>
                <a:gridCol w="2343616"/>
              </a:tblGrid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2/13/12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3/19/12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5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Review preliminary software specifications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2/13/12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3/12/12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Reimels,Laurene Assayah,Quan Pham,Vanya Dineva,Vladimir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functional specifications - front end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Tue 2/14/12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3/23/12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Vanya Dineva,Quan Pham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functional specifications - back end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Sat 2/18/12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Review functional specifications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Laurene Assayah,Vladimir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Design complete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Development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Identify modular/tiered design parameters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3/19/12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7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code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2/27/12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4/20/12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Reimels,Quan Pham,Vanya Dineva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5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Developer testing (primary debugging)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3/5/12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Reimels,Laurene Assayah,Quan Pham,Vanya Dineva,Vladimir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Development complete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Fri 4/27/12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Testing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4/2/12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Develop test plans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4/2/12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Vanya Dineva,Laurene Assayah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7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Review test plans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Churk Y. Leung,Jonathan Reimels,Quan Pham,Vladimir Velev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Implement Test Plans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4/9/12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Vanya Dineva,Laurene Assayah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  Unit testing complete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Mon 4/16/12</a:t>
                      </a:r>
                      <a:endParaRPr lang="en-US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7873" marR="67873" marT="0" marB="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and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Project Hosting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Contain all project documents</a:t>
            </a:r>
          </a:p>
          <a:p>
            <a:r>
              <a:rPr lang="en-US" dirty="0" smtClean="0"/>
              <a:t>Configuration summary will be managed in the project wiki </a:t>
            </a:r>
          </a:p>
          <a:p>
            <a:pPr lvl="1">
              <a:buFont typeface="Wingdings" pitchFamily="2" charset="2"/>
              <a:buChar char="§"/>
            </a:pPr>
            <a:r>
              <a:rPr lang="en-US" u="sng" dirty="0" smtClean="0">
                <a:hlinkClick r:id="rId2"/>
              </a:rPr>
              <a:t>http://code.google.com/p/cs679-b1-class-project/w/list</a:t>
            </a:r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(from Google Project Hosting)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to control versions of all project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SzPct val="45000"/>
              <a:buFont typeface="StarSymbol"/>
              <a:buChar char=""/>
            </a:pPr>
            <a:r>
              <a:rPr lang="en-US" sz="3200" dirty="0"/>
              <a:t>Functional requirements: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Create an account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Log In / Log out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Edit profile information (password, name)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Upload CSV file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Handle budgets, categories and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8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41581"/>
            <a:ext cx="6777317" cy="3508977"/>
          </a:xfrm>
        </p:spPr>
        <p:txBody>
          <a:bodyPr>
            <a:normAutofit fontScale="85000" lnSpcReduction="20000"/>
          </a:bodyPr>
          <a:lstStyle/>
          <a:p>
            <a:pPr algn="just">
              <a:buSzPct val="45000"/>
              <a:buFont typeface="StarSymbol"/>
              <a:buChar char=""/>
            </a:pPr>
            <a:r>
              <a:rPr lang="en-US" sz="3200" dirty="0"/>
              <a:t> Non-Functional requirements: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Consistent look for different browsers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Enforce strong password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End of session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Maintainability, portability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4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45000"/>
              <a:buFont typeface="StarSymbol"/>
              <a:buChar char=""/>
            </a:pPr>
            <a:r>
              <a:rPr lang="en-US" dirty="0"/>
              <a:t>Each team member responsible for the quality of his/her work</a:t>
            </a:r>
          </a:p>
          <a:p>
            <a:pPr algn="just">
              <a:buSzPct val="45000"/>
              <a:buFont typeface="StarSymbol"/>
              <a:buChar char=""/>
            </a:pPr>
            <a:endParaRPr lang="en-US" dirty="0"/>
          </a:p>
          <a:p>
            <a:pPr>
              <a:buSzPct val="45000"/>
              <a:buFont typeface="StarSymbol"/>
              <a:buChar char=""/>
            </a:pPr>
            <a:r>
              <a:rPr lang="en-US" dirty="0"/>
              <a:t> Each project artifact was inspected by at least 2 reviewers before submission</a:t>
            </a:r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ea typeface="Century Gothic"/>
              </a:rPr>
              <a:t> Set of coding standards</a:t>
            </a:r>
            <a:endParaRPr lang="en-US"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ea typeface="Century Gothic"/>
              </a:rPr>
              <a:t>Google code issue tracker used for issues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149871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could we have done better?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45000"/>
              <a:buFont typeface="StarSymbol"/>
              <a:buChar char=""/>
            </a:pPr>
            <a:r>
              <a:rPr lang="en-US" dirty="0">
                <a:solidFill>
                  <a:srgbClr val="000000"/>
                </a:solidFill>
              </a:rPr>
              <a:t>Better task allocation</a:t>
            </a:r>
            <a:endParaRPr lang="en-US" dirty="0"/>
          </a:p>
          <a:p>
            <a:pPr algn="just">
              <a:buSzPct val="45000"/>
              <a:buFont typeface="StarSymbol"/>
              <a:buChar char=""/>
            </a:pPr>
            <a:endParaRPr lang="en-US"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solidFill>
                  <a:srgbClr val="000000"/>
                </a:solidFill>
              </a:rPr>
              <a:t> Pair programming</a:t>
            </a:r>
            <a:endParaRPr lang="en-US" dirty="0"/>
          </a:p>
          <a:p>
            <a:pPr>
              <a:buSzPct val="45000"/>
              <a:buFont typeface="StarSymbol"/>
              <a:buChar char=""/>
            </a:pPr>
            <a:r>
              <a:rPr lang="en-US" dirty="0">
                <a:solidFill>
                  <a:srgbClr val="000000"/>
                </a:solidFill>
                <a:ea typeface="Century Gothic"/>
              </a:rPr>
              <a:t> Unit tests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iBudget?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65" y="1726841"/>
            <a:ext cx="6777317" cy="43765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web-based personal financial management service designed to:</a:t>
            </a:r>
          </a:p>
          <a:p>
            <a:pPr>
              <a:buNone/>
            </a:pPr>
            <a:endParaRPr lang="en-US" dirty="0" smtClean="0"/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Keep track of all your financial accounts into one place</a:t>
            </a:r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Allow you to set a budget</a:t>
            </a:r>
          </a:p>
          <a:p>
            <a:pPr marL="525780" indent="-457200">
              <a:buFont typeface="Wingdings" pitchFamily="2" charset="2"/>
              <a:buChar char="Ø"/>
            </a:pPr>
            <a:r>
              <a:rPr lang="en-US" dirty="0" smtClean="0"/>
              <a:t>Manage individual transactions</a:t>
            </a:r>
          </a:p>
          <a:p>
            <a:pPr marL="525780" indent="-457200">
              <a:buFont typeface="+mj-lt"/>
              <a:buAutoNum type="alphaUcPeriod"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631" y="3316287"/>
            <a:ext cx="3333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Factory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5" name="Picture" descr="A description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617" y="1439603"/>
            <a:ext cx="6705600" cy="50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51527" y="5747666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/>
              <a:t>A = Auto </a:t>
            </a:r>
            <a:r>
              <a:rPr lang="en-US" sz="1200" b="1" dirty="0" smtClean="0"/>
              <a:t>Increment;  N </a:t>
            </a:r>
            <a:r>
              <a:rPr lang="en-US" sz="1200" b="1" dirty="0"/>
              <a:t>= NOT </a:t>
            </a:r>
            <a:r>
              <a:rPr lang="en-US" sz="1200" b="1" dirty="0" smtClean="0"/>
              <a:t>NULL;  P </a:t>
            </a:r>
            <a:r>
              <a:rPr lang="en-US" sz="1200" b="1" dirty="0"/>
              <a:t>= Primary Key</a:t>
            </a:r>
          </a:p>
          <a:p>
            <a:r>
              <a:rPr lang="en-US" sz="1200" b="1" dirty="0"/>
              <a:t>U = </a:t>
            </a:r>
            <a:r>
              <a:rPr lang="en-US" sz="1200" b="1" dirty="0" smtClean="0"/>
              <a:t>Unique;  I  </a:t>
            </a:r>
            <a:r>
              <a:rPr lang="en-US" sz="1200" b="1" dirty="0"/>
              <a:t>= </a:t>
            </a:r>
            <a:r>
              <a:rPr lang="en-US" sz="1200" b="1" dirty="0" smtClean="0"/>
              <a:t>Indexed;  D </a:t>
            </a:r>
            <a:r>
              <a:rPr lang="en-US" sz="1200" b="1" dirty="0"/>
              <a:t>= Has default value assigned</a:t>
            </a:r>
          </a:p>
          <a:p>
            <a:r>
              <a:rPr lang="en-US" sz="1200" b="1" dirty="0"/>
              <a:t>F = Foreign Key</a:t>
            </a:r>
          </a:p>
        </p:txBody>
      </p:sp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pic>
        <p:nvPicPr>
          <p:cNvPr id="7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36" y="1708727"/>
            <a:ext cx="4054765" cy="40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9930"/>
              </p:ext>
            </p:extLst>
          </p:nvPr>
        </p:nvGraphicFramePr>
        <p:xfrm>
          <a:off x="4399912" y="1279872"/>
          <a:ext cx="4282558" cy="523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Visio" r:id="rId4" imgW="4580844" imgH="5596830" progId="">
                  <p:embed/>
                </p:oleObj>
              </mc:Choice>
              <mc:Fallback>
                <p:oleObj name="Visio" r:id="rId4" imgW="4580844" imgH="559683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912" y="1279872"/>
                        <a:ext cx="4282558" cy="5235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1551710"/>
            <a:ext cx="6851073" cy="462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80796"/>
              </p:ext>
            </p:extLst>
          </p:nvPr>
        </p:nvGraphicFramePr>
        <p:xfrm>
          <a:off x="7213600" y="933016"/>
          <a:ext cx="14478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Visio" r:id="rId4" imgW="1447108" imgH="5311032" progId="">
                  <p:embed/>
                </p:oleObj>
              </mc:Choice>
              <mc:Fallback>
                <p:oleObj name="Visio" r:id="rId4" imgW="1447108" imgH="531103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933016"/>
                        <a:ext cx="1447800" cy="532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" descr="A description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990" y="1175904"/>
            <a:ext cx="594296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0854" y="2434012"/>
            <a:ext cx="5943600" cy="405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3" y="2419927"/>
            <a:ext cx="4981518" cy="2767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41668"/>
              </p:ext>
            </p:extLst>
          </p:nvPr>
        </p:nvGraphicFramePr>
        <p:xfrm>
          <a:off x="5458691" y="1279873"/>
          <a:ext cx="320992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Visio" r:id="rId4" imgW="3204214" imgH="5082432" progId="">
                  <p:embed/>
                </p:oleObj>
              </mc:Choice>
              <mc:Fallback>
                <p:oleObj name="Visio" r:id="rId4" imgW="3204214" imgH="508243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691" y="1279873"/>
                        <a:ext cx="3209925" cy="508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" descr="A description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36" y="1749483"/>
            <a:ext cx="5943600" cy="380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055" y="1279873"/>
            <a:ext cx="2586182" cy="518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Demonstation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http://ibudget.simplefunctions.com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each take turn to show the pages or functionalities that we worked on.</a:t>
            </a:r>
            <a:endParaRPr lang="en-US" dirty="0"/>
          </a:p>
        </p:txBody>
      </p:sp>
      <p:pic>
        <p:nvPicPr>
          <p:cNvPr id="1026" name="Picture 2" descr="HTML5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02" y="485633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We can pick out section of source code that we want to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Competition: Mint.com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605" y="1795749"/>
            <a:ext cx="5640636" cy="2448552"/>
          </a:xfrm>
        </p:spPr>
        <p:txBody>
          <a:bodyPr>
            <a:normAutofit/>
          </a:bodyPr>
          <a:lstStyle/>
          <a:p>
            <a:r>
              <a:rPr lang="en-US" dirty="0" smtClean="0"/>
              <a:t>See all accounts</a:t>
            </a:r>
          </a:p>
          <a:p>
            <a:r>
              <a:rPr lang="en-US" dirty="0" smtClean="0"/>
              <a:t>Auto categorization</a:t>
            </a:r>
          </a:p>
          <a:p>
            <a:r>
              <a:rPr lang="en-US" dirty="0" smtClean="0"/>
              <a:t>Timely alerts to email and phone</a:t>
            </a:r>
          </a:p>
          <a:p>
            <a:r>
              <a:rPr lang="en-US" dirty="0" smtClean="0"/>
              <a:t>Helpful graphs</a:t>
            </a:r>
            <a:endParaRPr lang="en-US" dirty="0"/>
          </a:p>
        </p:txBody>
      </p:sp>
      <p:pic>
        <p:nvPicPr>
          <p:cNvPr id="16386" name="Picture 2" descr="File:Mint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3322" y="2310735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3079691"/>
            <a:ext cx="7430925" cy="63858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286439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Competitive Advantage</a:t>
            </a:r>
            <a:endParaRPr lang="en-US" dirty="0"/>
          </a:p>
        </p:txBody>
      </p:sp>
      <p:pic>
        <p:nvPicPr>
          <p:cNvPr id="16386" name="Picture 2" descr="File:Mint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789" y="1293519"/>
            <a:ext cx="2747020" cy="2060265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4639733" y="1738489"/>
            <a:ext cx="0" cy="4312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6829" y="1894901"/>
            <a:ext cx="2097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065" y="2984452"/>
            <a:ext cx="343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NOT require: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A secure connection to a financial institution</a:t>
            </a:r>
          </a:p>
          <a:p>
            <a:pPr marL="342900" indent="-342900">
              <a:buFont typeface="+mj-lt"/>
              <a:buAutoNum type="alphaLcParenR"/>
            </a:pPr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Login credentials to a financial institution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3789" y="2984451"/>
            <a:ext cx="301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Requires:</a:t>
            </a:r>
          </a:p>
          <a:p>
            <a:endParaRPr lang="en-US" dirty="0" smtClean="0"/>
          </a:p>
          <a:p>
            <a:r>
              <a:rPr lang="en-US" dirty="0" smtClean="0"/>
              <a:t>Account credentials to financial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98" y="605927"/>
            <a:ext cx="8023392" cy="15974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Organization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Process Model: Unified Process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1802" y="2357610"/>
          <a:ext cx="7847120" cy="394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80"/>
                <a:gridCol w="1476260"/>
                <a:gridCol w="1377109"/>
                <a:gridCol w="1498294"/>
                <a:gridCol w="1421177"/>
              </a:tblGrid>
              <a:tr h="5853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 4</a:t>
                      </a:r>
                      <a:endParaRPr lang="en-US" dirty="0"/>
                    </a:p>
                  </a:txBody>
                  <a:tcPr/>
                </a:tc>
              </a:tr>
              <a:tr h="949792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656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7773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586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798284" y="3745735"/>
            <a:ext cx="54974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98284" y="3128790"/>
            <a:ext cx="132203" cy="6169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30487" y="3128790"/>
            <a:ext cx="2500829" cy="1432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31316" y="3272010"/>
            <a:ext cx="253388" cy="319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84704" y="3591499"/>
            <a:ext cx="2610997" cy="1542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26246" y="4638101"/>
            <a:ext cx="48694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75393" y="5475383"/>
            <a:ext cx="41203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14371" y="6136395"/>
            <a:ext cx="34813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426246" y="4505899"/>
            <a:ext cx="749147" cy="132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75393" y="3988106"/>
            <a:ext cx="132202" cy="5177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07595" y="3988106"/>
            <a:ext cx="1123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31316" y="3988106"/>
            <a:ext cx="1553378" cy="2533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84694" y="4241494"/>
            <a:ext cx="154236" cy="264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38930" y="4505899"/>
            <a:ext cx="1156771" cy="132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175393" y="4902506"/>
            <a:ext cx="1255923" cy="5728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31316" y="4902506"/>
            <a:ext cx="2185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16543" y="4902506"/>
            <a:ext cx="679158" cy="5728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814371" y="5860973"/>
            <a:ext cx="341523" cy="275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155894" y="5860973"/>
            <a:ext cx="182880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984694" y="5627783"/>
            <a:ext cx="154236" cy="233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138930" y="5627787"/>
            <a:ext cx="115677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295701" y="5627783"/>
            <a:ext cx="0" cy="5086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Structure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1123720"/>
            <a:ext cx="7024744" cy="1772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Management Objectives and 	Priorities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33880"/>
            <a:ext cx="6777317" cy="3508977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The completion of the project on time before the end of the school semester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Meeting a degree of quality as specified at the beginning of the project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Complete as many requirements as were planned at the beginning of the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28" y="457200"/>
            <a:ext cx="7024744" cy="1438737"/>
          </a:xfrm>
        </p:spPr>
        <p:txBody>
          <a:bodyPr>
            <a:normAutofit/>
          </a:bodyPr>
          <a:lstStyle/>
          <a:p>
            <a:r>
              <a:rPr lang="en-US" dirty="0" smtClean="0"/>
              <a:t>Management 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/>
              <a:t>Risk Management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6064" y="2071171"/>
          <a:ext cx="7631841" cy="4262492"/>
        </p:xfrm>
        <a:graphic>
          <a:graphicData uri="http://schemas.openxmlformats.org/drawingml/2006/table">
            <a:tbl>
              <a:tblPr/>
              <a:tblGrid>
                <a:gridCol w="337511"/>
                <a:gridCol w="1169644"/>
                <a:gridCol w="829384"/>
                <a:gridCol w="563556"/>
                <a:gridCol w="893183"/>
                <a:gridCol w="648621"/>
                <a:gridCol w="1169644"/>
                <a:gridCol w="882550"/>
                <a:gridCol w="1137748"/>
              </a:tblGrid>
              <a:tr h="5166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Arial"/>
                        </a:rPr>
                        <a:t>#</a:t>
                      </a:r>
                      <a:endParaRPr lang="en-US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Risk Title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Likelihood to Occur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1-10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Impact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1-10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Retirement Cost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1-10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Priority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Retirement or Mitigation Plan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Responsible Engineer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Arial"/>
                        </a:rPr>
                        <a:t>Target Completion Date</a:t>
                      </a:r>
                      <a:endParaRPr lang="en-US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904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Requirements Inflation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48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Add additional features depending on time.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All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04/02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Poor Productivity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Keep developers engaged and motivated.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Project Leader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04/30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9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Shortfalls in 3</a:t>
                      </a:r>
                      <a:r>
                        <a:rPr lang="en-US" sz="900" baseline="30000">
                          <a:latin typeface="Arial"/>
                          <a:ea typeface="Calibri"/>
                          <a:cs typeface="Arial"/>
                        </a:rPr>
                        <a:t>rd</a:t>
                      </a: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 party software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336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Analyze software capabilities in advance.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TBD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04/15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Insufficient time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30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Follow schedule. 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Project Leader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04/30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9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Unforeseen software defects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45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Allocate enough time for defect resolution. 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Arial"/>
                        </a:rPr>
                        <a:t>All</a:t>
                      </a:r>
                      <a:endParaRPr lang="en-US" sz="10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Arial"/>
                        </a:rPr>
                        <a:t>04/16</a:t>
                      </a:r>
                      <a:endParaRPr lang="en-US" sz="10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8994" marR="589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177371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Process: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Monitoring and controlling 	mechanism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916716"/>
            <a:ext cx="7373395" cy="3508977"/>
          </a:xfrm>
        </p:spPr>
        <p:txBody>
          <a:bodyPr/>
          <a:lstStyle/>
          <a:p>
            <a:r>
              <a:rPr lang="en-US" dirty="0" smtClean="0"/>
              <a:t>Weekly project meetings on Monday @ 5 PM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Weekly reports completed by each team member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1069</TotalTime>
  <Words>754</Words>
  <Application>Microsoft Office PowerPoint</Application>
  <PresentationFormat>On-screen Show (4:3)</PresentationFormat>
  <Paragraphs>278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Austin</vt:lpstr>
      <vt:lpstr>Visio</vt:lpstr>
      <vt:lpstr>iBudget (Final Presentation)</vt:lpstr>
      <vt:lpstr>What is iBudget?</vt:lpstr>
      <vt:lpstr>Competition: Mint.com</vt:lpstr>
      <vt:lpstr>Competitive Advantage</vt:lpstr>
      <vt:lpstr>Project Organization   Process Model: Unified Process</vt:lpstr>
      <vt:lpstr>Project Organization</vt:lpstr>
      <vt:lpstr>Management Process:  Management Objectives and  Priorities </vt:lpstr>
      <vt:lpstr>Management Process:  Risk Management</vt:lpstr>
      <vt:lpstr>Management Process:  Monitoring and controlling  mechanism </vt:lpstr>
      <vt:lpstr>Management Process:  Staffing Plan</vt:lpstr>
      <vt:lpstr>Budget and resource allocation </vt:lpstr>
      <vt:lpstr>Time spent</vt:lpstr>
      <vt:lpstr>Estimate vs Actual time spent </vt:lpstr>
      <vt:lpstr>Schedule</vt:lpstr>
      <vt:lpstr>Configuration Management and Version Control</vt:lpstr>
      <vt:lpstr>Requirements</vt:lpstr>
      <vt:lpstr>Requirements</vt:lpstr>
      <vt:lpstr>Software Quality</vt:lpstr>
      <vt:lpstr>What could we have done better? </vt:lpstr>
      <vt:lpstr>System Architecture</vt:lpstr>
      <vt:lpstr>Design Patterns</vt:lpstr>
      <vt:lpstr>Data Description</vt:lpstr>
      <vt:lpstr>Human Interface Design</vt:lpstr>
      <vt:lpstr>Human Interface Design</vt:lpstr>
      <vt:lpstr>Human Interface Design</vt:lpstr>
      <vt:lpstr>Human Interface Design</vt:lpstr>
      <vt:lpstr>Human Interface Design</vt:lpstr>
      <vt:lpstr>Online Demonstation</vt:lpstr>
      <vt:lpstr>Source Code</vt:lpstr>
      <vt:lpstr>Q &amp; A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LaMarseillaise</cp:lastModifiedBy>
  <cp:revision>70</cp:revision>
  <dcterms:created xsi:type="dcterms:W3CDTF">2012-02-11T22:55:44Z</dcterms:created>
  <dcterms:modified xsi:type="dcterms:W3CDTF">2012-04-29T20:49:41Z</dcterms:modified>
</cp:coreProperties>
</file>