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2" r:id="rId3"/>
    <p:sldId id="267" r:id="rId4"/>
    <p:sldId id="274" r:id="rId5"/>
    <p:sldId id="268" r:id="rId6"/>
    <p:sldId id="275" r:id="rId7"/>
    <p:sldId id="269" r:id="rId8"/>
    <p:sldId id="277" r:id="rId9"/>
    <p:sldId id="276" r:id="rId10"/>
    <p:sldId id="278" r:id="rId11"/>
    <p:sldId id="270" r:id="rId12"/>
    <p:sldId id="279" r:id="rId13"/>
    <p:sldId id="271" r:id="rId14"/>
    <p:sldId id="280" r:id="rId15"/>
    <p:sldId id="281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82" r:id="rId24"/>
    <p:sldId id="259" r:id="rId25"/>
    <p:sldId id="257" r:id="rId26"/>
    <p:sldId id="26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April 28,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April 28,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April 28,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April 28,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April 28,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April 28,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April 28, 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28,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April 28, 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April 28, 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April 28,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April 28,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cs679-b1-class-project/w/lis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ibudget.simplefunctions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iBudget</a:t>
            </a:r>
            <a:br>
              <a:rPr lang="en-US" dirty="0" smtClean="0"/>
            </a:br>
            <a:r>
              <a:rPr lang="en-US" sz="2400" dirty="0" smtClean="0"/>
              <a:t>(Final Presentation)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Keeping your information private</a:t>
            </a:r>
            <a:r>
              <a:rPr lang="en-US" dirty="0"/>
              <a:t> </a:t>
            </a:r>
            <a:r>
              <a:rPr lang="en-US" dirty="0" smtClean="0"/>
              <a:t>while letting us make sense of your expenses.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641" y="4209000"/>
            <a:ext cx="21659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iTeam:</a:t>
            </a:r>
          </a:p>
          <a:p>
            <a:r>
              <a:rPr lang="en-US" dirty="0" err="1" smtClean="0"/>
              <a:t>Churk</a:t>
            </a:r>
            <a:r>
              <a:rPr lang="en-US" dirty="0" smtClean="0"/>
              <a:t> Leung</a:t>
            </a:r>
          </a:p>
          <a:p>
            <a:r>
              <a:rPr lang="en-US" dirty="0" smtClean="0"/>
              <a:t>Vanya Dineva</a:t>
            </a:r>
          </a:p>
          <a:p>
            <a:r>
              <a:rPr lang="en-US" dirty="0" smtClean="0"/>
              <a:t>Quan Pham</a:t>
            </a:r>
          </a:p>
          <a:p>
            <a:r>
              <a:rPr lang="en-US" dirty="0" smtClean="0"/>
              <a:t>Jonathan Reimels</a:t>
            </a:r>
          </a:p>
          <a:p>
            <a:r>
              <a:rPr lang="en-US" dirty="0" smtClean="0"/>
              <a:t>Laurene Assayah</a:t>
            </a:r>
          </a:p>
          <a:p>
            <a:r>
              <a:rPr lang="en-US" dirty="0" smtClean="0"/>
              <a:t>Vladimir Velev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92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Management </a:t>
            </a:r>
            <a:r>
              <a:rPr lang="en-US" dirty="0" smtClean="0"/>
              <a:t>Process: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600" dirty="0" smtClean="0"/>
              <a:t>Staffing Plan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43489" y="2566930"/>
          <a:ext cx="7127596" cy="3382179"/>
        </p:xfrm>
        <a:graphic>
          <a:graphicData uri="http://schemas.openxmlformats.org/drawingml/2006/table">
            <a:tbl>
              <a:tblPr/>
              <a:tblGrid>
                <a:gridCol w="1018228"/>
                <a:gridCol w="1018228"/>
                <a:gridCol w="1018228"/>
                <a:gridCol w="1018228"/>
                <a:gridCol w="1018228"/>
                <a:gridCol w="1018228"/>
                <a:gridCol w="1018228"/>
              </a:tblGrid>
              <a:tr h="770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latin typeface="Arial"/>
                          <a:ea typeface="Calibri"/>
                          <a:cs typeface="Arial"/>
                        </a:rPr>
                        <a:t>Name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latin typeface="Arial"/>
                          <a:ea typeface="Calibri"/>
                          <a:cs typeface="Arial"/>
                        </a:rPr>
                        <a:t>Team Leader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latin typeface="Arial"/>
                          <a:ea typeface="Calibri"/>
                          <a:cs typeface="Arial"/>
                        </a:rPr>
                        <a:t>CM Leader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latin typeface="Arial"/>
                          <a:ea typeface="Calibri"/>
                          <a:cs typeface="Arial"/>
                        </a:rPr>
                        <a:t>QA Leader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latin typeface="Arial"/>
                          <a:ea typeface="Calibri"/>
                          <a:cs typeface="Arial"/>
                        </a:rPr>
                        <a:t>Requirement Management Leader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latin typeface="Arial"/>
                          <a:ea typeface="Calibri"/>
                          <a:cs typeface="Arial"/>
                        </a:rPr>
                        <a:t>Design Leader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latin typeface="Arial"/>
                          <a:ea typeface="Calibri"/>
                          <a:cs typeface="Arial"/>
                        </a:rPr>
                        <a:t>Implementation Leader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872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  <a:cs typeface="Arial"/>
                        </a:rPr>
                        <a:t>Vladimir Velev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0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  <a:cs typeface="Arial"/>
                        </a:rPr>
                        <a:t>Jonathan Reimels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1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  <a:cs typeface="Arial"/>
                        </a:rPr>
                        <a:t>Vanya Dineva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6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  <a:cs typeface="Arial"/>
                        </a:rPr>
                        <a:t>Laurene Assayah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6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  <a:cs typeface="Arial"/>
                        </a:rPr>
                        <a:t>Churk Leung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  <a:cs typeface="Arial"/>
                        </a:rPr>
                        <a:t>Quan Pham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endParaRPr lang="en-US" sz="13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63" y="818002"/>
            <a:ext cx="769794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Budget </a:t>
            </a:r>
            <a:r>
              <a:rPr lang="en-US" dirty="0" smtClean="0"/>
              <a:t>and resource allocation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96064" y="2115240"/>
            <a:ext cx="7697942" cy="429657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300" b="1" dirty="0" smtClean="0"/>
              <a:t>Estimate LOC:</a:t>
            </a:r>
          </a:p>
          <a:p>
            <a:pPr>
              <a:buNone/>
            </a:pPr>
            <a:r>
              <a:rPr lang="en-US" sz="3300" dirty="0" smtClean="0"/>
              <a:t> </a:t>
            </a:r>
          </a:p>
          <a:p>
            <a:pPr>
              <a:buNone/>
            </a:pPr>
            <a:r>
              <a:rPr lang="en-US" sz="3300" dirty="0" smtClean="0"/>
              <a:t>	FP = (∑</a:t>
            </a:r>
            <a:r>
              <a:rPr lang="en-US" sz="3300" dirty="0" err="1" smtClean="0"/>
              <a:t>UFP_i</a:t>
            </a:r>
            <a:r>
              <a:rPr lang="en-US" sz="3300" dirty="0" smtClean="0"/>
              <a:t>)*GCF</a:t>
            </a:r>
          </a:p>
          <a:p>
            <a:pPr>
              <a:buNone/>
            </a:pPr>
            <a:r>
              <a:rPr lang="en-US" sz="3300" dirty="0" smtClean="0"/>
              <a:t>		</a:t>
            </a:r>
            <a:r>
              <a:rPr lang="en-US" sz="3300" dirty="0" err="1" smtClean="0"/>
              <a:t>UFP_i</a:t>
            </a:r>
            <a:r>
              <a:rPr lang="en-US" sz="3300" dirty="0" smtClean="0"/>
              <a:t> = 3 (EI) + 4 (EO) + 3 (EIN) + 7 (ILF) + 5 (ELF) = 22</a:t>
            </a:r>
          </a:p>
          <a:p>
            <a:pPr>
              <a:buNone/>
            </a:pPr>
            <a:r>
              <a:rPr lang="en-US" sz="3300" dirty="0" smtClean="0"/>
              <a:t>		GCF = 0.65 + 0.01 * 42 = 1.07</a:t>
            </a:r>
          </a:p>
          <a:p>
            <a:pPr>
              <a:buNone/>
            </a:pPr>
            <a:r>
              <a:rPr lang="en-US" sz="3300" dirty="0" smtClean="0"/>
              <a:t>	FP = 23.54</a:t>
            </a:r>
          </a:p>
          <a:p>
            <a:pPr>
              <a:buNone/>
            </a:pPr>
            <a:r>
              <a:rPr lang="en-US" sz="3300" dirty="0" smtClean="0"/>
              <a:t> </a:t>
            </a:r>
          </a:p>
          <a:p>
            <a:pPr>
              <a:buNone/>
            </a:pPr>
            <a:r>
              <a:rPr lang="en-US" sz="3300" dirty="0" smtClean="0"/>
              <a:t>	LOC = 23.54 * (600 LOC/FP) = 14 KLOC</a:t>
            </a:r>
          </a:p>
          <a:p>
            <a:pPr>
              <a:buNone/>
            </a:pPr>
            <a:r>
              <a:rPr lang="en-US" sz="3300" dirty="0" smtClean="0"/>
              <a:t> </a:t>
            </a:r>
          </a:p>
          <a:p>
            <a:pPr>
              <a:buNone/>
            </a:pPr>
            <a:r>
              <a:rPr lang="en-US" sz="3300" b="1" dirty="0" smtClean="0"/>
              <a:t>COCOMOI:</a:t>
            </a:r>
          </a:p>
          <a:p>
            <a:pPr>
              <a:buNone/>
            </a:pPr>
            <a:r>
              <a:rPr lang="en-US" sz="3300" dirty="0" smtClean="0"/>
              <a:t> </a:t>
            </a:r>
          </a:p>
          <a:p>
            <a:pPr>
              <a:buNone/>
            </a:pPr>
            <a:r>
              <a:rPr lang="en-US" sz="3300" dirty="0" smtClean="0"/>
              <a:t>Effort Applied (E) = 3.0 * (14)^1.12 = 57 man-months</a:t>
            </a:r>
          </a:p>
          <a:p>
            <a:pPr>
              <a:buNone/>
            </a:pPr>
            <a:r>
              <a:rPr lang="en-US" sz="3300" dirty="0" smtClean="0"/>
              <a:t>Development Time (D) = 2.5 * (57)^0.38 = 11 months</a:t>
            </a:r>
          </a:p>
          <a:p>
            <a:pPr>
              <a:buNone/>
            </a:pPr>
            <a:r>
              <a:rPr lang="en-US" sz="3300" dirty="0" smtClean="0"/>
              <a:t>People required (P) = 57/11 = 6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085" y="286439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80501" y="1608465"/>
          <a:ext cx="7194015" cy="4441482"/>
        </p:xfrm>
        <a:graphic>
          <a:graphicData uri="http://schemas.openxmlformats.org/drawingml/2006/table">
            <a:tbl>
              <a:tblPr/>
              <a:tblGrid>
                <a:gridCol w="3278097"/>
                <a:gridCol w="786151"/>
                <a:gridCol w="786151"/>
                <a:gridCol w="2343616"/>
              </a:tblGrid>
              <a:tr h="27089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Design</a:t>
                      </a:r>
                      <a:endParaRPr lang="en-US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2/13/12</a:t>
                      </a:r>
                      <a:endParaRPr lang="en-US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3/19/12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56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Review preliminary software specifications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2/13/12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3/12/12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Churk Y. Leung,Jonathan Reimels,Laurene Assayah,Quan Pham,Vanya Dineva,Vladimir Velev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89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Develop functional specifications - front end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Tue 2/14/12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Fri 3/23/12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Vanya Dineva,Quan Pham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89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Develop functional specifications - back end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Sat 2/18/12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4/16/12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Churk Y. Leung,Jonathan Reimels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89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Review functional specifications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2/27/12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Fri 4/27/12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Laurene Assayah,Vladimir Velev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6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Design complete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Fri 4/27/12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Fri 4/27/12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89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Development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2/27/12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Fri 4/27/12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89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Identify modular/tiered design parameters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2/27/12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3/19/12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Churk Y. Leung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7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Develop code</a:t>
                      </a:r>
                      <a:endParaRPr lang="en-US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2/27/12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Fri 4/20/12</a:t>
                      </a:r>
                      <a:endParaRPr lang="en-US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Churk Y. Leung,Jonathan Reimels,Quan Pham,Vanya Dineva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56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Developer testing (primary debugging)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3/5/12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Fri 4/27/12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Churk Y. Leung,Jonathan Reimels,Laurene Assayah,Quan Pham,Vanya Dineva,Vladimir Velev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6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Development complete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Fri 4/27/12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Fri 4/27/12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89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Testing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4/2/12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4/16/12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6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Develop test plans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4/2/12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4/9/12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Vanya Dineva,Laurene Assayah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7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Review test plans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4/9/12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4/16/12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Churk Y. Leung,Jonathan Reimels,Quan Pham,Vladimir Velev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89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Implement Test Plans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4/9/12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4/16/12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Vanya Dineva,Laurene Assayah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89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Unit testing complete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4/16/12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4/16/12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Configuration Management and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Google Project Hosting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Contain all project documents</a:t>
            </a:r>
          </a:p>
          <a:p>
            <a:r>
              <a:rPr lang="en-US" dirty="0" smtClean="0"/>
              <a:t>Configuration summary will be managed in the project wiki </a:t>
            </a:r>
          </a:p>
          <a:p>
            <a:pPr lvl="1">
              <a:buFont typeface="Wingdings" pitchFamily="2" charset="2"/>
              <a:buChar char="§"/>
            </a:pPr>
            <a:r>
              <a:rPr lang="en-US" u="sng" dirty="0" smtClean="0">
                <a:hlinkClick r:id="rId2"/>
              </a:rPr>
              <a:t>http://code.google.com/p/cs679-b1-class-project/w/list</a:t>
            </a:r>
            <a:endParaRPr lang="en-US" dirty="0" smtClean="0"/>
          </a:p>
          <a:p>
            <a:r>
              <a:rPr lang="en-US" dirty="0" err="1" smtClean="0"/>
              <a:t>svn</a:t>
            </a:r>
            <a:r>
              <a:rPr lang="en-US" dirty="0" smtClean="0"/>
              <a:t> (from Google Project Hosting)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Used to control versions of all project documents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Software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Picture" descr="A description...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631" y="3316287"/>
            <a:ext cx="3333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327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817091"/>
            <a:ext cx="6777317" cy="3015538"/>
          </a:xfrm>
        </p:spPr>
        <p:txBody>
          <a:bodyPr/>
          <a:lstStyle/>
          <a:p>
            <a:r>
              <a:rPr lang="en-US" dirty="0" smtClean="0"/>
              <a:t>Factory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Singleton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26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pic>
        <p:nvPicPr>
          <p:cNvPr id="5" name="Picture" descr="A description...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617" y="1439603"/>
            <a:ext cx="6705600" cy="503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251527" y="5747666"/>
            <a:ext cx="4572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b="1" dirty="0"/>
              <a:t>A = Auto </a:t>
            </a:r>
            <a:r>
              <a:rPr lang="en-US" sz="1200" b="1" dirty="0" smtClean="0"/>
              <a:t>Increment;  N </a:t>
            </a:r>
            <a:r>
              <a:rPr lang="en-US" sz="1200" b="1" dirty="0"/>
              <a:t>= NOT </a:t>
            </a:r>
            <a:r>
              <a:rPr lang="en-US" sz="1200" b="1" dirty="0" smtClean="0"/>
              <a:t>NULL;  P </a:t>
            </a:r>
            <a:r>
              <a:rPr lang="en-US" sz="1200" b="1" dirty="0"/>
              <a:t>= Primary Key</a:t>
            </a:r>
          </a:p>
          <a:p>
            <a:r>
              <a:rPr lang="en-US" sz="1200" b="1" dirty="0"/>
              <a:t>U = </a:t>
            </a:r>
            <a:r>
              <a:rPr lang="en-US" sz="1200" b="1" dirty="0" smtClean="0"/>
              <a:t>Unique;  I  </a:t>
            </a:r>
            <a:r>
              <a:rPr lang="en-US" sz="1200" b="1" dirty="0"/>
              <a:t>= </a:t>
            </a:r>
            <a:r>
              <a:rPr lang="en-US" sz="1200" b="1" dirty="0" smtClean="0"/>
              <a:t>Indexed;  D </a:t>
            </a:r>
            <a:r>
              <a:rPr lang="en-US" sz="1200" b="1" dirty="0"/>
              <a:t>= Has default value assigned</a:t>
            </a:r>
          </a:p>
          <a:p>
            <a:r>
              <a:rPr lang="en-US" sz="1200" b="1" dirty="0"/>
              <a:t>F = Foreign Key</a:t>
            </a:r>
          </a:p>
        </p:txBody>
      </p:sp>
    </p:spTree>
    <p:extLst>
      <p:ext uri="{BB962C8B-B14F-4D97-AF65-F5344CB8AC3E}">
        <p14:creationId xmlns:p14="http://schemas.microsoft.com/office/powerpoint/2010/main" xmlns="" val="30379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Interface Design</a:t>
            </a:r>
            <a:endParaRPr lang="en-US" dirty="0"/>
          </a:p>
        </p:txBody>
      </p:sp>
      <p:pic>
        <p:nvPicPr>
          <p:cNvPr id="7" name="Picture" descr="A description...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236" y="1708727"/>
            <a:ext cx="4054765" cy="403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9859930"/>
              </p:ext>
            </p:extLst>
          </p:nvPr>
        </p:nvGraphicFramePr>
        <p:xfrm>
          <a:off x="4399912" y="1279872"/>
          <a:ext cx="4282558" cy="5235227"/>
        </p:xfrm>
        <a:graphic>
          <a:graphicData uri="http://schemas.openxmlformats.org/presentationml/2006/ole">
            <p:oleObj spid="_x0000_s36866" name="Visio" r:id="rId4" imgW="4580844" imgH="559683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44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65" y="286439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iBudget?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065" y="1726841"/>
            <a:ext cx="6777317" cy="437650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web-based personal financial management service designed to:</a:t>
            </a:r>
          </a:p>
          <a:p>
            <a:pPr>
              <a:buNone/>
            </a:pPr>
            <a:endParaRPr lang="en-US" dirty="0" smtClean="0"/>
          </a:p>
          <a:p>
            <a:pPr marL="525780" indent="-457200">
              <a:buFont typeface="Wingdings" pitchFamily="2" charset="2"/>
              <a:buChar char="Ø"/>
            </a:pPr>
            <a:r>
              <a:rPr lang="en-US" dirty="0" smtClean="0"/>
              <a:t>Keep track of all your financial accounts into one place</a:t>
            </a:r>
          </a:p>
          <a:p>
            <a:pPr marL="525780" indent="-457200">
              <a:buFont typeface="Wingdings" pitchFamily="2" charset="2"/>
              <a:buChar char="Ø"/>
            </a:pPr>
            <a:r>
              <a:rPr lang="en-US" dirty="0" smtClean="0"/>
              <a:t>Allow you to set a budget</a:t>
            </a:r>
          </a:p>
          <a:p>
            <a:pPr marL="525780" indent="-457200">
              <a:buFont typeface="Wingdings" pitchFamily="2" charset="2"/>
              <a:buChar char="Ø"/>
            </a:pPr>
            <a:r>
              <a:rPr lang="en-US" dirty="0" smtClean="0"/>
              <a:t>Manage individual transactions</a:t>
            </a:r>
          </a:p>
          <a:p>
            <a:pPr marL="525780" indent="-457200">
              <a:buFont typeface="+mj-lt"/>
              <a:buAutoNum type="alphaUcPeriod"/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Interface Design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" descr="A description...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00" y="1551710"/>
            <a:ext cx="6851073" cy="462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52680796"/>
              </p:ext>
            </p:extLst>
          </p:nvPr>
        </p:nvGraphicFramePr>
        <p:xfrm>
          <a:off x="7213600" y="933016"/>
          <a:ext cx="1447800" cy="5324475"/>
        </p:xfrm>
        <a:graphic>
          <a:graphicData uri="http://schemas.openxmlformats.org/presentationml/2006/ole">
            <p:oleObj spid="_x0000_s37890" name="Visio" r:id="rId4" imgW="1447108" imgH="531103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989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Interface Design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" descr="A description...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990" y="1175904"/>
            <a:ext cx="594296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" descr="A description...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0854" y="2434012"/>
            <a:ext cx="5943600" cy="405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9248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Interface Design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173" y="2419927"/>
            <a:ext cx="4981518" cy="27675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07041668"/>
              </p:ext>
            </p:extLst>
          </p:nvPr>
        </p:nvGraphicFramePr>
        <p:xfrm>
          <a:off x="5458691" y="1279873"/>
          <a:ext cx="3209925" cy="5086350"/>
        </p:xfrm>
        <a:graphic>
          <a:graphicData uri="http://schemas.openxmlformats.org/presentationml/2006/ole">
            <p:oleObj spid="_x0000_s38914" name="Visio" r:id="rId4" imgW="3204214" imgH="508243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275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Interface Design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" descr="A description...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436" y="1749483"/>
            <a:ext cx="5943600" cy="380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" descr="A description...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9055" y="1279873"/>
            <a:ext cx="2586182" cy="518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36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err="1" smtClean="0"/>
              <a:t>Demonstation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http://ibudget.simplefunctions.com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each take turn to show the pages or functionalities that we worked on.</a:t>
            </a:r>
            <a:endParaRPr lang="en-US" dirty="0"/>
          </a:p>
        </p:txBody>
      </p:sp>
      <p:pic>
        <p:nvPicPr>
          <p:cNvPr id="1026" name="Picture 2" descr="HTML5-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62602" y="4856334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327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817091"/>
            <a:ext cx="6777317" cy="3015538"/>
          </a:xfrm>
        </p:spPr>
        <p:txBody>
          <a:bodyPr/>
          <a:lstStyle/>
          <a:p>
            <a:r>
              <a:rPr lang="en-US" dirty="0" smtClean="0"/>
              <a:t>We can pick out section of source code that we want to show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26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509" y="3079691"/>
            <a:ext cx="7430925" cy="638582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Q &amp; A</a:t>
            </a:r>
            <a:endParaRPr lang="en-US" sz="7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65" y="286439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Competition: Mint.com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7605" y="1795749"/>
            <a:ext cx="5640636" cy="2448552"/>
          </a:xfrm>
        </p:spPr>
        <p:txBody>
          <a:bodyPr>
            <a:normAutofit/>
          </a:bodyPr>
          <a:lstStyle/>
          <a:p>
            <a:r>
              <a:rPr lang="en-US" dirty="0" smtClean="0"/>
              <a:t>See all accounts</a:t>
            </a:r>
          </a:p>
          <a:p>
            <a:r>
              <a:rPr lang="en-US" dirty="0" smtClean="0"/>
              <a:t>Auto categorization</a:t>
            </a:r>
          </a:p>
          <a:p>
            <a:r>
              <a:rPr lang="en-US" dirty="0" smtClean="0"/>
              <a:t>Timely alerts to email and phone</a:t>
            </a:r>
          </a:p>
          <a:p>
            <a:r>
              <a:rPr lang="en-US" dirty="0" smtClean="0"/>
              <a:t>Helpful graphs</a:t>
            </a:r>
            <a:endParaRPr lang="en-US" dirty="0"/>
          </a:p>
        </p:txBody>
      </p:sp>
      <p:pic>
        <p:nvPicPr>
          <p:cNvPr id="16386" name="Picture 2" descr="File:Mint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3322" y="2310735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65" y="286439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Competitive Advantage</a:t>
            </a:r>
            <a:endParaRPr lang="en-US" dirty="0"/>
          </a:p>
        </p:txBody>
      </p:sp>
      <p:pic>
        <p:nvPicPr>
          <p:cNvPr id="16386" name="Picture 2" descr="File:Mint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3789" y="1293519"/>
            <a:ext cx="2747020" cy="206026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4639733" y="1738489"/>
            <a:ext cx="0" cy="43123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46829" y="1894901"/>
            <a:ext cx="20970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iBudget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6065" y="2984452"/>
            <a:ext cx="3434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NOT require: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A secure connection to a financial institution</a:t>
            </a:r>
          </a:p>
          <a:p>
            <a:pPr marL="342900" indent="-342900">
              <a:buFont typeface="+mj-lt"/>
              <a:buAutoNum type="alphaLcParenR"/>
            </a:pPr>
            <a:endParaRPr lang="en-US" dirty="0" smtClean="0"/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Login credentials to a financial institution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3789" y="2984451"/>
            <a:ext cx="3012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Requires:</a:t>
            </a:r>
          </a:p>
          <a:p>
            <a:endParaRPr lang="en-US" dirty="0" smtClean="0"/>
          </a:p>
          <a:p>
            <a:r>
              <a:rPr lang="en-US" dirty="0" smtClean="0"/>
              <a:t>Account credentials to financial institutions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798" y="605927"/>
            <a:ext cx="8023392" cy="15974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Project </a:t>
            </a:r>
            <a:r>
              <a:rPr lang="en-US" sz="3200" dirty="0" smtClean="0"/>
              <a:t>Organization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Process Model</a:t>
            </a:r>
            <a:r>
              <a:rPr lang="en-US" sz="3200" dirty="0" smtClean="0"/>
              <a:t>: </a:t>
            </a:r>
            <a:r>
              <a:rPr lang="en-US" sz="3200" dirty="0" smtClean="0"/>
              <a:t>Unified Process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91802" y="2357610"/>
          <a:ext cx="7847120" cy="3944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280"/>
                <a:gridCol w="1476260"/>
                <a:gridCol w="1377109"/>
                <a:gridCol w="1498294"/>
                <a:gridCol w="1421177"/>
              </a:tblGrid>
              <a:tr h="5853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Phase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Phase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Phase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Phase 4</a:t>
                      </a:r>
                      <a:endParaRPr lang="en-US" dirty="0"/>
                    </a:p>
                  </a:txBody>
                  <a:tcPr/>
                </a:tc>
              </a:tr>
              <a:tr h="949792"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96566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37773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4586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2798284" y="3745735"/>
            <a:ext cx="54974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798284" y="3128790"/>
            <a:ext cx="132203" cy="6169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30487" y="3128790"/>
            <a:ext cx="2500829" cy="1432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31316" y="3272010"/>
            <a:ext cx="253388" cy="3194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84704" y="3591499"/>
            <a:ext cx="2610997" cy="1542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426246" y="4638101"/>
            <a:ext cx="48694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75393" y="5475383"/>
            <a:ext cx="412030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814371" y="6136395"/>
            <a:ext cx="34813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426246" y="4505899"/>
            <a:ext cx="749147" cy="1322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175393" y="3988106"/>
            <a:ext cx="132202" cy="5177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07595" y="3988106"/>
            <a:ext cx="11237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431316" y="3988106"/>
            <a:ext cx="1553378" cy="2533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984694" y="4241494"/>
            <a:ext cx="154236" cy="2644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138930" y="4505899"/>
            <a:ext cx="1156771" cy="1322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175393" y="4902506"/>
            <a:ext cx="1255923" cy="5728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431316" y="4902506"/>
            <a:ext cx="21852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616543" y="4902506"/>
            <a:ext cx="679158" cy="5728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4814371" y="5860973"/>
            <a:ext cx="341523" cy="2754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5155894" y="5860973"/>
            <a:ext cx="1828800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6984694" y="5627783"/>
            <a:ext cx="154236" cy="2331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7138930" y="5627787"/>
            <a:ext cx="115677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8295701" y="5627783"/>
            <a:ext cx="0" cy="5086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Organizational </a:t>
            </a:r>
            <a:r>
              <a:rPr lang="en-US" dirty="0" smtClean="0"/>
              <a:t>Structure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65" y="1123720"/>
            <a:ext cx="7024744" cy="17728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Management </a:t>
            </a:r>
            <a:r>
              <a:rPr lang="en-US" dirty="0" smtClean="0"/>
              <a:t>Process: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600" dirty="0" smtClean="0"/>
              <a:t>Management </a:t>
            </a:r>
            <a:r>
              <a:rPr lang="en-US" sz="3600" dirty="0" smtClean="0"/>
              <a:t>Objectives and </a:t>
            </a:r>
            <a:r>
              <a:rPr lang="en-US" sz="3600" dirty="0" smtClean="0"/>
              <a:t>	Priorities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533880"/>
            <a:ext cx="6777317" cy="3508977"/>
          </a:xfrm>
        </p:spPr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en-US" dirty="0" smtClean="0"/>
              <a:t>The completion of the project on time before the end of the school semester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Meeting a degree of quality as specified at the beginning of the project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Complete as many requirements as were planned at the beginning of the project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28" y="457200"/>
            <a:ext cx="7024744" cy="1438737"/>
          </a:xfrm>
        </p:spPr>
        <p:txBody>
          <a:bodyPr>
            <a:normAutofit/>
          </a:bodyPr>
          <a:lstStyle/>
          <a:p>
            <a:r>
              <a:rPr lang="en-US" dirty="0" smtClean="0"/>
              <a:t>Management </a:t>
            </a:r>
            <a:r>
              <a:rPr lang="en-US" dirty="0" smtClean="0"/>
              <a:t>Process: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200" dirty="0" smtClean="0"/>
              <a:t>Risk Management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96064" y="2071171"/>
          <a:ext cx="7631841" cy="4262492"/>
        </p:xfrm>
        <a:graphic>
          <a:graphicData uri="http://schemas.openxmlformats.org/drawingml/2006/table">
            <a:tbl>
              <a:tblPr/>
              <a:tblGrid>
                <a:gridCol w="337511"/>
                <a:gridCol w="1169644"/>
                <a:gridCol w="829384"/>
                <a:gridCol w="563556"/>
                <a:gridCol w="893183"/>
                <a:gridCol w="648621"/>
                <a:gridCol w="1169644"/>
                <a:gridCol w="882550"/>
                <a:gridCol w="1137748"/>
              </a:tblGrid>
              <a:tr h="5166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Arial"/>
                        </a:rPr>
                        <a:t>#</a:t>
                      </a:r>
                      <a:endParaRPr lang="en-US" sz="10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Risk Title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Likelihood to Occur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1-10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Impact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1-10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Retirement Cost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1-10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Priority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Retirement or Mitigation Plan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Responsible Engineer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Arial"/>
                        </a:rPr>
                        <a:t>Target Completion Date</a:t>
                      </a:r>
                      <a:endParaRPr lang="en-US" sz="10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9041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Requirements Inflation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8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48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Add additional features depending on time.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All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04/02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41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Poor Productivity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10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10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40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Keep developers engaged and motivated.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Project Leader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04/30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9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Shortfalls in 3</a:t>
                      </a:r>
                      <a:r>
                        <a:rPr lang="en-US" sz="900" baseline="30000">
                          <a:latin typeface="Arial"/>
                          <a:ea typeface="Calibri"/>
                          <a:cs typeface="Arial"/>
                        </a:rPr>
                        <a:t>rd</a:t>
                      </a: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 party software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6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336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Analyze software capabilities in advance.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TBD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04/15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4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Insufficient time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8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9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30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Follow schedule. 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Project Leader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04/30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9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Unforeseen software defects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45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Allocate enough time for defect resolution. 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All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Arial"/>
                        </a:rPr>
                        <a:t>04/16</a:t>
                      </a:r>
                      <a:endParaRPr lang="en-US" sz="10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65" y="177371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Management </a:t>
            </a:r>
            <a:r>
              <a:rPr lang="en-US" dirty="0" smtClean="0"/>
              <a:t>Process: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600" dirty="0" smtClean="0"/>
              <a:t>Monitoring </a:t>
            </a:r>
            <a:r>
              <a:rPr lang="en-US" sz="3600" dirty="0" smtClean="0"/>
              <a:t>and controlling </a:t>
            </a:r>
            <a:r>
              <a:rPr lang="en-US" sz="3600" dirty="0" smtClean="0"/>
              <a:t>	mechanism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916716"/>
            <a:ext cx="7373395" cy="3508977"/>
          </a:xfrm>
        </p:spPr>
        <p:txBody>
          <a:bodyPr/>
          <a:lstStyle/>
          <a:p>
            <a:r>
              <a:rPr lang="en-US" dirty="0" smtClean="0"/>
              <a:t>Weekly project meetings on Monday @ 5 PM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Weekly reports completed by each team member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1062</TotalTime>
  <Words>647</Words>
  <Application>Microsoft Office PowerPoint</Application>
  <PresentationFormat>On-screen Show (4:3)</PresentationFormat>
  <Paragraphs>241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Austin</vt:lpstr>
      <vt:lpstr>Visio</vt:lpstr>
      <vt:lpstr>iBudget (Final Presentation)</vt:lpstr>
      <vt:lpstr>What is iBudget?</vt:lpstr>
      <vt:lpstr>Competition: Mint.com</vt:lpstr>
      <vt:lpstr>Competitive Advantage</vt:lpstr>
      <vt:lpstr>Project Organization   Process Model: Unified Process</vt:lpstr>
      <vt:lpstr>Project Organization</vt:lpstr>
      <vt:lpstr>Management Process:  Management Objectives and  Priorities </vt:lpstr>
      <vt:lpstr>Management Process:  Risk Management</vt:lpstr>
      <vt:lpstr>Management Process:  Monitoring and controlling  mechanism </vt:lpstr>
      <vt:lpstr>Management Process:  Staffing Plan</vt:lpstr>
      <vt:lpstr>Budget and resource allocation </vt:lpstr>
      <vt:lpstr>Schedule</vt:lpstr>
      <vt:lpstr>Configuration Management and Version Control</vt:lpstr>
      <vt:lpstr>Software Quality</vt:lpstr>
      <vt:lpstr>Slide 15</vt:lpstr>
      <vt:lpstr>System Architecture</vt:lpstr>
      <vt:lpstr>Design Patterns</vt:lpstr>
      <vt:lpstr>Data Description</vt:lpstr>
      <vt:lpstr>Human Interface Design</vt:lpstr>
      <vt:lpstr>Human Interface Design</vt:lpstr>
      <vt:lpstr>Human Interface Design</vt:lpstr>
      <vt:lpstr>Human Interface Design</vt:lpstr>
      <vt:lpstr>Human Interface Design</vt:lpstr>
      <vt:lpstr>Online Demonstation</vt:lpstr>
      <vt:lpstr>Source Code</vt:lpstr>
      <vt:lpstr>Q &amp; A</vt:lpstr>
    </vt:vector>
  </TitlesOfParts>
  <Company>SimpleFunctions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iBudget</dc:title>
  <dc:creator>Churk Leung</dc:creator>
  <cp:lastModifiedBy>Ivan</cp:lastModifiedBy>
  <cp:revision>69</cp:revision>
  <dcterms:created xsi:type="dcterms:W3CDTF">2012-02-11T22:55:44Z</dcterms:created>
  <dcterms:modified xsi:type="dcterms:W3CDTF">2012-04-28T22:00:06Z</dcterms:modified>
</cp:coreProperties>
</file>