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charts/chart65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Estimate:</c:v>
                </c:pt>
              </c:strCache>
            </c:strRef>
          </c:tx>
          <c:spPr>
            <a:solidFill>
              <a:srgbClr val="004586"/>
            </a:solidFill>
          </c:spPr>
          <c:cat>
            <c:strRef>
              <c:f>categories</c:f>
              <c:strCache>
                <c:ptCount val="4"/>
                <c:pt idx="0">
                  <c:v>team member 1</c:v>
                </c:pt>
                <c:pt idx="1">
                  <c:v>team member 2</c:v>
                </c:pt>
                <c:pt idx="2">
                  <c:v>team member 3</c:v>
                </c:pt>
                <c:pt idx="3">
                  <c:v>team member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3.97569444444444</c:v>
                </c:pt>
                <c:pt idx="1">
                  <c:v>5.94444444444444</c:v>
                </c:pt>
                <c:pt idx="2">
                  <c:v>3.46875</c:v>
                </c:pt>
                <c:pt idx="3">
                  <c:v>4.68055555555556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Actual:</c:v>
                </c:pt>
              </c:strCache>
            </c:strRef>
          </c:tx>
          <c:spPr>
            <a:solidFill>
              <a:srgbClr val="ff420e"/>
            </a:solidFill>
          </c:spPr>
          <c:cat>
            <c:strRef>
              <c:f>categories</c:f>
              <c:strCache>
                <c:ptCount val="4"/>
                <c:pt idx="0">
                  <c:v>team member 1</c:v>
                </c:pt>
                <c:pt idx="1">
                  <c:v>team member 2</c:v>
                </c:pt>
                <c:pt idx="2">
                  <c:v>team member 3</c:v>
                </c:pt>
                <c:pt idx="3">
                  <c:v>team member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5.53819444444444</c:v>
                </c:pt>
                <c:pt idx="1">
                  <c:v>3.92708333333333</c:v>
                </c:pt>
                <c:pt idx="2">
                  <c:v>2.84375</c:v>
                </c:pt>
                <c:pt idx="3">
                  <c:v>3.48263888888889</c:v>
                </c:pt>
              </c:numCache>
            </c:numRef>
          </c:val>
        </c:ser>
        <c:gapWidth val="100"/>
        <c:axId val="33316222"/>
        <c:axId val="28696177"/>
      </c:barChart>
      <c:catAx>
        <c:axId val="33316222"/>
        <c:scaling>
          <c:orientation val="minMax"/>
        </c:scaling>
        <c:axPos val="b"/>
        <c:majorTickMark val="out"/>
        <c:minorTickMark val="none"/>
        <c:tickLblPos val="nextTo"/>
        <c:crossAx val="28696177"/>
        <c:crossesAt val="0"/>
        <c:lblAlgn val="ctr"/>
        <c:auto val="1"/>
        <c:lblOffset val="100"/>
        <c:spPr>
          <a:ln>
            <a:solidFill>
              <a:srgbClr val="b3b3b3"/>
            </a:solidFill>
          </a:ln>
        </c:spPr>
      </c:catAx>
      <c:valAx>
        <c:axId val="28696177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crossAx val="33316222"/>
        <c:crossesAt val="0"/>
        <c:spPr>
          <a:ln>
            <a:solidFill>
              <a:srgbClr val="b3b3b3"/>
            </a:solidFill>
          </a:ln>
        </c:spPr>
      </c:valAx>
      <c:spPr>
        <a:ln>
          <a:solidFill>
            <a:srgbClr val="b3b3b3"/>
          </a:solidFill>
        </a:ln>
      </c:spPr>
    </c:plotArea>
    <c:legend>
      <c:legendPos val="r"/>
      <c:spPr/>
    </c:legend>
    <c:plotVisOnly val="1"/>
  </c:chart>
  <c:spPr>
    <a:solidFill>
      <a:srgbClr val="ffffff"/>
    </a:solidFill>
  </c:spPr>
</c:chartSpace>
</file>

<file path=ppt/charts/chart66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Row 26</c:v>
                </c:pt>
              </c:strCache>
            </c:strRef>
          </c:tx>
          <c:spPr>
            <a:solidFill>
              <a:srgbClr val="004586"/>
            </a:solidFill>
          </c:spPr>
          <c:explosion val="0"/>
          <c:dPt>
            <c:idx val="0"/>
            <c:spPr>
              <a:solidFill>
                <a:srgbClr val="004586"/>
              </a:solidFill>
            </c:spPr>
          </c:dPt>
          <c:dPt>
            <c:idx val="1"/>
            <c:spPr>
              <a:solidFill>
                <a:srgbClr val="ff420e"/>
              </a:solidFill>
            </c:spPr>
          </c:dPt>
          <c:cat>
            <c:strRef>
              <c:f>categories</c:f>
              <c:strCache>
                <c:ptCount val="2"/>
                <c:pt idx="0">
                  <c:v>Estimate:</c:v>
                </c:pt>
                <c:pt idx="1">
                  <c:v>Actual: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19.4340277777778</c:v>
                </c:pt>
                <c:pt idx="1">
                  <c:v>16.6979166666667</c:v>
                </c:pt>
              </c:numCache>
            </c:numRef>
          </c:val>
        </c:ser>
        <c:firstSliceAng val="0"/>
      </c:pieChart>
      <c:spPr>
        <a:ln>
          <a:solidFill>
            <a:srgbClr val="b3b3b3"/>
          </a:solidFill>
        </a:ln>
      </c:spPr>
    </c:plotArea>
    <c:legend>
      <c:legendPos val="r"/>
      <c:spPr/>
    </c:legend>
    <c:plotVisOnly val="1"/>
  </c:chart>
  <c:spPr>
    <a:solidFill>
      <a:srgbClr val="ffffff"/>
    </a:solidFill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80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664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80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664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8307360" y="685800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>
            <a:off x="9221760" y="685800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8993160" y="685800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>
            <a:off x="352800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>
            <a:off x="425196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4261680" y="12852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>
            <a:off x="3508920" y="183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>
            <a:off x="4995000" y="50760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>
            <a:off x="1267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>
            <a:off x="556200" y="50950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>
            <a:off x="585000" y="254232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>
            <a:off x="130860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>
            <a:off x="2042280" y="51044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>
            <a:off x="206136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>
            <a:off x="1327680" y="1256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>
            <a:off x="7338240" y="38376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>
            <a:off x="8080920" y="51141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>
            <a:off x="8080920" y="2561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>
            <a:off x="881460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>
            <a:off x="88146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39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3" name="CustomShape 44"/>
          <p:cNvSpPr/>
          <p:nvPr/>
        </p:nvSpPr>
        <p:spPr>
          <a:xfrm>
            <a:off x="8229600" y="685800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4" name="CustomShape 45"/>
          <p:cNvSpPr/>
          <p:nvPr/>
        </p:nvSpPr>
        <p:spPr>
          <a:xfrm>
            <a:off x="9144000" y="685800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5" name="CustomShape 46"/>
          <p:cNvSpPr/>
          <p:nvPr/>
        </p:nvSpPr>
        <p:spPr>
          <a:xfrm>
            <a:off x="8915400" y="685800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>
            <a:off x="345060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>
            <a:off x="417456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>
            <a:off x="4183920" y="12852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>
            <a:off x="3431520" y="183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>
            <a:off x="4917240" y="50760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>
            <a:off x="493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>
            <a:off x="478800" y="50950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>
            <a:off x="507240" y="254232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>
            <a:off x="123120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>
            <a:off x="1964520" y="51044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>
            <a:off x="198360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>
            <a:off x="1250280" y="1256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>
            <a:off x="7260480" y="38376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>
            <a:off x="8003520" y="51141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>
            <a:off x="8003520" y="2561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>
            <a:off x="873684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>
            <a:off x="87372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73" name="PlaceHolder 74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94c600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74" name="PlaceHolder 75"/>
          <p:cNvSpPr>
            <a:spLocks noGrp="1"/>
          </p:cNvSpPr>
          <p:nvPr>
            <p:ph type="dt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entury Gothic"/>
              </a:rPr>
              <a:t>4/29/12</a:t>
            </a:r>
            <a:endParaRPr/>
          </a:p>
        </p:txBody>
      </p:sp>
      <p:sp>
        <p:nvSpPr>
          <p:cNvPr id="75" name="CustomShape 76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6" name="PlaceHolder 77"/>
          <p:cNvSpPr>
            <a:spLocks noGrp="1"/>
          </p:cNvSpPr>
          <p:nvPr>
            <p:ph type="ftr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7" name="PlaceHolder 78"/>
          <p:cNvSpPr>
            <a:spLocks noGrp="1"/>
          </p:cNvSpPr>
          <p:nvPr>
            <p:ph type="sldNum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61E111-A171-41B1-91F1-C1F13171E1D1}" type="slidenum">
              <a:rPr lang="en-US">
                <a:solidFill>
                  <a:srgbClr val="94c600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78" name="CustomShape 7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3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8" name="CustomShape 7"/>
          <p:cNvSpPr/>
          <p:nvPr/>
        </p:nvSpPr>
        <p:spPr>
          <a:xfrm>
            <a:off x="8307360" y="685800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8"/>
          <p:cNvSpPr/>
          <p:nvPr/>
        </p:nvSpPr>
        <p:spPr>
          <a:xfrm>
            <a:off x="9221760" y="685800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9"/>
          <p:cNvSpPr/>
          <p:nvPr/>
        </p:nvSpPr>
        <p:spPr>
          <a:xfrm>
            <a:off x="8993160" y="685800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2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3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4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5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6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7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8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9" name="CustomShape 18"/>
          <p:cNvSpPr/>
          <p:nvPr/>
        </p:nvSpPr>
        <p:spPr>
          <a:xfrm>
            <a:off x="352800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0" name="CustomShape 19"/>
          <p:cNvSpPr/>
          <p:nvPr/>
        </p:nvSpPr>
        <p:spPr>
          <a:xfrm>
            <a:off x="425196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1" name="CustomShape 20"/>
          <p:cNvSpPr/>
          <p:nvPr/>
        </p:nvSpPr>
        <p:spPr>
          <a:xfrm>
            <a:off x="4261680" y="12852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21"/>
          <p:cNvSpPr/>
          <p:nvPr/>
        </p:nvSpPr>
        <p:spPr>
          <a:xfrm>
            <a:off x="3508920" y="183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3" name="CustomShape 22"/>
          <p:cNvSpPr/>
          <p:nvPr/>
        </p:nvSpPr>
        <p:spPr>
          <a:xfrm>
            <a:off x="4995000" y="50760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3"/>
          <p:cNvSpPr/>
          <p:nvPr/>
        </p:nvSpPr>
        <p:spPr>
          <a:xfrm>
            <a:off x="1267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4"/>
          <p:cNvSpPr/>
          <p:nvPr/>
        </p:nvSpPr>
        <p:spPr>
          <a:xfrm>
            <a:off x="556200" y="50950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5"/>
          <p:cNvSpPr/>
          <p:nvPr/>
        </p:nvSpPr>
        <p:spPr>
          <a:xfrm>
            <a:off x="585000" y="254232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6"/>
          <p:cNvSpPr/>
          <p:nvPr/>
        </p:nvSpPr>
        <p:spPr>
          <a:xfrm>
            <a:off x="130860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8" name="CustomShape 27"/>
          <p:cNvSpPr/>
          <p:nvPr/>
        </p:nvSpPr>
        <p:spPr>
          <a:xfrm>
            <a:off x="2042280" y="51044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28"/>
          <p:cNvSpPr/>
          <p:nvPr/>
        </p:nvSpPr>
        <p:spPr>
          <a:xfrm>
            <a:off x="206136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0" name="CustomShape 29"/>
          <p:cNvSpPr/>
          <p:nvPr/>
        </p:nvSpPr>
        <p:spPr>
          <a:xfrm>
            <a:off x="1327680" y="1256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1" name="CustomShape 30"/>
          <p:cNvSpPr/>
          <p:nvPr/>
        </p:nvSpPr>
        <p:spPr>
          <a:xfrm>
            <a:off x="7338240" y="38376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31"/>
          <p:cNvSpPr/>
          <p:nvPr/>
        </p:nvSpPr>
        <p:spPr>
          <a:xfrm>
            <a:off x="8080920" y="51141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3" name="CustomShape 32"/>
          <p:cNvSpPr/>
          <p:nvPr/>
        </p:nvSpPr>
        <p:spPr>
          <a:xfrm>
            <a:off x="8080920" y="2561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4" name="CustomShape 33"/>
          <p:cNvSpPr/>
          <p:nvPr/>
        </p:nvSpPr>
        <p:spPr>
          <a:xfrm>
            <a:off x="881460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5" name="CustomShape 34"/>
          <p:cNvSpPr/>
          <p:nvPr/>
        </p:nvSpPr>
        <p:spPr>
          <a:xfrm>
            <a:off x="88146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6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7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48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149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150" name="PlaceHolder 39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200">
                <a:solidFill>
                  <a:srgbClr val="3e3d2d"/>
                </a:solidFill>
                <a:latin typeface="Century Gothic"/>
              </a:rPr>
              <a:t>Second level</a:t>
            </a:r>
            <a:endParaRPr/>
          </a:p>
          <a:p>
            <a:pPr lvl="1">
              <a:buSzPct val="76000"/>
              <a:buFont charset="2" typeface="Wingdings 2"/>
              <a:buChar char=""/>
            </a:pPr>
            <a:r>
              <a:rPr lang="en-US" sz="2000">
                <a:solidFill>
                  <a:srgbClr val="3e3d2d"/>
                </a:solidFill>
                <a:latin typeface="Century Gothic"/>
              </a:rPr>
              <a:t>Third level</a:t>
            </a:r>
            <a:endParaRPr/>
          </a:p>
          <a:p>
            <a:pPr lvl="2">
              <a:buSzPct val="76000"/>
              <a:buFont charset="2" typeface="Wingdings 2"/>
              <a:buChar char=""/>
            </a:pPr>
            <a:r>
              <a:rPr lang="en-US">
                <a:solidFill>
                  <a:srgbClr val="3e3d2d"/>
                </a:solidFill>
                <a:latin typeface="Century Gothic"/>
              </a:rPr>
              <a:t>Fourth level</a:t>
            </a:r>
            <a:endParaRPr/>
          </a:p>
          <a:p>
            <a:pPr lvl="3">
              <a:buSzPct val="76000"/>
              <a:buFont charset="2" typeface="Wingdings 2"/>
              <a:buChar char=""/>
            </a:pPr>
            <a:r>
              <a:rPr lang="en-US" sz="1600">
                <a:solidFill>
                  <a:srgbClr val="3e3d2d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151" name="PlaceHolder 40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4/29/12</a:t>
            </a:r>
            <a:endParaRPr/>
          </a:p>
        </p:txBody>
      </p:sp>
      <p:sp>
        <p:nvSpPr>
          <p:cNvPr id="152" name="PlaceHolder 41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3" name="PlaceHolder 42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A1E1B1-41C1-41C1-B1D1-D171A101E131}" type="slidenum">
              <a:rPr lang="en-US">
                <a:solidFill>
                  <a:srgbClr val="000000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65.xm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66.xm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code.google.com/p/cs679-b1-class-project/w/list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ibudget.simplefunctions.com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94c600"/>
                </a:solidFill>
                <a:latin typeface="Century Gothic"/>
              </a:rPr>
              <a:t>iBudget</a:t>
            </a:r>
            <a:r>
              <a:rPr lang="en-US" sz="3600">
                <a:solidFill>
                  <a:srgbClr val="94c600"/>
                </a:solidFill>
                <a:latin typeface="Century Gothic"/>
              </a:rPr>
              <a:t>
</a:t>
            </a:r>
            <a:r>
              <a:rPr lang="en-US" sz="2400">
                <a:solidFill>
                  <a:srgbClr val="94c600"/>
                </a:solidFill>
                <a:latin typeface="Century Gothic"/>
              </a:rPr>
              <a:t>(Final Presentation)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733280" y="4421160"/>
            <a:ext cx="3309480" cy="126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424242"/>
                </a:solidFill>
                <a:latin typeface="Century Gothic"/>
              </a:rPr>
              <a:t>Keeping your information private while letting us make sense of your expenses.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495720" y="4209120"/>
            <a:ext cx="2011320" cy="20106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entury Gothic"/>
              </a:rPr>
              <a:t>The iTeam: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Churk Leung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Vanya Dineva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Quan Pham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Jonathan Reimels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Laurene Assayah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Vladimir Velev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Management Process: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
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3600">
                <a:solidFill>
                  <a:srgbClr val="94c600"/>
                </a:solidFill>
                <a:latin typeface="Century Gothic"/>
              </a:rPr>
              <a:t>Staffing Plan</a:t>
            </a:r>
            <a:endParaRPr/>
          </a:p>
        </p:txBody>
      </p:sp>
      <p:graphicFrame>
        <p:nvGraphicFramePr>
          <p:cNvPr id="234" name="Table 2"/>
          <p:cNvGraphicFramePr/>
          <p:nvPr/>
        </p:nvGraphicFramePr>
        <p:xfrm>
          <a:off x="1043640" y="2566800"/>
          <a:ext cx="7127280" cy="3381840"/>
        </p:xfrm>
        <a:graphic>
          <a:graphicData uri="http://schemas.openxmlformats.org/drawingml/2006/table">
            <a:tbl>
              <a:tblPr/>
              <a:tblGrid>
                <a:gridCol w="1018080"/>
                <a:gridCol w="1018080"/>
                <a:gridCol w="1018080"/>
                <a:gridCol w="1018080"/>
                <a:gridCol w="1018080"/>
                <a:gridCol w="1018080"/>
                <a:gridCol w="1018800"/>
              </a:tblGrid>
              <a:tr h="764640"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u="sng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u="sng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Team Leader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u="sng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CM Leader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u="sng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QA Leader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u="sng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Requirement Management Leader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u="sng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Design Leader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u="sng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Implementation Leader</a:t>
                      </a:r>
                      <a:endParaRPr/>
                    </a:p>
                  </a:txBody>
                  <a:tcPr/>
                </a:tc>
              </a:tr>
              <a:tr h="483480"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Vladimir Velev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69440"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Jonathan Reimels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92480"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Vanya Dineva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80960"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Laurene Assayah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354960"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Churk Leung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37320"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Quan Pham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bIns="0" lIns="74160" rIns="7416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795960" y="817920"/>
            <a:ext cx="76975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Budget and resource allocation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795960" y="2115360"/>
            <a:ext cx="7697520" cy="4296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300">
                <a:solidFill>
                  <a:srgbClr val="3e3d2d"/>
                </a:solidFill>
                <a:latin typeface="Century Gothic"/>
              </a:rPr>
              <a:t>Estimate LOC: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	</a:t>
            </a:r>
            <a:r>
              <a:rPr lang="en-US" sz="3300">
                <a:solidFill>
                  <a:srgbClr val="3e3d2d"/>
                </a:solidFill>
                <a:latin typeface="Century Gothic"/>
              </a:rPr>
              <a:t>FP = (∑UFP_i)*GCF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	</a:t>
            </a:r>
            <a:r>
              <a:rPr lang="en-US" sz="3300">
                <a:solidFill>
                  <a:srgbClr val="3e3d2d"/>
                </a:solidFill>
                <a:latin typeface="Century Gothic"/>
              </a:rPr>
              <a:t>	</a:t>
            </a:r>
            <a:r>
              <a:rPr lang="en-US" sz="3300">
                <a:solidFill>
                  <a:srgbClr val="3e3d2d"/>
                </a:solidFill>
                <a:latin typeface="Century Gothic"/>
              </a:rPr>
              <a:t>UFP_i = 3 (EI) + 4 (EO) + 3 (EIN) + 7 (ILF) + 5 (ELF) = 22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	</a:t>
            </a:r>
            <a:r>
              <a:rPr lang="en-US" sz="3300">
                <a:solidFill>
                  <a:srgbClr val="3e3d2d"/>
                </a:solidFill>
                <a:latin typeface="Century Gothic"/>
              </a:rPr>
              <a:t>	</a:t>
            </a:r>
            <a:r>
              <a:rPr lang="en-US" sz="3300">
                <a:solidFill>
                  <a:srgbClr val="3e3d2d"/>
                </a:solidFill>
                <a:latin typeface="Century Gothic"/>
              </a:rPr>
              <a:t>GCF = 0.65 + 0.01 * 42 = 1.07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	</a:t>
            </a:r>
            <a:r>
              <a:rPr lang="en-US" sz="3300">
                <a:solidFill>
                  <a:srgbClr val="3e3d2d"/>
                </a:solidFill>
                <a:latin typeface="Century Gothic"/>
              </a:rPr>
              <a:t>FP = 23.54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	</a:t>
            </a:r>
            <a:r>
              <a:rPr lang="en-US" sz="3300">
                <a:solidFill>
                  <a:srgbClr val="3e3d2d"/>
                </a:solidFill>
                <a:latin typeface="Century Gothic"/>
              </a:rPr>
              <a:t>LOC = 23.54 * (600 LOC/FP) = 14 KLOC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300">
                <a:solidFill>
                  <a:srgbClr val="3e3d2d"/>
                </a:solidFill>
                <a:latin typeface="Century Gothic"/>
              </a:rPr>
              <a:t>COCOMOI: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Effort Applied (E) = 3.0 * (14)^1.12 = 57 man-months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Development Time (D) = 2.5 * (57)^0.38 = 11 months</a:t>
            </a:r>
            <a:endParaRPr/>
          </a:p>
          <a:p>
            <a:pPr>
              <a:lnSpc>
                <a:spcPct val="100000"/>
              </a:lnSpc>
            </a:pPr>
            <a:r>
              <a:rPr lang="en-US" sz="3300">
                <a:solidFill>
                  <a:srgbClr val="3e3d2d"/>
                </a:solidFill>
                <a:latin typeface="Century Gothic"/>
              </a:rPr>
              <a:t>People required (P) = 57/11 = 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8" name="TextShape 3"/>
          <p:cNvSpPr txBox="1"/>
          <p:nvPr/>
        </p:nvSpPr>
        <p:spPr>
          <a:xfrm>
            <a:off x="506520" y="442440"/>
            <a:ext cx="180720" cy="11376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
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  <a:ea typeface="Century Gothic"/>
              </a:rPr>
              <a:t>Time spent</a:t>
            </a:r>
            <a:r>
              <a:rPr lang="en-US" sz="4000">
                <a:solidFill>
                  <a:srgbClr val="94c600"/>
                </a:solidFill>
                <a:latin typeface="Century Gothic"/>
                <a:ea typeface="Century Gothic"/>
              </a:rPr>
              <a:t>
</a:t>
            </a:r>
            <a:endParaRPr/>
          </a:p>
        </p:txBody>
      </p:sp>
      <p:graphicFrame>
        <p:nvGraphicFramePr>
          <p:cNvPr id="240" name=""/>
          <p:cNvGraphicFramePr/>
          <p:nvPr/>
        </p:nvGraphicFramePr>
        <p:xfrm>
          <a:off x="1097280" y="1737360"/>
          <a:ext cx="6766560" cy="440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4000">
                <a:solidFill>
                  <a:srgbClr val="94c600"/>
                </a:solidFill>
                <a:latin typeface="Century Gothic"/>
                <a:ea typeface="Century Gothic"/>
              </a:rPr>
              <a:t>Estimate vs Actual time spent</a:t>
            </a:r>
            <a:endParaRPr/>
          </a:p>
        </p:txBody>
      </p:sp>
      <p:graphicFrame>
        <p:nvGraphicFramePr>
          <p:cNvPr id="242" name=""/>
          <p:cNvGraphicFramePr/>
          <p:nvPr/>
        </p:nvGraphicFramePr>
        <p:xfrm>
          <a:off x="1463040" y="2286000"/>
          <a:ext cx="6217920" cy="37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779040" y="28656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Schedule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980640" y="1608480"/>
          <a:ext cx="7193520" cy="4440960"/>
        </p:xfrm>
        <a:graphic>
          <a:graphicData uri="http://schemas.openxmlformats.org/drawingml/2006/table">
            <a:tbl>
              <a:tblPr/>
              <a:tblGrid>
                <a:gridCol w="3277800"/>
                <a:gridCol w="785880"/>
                <a:gridCol w="785880"/>
                <a:gridCol w="2343960"/>
              </a:tblGrid>
              <a:tr h="2707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Design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2/13/12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3/19/12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41040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Review preliminary software specifications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2/13/12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3/12/12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Churk Y. Leung,Jonathan Reimels,Laurene Assayah,Quan Pham,Vanya Dineva,Vladimir Velev</a:t>
                      </a:r>
                      <a:endParaRPr/>
                    </a:p>
                  </a:txBody>
                  <a:tcPr/>
                </a:tc>
              </a:tr>
              <a:tr h="2707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Develop functional specifications - front end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Tue 2/14/12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Fri 3/23/12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Vanya Dineva,Quan Pham</a:t>
                      </a:r>
                      <a:endParaRPr/>
                    </a:p>
                  </a:txBody>
                  <a:tcPr/>
                </a:tc>
              </a:tr>
              <a:tr h="2707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Develop functional specifications - back end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Sat 2/18/12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4/16/12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Churk Y. Leung,Jonathan Reimels</a:t>
                      </a:r>
                      <a:endParaRPr/>
                    </a:p>
                  </a:txBody>
                  <a:tcPr/>
                </a:tc>
              </a:tr>
              <a:tr h="2707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Review functional specifications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2/27/12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Fri 4/27/12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Laurene Assayah,Vladimir Velev</a:t>
                      </a:r>
                      <a:endParaRPr/>
                    </a:p>
                  </a:txBody>
                  <a:tcPr/>
                </a:tc>
              </a:tr>
              <a:tr h="2113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Design complete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Fri 4/27/12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Fri 4/27/12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707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Development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2/27/12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Fri 4/27/12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707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Identify modular/tiered design parameters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2/27/12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3/19/12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Churk Y. Leung</a:t>
                      </a:r>
                      <a:endParaRPr/>
                    </a:p>
                  </a:txBody>
                  <a:tcPr/>
                </a:tc>
              </a:tr>
              <a:tr h="27360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Develop code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2/27/12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Fri 4/20/12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Churk Y. Leung,Jonathan Reimels,Quan Pham,Vanya Dineva</a:t>
                      </a:r>
                      <a:endParaRPr/>
                    </a:p>
                  </a:txBody>
                  <a:tcPr/>
                </a:tc>
              </a:tr>
              <a:tr h="41040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Developer testing (primary debugging)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3/5/12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Fri 4/27/12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Churk Y. Leung,Jonathan Reimels,Laurene Assayah,Quan Pham,Vanya Dineva,Vladimir Velev</a:t>
                      </a:r>
                      <a:endParaRPr/>
                    </a:p>
                  </a:txBody>
                  <a:tcPr/>
                </a:tc>
              </a:tr>
              <a:tr h="2113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Development complete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Fri 4/27/12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Fri 4/27/12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707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Testing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4/2/12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4/16/12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113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Develop test plans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4/2/12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4/9/12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Vanya Dineva,Laurene Assayah</a:t>
                      </a:r>
                      <a:endParaRPr/>
                    </a:p>
                  </a:txBody>
                  <a:tcPr/>
                </a:tc>
              </a:tr>
              <a:tr h="27360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Review test plans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4/9/12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4/16/12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Churk Y. Leung,Jonathan Reimels,Quan Pham,Vladimir Velev</a:t>
                      </a:r>
                      <a:endParaRPr/>
                    </a:p>
                  </a:txBody>
                  <a:tcPr/>
                </a:tc>
              </a:tr>
              <a:tr h="27072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Implement Test Plans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4/9/12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4/16/12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Vanya Dineva,Laurene Assayah</a:t>
                      </a:r>
                      <a:endParaRPr/>
                    </a:p>
                  </a:txBody>
                  <a:tcPr/>
                </a:tc>
              </a:tr>
              <a:tr h="273240"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Unit testing complete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4/16/12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 4/16/12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67680" rIns="67680" tIns="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Configuration Management and Version Control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Google Project Hosting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"/>
              <a:buChar char=""/>
            </a:pPr>
            <a:r>
              <a:rPr lang="en-US" sz="2200">
                <a:solidFill>
                  <a:srgbClr val="3e3d2d"/>
                </a:solidFill>
                <a:latin typeface="Century Gothic"/>
              </a:rPr>
              <a:t>Contain all project documents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Configuration summary will be managed in the project wiki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"/>
              <a:buChar char=""/>
            </a:pPr>
            <a:r>
              <a:rPr lang="en-US" sz="2200" u="sng">
                <a:solidFill>
                  <a:srgbClr val="e68200"/>
                </a:solidFill>
                <a:latin typeface="Century Gothic"/>
                <a:hlinkClick r:id="rId1"/>
              </a:rPr>
              <a:t>http://code.google.com/p/cs679-b1-class-project/w/list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svn (from Google Project Hosting)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"/>
              <a:buChar char=""/>
            </a:pPr>
            <a:r>
              <a:rPr lang="en-US" sz="2200">
                <a:solidFill>
                  <a:srgbClr val="3e3d2d"/>
                </a:solidFill>
                <a:latin typeface="Century Gothic"/>
              </a:rPr>
              <a:t>Used to control versions of all project documents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aaea25"/>
                </a:solidFill>
                <a:latin typeface="Century Gothic"/>
              </a:rPr>
              <a:t>Software Quality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537480" y="2576880"/>
            <a:ext cx="8129880" cy="3841200"/>
          </a:xfrm>
          <a:prstGeom prst="rect">
            <a:avLst/>
          </a:prstGeom>
        </p:spPr>
        <p:txBody>
          <a:bodyPr bIns="45000" lIns="90000" rIns="90000" tIns="45000" wrap="none"/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Century Gothic"/>
              </a:rPr>
              <a:t> </a:t>
            </a:r>
            <a:r>
              <a:rPr lang="en-US" sz="2400">
                <a:latin typeface="Century Gothic"/>
              </a:rPr>
              <a:t>Each team member responsible for the quality of his/her work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entury Gothic"/>
              </a:rPr>
              <a:t> </a:t>
            </a:r>
            <a:r>
              <a:rPr lang="en-US" sz="2400">
                <a:latin typeface="Century Gothic"/>
              </a:rPr>
              <a:t>Each project artifact was inspected by at least 2 reviewers before submission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entury Gothic"/>
                <a:ea typeface="Century Gothic"/>
              </a:rPr>
              <a:t> </a:t>
            </a:r>
            <a:r>
              <a:rPr lang="en-US">
                <a:latin typeface="Century Gothic"/>
                <a:ea typeface="Century Gothic"/>
              </a:rPr>
              <a:t>Set of coding standards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  <a:ea typeface="Century Gothic"/>
              </a:rPr>
              <a:t>Google code issue tracker used for issues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822960" y="914400"/>
            <a:ext cx="7772400" cy="17773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4000">
                <a:solidFill>
                  <a:srgbClr val="aaea25"/>
                </a:solidFill>
                <a:latin typeface="Century Gothic"/>
                <a:ea typeface="Century Gothic"/>
              </a:rPr>
              <a:t>What could we have done better?</a:t>
            </a:r>
            <a:endParaRPr/>
          </a:p>
        </p:txBody>
      </p:sp>
      <p:sp>
        <p:nvSpPr>
          <p:cNvPr id="252" name="TextShape 4"/>
          <p:cNvSpPr txBox="1"/>
          <p:nvPr/>
        </p:nvSpPr>
        <p:spPr>
          <a:xfrm>
            <a:off x="537840" y="2576880"/>
            <a:ext cx="8129880" cy="3465360"/>
          </a:xfrm>
          <a:prstGeom prst="rect">
            <a:avLst/>
          </a:prstGeom>
        </p:spPr>
        <p:txBody>
          <a:bodyPr bIns="45000" lIns="90000" rIns="90000" tIns="45000" wrap="none"/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Century Gothic"/>
              </a:rPr>
              <a:t> </a:t>
            </a:r>
            <a:r>
              <a:rPr lang="en-US" sz="2400">
                <a:solidFill>
                  <a:srgbClr val="000000"/>
                </a:solidFill>
                <a:latin typeface="Century Gothic"/>
              </a:rPr>
              <a:t>Better task allocation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2400">
                <a:solidFill>
                  <a:srgbClr val="000000"/>
                </a:solidFill>
                <a:latin typeface="Century Gothic"/>
              </a:rPr>
              <a:t>Pair programming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lang="en-US">
                <a:solidFill>
                  <a:srgbClr val="000000"/>
                </a:solidFill>
                <a:latin typeface="Century Gothic"/>
                <a:ea typeface="Century Gothic"/>
              </a:rPr>
              <a:t>Unit tests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System Architecture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Design Patterns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1043640" y="2817000"/>
            <a:ext cx="6777000" cy="3015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Factory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Singleton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95960" y="28656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What is iBudget?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795960" y="1726920"/>
            <a:ext cx="6777000" cy="4376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A web-based personal financial management service designed 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"/>
              <a:buChar char="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Keep track of all your financial accounts into one place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"/>
              <a:buChar char="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Allow you to set a budget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"/>
              <a:buChar char="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Manage individual transactions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043640" y="641160"/>
            <a:ext cx="7024320" cy="63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Data Description</a:t>
            </a:r>
            <a:endParaRPr/>
          </a:p>
        </p:txBody>
      </p:sp>
      <p:pic>
        <p:nvPicPr>
          <p:cNvPr descr="" id="257" name="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126440" y="1439640"/>
            <a:ext cx="6705360" cy="5031360"/>
          </a:xfrm>
          <a:prstGeom prst="rect">
            <a:avLst/>
          </a:prstGeom>
        </p:spPr>
      </p:pic>
      <p:sp>
        <p:nvSpPr>
          <p:cNvPr id="258" name="CustomShape 2"/>
          <p:cNvSpPr/>
          <p:nvPr/>
        </p:nvSpPr>
        <p:spPr>
          <a:xfrm>
            <a:off x="1251360" y="5747760"/>
            <a:ext cx="4571640" cy="637920"/>
          </a:xfrm>
          <a:prstGeom prst="rect">
            <a:avLst/>
          </a:prstGeom>
          <a:gradFill>
            <a:gsLst>
              <a:gs pos="0">
                <a:srgbClr val="93c500"/>
              </a:gs>
              <a:gs pos="50000">
                <a:srgbClr val="eaf8da"/>
              </a:gs>
              <a:gs pos="100000">
                <a:srgbClr val="93c500"/>
              </a:gs>
            </a:gsLst>
            <a:lin ang="5040000"/>
          </a:gradFill>
          <a:ln w="9360">
            <a:solidFill>
              <a:srgbClr val="94c6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entury Gothic"/>
              </a:rPr>
              <a:t>A = Auto Increment;  N = NOT NULL;  P = Primary Key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entury Gothic"/>
              </a:rPr>
              <a:t>U = Unique;  I  = Indexed;  D = Has default value assigned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entury Gothic"/>
              </a:rPr>
              <a:t>F = Foreign Key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043640" y="641160"/>
            <a:ext cx="7024320" cy="63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Human Interface Design</a:t>
            </a:r>
            <a:endParaRPr/>
          </a:p>
        </p:txBody>
      </p:sp>
      <p:pic>
        <p:nvPicPr>
          <p:cNvPr descr="" id="260" name="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517320" y="1708560"/>
            <a:ext cx="4054320" cy="4035960"/>
          </a:xfrm>
          <a:prstGeom prst="rect">
            <a:avLst/>
          </a:prstGeom>
        </p:spPr>
      </p:pic>
      <p:sp>
        <p:nvSpPr>
          <p:cNvPr id="261" name="CustomShape 2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043640" y="641160"/>
            <a:ext cx="7024320" cy="63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Human Interface Design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pic>
        <p:nvPicPr>
          <p:cNvPr descr="" id="264" name="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482760" y="1551600"/>
            <a:ext cx="6850800" cy="4626000"/>
          </a:xfrm>
          <a:prstGeom prst="rect">
            <a:avLst/>
          </a:prstGeom>
        </p:spPr>
      </p:pic>
      <p:sp>
        <p:nvSpPr>
          <p:cNvPr id="265" name="CustomShape 3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043640" y="641160"/>
            <a:ext cx="7024320" cy="63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Human Interface Design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sp>
        <p:nvSpPr>
          <p:cNvPr id="268" name="CustomShape 3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pic>
        <p:nvPicPr>
          <p:cNvPr descr="" id="269" name="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603000" y="1175760"/>
            <a:ext cx="5942520" cy="1790280"/>
          </a:xfrm>
          <a:prstGeom prst="rect">
            <a:avLst/>
          </a:prstGeom>
        </p:spPr>
      </p:pic>
      <p:pic>
        <p:nvPicPr>
          <p:cNvPr descr="" id="270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680920" y="2433960"/>
            <a:ext cx="5943240" cy="405864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043640" y="641160"/>
            <a:ext cx="7024320" cy="63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Human Interface Design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sp>
        <p:nvSpPr>
          <p:cNvPr id="273" name="CustomShape 3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pic>
        <p:nvPicPr>
          <p:cNvPr descr="" id="274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477000" y="2419920"/>
            <a:ext cx="4981320" cy="2767320"/>
          </a:xfrm>
          <a:prstGeom prst="rect">
            <a:avLst/>
          </a:prstGeom>
        </p:spPr>
      </p:pic>
      <p:sp>
        <p:nvSpPr>
          <p:cNvPr id="275" name="CustomShape 4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043640" y="641160"/>
            <a:ext cx="7024320" cy="63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Human Interface Design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sp>
        <p:nvSpPr>
          <p:cNvPr id="278" name="CustomShape 3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sp>
        <p:nvSpPr>
          <p:cNvPr id="279" name="CustomShape 4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pic>
        <p:nvPicPr>
          <p:cNvPr descr="" id="280" name="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593280" y="1749600"/>
            <a:ext cx="5943240" cy="3801960"/>
          </a:xfrm>
          <a:prstGeom prst="rect">
            <a:avLst/>
          </a:prstGeom>
        </p:spPr>
      </p:pic>
      <p:pic>
        <p:nvPicPr>
          <p:cNvPr descr="" id="281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6059160" y="1279800"/>
            <a:ext cx="2585880" cy="5182560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Online Demonstration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 u="sng">
                <a:solidFill>
                  <a:srgbClr val="e68200"/>
                </a:solidFill>
                <a:latin typeface="Century Gothic"/>
                <a:hlinkClick r:id="rId1"/>
              </a:rPr>
              <a:t>http://ibudget.simplefunctions.com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We each take turn to show the pages or functionalities that we worked on.</a:t>
            </a:r>
            <a:endParaRPr/>
          </a:p>
        </p:txBody>
      </p:sp>
      <p:pic>
        <p:nvPicPr>
          <p:cNvPr descr="" id="28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62440" y="4856400"/>
            <a:ext cx="1142640" cy="11426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Source Code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043640" y="2817000"/>
            <a:ext cx="6777000" cy="3015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We can pick out section of source code that we want to show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840600" y="3079800"/>
            <a:ext cx="7430400" cy="6382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94c600"/>
                </a:solidFill>
                <a:latin typeface="Century Gothic"/>
              </a:rPr>
              <a:t>Q &amp; A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sp>
        <p:nvSpPr>
          <p:cNvPr id="289" name="CustomShape 3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  <p:sp>
        <p:nvSpPr>
          <p:cNvPr id="290" name="CustomShape 4"/>
          <p:cNvSpPr/>
          <p:nvPr/>
        </p:nvSpPr>
        <p:spPr>
          <a:xfrm>
            <a:off x="0" y="0"/>
            <a:ext cx="9143640" cy="-11796840"/>
          </a:xfrm>
          <a:prstGeom prst="rect">
            <a:avLst/>
          </a:prstGeom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95960" y="28656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Competition: Mint.com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3007440" y="1795680"/>
            <a:ext cx="5640120" cy="2448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See all accounts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Auto categorization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Timely alerts to email and phone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Helpful graphs</a:t>
            </a:r>
            <a:endParaRPr/>
          </a:p>
        </p:txBody>
      </p:sp>
      <p:pic>
        <p:nvPicPr>
          <p:cNvPr descr="" id="1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83320" y="2310840"/>
            <a:ext cx="7619760" cy="57146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95960" y="28656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Competitive Advantage</a:t>
            </a:r>
            <a:endParaRPr/>
          </a:p>
        </p:txBody>
      </p:sp>
      <p:pic>
        <p:nvPicPr>
          <p:cNvPr descr="" id="1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73840" y="1293480"/>
            <a:ext cx="2746800" cy="2059920"/>
          </a:xfrm>
          <a:prstGeom prst="rect">
            <a:avLst/>
          </a:prstGeom>
        </p:spPr>
      </p:pic>
      <p:sp>
        <p:nvSpPr>
          <p:cNvPr id="196" name="Line 2"/>
          <p:cNvSpPr/>
          <p:nvPr/>
        </p:nvSpPr>
        <p:spPr>
          <a:xfrm>
            <a:off x="4639680" y="1738440"/>
            <a:ext cx="0" cy="431208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197" name="CustomShape 3"/>
          <p:cNvSpPr/>
          <p:nvPr/>
        </p:nvSpPr>
        <p:spPr>
          <a:xfrm>
            <a:off x="1559880" y="1895040"/>
            <a:ext cx="2070720" cy="6998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94c600"/>
                </a:solidFill>
                <a:latin typeface="Century Gothic"/>
              </a:rPr>
              <a:t>iBudget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795960" y="2984400"/>
            <a:ext cx="3434040" cy="201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Does NOT require: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entury Gothic"/>
              <a:buAutoNum type="alphaLcParenR"/>
            </a:pPr>
            <a:r>
              <a:rPr lang="en-US">
                <a:solidFill>
                  <a:srgbClr val="000000"/>
                </a:solidFill>
                <a:latin typeface="Century Gothic"/>
              </a:rPr>
              <a:t>A secure connection to a financial institution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entury Gothic"/>
              <a:buAutoNum type="alphaLcParenR"/>
            </a:pPr>
            <a:r>
              <a:rPr lang="en-US">
                <a:solidFill>
                  <a:srgbClr val="000000"/>
                </a:solidFill>
                <a:latin typeface="Century Gothic"/>
              </a:rPr>
              <a:t>Login credentials to a financial institution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5073840" y="2984400"/>
            <a:ext cx="3012120" cy="1187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Requires: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Account credentials to financial institutions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91840" y="605880"/>
            <a:ext cx="8022960" cy="1596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94c600"/>
                </a:solidFill>
                <a:latin typeface="Century Gothic"/>
              </a:rPr>
              <a:t>Project Organization</a:t>
            </a:r>
            <a:r>
              <a:rPr lang="en-US" sz="3200">
                <a:solidFill>
                  <a:srgbClr val="94c600"/>
                </a:solidFill>
                <a:latin typeface="Century Gothic"/>
              </a:rPr>
              <a:t>
</a:t>
            </a:r>
            <a:r>
              <a:rPr lang="en-US" sz="3200">
                <a:solidFill>
                  <a:srgbClr val="94c600"/>
                </a:solidFill>
                <a:latin typeface="Century Gothic"/>
              </a:rPr>
              <a:t>
</a:t>
            </a:r>
            <a:r>
              <a:rPr lang="en-US" sz="32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3200">
                <a:solidFill>
                  <a:srgbClr val="94c600"/>
                </a:solidFill>
                <a:latin typeface="Century Gothic"/>
              </a:rPr>
              <a:t>Process Model: Unified Process</a:t>
            </a:r>
            <a:endParaRPr/>
          </a:p>
        </p:txBody>
      </p:sp>
      <p:graphicFrame>
        <p:nvGraphicFramePr>
          <p:cNvPr id="201" name="Table 2"/>
          <p:cNvGraphicFramePr/>
          <p:nvPr/>
        </p:nvGraphicFramePr>
        <p:xfrm>
          <a:off x="591840" y="2357640"/>
          <a:ext cx="7846920" cy="3943800"/>
        </p:xfrm>
        <a:graphic>
          <a:graphicData uri="http://schemas.openxmlformats.org/drawingml/2006/table">
            <a:tbl>
              <a:tblPr/>
              <a:tblGrid>
                <a:gridCol w="2073960"/>
                <a:gridCol w="1476000"/>
                <a:gridCol w="1377000"/>
                <a:gridCol w="1497960"/>
                <a:gridCol w="1422000"/>
              </a:tblGrid>
              <a:tr h="58500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entury Gothic"/>
                        </a:rPr>
                        <a:t>Phase 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entury Gothic"/>
                        </a:rPr>
                        <a:t>Phase 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entury Gothic"/>
                        </a:rPr>
                        <a:t>Phase 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entury Gothic"/>
                        </a:rPr>
                        <a:t>Phase 4</a:t>
                      </a:r>
                      <a:endParaRPr/>
                    </a:p>
                  </a:txBody>
                  <a:tcPr/>
                </a:tc>
              </a:tr>
              <a:tr h="9496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Gothic"/>
                        </a:rPr>
                        <a:t>Planning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8964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Gothic"/>
                        </a:rPr>
                        <a:t>Requirements Analysis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837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Gothic"/>
                        </a:rPr>
                        <a:t>Implementation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675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entury Gothic"/>
                        </a:rPr>
                        <a:t>Testing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02" name="Line 3"/>
          <p:cNvSpPr/>
          <p:nvPr/>
        </p:nvSpPr>
        <p:spPr>
          <a:xfrm>
            <a:off x="2798280" y="3745440"/>
            <a:ext cx="5497200" cy="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03" name="Line 4"/>
          <p:cNvSpPr/>
          <p:nvPr/>
        </p:nvSpPr>
        <p:spPr>
          <a:xfrm flipH="1">
            <a:off x="2798280" y="3128760"/>
            <a:ext cx="132120" cy="61668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04" name="Line 5"/>
          <p:cNvSpPr/>
          <p:nvPr/>
        </p:nvSpPr>
        <p:spPr>
          <a:xfrm>
            <a:off x="2930400" y="3128760"/>
            <a:ext cx="2500560" cy="14292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05" name="Line 6"/>
          <p:cNvSpPr/>
          <p:nvPr/>
        </p:nvSpPr>
        <p:spPr>
          <a:xfrm>
            <a:off x="5430960" y="3271680"/>
            <a:ext cx="253440" cy="31968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06" name="Line 7"/>
          <p:cNvSpPr/>
          <p:nvPr/>
        </p:nvSpPr>
        <p:spPr>
          <a:xfrm>
            <a:off x="5684400" y="3591360"/>
            <a:ext cx="2611080" cy="15408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07" name="Line 8"/>
          <p:cNvSpPr/>
          <p:nvPr/>
        </p:nvSpPr>
        <p:spPr>
          <a:xfrm>
            <a:off x="3426120" y="4637880"/>
            <a:ext cx="4869360" cy="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08" name="Line 9"/>
          <p:cNvSpPr/>
          <p:nvPr/>
        </p:nvSpPr>
        <p:spPr>
          <a:xfrm>
            <a:off x="4175280" y="5475240"/>
            <a:ext cx="4120200" cy="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09" name="Line 10"/>
          <p:cNvSpPr/>
          <p:nvPr/>
        </p:nvSpPr>
        <p:spPr>
          <a:xfrm>
            <a:off x="4814280" y="6136200"/>
            <a:ext cx="3481200" cy="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0" name="Line 11"/>
          <p:cNvSpPr/>
          <p:nvPr/>
        </p:nvSpPr>
        <p:spPr>
          <a:xfrm flipV="1">
            <a:off x="3426120" y="4505760"/>
            <a:ext cx="749160" cy="13212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1" name="Line 12"/>
          <p:cNvSpPr/>
          <p:nvPr/>
        </p:nvSpPr>
        <p:spPr>
          <a:xfrm flipV="1">
            <a:off x="4175280" y="3988080"/>
            <a:ext cx="132120" cy="51768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2" name="Line 13"/>
          <p:cNvSpPr/>
          <p:nvPr/>
        </p:nvSpPr>
        <p:spPr>
          <a:xfrm>
            <a:off x="4307400" y="3988080"/>
            <a:ext cx="1123560" cy="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3" name="Line 14"/>
          <p:cNvSpPr/>
          <p:nvPr/>
        </p:nvSpPr>
        <p:spPr>
          <a:xfrm>
            <a:off x="5430960" y="3988080"/>
            <a:ext cx="1553400" cy="25308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4" name="Line 15"/>
          <p:cNvSpPr/>
          <p:nvPr/>
        </p:nvSpPr>
        <p:spPr>
          <a:xfrm>
            <a:off x="6984360" y="4241160"/>
            <a:ext cx="154440" cy="26460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5" name="Line 16"/>
          <p:cNvSpPr/>
          <p:nvPr/>
        </p:nvSpPr>
        <p:spPr>
          <a:xfrm>
            <a:off x="7138800" y="4505760"/>
            <a:ext cx="1156680" cy="13212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6" name="Line 17"/>
          <p:cNvSpPr/>
          <p:nvPr/>
        </p:nvSpPr>
        <p:spPr>
          <a:xfrm flipV="1">
            <a:off x="4175280" y="4902480"/>
            <a:ext cx="1255680" cy="57276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7" name="Line 18"/>
          <p:cNvSpPr/>
          <p:nvPr/>
        </p:nvSpPr>
        <p:spPr>
          <a:xfrm>
            <a:off x="5430960" y="4902480"/>
            <a:ext cx="2185560" cy="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8" name="Line 19"/>
          <p:cNvSpPr/>
          <p:nvPr/>
        </p:nvSpPr>
        <p:spPr>
          <a:xfrm>
            <a:off x="7616520" y="4902480"/>
            <a:ext cx="678960" cy="57276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19" name="Line 20"/>
          <p:cNvSpPr/>
          <p:nvPr/>
        </p:nvSpPr>
        <p:spPr>
          <a:xfrm flipH="1">
            <a:off x="4814280" y="5860800"/>
            <a:ext cx="341280" cy="27540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20" name="Line 21"/>
          <p:cNvSpPr/>
          <p:nvPr/>
        </p:nvSpPr>
        <p:spPr>
          <a:xfrm>
            <a:off x="5155560" y="5860800"/>
            <a:ext cx="1828800" cy="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21" name="Line 22"/>
          <p:cNvSpPr/>
          <p:nvPr/>
        </p:nvSpPr>
        <p:spPr>
          <a:xfrm flipV="1">
            <a:off x="6984360" y="5627520"/>
            <a:ext cx="154440" cy="23328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22" name="Line 23"/>
          <p:cNvSpPr/>
          <p:nvPr/>
        </p:nvSpPr>
        <p:spPr>
          <a:xfrm>
            <a:off x="7138800" y="5627520"/>
            <a:ext cx="1156680" cy="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  <p:sp>
        <p:nvSpPr>
          <p:cNvPr id="223" name="Line 24"/>
          <p:cNvSpPr/>
          <p:nvPr/>
        </p:nvSpPr>
        <p:spPr>
          <a:xfrm>
            <a:off x="8295480" y="5627520"/>
            <a:ext cx="0" cy="508680"/>
          </a:xfrm>
          <a:prstGeom prst="line">
            <a:avLst/>
          </a:prstGeom>
          <a:ln w="22320">
            <a:solidFill>
              <a:srgbClr val="94c600"/>
            </a:solidFill>
            <a:round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Project Organization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Organizational Structure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795960" y="1123560"/>
            <a:ext cx="7024320" cy="177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Management Process: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
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3600">
                <a:solidFill>
                  <a:srgbClr val="94c600"/>
                </a:solidFill>
                <a:latin typeface="Century Gothic"/>
              </a:rPr>
              <a:t>Management Objectives and </a:t>
            </a:r>
            <a:r>
              <a:rPr lang="en-US" sz="36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3600">
                <a:solidFill>
                  <a:srgbClr val="94c600"/>
                </a:solidFill>
                <a:latin typeface="Century Gothic"/>
              </a:rPr>
              <a:t>Priorities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1043640" y="253404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The completion of the project on time before the end of the school semester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Meeting a degree of quality as specified at the beginning of the project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Complete as many requirements as were planned at the beginning of the project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41880" y="457200"/>
            <a:ext cx="7024320" cy="1438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Management Process: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
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3200">
                <a:solidFill>
                  <a:srgbClr val="94c600"/>
                </a:solidFill>
                <a:latin typeface="Century Gothic"/>
              </a:rPr>
              <a:t>Risk Management</a:t>
            </a:r>
            <a:endParaRPr/>
          </a:p>
        </p:txBody>
      </p:sp>
      <p:graphicFrame>
        <p:nvGraphicFramePr>
          <p:cNvPr id="229" name="Table 2"/>
          <p:cNvGraphicFramePr/>
          <p:nvPr/>
        </p:nvGraphicFramePr>
        <p:xfrm>
          <a:off x="795960" y="2071080"/>
          <a:ext cx="7631640" cy="4262040"/>
        </p:xfrm>
        <a:graphic>
          <a:graphicData uri="http://schemas.openxmlformats.org/drawingml/2006/table">
            <a:tbl>
              <a:tblPr/>
              <a:tblGrid>
                <a:gridCol w="337320"/>
                <a:gridCol w="1169640"/>
                <a:gridCol w="829080"/>
                <a:gridCol w="563400"/>
                <a:gridCol w="893160"/>
                <a:gridCol w="648360"/>
                <a:gridCol w="1169640"/>
                <a:gridCol w="882360"/>
                <a:gridCol w="1138680"/>
              </a:tblGrid>
              <a:tr h="516600"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#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Risk Title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Likelihood to Occur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1-10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Impact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1-10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Retirement Cost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1-10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Priority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Retirement or Mitigation Plan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Responsible Engineer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Target Completion Date</a:t>
                      </a:r>
                      <a:endParaRPr/>
                    </a:p>
                  </a:txBody>
                  <a:tcPr/>
                </a:tc>
              </a:tr>
              <a:tr h="903960"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Requirements Inflation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48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Add additional features depending on time.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All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04/02</a:t>
                      </a:r>
                      <a:endParaRPr/>
                    </a:p>
                  </a:txBody>
                  <a:tcPr/>
                </a:tc>
              </a:tr>
              <a:tr h="903960"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Poor Productivity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Keep developers engaged and motivated.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Project Leader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04/30</a:t>
                      </a:r>
                      <a:endParaRPr/>
                    </a:p>
                  </a:txBody>
                  <a:tcPr/>
                </a:tc>
              </a:tr>
              <a:tr h="774720"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Shortfalls in 3rd party software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336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Analyze software capabilities in advance.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TBD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04/15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Insufficient time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Follow schedule. 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Project Leader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04/30</a:t>
                      </a:r>
                      <a:endParaRPr/>
                    </a:p>
                  </a:txBody>
                  <a:tcPr/>
                </a:tc>
              </a:tr>
              <a:tr h="775440"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Unforeseen software defects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Allocate enough time for defect resolution. 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All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58680" rIns="58680" tIns="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04/16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0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95960" y="177372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Management Process: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
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3600">
                <a:solidFill>
                  <a:srgbClr val="94c600"/>
                </a:solidFill>
                <a:latin typeface="Century Gothic"/>
              </a:rPr>
              <a:t>Monitoring and controlling </a:t>
            </a:r>
            <a:r>
              <a:rPr lang="en-US" sz="36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3600">
                <a:solidFill>
                  <a:srgbClr val="94c600"/>
                </a:solidFill>
                <a:latin typeface="Century Gothic"/>
              </a:rPr>
              <a:t>mechanism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1043640" y="2916720"/>
            <a:ext cx="737316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Weekly project meetings on Monday @ 5 PM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Weekly reports completed by each team member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