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3E2"/>
    <a:srgbClr val="E4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20" autoAdjust="0"/>
  </p:normalViewPr>
  <p:slideViewPr>
    <p:cSldViewPr snapToGrid="0" snapToObjects="1">
      <p:cViewPr varScale="1">
        <p:scale>
          <a:sx n="105" d="100"/>
          <a:sy n="105" d="100"/>
        </p:scale>
        <p:origin x="-120" y="-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5AC3E2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2895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1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5AC3E2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3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rgbClr val="5AC3E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600200"/>
            <a:ext cx="3848705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690533" y="1600200"/>
            <a:ext cx="3848705" cy="4525963"/>
          </a:xfrm>
          <a:prstGeom prst="rect">
            <a:avLst/>
          </a:prstGeom>
          <a:solidFill>
            <a:srgbClr val="5AC3E2">
              <a:alpha val="41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2400" baseline="0" dirty="0" smtClean="0">
              <a:latin typeface="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0914"/>
            <a:ext cx="8229600" cy="1143000"/>
          </a:xfrm>
        </p:spPr>
        <p:txBody>
          <a:bodyPr/>
          <a:lstStyle>
            <a:lvl1pPr algn="l">
              <a:defRPr>
                <a:solidFill>
                  <a:srgbClr val="5AC3E2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006975" y="1825625"/>
            <a:ext cx="3181350" cy="3678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latin typeface="Inconsolata"/>
              </a:defRPr>
            </a:lvl1pPr>
            <a:lvl2pPr marL="457200" indent="0">
              <a:buFontTx/>
              <a:buNone/>
              <a:defRPr sz="2000" baseline="0">
                <a:latin typeface="Inconsolata"/>
              </a:defRPr>
            </a:lvl2pPr>
            <a:lvl3pPr marL="914400" indent="0">
              <a:buFontTx/>
              <a:buNone/>
              <a:defRPr sz="2000" baseline="0">
                <a:latin typeface="Inconsolata"/>
              </a:defRPr>
            </a:lvl3pPr>
            <a:lvl4pPr marL="1371600" indent="0">
              <a:buFontTx/>
              <a:buNone/>
              <a:defRPr sz="2000" baseline="0">
                <a:latin typeface="Inconsolata"/>
              </a:defRPr>
            </a:lvl4pPr>
            <a:lvl5pPr marL="1828800" indent="0">
              <a:buFontTx/>
              <a:buNone/>
              <a:defRPr sz="2000" baseline="0">
                <a:latin typeface="Inconsolat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5AC3E2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Open Sans"/>
              </a:defRPr>
            </a:lvl1pPr>
            <a:lvl2pPr>
              <a:defRPr sz="2400">
                <a:latin typeface="Open Sans"/>
              </a:defRPr>
            </a:lvl2pPr>
            <a:lvl3pPr>
              <a:defRPr sz="2000">
                <a:latin typeface="Open Sans"/>
              </a:defRPr>
            </a:lvl3pPr>
            <a:lvl4pPr>
              <a:defRPr sz="1800">
                <a:latin typeface="Open Sans"/>
              </a:defRPr>
            </a:lvl4pPr>
            <a:lvl5pPr>
              <a:defRPr sz="1800">
                <a:latin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Open Sans"/>
              </a:defRPr>
            </a:lvl1pPr>
            <a:lvl2pPr>
              <a:defRPr sz="2400">
                <a:latin typeface="Open Sans"/>
              </a:defRPr>
            </a:lvl2pPr>
            <a:lvl3pPr>
              <a:defRPr sz="2000">
                <a:latin typeface="Open Sans"/>
              </a:defRPr>
            </a:lvl3pPr>
            <a:lvl4pPr>
              <a:defRPr sz="1800">
                <a:latin typeface="Open Sans"/>
              </a:defRPr>
            </a:lvl4pPr>
            <a:lvl5pPr>
              <a:defRPr sz="1800">
                <a:latin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6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AC3E2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9722-8C3A-D54A-B479-5A2AE2455846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5AC6-1584-B145-B007-BEEFEA5B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Liberation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8269"/>
            <a:ext cx="6400800" cy="1752600"/>
          </a:xfrm>
        </p:spPr>
        <p:txBody>
          <a:bodyPr/>
          <a:lstStyle/>
          <a:p>
            <a:r>
              <a:rPr lang="en-US" dirty="0" smtClean="0"/>
              <a:t>Physical Play Class 3: Pointers and </a:t>
            </a:r>
            <a:r>
              <a:rPr lang="en-US" dirty="0" err="1" smtClean="0"/>
              <a:t>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8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do you use a class? When you want to create something over and over. </a:t>
            </a:r>
          </a:p>
          <a:p>
            <a:r>
              <a:rPr lang="en-US" dirty="0" smtClean="0"/>
              <a:t>Let’s create a Enemy class and then use 100 of them for fun. </a:t>
            </a:r>
          </a:p>
          <a:p>
            <a:r>
              <a:rPr lang="en-US" dirty="0" smtClean="0"/>
              <a:t>You create a class using the keyword </a:t>
            </a:r>
            <a:r>
              <a:rPr lang="en-US" dirty="0" smtClean="0">
                <a:solidFill>
                  <a:srgbClr val="E44A8D"/>
                </a:solidFill>
              </a:rPr>
              <a:t>class</a:t>
            </a:r>
            <a:endParaRPr lang="en-US" dirty="0" smtClean="0"/>
          </a:p>
          <a:p>
            <a:r>
              <a:rPr lang="en-US" dirty="0" smtClean="0"/>
              <a:t>You create it as an object using the keyword new. </a:t>
            </a:r>
          </a:p>
          <a:p>
            <a:r>
              <a:rPr lang="en-US" dirty="0" smtClean="0"/>
              <a:t>That will build the house from the blue print</a:t>
            </a:r>
            <a:endParaRPr lang="en-US" dirty="0" smtClean="0">
              <a:solidFill>
                <a:srgbClr val="E44A8D"/>
              </a:solidFill>
            </a:endParaRPr>
          </a:p>
          <a:p>
            <a:r>
              <a:rPr lang="en-US" b="1" dirty="0" smtClean="0"/>
              <a:t>Example: </a:t>
            </a:r>
            <a:r>
              <a:rPr lang="en-US" b="1" dirty="0" err="1" smtClean="0"/>
              <a:t>EnemyGame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enemy is a lonely enemy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Let’s write the </a:t>
            </a:r>
            <a:r>
              <a:rPr lang="en-US" dirty="0" err="1" smtClean="0"/>
              <a:t>psuedo</a:t>
            </a:r>
            <a:r>
              <a:rPr lang="en-US" dirty="0" smtClean="0"/>
              <a:t> code together! </a:t>
            </a:r>
          </a:p>
          <a:p>
            <a:r>
              <a:rPr lang="en-US" dirty="0" smtClean="0"/>
              <a:t>What do we need?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Public: </a:t>
            </a:r>
          </a:p>
          <a:p>
            <a:pPr lvl="1"/>
            <a:r>
              <a:rPr lang="en-US" dirty="0" smtClean="0"/>
              <a:t>All access VIP Pass</a:t>
            </a:r>
          </a:p>
          <a:p>
            <a:r>
              <a:rPr lang="en-US" dirty="0" smtClean="0"/>
              <a:t>Private: </a:t>
            </a:r>
          </a:p>
          <a:p>
            <a:pPr lvl="1"/>
            <a:r>
              <a:rPr lang="en-US" dirty="0" smtClean="0"/>
              <a:t>Stay out! </a:t>
            </a:r>
          </a:p>
          <a:p>
            <a:r>
              <a:rPr lang="en-US" dirty="0" smtClean="0"/>
              <a:t>Everything will have a permission set to it. </a:t>
            </a:r>
          </a:p>
          <a:p>
            <a:r>
              <a:rPr lang="en-US" dirty="0" smtClean="0"/>
              <a:t>A function prototype just letting the code know you are going to define that </a:t>
            </a:r>
            <a:r>
              <a:rPr lang="en-US" smtClean="0"/>
              <a:t>function later on.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Permissions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class Enemy{</a:t>
            </a:r>
          </a:p>
          <a:p>
            <a:r>
              <a:rPr lang="en-US" dirty="0" smtClean="0"/>
              <a:t>	public: 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emenySpeed</a:t>
            </a:r>
            <a:r>
              <a:rPr lang="en-US" dirty="0" smtClean="0"/>
              <a:t>; </a:t>
            </a:r>
          </a:p>
          <a:p>
            <a:r>
              <a:rPr lang="en-US" dirty="0"/>
              <a:t>	</a:t>
            </a:r>
            <a:r>
              <a:rPr lang="en-US" dirty="0" smtClean="0"/>
              <a:t>void fall();</a:t>
            </a:r>
            <a:endParaRPr lang="en-US" dirty="0"/>
          </a:p>
          <a:p>
            <a:r>
              <a:rPr lang="en-US" dirty="0" smtClean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9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4870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variable that holds the address of another variable. </a:t>
            </a:r>
          </a:p>
          <a:p>
            <a:r>
              <a:rPr lang="en-US" dirty="0" smtClean="0"/>
              <a:t>To make a pointer you just use a * between the data type and the variable name.</a:t>
            </a:r>
          </a:p>
          <a:p>
            <a:r>
              <a:rPr lang="en-US" dirty="0" smtClean="0"/>
              <a:t>To assign a pointer to reference a variable’s address,  you use the </a:t>
            </a:r>
            <a:r>
              <a:rPr lang="en-US" b="1" dirty="0" smtClean="0">
                <a:solidFill>
                  <a:srgbClr val="E44A8D"/>
                </a:solidFill>
              </a:rPr>
              <a:t>address-of operator &amp;</a:t>
            </a:r>
            <a:endParaRPr lang="en-US" dirty="0" smtClean="0"/>
          </a:p>
          <a:p>
            <a:r>
              <a:rPr lang="en-US" dirty="0" smtClean="0"/>
              <a:t>Hint: the operator is the &amp; sign</a:t>
            </a:r>
          </a:p>
          <a:p>
            <a:r>
              <a:rPr lang="en-US" dirty="0" smtClean="0"/>
              <a:t>Sample code: </a:t>
            </a:r>
            <a:r>
              <a:rPr lang="en-US" dirty="0" err="1" smtClean="0"/>
              <a:t>Pointers.xcodeproj</a:t>
            </a:r>
            <a:r>
              <a:rPr lang="en-US" dirty="0" smtClean="0"/>
              <a:t>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90533" y="1600200"/>
            <a:ext cx="3848705" cy="4525963"/>
          </a:xfrm>
          <a:prstGeom prst="rect">
            <a:avLst/>
          </a:prstGeom>
          <a:solidFill>
            <a:srgbClr val="5AC3E2">
              <a:alpha val="41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Inconsolata"/>
              </a:rPr>
              <a:t>int</a:t>
            </a:r>
            <a:r>
              <a:rPr lang="en-US" dirty="0" smtClean="0">
                <a:latin typeface="Inconsolata"/>
              </a:rPr>
              <a:t> *</a:t>
            </a:r>
            <a:r>
              <a:rPr lang="en-US" dirty="0" err="1" smtClean="0">
                <a:latin typeface="Inconsolata"/>
              </a:rPr>
              <a:t>pnPtr</a:t>
            </a:r>
            <a:r>
              <a:rPr lang="en-US" dirty="0" smtClean="0">
                <a:latin typeface="Inconsolata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Inconsolata"/>
              </a:rPr>
              <a:t>Double *</a:t>
            </a:r>
            <a:r>
              <a:rPr lang="en-US" dirty="0" err="1" smtClean="0">
                <a:latin typeface="Inconsolata"/>
              </a:rPr>
              <a:t>pdPtr</a:t>
            </a:r>
            <a:r>
              <a:rPr lang="en-US" dirty="0" smtClean="0">
                <a:latin typeface="Inconsolata"/>
              </a:rPr>
              <a:t>; </a:t>
            </a:r>
          </a:p>
          <a:p>
            <a:pPr marL="0" indent="0">
              <a:buNone/>
            </a:pPr>
            <a:r>
              <a:rPr lang="en-US" dirty="0" err="1" smtClean="0">
                <a:latin typeface="Inconsolata"/>
              </a:rPr>
              <a:t>int</a:t>
            </a:r>
            <a:r>
              <a:rPr lang="en-US" dirty="0" smtClean="0">
                <a:latin typeface="Inconsolata"/>
              </a:rPr>
              <a:t> x = 10; </a:t>
            </a:r>
          </a:p>
          <a:p>
            <a:pPr marL="0" indent="0">
              <a:buNone/>
            </a:pPr>
            <a:r>
              <a:rPr lang="en-US" dirty="0" err="1" smtClean="0">
                <a:latin typeface="Inconsolata"/>
              </a:rPr>
              <a:t>pnPtr</a:t>
            </a:r>
            <a:r>
              <a:rPr lang="en-US" dirty="0" smtClean="0">
                <a:latin typeface="Inconsolata"/>
              </a:rPr>
              <a:t> = &amp;x; </a:t>
            </a:r>
          </a:p>
          <a:p>
            <a:pPr marL="0" indent="0">
              <a:buNone/>
            </a:pPr>
            <a:endParaRPr lang="en-US" dirty="0" smtClean="0">
              <a:latin typeface="Inconsolata"/>
            </a:endParaRPr>
          </a:p>
          <a:p>
            <a:pPr marL="0" indent="0">
              <a:buNone/>
            </a:pPr>
            <a:endParaRPr lang="en-US" dirty="0"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81570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pointers refer to an address in memory, not a variable, you must </a:t>
            </a:r>
            <a:r>
              <a:rPr lang="en-US" dirty="0" smtClean="0">
                <a:solidFill>
                  <a:srgbClr val="E44A8D"/>
                </a:solidFill>
              </a:rPr>
              <a:t>dereference</a:t>
            </a:r>
            <a:r>
              <a:rPr lang="en-US" dirty="0" smtClean="0"/>
              <a:t> the pointer to get access to what it is pointing at </a:t>
            </a:r>
          </a:p>
          <a:p>
            <a:r>
              <a:rPr lang="en-US" dirty="0" smtClean="0"/>
              <a:t>To dereference a pointer you use  </a:t>
            </a:r>
          </a:p>
          <a:p>
            <a:r>
              <a:rPr lang="en-US" dirty="0" smtClean="0"/>
              <a:t>Sample code: </a:t>
            </a:r>
            <a:r>
              <a:rPr lang="en-US" dirty="0" err="1" smtClean="0"/>
              <a:t>Pointers.xcodeproj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Dereferencing pointers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086" y="1814286"/>
            <a:ext cx="353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Inconsolata"/>
              </a:rPr>
              <a:t>int</a:t>
            </a:r>
            <a:r>
              <a:rPr lang="en-US" dirty="0" smtClean="0">
                <a:latin typeface="Inconsolata"/>
              </a:rPr>
              <a:t> *</a:t>
            </a:r>
            <a:r>
              <a:rPr lang="en-US" dirty="0" err="1" smtClean="0">
                <a:latin typeface="Inconsolata"/>
              </a:rPr>
              <a:t>pnPtr</a:t>
            </a:r>
            <a:r>
              <a:rPr lang="en-US" dirty="0" smtClean="0">
                <a:latin typeface="Inconsolata"/>
              </a:rPr>
              <a:t>; </a:t>
            </a:r>
          </a:p>
          <a:p>
            <a:r>
              <a:rPr lang="en-US" dirty="0" smtClean="0">
                <a:latin typeface="Inconsolata"/>
              </a:rPr>
              <a:t>Double *</a:t>
            </a:r>
            <a:r>
              <a:rPr lang="en-US" dirty="0" err="1" smtClean="0">
                <a:latin typeface="Inconsolata"/>
              </a:rPr>
              <a:t>pdPtr</a:t>
            </a:r>
            <a:r>
              <a:rPr lang="en-US" dirty="0" smtClean="0">
                <a:latin typeface="Inconsolata"/>
              </a:rPr>
              <a:t>; </a:t>
            </a:r>
          </a:p>
          <a:p>
            <a:r>
              <a:rPr lang="en-US" dirty="0" err="1" smtClean="0">
                <a:latin typeface="Inconsolata"/>
              </a:rPr>
              <a:t>int</a:t>
            </a:r>
            <a:r>
              <a:rPr lang="en-US" dirty="0" smtClean="0">
                <a:latin typeface="Inconsolata"/>
              </a:rPr>
              <a:t> x = 10; </a:t>
            </a:r>
          </a:p>
          <a:p>
            <a:r>
              <a:rPr lang="en-US" dirty="0" err="1" smtClean="0">
                <a:latin typeface="Inconsolata"/>
              </a:rPr>
              <a:t>pnPtr</a:t>
            </a:r>
            <a:r>
              <a:rPr lang="en-US" dirty="0" smtClean="0">
                <a:latin typeface="Inconsolata"/>
              </a:rPr>
              <a:t> = &amp;x; </a:t>
            </a:r>
          </a:p>
          <a:p>
            <a:endParaRPr lang="en-US" dirty="0" smtClean="0">
              <a:latin typeface="Inconsolata"/>
            </a:endParaRPr>
          </a:p>
          <a:p>
            <a:r>
              <a:rPr lang="en-US" dirty="0">
                <a:latin typeface="Inconsolata"/>
              </a:rPr>
              <a:t> </a:t>
            </a:r>
            <a:r>
              <a:rPr lang="en-US" dirty="0" err="1" smtClean="0">
                <a:latin typeface="Inconsolata"/>
              </a:rPr>
              <a:t>cout</a:t>
            </a:r>
            <a:r>
              <a:rPr lang="en-US" dirty="0" smtClean="0">
                <a:latin typeface="Inconsolata"/>
              </a:rPr>
              <a:t> &lt;&lt; *</a:t>
            </a:r>
            <a:r>
              <a:rPr lang="en-US" dirty="0" err="1" smtClean="0">
                <a:latin typeface="Inconsolata"/>
              </a:rPr>
              <a:t>pnPtr</a:t>
            </a:r>
            <a:r>
              <a:rPr lang="en-US" dirty="0" smtClean="0">
                <a:latin typeface="Inconsolata"/>
              </a:rPr>
              <a:t>; //gives you the address of the value being pointed at </a:t>
            </a:r>
          </a:p>
          <a:p>
            <a:endParaRPr lang="en-US" dirty="0">
              <a:latin typeface="Inconsolata"/>
            </a:endParaRPr>
          </a:p>
          <a:p>
            <a:r>
              <a:rPr lang="en-US" dirty="0">
                <a:latin typeface="Inconsolata"/>
              </a:rPr>
              <a:t> </a:t>
            </a:r>
            <a:r>
              <a:rPr lang="en-US" dirty="0" err="1" smtClean="0">
                <a:latin typeface="Inconsolata"/>
              </a:rPr>
              <a:t>cout</a:t>
            </a:r>
            <a:r>
              <a:rPr lang="en-US" dirty="0" smtClean="0">
                <a:latin typeface="Inconsolata"/>
              </a:rPr>
              <a:t> &lt;&lt; </a:t>
            </a:r>
            <a:r>
              <a:rPr lang="en-US" dirty="0" err="1" smtClean="0">
                <a:latin typeface="Inconsolata"/>
              </a:rPr>
              <a:t>pnPtr</a:t>
            </a:r>
            <a:r>
              <a:rPr lang="en-US" dirty="0" smtClean="0">
                <a:latin typeface="Inconsolata"/>
              </a:rPr>
              <a:t>; //gives you the actual address in memory</a:t>
            </a:r>
            <a:endParaRPr lang="en-US" dirty="0" smtClean="0">
              <a:latin typeface="Inconsolata"/>
            </a:endParaRPr>
          </a:p>
          <a:p>
            <a:endParaRPr lang="en-US" dirty="0" smtClean="0">
              <a:latin typeface="Inconsolat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3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pointer can point to any old place in your computer memory</a:t>
            </a:r>
          </a:p>
          <a:p>
            <a:r>
              <a:rPr lang="en-US" dirty="0" smtClean="0"/>
              <a:t>Your computer memory has lots of things in it! Most likely none of them mean anything to your game. </a:t>
            </a:r>
          </a:p>
          <a:p>
            <a:r>
              <a:rPr lang="en-US" dirty="0" smtClean="0"/>
              <a:t>Set empty pointers you aren’t using yet to null </a:t>
            </a:r>
          </a:p>
          <a:p>
            <a:r>
              <a:rPr lang="en-US" dirty="0" smtClean="0"/>
              <a:t>Because they are set to 0 you can also use them as true / false </a:t>
            </a:r>
            <a:r>
              <a:rPr lang="en-US" dirty="0" err="1" smtClean="0"/>
              <a:t>boolean</a:t>
            </a:r>
            <a:r>
              <a:rPr lang="en-US" dirty="0" smtClean="0"/>
              <a:t> value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Always set empty pointers to null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pnPtr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pnPtr</a:t>
            </a:r>
            <a:r>
              <a:rPr lang="en-US" dirty="0" smtClean="0"/>
              <a:t> = 0;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if(</a:t>
            </a:r>
            <a:r>
              <a:rPr lang="en-US" dirty="0" err="1" smtClean="0"/>
              <a:t>pnPtr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pnPtr</a:t>
            </a:r>
            <a:r>
              <a:rPr lang="en-US" dirty="0" smtClean="0"/>
              <a:t> isn’t pointing at 0!”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6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is actually a pointer pointing to the first slot in memory of the array’s data. </a:t>
            </a:r>
          </a:p>
          <a:p>
            <a:r>
              <a:rPr lang="en-US" dirty="0" smtClean="0"/>
              <a:t>What’s an array? Just a quick review – it’s a collection of values of the same type.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anArray</a:t>
            </a:r>
            <a:r>
              <a:rPr lang="en-US" dirty="0" smtClean="0"/>
              <a:t>[5] = {10,9,58,32,12}; //makes an array with 5 elements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*</a:t>
            </a:r>
            <a:r>
              <a:rPr lang="en-US" dirty="0" err="1" smtClean="0"/>
              <a:t>anArray</a:t>
            </a:r>
            <a:r>
              <a:rPr lang="en-US" dirty="0" smtClean="0"/>
              <a:t> //prints 10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81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Turns out every time you insatiate (create) a new class, you need to use it. </a:t>
            </a:r>
          </a:p>
          <a:p>
            <a:r>
              <a:rPr lang="en-US" dirty="0" smtClean="0"/>
              <a:t>What the hell is a class? </a:t>
            </a:r>
            <a:endParaRPr lang="en-US" dirty="0"/>
          </a:p>
          <a:p>
            <a:r>
              <a:rPr lang="en-US" dirty="0" smtClean="0"/>
              <a:t>A class is a blueprint for</a:t>
            </a:r>
            <a:r>
              <a:rPr lang="en-US" b="1" dirty="0" smtClean="0">
                <a:solidFill>
                  <a:srgbClr val="E44A8D"/>
                </a:solidFill>
              </a:rPr>
              <a:t> an object. </a:t>
            </a:r>
            <a:r>
              <a:rPr lang="en-US" dirty="0" smtClean="0"/>
              <a:t>It’s a collection of data and functions inside scope operators {} with a name.</a:t>
            </a:r>
          </a:p>
          <a:p>
            <a:r>
              <a:rPr lang="en-US" dirty="0" smtClean="0"/>
              <a:t>Think of it like the blueprints of a house in a suburban community </a:t>
            </a:r>
          </a:p>
          <a:p>
            <a:r>
              <a:rPr lang="en-US" dirty="0" smtClean="0"/>
              <a:t>That same blue print can make 1000’s of houses. </a:t>
            </a:r>
          </a:p>
          <a:p>
            <a:r>
              <a:rPr lang="en-US" dirty="0" smtClean="0"/>
              <a:t>This is the root of </a:t>
            </a:r>
            <a:r>
              <a:rPr lang="en-US" b="1" dirty="0" smtClean="0"/>
              <a:t>Object Oriented Programming </a:t>
            </a:r>
          </a:p>
          <a:p>
            <a:r>
              <a:rPr lang="en-US" b="1" dirty="0" smtClean="0"/>
              <a:t>And if we’re into it, might as well do some header files!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hell will I use this?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MyCircle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{ </a:t>
            </a:r>
          </a:p>
          <a:p>
            <a:r>
              <a:rPr lang="en-US" dirty="0"/>
              <a:t>	</a:t>
            </a:r>
            <a:r>
              <a:rPr lang="en-US" dirty="0" smtClean="0"/>
              <a:t>public: 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size; 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xpos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drawCircle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//a function prototype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9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457200" y="1600200"/>
            <a:ext cx="3848705" cy="5124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super simple. </a:t>
            </a:r>
          </a:p>
          <a:p>
            <a:r>
              <a:rPr lang="en-US" dirty="0" smtClean="0"/>
              <a:t>C++ just breaks the program code into 2 files the .h file and the .</a:t>
            </a:r>
            <a:r>
              <a:rPr lang="en-US" dirty="0" err="1" smtClean="0"/>
              <a:t>cpp</a:t>
            </a:r>
            <a:r>
              <a:rPr lang="en-US" dirty="0" smtClean="0"/>
              <a:t> file </a:t>
            </a:r>
          </a:p>
          <a:p>
            <a:r>
              <a:rPr lang="en-US" dirty="0" smtClean="0"/>
              <a:t>The .h file is where you declare all your variables and function prototypes you’ll define later. </a:t>
            </a:r>
          </a:p>
          <a:p>
            <a:r>
              <a:rPr lang="en-US" dirty="0" smtClean="0"/>
              <a:t>For an example you can look at </a:t>
            </a:r>
            <a:r>
              <a:rPr lang="en-US" dirty="0" err="1" smtClean="0"/>
              <a:t>ofApp.h</a:t>
            </a:r>
            <a:r>
              <a:rPr lang="en-US" dirty="0" smtClean="0"/>
              <a:t> </a:t>
            </a:r>
          </a:p>
          <a:p>
            <a:r>
              <a:rPr lang="en-US" dirty="0" smtClean="0"/>
              <a:t>Ignore the : public </a:t>
            </a:r>
            <a:r>
              <a:rPr lang="en-US" dirty="0" err="1" smtClean="0"/>
              <a:t>ofBaseApp</a:t>
            </a:r>
            <a:r>
              <a:rPr lang="en-US" dirty="0" smtClean="0"/>
              <a:t> part for now. </a:t>
            </a:r>
          </a:p>
          <a:p>
            <a:r>
              <a:rPr lang="en-US" dirty="0" smtClean="0"/>
              <a:t>It’s just saying that’s my parent. You will not be doing this for your classes. </a:t>
            </a:r>
          </a:p>
          <a:p>
            <a:r>
              <a:rPr lang="en-US" dirty="0" smtClean="0"/>
              <a:t>Header files are kind of like </a:t>
            </a:r>
            <a:r>
              <a:rPr lang="en-US" dirty="0" err="1" smtClean="0"/>
              <a:t>legos</a:t>
            </a:r>
            <a:r>
              <a:rPr lang="en-US" dirty="0" smtClean="0"/>
              <a:t>. They let you tell the compiler you’re going to use a class in the code.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lose your head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#</a:t>
            </a:r>
            <a:r>
              <a:rPr lang="en-US" sz="1800" b="1" dirty="0"/>
              <a:t>include "</a:t>
            </a:r>
            <a:r>
              <a:rPr lang="en-US" sz="1800" b="1" dirty="0" err="1"/>
              <a:t>ofMain.h</a:t>
            </a:r>
            <a:r>
              <a:rPr lang="en-US" sz="1800" b="1" dirty="0"/>
              <a:t>"</a:t>
            </a:r>
          </a:p>
          <a:p>
            <a:r>
              <a:rPr lang="fi-FI" sz="1800" b="1" dirty="0"/>
              <a:t>#</a:t>
            </a:r>
            <a:r>
              <a:rPr lang="fi-FI" sz="1800" b="1" dirty="0" err="1"/>
              <a:t>pragma</a:t>
            </a:r>
            <a:r>
              <a:rPr lang="fi-FI" sz="1800" b="1" dirty="0"/>
              <a:t> </a:t>
            </a:r>
            <a:r>
              <a:rPr lang="fi-FI" sz="1800" b="1" dirty="0" err="1"/>
              <a:t>once</a:t>
            </a:r>
            <a:endParaRPr lang="fi-FI" sz="1800" b="1" dirty="0"/>
          </a:p>
          <a:p>
            <a:r>
              <a:rPr lang="en-US" sz="1800" b="1" dirty="0" smtClean="0"/>
              <a:t>class </a:t>
            </a:r>
            <a:r>
              <a:rPr lang="en-US" sz="1800" b="1" dirty="0" err="1"/>
              <a:t>ofApp</a:t>
            </a:r>
            <a:r>
              <a:rPr lang="en-US" sz="1800" b="1" dirty="0"/>
              <a:t> : public </a:t>
            </a:r>
            <a:r>
              <a:rPr lang="en-US" sz="1800" b="1" dirty="0" err="1" smtClean="0"/>
              <a:t>ofBaseApp</a:t>
            </a:r>
            <a:r>
              <a:rPr lang="en-US" sz="1800" b="1" dirty="0"/>
              <a:t>{</a:t>
            </a:r>
          </a:p>
          <a:p>
            <a:r>
              <a:rPr lang="en-US" sz="1800" b="1" dirty="0"/>
              <a:t>	public:</a:t>
            </a:r>
          </a:p>
          <a:p>
            <a:r>
              <a:rPr lang="fi-FI" sz="1800" b="1" dirty="0"/>
              <a:t>		</a:t>
            </a:r>
            <a:r>
              <a:rPr lang="fi-FI" sz="1800" b="1" dirty="0" err="1"/>
              <a:t>void</a:t>
            </a:r>
            <a:r>
              <a:rPr lang="fi-FI" sz="1800" b="1" dirty="0"/>
              <a:t> </a:t>
            </a:r>
            <a:r>
              <a:rPr lang="fi-FI" sz="1800" b="1" dirty="0" err="1"/>
              <a:t>setup</a:t>
            </a:r>
            <a:r>
              <a:rPr lang="fi-FI" sz="1800" b="1" dirty="0"/>
              <a:t>();</a:t>
            </a:r>
          </a:p>
          <a:p>
            <a:r>
              <a:rPr lang="fi-FI" sz="1800" b="1" dirty="0"/>
              <a:t>		</a:t>
            </a:r>
            <a:r>
              <a:rPr lang="fi-FI" sz="1800" b="1" dirty="0" err="1"/>
              <a:t>void</a:t>
            </a:r>
            <a:r>
              <a:rPr lang="fi-FI" sz="1800" b="1" dirty="0"/>
              <a:t> </a:t>
            </a:r>
            <a:r>
              <a:rPr lang="fi-FI" sz="1800" b="1" dirty="0" err="1"/>
              <a:t>update</a:t>
            </a:r>
            <a:r>
              <a:rPr lang="fi-FI" sz="1800" b="1" dirty="0"/>
              <a:t>();</a:t>
            </a:r>
          </a:p>
          <a:p>
            <a:r>
              <a:rPr lang="pl-PL" sz="1800" b="1" dirty="0"/>
              <a:t>		</a:t>
            </a:r>
            <a:r>
              <a:rPr lang="pl-PL" sz="1800" b="1" dirty="0" err="1"/>
              <a:t>void</a:t>
            </a:r>
            <a:r>
              <a:rPr lang="pl-PL" sz="1800" b="1" dirty="0"/>
              <a:t> </a:t>
            </a:r>
            <a:r>
              <a:rPr lang="pl-PL" sz="1800" b="1" dirty="0" err="1"/>
              <a:t>draw</a:t>
            </a:r>
            <a:r>
              <a:rPr lang="pl-PL" sz="1800" b="1" dirty="0"/>
              <a:t>()</a:t>
            </a:r>
            <a:r>
              <a:rPr lang="pl-PL" sz="1800" b="1" dirty="0" smtClean="0"/>
              <a:t>;</a:t>
            </a:r>
            <a:endParaRPr lang="en-US" sz="1800" b="1" dirty="0"/>
          </a:p>
          <a:p>
            <a:r>
              <a:rPr lang="en-US" sz="1800" b="1" dirty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631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pointer? </a:t>
            </a:r>
          </a:p>
          <a:p>
            <a:r>
              <a:rPr lang="en-US" dirty="0" smtClean="0"/>
              <a:t>What is the address operator? </a:t>
            </a:r>
          </a:p>
          <a:p>
            <a:r>
              <a:rPr lang="en-US" dirty="0" smtClean="0"/>
              <a:t>What is dereferencing a pointer?</a:t>
            </a:r>
          </a:p>
          <a:p>
            <a:r>
              <a:rPr lang="en-US" dirty="0" smtClean="0"/>
              <a:t>What is a class? </a:t>
            </a:r>
          </a:p>
          <a:p>
            <a:r>
              <a:rPr lang="en-US" dirty="0" smtClean="0"/>
              <a:t>What is an object? </a:t>
            </a:r>
          </a:p>
          <a:p>
            <a:r>
              <a:rPr lang="en-US" dirty="0" smtClean="0"/>
              <a:t>What is an array? </a:t>
            </a:r>
          </a:p>
          <a:p>
            <a:r>
              <a:rPr lang="en-US" dirty="0" smtClean="0"/>
              <a:t>How are pointers and arrays connected? </a:t>
            </a:r>
            <a:endParaRPr lang="en-US" dirty="0"/>
          </a:p>
          <a:p>
            <a:r>
              <a:rPr lang="en-US" dirty="0" smtClean="0"/>
              <a:t>If I want to use a class in open frameworks, how do I make sure the class knows about open frameworks?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2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785"/>
            <a:ext cx="9199391" cy="6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4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codeLib.thmx</Template>
  <TotalTime>163</TotalTime>
  <Words>745</Words>
  <Application>Microsoft Macintosh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Code Liberation Foundation</vt:lpstr>
      <vt:lpstr>Pointers </vt:lpstr>
      <vt:lpstr>Dereferencing pointers </vt:lpstr>
      <vt:lpstr>Always set empty pointers to null</vt:lpstr>
      <vt:lpstr>Pointers and collections</vt:lpstr>
      <vt:lpstr>When the hell will I use this?</vt:lpstr>
      <vt:lpstr>Don’t lose your head </vt:lpstr>
      <vt:lpstr>Questions </vt:lpstr>
      <vt:lpstr>PowerPoint Presentation</vt:lpstr>
      <vt:lpstr>One enemy is a lonely enemy</vt:lpstr>
      <vt:lpstr>Permissions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Phoenix Perry</dc:creator>
  <cp:lastModifiedBy>Phoenix Perry</cp:lastModifiedBy>
  <cp:revision>89</cp:revision>
  <dcterms:created xsi:type="dcterms:W3CDTF">2014-06-26T13:49:06Z</dcterms:created>
  <dcterms:modified xsi:type="dcterms:W3CDTF">2014-06-26T16:33:03Z</dcterms:modified>
</cp:coreProperties>
</file>