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56" r:id="rId3"/>
    <p:sldId id="264" r:id="rId4"/>
    <p:sldId id="263" r:id="rId5"/>
    <p:sldId id="265" r:id="rId6"/>
    <p:sldId id="257" r:id="rId7"/>
    <p:sldId id="258" r:id="rId8"/>
    <p:sldId id="259" r:id="rId9"/>
    <p:sldId id="262" r:id="rId10"/>
    <p:sldId id="266" r:id="rId11"/>
    <p:sldId id="267" r:id="rId12"/>
    <p:sldId id="268" r:id="rId13"/>
    <p:sldId id="260" r:id="rId14"/>
    <p:sldId id="26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2T13:38:44.82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05717E-2D14-42ED-9F10-3C1BD491B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SENSOR JARAK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2F1F82-BFF7-4C4E-8D6B-072C1F8DB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Projek</a:t>
            </a:r>
            <a:r>
              <a:rPr lang="en-US" dirty="0"/>
              <a:t> Sensor Jarak </a:t>
            </a:r>
            <a:r>
              <a:rPr lang="en-US" dirty="0" err="1"/>
              <a:t>Menggunakan</a:t>
            </a:r>
            <a:r>
              <a:rPr lang="en-US" dirty="0"/>
              <a:t> Ultrasonic HC-SR04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4964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D40D-2F08-4167-9A9D-D5A5EF31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286" y="624110"/>
            <a:ext cx="8911687" cy="1280890"/>
          </a:xfrm>
        </p:spPr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Ke</a:t>
            </a:r>
            <a:r>
              <a:rPr lang="en-US" dirty="0"/>
              <a:t> BLYNK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53C4CB-3F0C-4A7A-806C-8708D7566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403"/>
          <a:stretch/>
        </p:blipFill>
        <p:spPr>
          <a:xfrm>
            <a:off x="629732" y="1905000"/>
            <a:ext cx="5309429" cy="13680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68B506-2906-41AD-BB69-B2380BFAA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847" y="2088544"/>
            <a:ext cx="5486875" cy="3962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550972-DC92-43FA-B382-B0A3AE4B6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619" y="3537729"/>
            <a:ext cx="4176122" cy="388654"/>
          </a:xfrm>
          <a:prstGeom prst="rect">
            <a:avLst/>
          </a:prstGeom>
        </p:spPr>
      </p:pic>
      <p:sp>
        <p:nvSpPr>
          <p:cNvPr id="16" name="Title 4">
            <a:extLst>
              <a:ext uri="{FF2B5EF4-FFF2-40B4-BE49-F238E27FC236}">
                <a16:creationId xmlns:a16="http://schemas.microsoft.com/office/drawing/2014/main" id="{EFA10AC2-95E7-48D4-9EBD-45C669B3CD67}"/>
              </a:ext>
            </a:extLst>
          </p:cNvPr>
          <p:cNvSpPr txBox="1">
            <a:spLocks/>
          </p:cNvSpPr>
          <p:nvPr/>
        </p:nvSpPr>
        <p:spPr>
          <a:xfrm>
            <a:off x="549833" y="1481545"/>
            <a:ext cx="1961321" cy="423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Library BLYNK </a:t>
            </a:r>
            <a:endParaRPr lang="en-ID" sz="18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B7AAF0-D510-424D-BA49-3ACE58300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81"/>
          <a:stretch/>
        </p:blipFill>
        <p:spPr>
          <a:xfrm>
            <a:off x="725243" y="3945121"/>
            <a:ext cx="5888621" cy="2615478"/>
          </a:xfrm>
          <a:prstGeom prst="rect">
            <a:avLst/>
          </a:prstGeom>
        </p:spPr>
      </p:pic>
      <p:sp>
        <p:nvSpPr>
          <p:cNvPr id="20" name="Title 4">
            <a:extLst>
              <a:ext uri="{FF2B5EF4-FFF2-40B4-BE49-F238E27FC236}">
                <a16:creationId xmlns:a16="http://schemas.microsoft.com/office/drawing/2014/main" id="{E80BF359-4F04-437C-A0F5-0DEC833ADAD6}"/>
              </a:ext>
            </a:extLst>
          </p:cNvPr>
          <p:cNvSpPr txBox="1">
            <a:spLocks/>
          </p:cNvSpPr>
          <p:nvPr/>
        </p:nvSpPr>
        <p:spPr>
          <a:xfrm>
            <a:off x="656364" y="3586248"/>
            <a:ext cx="5957499" cy="423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SSID, PASSWORD WIFI dan Kode AUTENTIFIKASI BLYNK </a:t>
            </a:r>
            <a:endParaRPr lang="en-ID" sz="1800" b="1" dirty="0"/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D8FBFBA5-5CAA-4D54-9571-1F46862A7D4D}"/>
              </a:ext>
            </a:extLst>
          </p:cNvPr>
          <p:cNvSpPr txBox="1">
            <a:spLocks/>
          </p:cNvSpPr>
          <p:nvPr/>
        </p:nvSpPr>
        <p:spPr>
          <a:xfrm>
            <a:off x="6252841" y="1711335"/>
            <a:ext cx="3583617" cy="423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 err="1"/>
              <a:t>Konfigurasi</a:t>
            </a:r>
            <a:r>
              <a:rPr lang="en-US" sz="1800" b="1" dirty="0"/>
              <a:t> </a:t>
            </a:r>
            <a:r>
              <a:rPr lang="en-US" sz="1800" b="1" dirty="0" err="1"/>
              <a:t>ke</a:t>
            </a:r>
            <a:r>
              <a:rPr lang="en-US" sz="1800" b="1" dirty="0"/>
              <a:t> BLYNK</a:t>
            </a:r>
            <a:endParaRPr lang="en-ID" sz="1800" b="1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481E2C96-3594-4A0C-87D7-AA3E150E54A4}"/>
              </a:ext>
            </a:extLst>
          </p:cNvPr>
          <p:cNvSpPr txBox="1">
            <a:spLocks/>
          </p:cNvSpPr>
          <p:nvPr/>
        </p:nvSpPr>
        <p:spPr>
          <a:xfrm>
            <a:off x="7413750" y="3196725"/>
            <a:ext cx="2955367" cy="423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Output Jarak </a:t>
            </a:r>
            <a:r>
              <a:rPr lang="en-US" sz="1800" b="1" dirty="0" err="1"/>
              <a:t>ke</a:t>
            </a:r>
            <a:r>
              <a:rPr lang="en-US" sz="1800" b="1" dirty="0"/>
              <a:t> BLYNK </a:t>
            </a:r>
            <a:endParaRPr lang="en-ID" sz="1800" b="1" dirty="0"/>
          </a:p>
        </p:txBody>
      </p:sp>
    </p:spTree>
    <p:extLst>
      <p:ext uri="{BB962C8B-B14F-4D97-AF65-F5344CB8AC3E}">
        <p14:creationId xmlns:p14="http://schemas.microsoft.com/office/powerpoint/2010/main" val="347608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0757-BDA4-4BD8-8565-EF1507A0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BLYNK</a:t>
            </a:r>
            <a:endParaRPr lang="en-ID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DF4450DF-259A-49D7-97E0-F8B4117B78D1}"/>
              </a:ext>
            </a:extLst>
          </p:cNvPr>
          <p:cNvSpPr txBox="1">
            <a:spLocks/>
          </p:cNvSpPr>
          <p:nvPr/>
        </p:nvSpPr>
        <p:spPr>
          <a:xfrm>
            <a:off x="1331912" y="1556586"/>
            <a:ext cx="2646128" cy="423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 err="1"/>
              <a:t>Datastreams</a:t>
            </a:r>
            <a:r>
              <a:rPr lang="en-US" sz="1800" b="1" dirty="0"/>
              <a:t> BLYNK </a:t>
            </a:r>
            <a:endParaRPr lang="en-ID" sz="1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AADF2D-79B2-4205-E457-FCDC7E152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86" y="2084815"/>
            <a:ext cx="11213613" cy="39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1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7F39C14-3051-4FC5-9CE7-E614DAB6A643}"/>
              </a:ext>
            </a:extLst>
          </p:cNvPr>
          <p:cNvSpPr txBox="1">
            <a:spLocks/>
          </p:cNvSpPr>
          <p:nvPr/>
        </p:nvSpPr>
        <p:spPr>
          <a:xfrm>
            <a:off x="1792707" y="657569"/>
            <a:ext cx="2717150" cy="423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 err="1"/>
              <a:t>Tampilan</a:t>
            </a:r>
            <a:r>
              <a:rPr lang="en-US" sz="1800" b="1" dirty="0"/>
              <a:t> WEB BLYNK </a:t>
            </a:r>
            <a:endParaRPr lang="en-ID" sz="1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6F8436-45DA-40F5-88EE-87A1A5406E3D}"/>
              </a:ext>
            </a:extLst>
          </p:cNvPr>
          <p:cNvSpPr txBox="1">
            <a:spLocks/>
          </p:cNvSpPr>
          <p:nvPr/>
        </p:nvSpPr>
        <p:spPr>
          <a:xfrm>
            <a:off x="7465183" y="657569"/>
            <a:ext cx="3622671" cy="423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 err="1"/>
              <a:t>Tampilan</a:t>
            </a:r>
            <a:r>
              <a:rPr lang="en-US" sz="1800" b="1" dirty="0"/>
              <a:t> </a:t>
            </a:r>
            <a:r>
              <a:rPr lang="en-US" sz="1800" b="1" dirty="0" err="1"/>
              <a:t>Aplikasi</a:t>
            </a:r>
            <a:r>
              <a:rPr lang="en-US" sz="1800" b="1" dirty="0"/>
              <a:t> Mobile </a:t>
            </a:r>
            <a:endParaRPr lang="en-ID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933F16-3D13-40C8-B048-7678672E0226}"/>
              </a:ext>
            </a:extLst>
          </p:cNvPr>
          <p:cNvSpPr/>
          <p:nvPr/>
        </p:nvSpPr>
        <p:spPr>
          <a:xfrm>
            <a:off x="1180731" y="1305019"/>
            <a:ext cx="5220070" cy="3630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D21D95-55CB-432F-9320-819A7A5A7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36" y="1384774"/>
            <a:ext cx="5003860" cy="34714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A240D4-9A9D-4748-98F8-E6AF69C2318D}"/>
              </a:ext>
            </a:extLst>
          </p:cNvPr>
          <p:cNvSpPr/>
          <p:nvPr/>
        </p:nvSpPr>
        <p:spPr>
          <a:xfrm>
            <a:off x="8060920" y="1089902"/>
            <a:ext cx="2498167" cy="51194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E2C887-096E-4061-8153-52FD3CF21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211" y="1175750"/>
            <a:ext cx="2265101" cy="494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3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F2D6-5BCF-4919-9B35-33BF7B25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 Sensor </a:t>
            </a:r>
            <a:r>
              <a:rPr lang="en-US" dirty="0" err="1"/>
              <a:t>Ultrasonik</a:t>
            </a:r>
            <a:r>
              <a:rPr lang="en-US" dirty="0"/>
              <a:t> HC-SR04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246A4-DA3E-439A-94A3-98C619DDE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Kelebihan</a:t>
            </a:r>
            <a:r>
              <a:rPr lang="en-ID" b="1" dirty="0"/>
              <a:t> sensor </a:t>
            </a:r>
            <a:r>
              <a:rPr lang="en-ID" b="1" dirty="0" err="1"/>
              <a:t>ultrasonik</a:t>
            </a:r>
            <a:endParaRPr lang="en-ID" b="1" dirty="0"/>
          </a:p>
          <a:p>
            <a:r>
              <a:rPr lang="en-ID" dirty="0"/>
              <a:t>Tingkat </a:t>
            </a:r>
            <a:r>
              <a:rPr lang="en-ID" dirty="0" err="1"/>
              <a:t>sensitifitasnya</a:t>
            </a:r>
            <a:r>
              <a:rPr lang="en-ID" dirty="0"/>
              <a:t> </a:t>
            </a:r>
            <a:r>
              <a:rPr lang="en-ID" dirty="0" err="1"/>
              <a:t>baik</a:t>
            </a:r>
            <a:endParaRPr lang="en-ID" dirty="0"/>
          </a:p>
          <a:p>
            <a:r>
              <a:rPr lang="en-ID" dirty="0" err="1"/>
              <a:t>Tak</a:t>
            </a:r>
            <a:r>
              <a:rPr lang="en-ID" dirty="0"/>
              <a:t> </a:t>
            </a:r>
            <a:r>
              <a:rPr lang="en-ID" dirty="0" err="1"/>
              <a:t>dipengaruhi</a:t>
            </a:r>
            <a:r>
              <a:rPr lang="en-ID" dirty="0"/>
              <a:t> oleh </a:t>
            </a:r>
            <a:r>
              <a:rPr lang="en-ID" dirty="0" err="1"/>
              <a:t>warna</a:t>
            </a:r>
            <a:r>
              <a:rPr lang="en-ID" dirty="0"/>
              <a:t> dan </a:t>
            </a:r>
            <a:r>
              <a:rPr lang="en-ID" dirty="0" err="1"/>
              <a:t>tranparansi</a:t>
            </a:r>
            <a:endParaRPr lang="en-ID" dirty="0"/>
          </a:p>
          <a:p>
            <a:r>
              <a:rPr lang="en-ID" dirty="0" err="1"/>
              <a:t>Mengonsumsi</a:t>
            </a:r>
            <a:r>
              <a:rPr lang="en-ID" dirty="0"/>
              <a:t> </a:t>
            </a:r>
            <a:r>
              <a:rPr lang="en-ID" dirty="0" err="1"/>
              <a:t>arus</a:t>
            </a:r>
            <a:r>
              <a:rPr lang="en-ID" dirty="0"/>
              <a:t> data </a:t>
            </a:r>
            <a:r>
              <a:rPr lang="en-ID" dirty="0" err="1"/>
              <a:t>rendah</a:t>
            </a:r>
            <a:endParaRPr lang="en-ID" dirty="0"/>
          </a:p>
          <a:p>
            <a:endParaRPr lang="en-ID" dirty="0"/>
          </a:p>
          <a:p>
            <a:r>
              <a:rPr lang="en-ID" b="1" dirty="0" err="1"/>
              <a:t>Kekurangan</a:t>
            </a:r>
            <a:r>
              <a:rPr lang="en-ID" b="1" dirty="0"/>
              <a:t> sensor </a:t>
            </a:r>
            <a:r>
              <a:rPr lang="en-ID" b="1" dirty="0" err="1"/>
              <a:t>ultrasonik</a:t>
            </a:r>
            <a:endParaRPr lang="en-ID" b="1" dirty="0"/>
          </a:p>
          <a:p>
            <a:r>
              <a:rPr lang="en-ID" dirty="0"/>
              <a:t>Jarak </a:t>
            </a:r>
            <a:r>
              <a:rPr lang="en-ID" dirty="0" err="1"/>
              <a:t>jangkau</a:t>
            </a:r>
            <a:r>
              <a:rPr lang="en-ID" dirty="0"/>
              <a:t> </a:t>
            </a:r>
            <a:r>
              <a:rPr lang="en-ID" dirty="0" err="1"/>
              <a:t>pendeteksiannya</a:t>
            </a:r>
            <a:r>
              <a:rPr lang="en-ID" dirty="0"/>
              <a:t> </a:t>
            </a:r>
            <a:r>
              <a:rPr lang="en-ID" dirty="0" err="1"/>
              <a:t>terbatas</a:t>
            </a:r>
            <a:r>
              <a:rPr lang="en-ID" dirty="0"/>
              <a:t> dan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arah</a:t>
            </a:r>
            <a:endParaRPr lang="en-ID" dirty="0"/>
          </a:p>
          <a:p>
            <a:r>
              <a:rPr lang="en-ID" dirty="0"/>
              <a:t>Refresh rate </a:t>
            </a:r>
            <a:r>
              <a:rPr lang="en-ID" dirty="0" err="1"/>
              <a:t>lambat</a:t>
            </a:r>
            <a:endParaRPr lang="en-ID" dirty="0"/>
          </a:p>
          <a:p>
            <a:r>
              <a:rPr lang="en-ID" dirty="0"/>
              <a:t>Kurang </a:t>
            </a:r>
            <a:r>
              <a:rPr lang="en-ID" dirty="0" err="1"/>
              <a:t>bagus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benda</a:t>
            </a:r>
            <a:r>
              <a:rPr lang="en-ID" dirty="0"/>
              <a:t> yang </a:t>
            </a:r>
            <a:r>
              <a:rPr lang="en-ID" dirty="0" err="1"/>
              <a:t>permukannya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rata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6146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9906-094B-41F4-A24A-7FB3085E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NodeMCU</a:t>
            </a:r>
            <a:r>
              <a:rPr lang="en-US" dirty="0"/>
              <a:t> ESP8266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35F7C-E3EA-4138-AB4D-AADA5318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Kelebihan</a:t>
            </a:r>
            <a:r>
              <a:rPr lang="en-US" b="1" dirty="0"/>
              <a:t> </a:t>
            </a:r>
            <a:r>
              <a:rPr lang="en-US" b="1" dirty="0" err="1"/>
              <a:t>NodeMCU</a:t>
            </a:r>
            <a:r>
              <a:rPr lang="en-US" b="1" dirty="0"/>
              <a:t> ESP8266</a:t>
            </a:r>
          </a:p>
          <a:p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pemula</a:t>
            </a:r>
            <a:r>
              <a:rPr lang="en-US" dirty="0"/>
              <a:t> yang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IoT </a:t>
            </a:r>
            <a:r>
              <a:rPr lang="en-US" dirty="0" err="1"/>
              <a:t>sederhana</a:t>
            </a:r>
            <a:r>
              <a:rPr lang="en-US" dirty="0"/>
              <a:t>.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board </a:t>
            </a:r>
            <a:r>
              <a:rPr lang="en-US" dirty="0" err="1"/>
              <a:t>microkontroler</a:t>
            </a:r>
            <a:r>
              <a:rPr lang="en-US" dirty="0"/>
              <a:t>.</a:t>
            </a:r>
          </a:p>
          <a:p>
            <a:r>
              <a:rPr lang="en-US" dirty="0" err="1"/>
              <a:t>Simpel</a:t>
            </a:r>
            <a:r>
              <a:rPr lang="en-US" dirty="0"/>
              <a:t> dan </a:t>
            </a:r>
            <a:r>
              <a:rPr lang="en-US" dirty="0" err="1"/>
              <a:t>Praktis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Kekurangan</a:t>
            </a:r>
            <a:r>
              <a:rPr lang="en-US" b="1" dirty="0"/>
              <a:t> </a:t>
            </a:r>
            <a:r>
              <a:rPr lang="en-US" b="1" dirty="0" err="1"/>
              <a:t>NodeMCU</a:t>
            </a:r>
            <a:r>
              <a:rPr lang="en-US" b="1" dirty="0"/>
              <a:t> ESP8266</a:t>
            </a:r>
          </a:p>
          <a:p>
            <a:r>
              <a:rPr lang="en-ID" dirty="0" err="1"/>
              <a:t>Kelemahan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NodeMCU</a:t>
            </a:r>
            <a:r>
              <a:rPr lang="en-ID" dirty="0"/>
              <a:t> </a:t>
            </a:r>
            <a:r>
              <a:rPr lang="en-ID" dirty="0" err="1"/>
              <a:t>terletak</a:t>
            </a:r>
            <a:r>
              <a:rPr lang="en-ID" dirty="0"/>
              <a:t> pada </a:t>
            </a:r>
            <a:r>
              <a:rPr lang="en-ID" dirty="0" err="1"/>
              <a:t>jumlah</a:t>
            </a:r>
            <a:r>
              <a:rPr lang="en-ID" dirty="0"/>
              <a:t> kaki pin. Karena </a:t>
            </a:r>
            <a:r>
              <a:rPr lang="en-ID" dirty="0" err="1"/>
              <a:t>NodeMCU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mikrokontroler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built in </a:t>
            </a:r>
            <a:r>
              <a:rPr lang="en-ID" dirty="0" err="1"/>
              <a:t>dengan</a:t>
            </a:r>
            <a:r>
              <a:rPr lang="en-ID" dirty="0"/>
              <a:t> ESP8266, </a:t>
            </a:r>
            <a:r>
              <a:rPr lang="en-ID" dirty="0" err="1"/>
              <a:t>maka</a:t>
            </a:r>
            <a:r>
              <a:rPr lang="en-ID" dirty="0"/>
              <a:t> kaki pin pada board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terbatas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pin </a:t>
            </a:r>
            <a:r>
              <a:rPr lang="en-ID" dirty="0" err="1"/>
              <a:t>analog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NodeMCU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1 </a:t>
            </a:r>
            <a:r>
              <a:rPr lang="en-ID" dirty="0" err="1"/>
              <a:t>buah</a:t>
            </a:r>
            <a:r>
              <a:rPr lang="en-ID" dirty="0"/>
              <a:t>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NodeMCU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output </a:t>
            </a:r>
            <a:r>
              <a:rPr lang="en-ID" dirty="0" err="1"/>
              <a:t>tegangan</a:t>
            </a:r>
            <a:r>
              <a:rPr lang="en-ID" dirty="0"/>
              <a:t> 5V, </a:t>
            </a:r>
            <a:r>
              <a:rPr lang="en-ID" dirty="0" err="1"/>
              <a:t>melainkan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3,3V.</a:t>
            </a:r>
            <a:endParaRPr lang="en-US" b="1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12999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F6BB-AFB6-4B86-9120-CCE197CF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TERIMA KASIH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252513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8592E5-93C9-40B2-A97E-E674E88F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43D29-FE54-426A-84CC-CA0E99D2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Bagas Alim </a:t>
            </a:r>
            <a:r>
              <a:rPr lang="en-US" dirty="0" err="1"/>
              <a:t>Aditama</a:t>
            </a:r>
            <a:r>
              <a:rPr lang="en-US" dirty="0"/>
              <a:t> 	         (A11.2022.14185)</a:t>
            </a:r>
          </a:p>
          <a:p>
            <a:r>
              <a:rPr lang="en-US" dirty="0" err="1"/>
              <a:t>Lukmanul</a:t>
            </a:r>
            <a:r>
              <a:rPr lang="en-US" dirty="0"/>
              <a:t> Hakim 	      		  (A11.2022.14197)</a:t>
            </a:r>
          </a:p>
          <a:p>
            <a:r>
              <a:rPr lang="en-US" dirty="0"/>
              <a:t>Laurentius </a:t>
            </a:r>
            <a:r>
              <a:rPr lang="en-US" dirty="0" err="1"/>
              <a:t>Joandanu</a:t>
            </a:r>
            <a:r>
              <a:rPr lang="en-US" dirty="0"/>
              <a:t>		  (A11.2022.14179)</a:t>
            </a:r>
          </a:p>
          <a:p>
            <a:r>
              <a:rPr lang="en-US" dirty="0"/>
              <a:t>Indra </a:t>
            </a:r>
            <a:r>
              <a:rPr lang="en-US" dirty="0" err="1"/>
              <a:t>Fadillah</a:t>
            </a:r>
            <a:r>
              <a:rPr lang="en-US" dirty="0"/>
              <a:t>	      		  (A11.2022.14186)</a:t>
            </a:r>
          </a:p>
          <a:p>
            <a:r>
              <a:rPr lang="en-US" dirty="0"/>
              <a:t>Muhammad </a:t>
            </a:r>
            <a:r>
              <a:rPr lang="en-US" dirty="0" err="1"/>
              <a:t>Ashief</a:t>
            </a:r>
            <a:r>
              <a:rPr lang="en-US" dirty="0"/>
              <a:t>   		  (A11.2022.14168)</a:t>
            </a:r>
          </a:p>
          <a:p>
            <a:r>
              <a:rPr lang="en-US" dirty="0"/>
              <a:t>Enrico Mohammad   		  (A11.2022.14182)</a:t>
            </a:r>
          </a:p>
          <a:p>
            <a:r>
              <a:rPr lang="en-US" dirty="0" err="1"/>
              <a:t>Anidya</a:t>
            </a:r>
            <a:r>
              <a:rPr lang="en-US" dirty="0"/>
              <a:t> Nur Latifa       	 	  (A11.2022.14738)</a:t>
            </a:r>
          </a:p>
          <a:p>
            <a:r>
              <a:rPr lang="en-US" dirty="0"/>
              <a:t>Muhamad Helmi </a:t>
            </a:r>
            <a:r>
              <a:rPr lang="en-US" dirty="0" err="1"/>
              <a:t>Adhfandi</a:t>
            </a:r>
            <a:r>
              <a:rPr lang="en-US" dirty="0"/>
              <a:t> (A11.2022.14160)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1358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EB37-3208-43D4-ADAB-2ADAE684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311" y="626511"/>
            <a:ext cx="8911687" cy="1280890"/>
          </a:xfrm>
        </p:spPr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ID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0C1D4193-A7CD-4939-8FEB-7918D6D06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273" y="2111044"/>
            <a:ext cx="1752411" cy="407463"/>
          </a:xfrm>
        </p:spPr>
        <p:txBody>
          <a:bodyPr/>
          <a:lstStyle/>
          <a:p>
            <a:r>
              <a:rPr lang="en-US" dirty="0" err="1"/>
              <a:t>NodeMCU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282E56-2A67-4228-B478-AB414C6DC77E}"/>
              </a:ext>
            </a:extLst>
          </p:cNvPr>
          <p:cNvSpPr/>
          <p:nvPr/>
        </p:nvSpPr>
        <p:spPr>
          <a:xfrm>
            <a:off x="1038687" y="2469505"/>
            <a:ext cx="1968906" cy="1149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0E95C6D-FE29-49D1-80B9-D11F2FF56E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8" t="18811" r="4027" b="13345"/>
          <a:stretch/>
        </p:blipFill>
        <p:spPr bwMode="auto">
          <a:xfrm>
            <a:off x="1173409" y="2619880"/>
            <a:ext cx="1713452" cy="86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D91FC2-C351-4E9F-9691-F6A4DC267EE0}"/>
              </a:ext>
            </a:extLst>
          </p:cNvPr>
          <p:cNvSpPr/>
          <p:nvPr/>
        </p:nvSpPr>
        <p:spPr>
          <a:xfrm>
            <a:off x="3650201" y="2468163"/>
            <a:ext cx="1968906" cy="1149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D270C-9B1D-43BC-A2A2-9A2AFCC0E9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693"/>
          <a:stretch/>
        </p:blipFill>
        <p:spPr>
          <a:xfrm>
            <a:off x="3941128" y="2685131"/>
            <a:ext cx="1387052" cy="6639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0F1ACBF-44B8-42B5-BFC9-5B07015AE682}"/>
              </a:ext>
            </a:extLst>
          </p:cNvPr>
          <p:cNvSpPr/>
          <p:nvPr/>
        </p:nvSpPr>
        <p:spPr>
          <a:xfrm>
            <a:off x="6238208" y="2468163"/>
            <a:ext cx="1968906" cy="1149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A1D753-3240-4148-926D-6023F4C2C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502" y="2619880"/>
            <a:ext cx="1451383" cy="86433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5EBAF1B-48E4-46BF-AC86-6D04B3794C56}"/>
              </a:ext>
            </a:extLst>
          </p:cNvPr>
          <p:cNvSpPr/>
          <p:nvPr/>
        </p:nvSpPr>
        <p:spPr>
          <a:xfrm>
            <a:off x="8943225" y="2468163"/>
            <a:ext cx="1968906" cy="1149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3C1FDC-AF89-4FBE-9FCF-593226513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1650" y="2619880"/>
            <a:ext cx="1398348" cy="86433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60E5A6-ADFB-41E3-8ACD-A0A42C784507}"/>
              </a:ext>
            </a:extLst>
          </p:cNvPr>
          <p:cNvSpPr/>
          <p:nvPr/>
        </p:nvSpPr>
        <p:spPr>
          <a:xfrm>
            <a:off x="2341822" y="4943700"/>
            <a:ext cx="1968906" cy="1149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CB1C51-C19B-416A-82BB-9E903E740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1639" y="5087768"/>
            <a:ext cx="582264" cy="86095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C6AFD4-D0E2-4303-B3DC-24D9D70CA942}"/>
              </a:ext>
            </a:extLst>
          </p:cNvPr>
          <p:cNvSpPr/>
          <p:nvPr/>
        </p:nvSpPr>
        <p:spPr>
          <a:xfrm>
            <a:off x="4960724" y="4941685"/>
            <a:ext cx="1968906" cy="1149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C2D0E-D054-4854-B58C-42BD32846D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8576" y="5041355"/>
            <a:ext cx="913699" cy="95261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1EB774-CA89-44D8-85FC-DCB508BEDCF6}"/>
              </a:ext>
            </a:extLst>
          </p:cNvPr>
          <p:cNvSpPr/>
          <p:nvPr/>
        </p:nvSpPr>
        <p:spPr>
          <a:xfrm>
            <a:off x="7565255" y="4924509"/>
            <a:ext cx="1968906" cy="1149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2E244E-D0BD-4754-961D-7A984D09BA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2796" y="5087768"/>
            <a:ext cx="1626513" cy="735804"/>
          </a:xfrm>
          <a:prstGeom prst="rect">
            <a:avLst/>
          </a:prstGeom>
        </p:spPr>
      </p:pic>
      <p:sp>
        <p:nvSpPr>
          <p:cNvPr id="24" name="Content Placeholder 22">
            <a:extLst>
              <a:ext uri="{FF2B5EF4-FFF2-40B4-BE49-F238E27FC236}">
                <a16:creationId xmlns:a16="http://schemas.microsoft.com/office/drawing/2014/main" id="{BDB2637D-36B3-477C-A9A7-6CF51EA0EE59}"/>
              </a:ext>
            </a:extLst>
          </p:cNvPr>
          <p:cNvSpPr txBox="1">
            <a:spLocks/>
          </p:cNvSpPr>
          <p:nvPr/>
        </p:nvSpPr>
        <p:spPr>
          <a:xfrm>
            <a:off x="3530836" y="2120892"/>
            <a:ext cx="1752411" cy="407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HC-SR04</a:t>
            </a:r>
            <a:endParaRPr lang="en-ID" dirty="0"/>
          </a:p>
        </p:txBody>
      </p:sp>
      <p:sp>
        <p:nvSpPr>
          <p:cNvPr id="25" name="Content Placeholder 22">
            <a:extLst>
              <a:ext uri="{FF2B5EF4-FFF2-40B4-BE49-F238E27FC236}">
                <a16:creationId xmlns:a16="http://schemas.microsoft.com/office/drawing/2014/main" id="{A41ACDEE-245E-419C-9D6C-0B744F82BE34}"/>
              </a:ext>
            </a:extLst>
          </p:cNvPr>
          <p:cNvSpPr txBox="1">
            <a:spLocks/>
          </p:cNvSpPr>
          <p:nvPr/>
        </p:nvSpPr>
        <p:spPr>
          <a:xfrm>
            <a:off x="6106261" y="2120502"/>
            <a:ext cx="2158849" cy="62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Kabel Jumper</a:t>
            </a:r>
            <a:endParaRPr lang="en-ID" dirty="0"/>
          </a:p>
        </p:txBody>
      </p:sp>
      <p:sp>
        <p:nvSpPr>
          <p:cNvPr id="26" name="Content Placeholder 22">
            <a:extLst>
              <a:ext uri="{FF2B5EF4-FFF2-40B4-BE49-F238E27FC236}">
                <a16:creationId xmlns:a16="http://schemas.microsoft.com/office/drawing/2014/main" id="{162443BF-A1E4-400B-9AC5-DB851C4BCA33}"/>
              </a:ext>
            </a:extLst>
          </p:cNvPr>
          <p:cNvSpPr txBox="1">
            <a:spLocks/>
          </p:cNvSpPr>
          <p:nvPr/>
        </p:nvSpPr>
        <p:spPr>
          <a:xfrm>
            <a:off x="8812526" y="2109201"/>
            <a:ext cx="1968906" cy="5106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Board</a:t>
            </a:r>
            <a:endParaRPr lang="en-ID" dirty="0"/>
          </a:p>
        </p:txBody>
      </p:sp>
      <p:sp>
        <p:nvSpPr>
          <p:cNvPr id="27" name="Content Placeholder 22">
            <a:extLst>
              <a:ext uri="{FF2B5EF4-FFF2-40B4-BE49-F238E27FC236}">
                <a16:creationId xmlns:a16="http://schemas.microsoft.com/office/drawing/2014/main" id="{1D8098BF-1E87-4919-8F2F-31A09D348260}"/>
              </a:ext>
            </a:extLst>
          </p:cNvPr>
          <p:cNvSpPr txBox="1">
            <a:spLocks/>
          </p:cNvSpPr>
          <p:nvPr/>
        </p:nvSpPr>
        <p:spPr>
          <a:xfrm>
            <a:off x="2215351" y="4587830"/>
            <a:ext cx="1841744" cy="570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Lampu</a:t>
            </a:r>
            <a:r>
              <a:rPr lang="en-US" dirty="0"/>
              <a:t> LED</a:t>
            </a:r>
            <a:endParaRPr lang="en-ID" dirty="0"/>
          </a:p>
        </p:txBody>
      </p:sp>
      <p:sp>
        <p:nvSpPr>
          <p:cNvPr id="28" name="Content Placeholder 22">
            <a:extLst>
              <a:ext uri="{FF2B5EF4-FFF2-40B4-BE49-F238E27FC236}">
                <a16:creationId xmlns:a16="http://schemas.microsoft.com/office/drawing/2014/main" id="{CBEEBB4D-F2A4-4538-A67C-9459A77EA07C}"/>
              </a:ext>
            </a:extLst>
          </p:cNvPr>
          <p:cNvSpPr txBox="1">
            <a:spLocks/>
          </p:cNvSpPr>
          <p:nvPr/>
        </p:nvSpPr>
        <p:spPr>
          <a:xfrm>
            <a:off x="4856085" y="4584057"/>
            <a:ext cx="1752411" cy="407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Buzzer</a:t>
            </a:r>
            <a:endParaRPr lang="en-ID" dirty="0"/>
          </a:p>
        </p:txBody>
      </p:sp>
      <p:sp>
        <p:nvSpPr>
          <p:cNvPr id="29" name="Content Placeholder 22">
            <a:extLst>
              <a:ext uri="{FF2B5EF4-FFF2-40B4-BE49-F238E27FC236}">
                <a16:creationId xmlns:a16="http://schemas.microsoft.com/office/drawing/2014/main" id="{039F1C9D-94A2-4EC9-B8F9-78950AA86A75}"/>
              </a:ext>
            </a:extLst>
          </p:cNvPr>
          <p:cNvSpPr txBox="1">
            <a:spLocks/>
          </p:cNvSpPr>
          <p:nvPr/>
        </p:nvSpPr>
        <p:spPr>
          <a:xfrm>
            <a:off x="7448019" y="4584056"/>
            <a:ext cx="1968906" cy="407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LCD I2C 16x2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810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80D723A-E9CA-4E4E-BF3D-3A1109104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8" t="18811" r="4027" b="13345"/>
          <a:stretch/>
        </p:blipFill>
        <p:spPr bwMode="auto">
          <a:xfrm>
            <a:off x="1999834" y="2164932"/>
            <a:ext cx="3241249" cy="163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03AB7F-5A0D-4D9F-BF6B-BEAC94797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012" y="4919419"/>
            <a:ext cx="582264" cy="860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4E317A-AE3B-4903-98E0-BC81EC785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631" y="4919419"/>
            <a:ext cx="965246" cy="1006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07D18E-42D9-4143-AC1E-2C2B5316F4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693"/>
          <a:stretch/>
        </p:blipFill>
        <p:spPr>
          <a:xfrm>
            <a:off x="6402181" y="2279910"/>
            <a:ext cx="2400508" cy="1149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588CB2-E858-45CF-AF68-59C296BB7F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8698" y="4390037"/>
            <a:ext cx="4480948" cy="202709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9D5E63-D03D-6597-307F-EAA6073CE302}"/>
              </a:ext>
            </a:extLst>
          </p:cNvPr>
          <p:cNvCxnSpPr/>
          <p:nvPr/>
        </p:nvCxnSpPr>
        <p:spPr>
          <a:xfrm>
            <a:off x="3730201" y="1978534"/>
            <a:ext cx="0" cy="18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55C55C-122F-0240-C5A2-70C4775A99AE}"/>
              </a:ext>
            </a:extLst>
          </p:cNvPr>
          <p:cNvCxnSpPr>
            <a:cxnSpLocks/>
          </p:cNvCxnSpPr>
          <p:nvPr/>
        </p:nvCxnSpPr>
        <p:spPr>
          <a:xfrm flipH="1">
            <a:off x="3730201" y="1978533"/>
            <a:ext cx="2525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EAF246-CBDC-11F4-2404-14ECDB00FC85}"/>
              </a:ext>
            </a:extLst>
          </p:cNvPr>
          <p:cNvCxnSpPr>
            <a:cxnSpLocks/>
          </p:cNvCxnSpPr>
          <p:nvPr/>
        </p:nvCxnSpPr>
        <p:spPr>
          <a:xfrm flipH="1">
            <a:off x="6251030" y="1978533"/>
            <a:ext cx="9533" cy="161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12E1D9E-9A55-1AF6-F1CA-D4E80FF5E11E}"/>
              </a:ext>
            </a:extLst>
          </p:cNvPr>
          <p:cNvCxnSpPr>
            <a:cxnSpLocks/>
          </p:cNvCxnSpPr>
          <p:nvPr/>
        </p:nvCxnSpPr>
        <p:spPr>
          <a:xfrm rot="10800000">
            <a:off x="5215375" y="2046624"/>
            <a:ext cx="2352139" cy="1446925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F1717B-6605-CFCE-D09B-65FFD1A68306}"/>
              </a:ext>
            </a:extLst>
          </p:cNvPr>
          <p:cNvCxnSpPr>
            <a:cxnSpLocks/>
          </p:cNvCxnSpPr>
          <p:nvPr/>
        </p:nvCxnSpPr>
        <p:spPr>
          <a:xfrm>
            <a:off x="7567507" y="3314599"/>
            <a:ext cx="0" cy="17894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3404AFC-9150-7DA4-43FA-332ADFFB135E}"/>
              </a:ext>
            </a:extLst>
          </p:cNvPr>
          <p:cNvCxnSpPr>
            <a:cxnSpLocks/>
          </p:cNvCxnSpPr>
          <p:nvPr/>
        </p:nvCxnSpPr>
        <p:spPr>
          <a:xfrm flipH="1">
            <a:off x="2419652" y="2046623"/>
            <a:ext cx="279572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08991D-40AB-76C3-4EA0-FC0FC4227710}"/>
              </a:ext>
            </a:extLst>
          </p:cNvPr>
          <p:cNvCxnSpPr>
            <a:cxnSpLocks/>
          </p:cNvCxnSpPr>
          <p:nvPr/>
        </p:nvCxnSpPr>
        <p:spPr>
          <a:xfrm>
            <a:off x="2419662" y="2050429"/>
            <a:ext cx="0" cy="1633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7872F9-CD09-9145-F595-F68CE347943D}"/>
              </a:ext>
            </a:extLst>
          </p:cNvPr>
          <p:cNvCxnSpPr/>
          <p:nvPr/>
        </p:nvCxnSpPr>
        <p:spPr>
          <a:xfrm>
            <a:off x="3730200" y="1978534"/>
            <a:ext cx="0" cy="18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B6AF131-ED40-283A-DBDA-57245C4CED95}"/>
              </a:ext>
            </a:extLst>
          </p:cNvPr>
          <p:cNvCxnSpPr>
            <a:cxnSpLocks/>
          </p:cNvCxnSpPr>
          <p:nvPr/>
        </p:nvCxnSpPr>
        <p:spPr>
          <a:xfrm flipH="1">
            <a:off x="6251029" y="1978533"/>
            <a:ext cx="9533" cy="161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8E50883-EF62-1724-6ED4-BFD4DB3AB56C}"/>
              </a:ext>
            </a:extLst>
          </p:cNvPr>
          <p:cNvCxnSpPr>
            <a:cxnSpLocks/>
          </p:cNvCxnSpPr>
          <p:nvPr/>
        </p:nvCxnSpPr>
        <p:spPr>
          <a:xfrm>
            <a:off x="7704691" y="3326534"/>
            <a:ext cx="0" cy="35090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F19241F-D2F6-1365-948E-7F7E8AB86834}"/>
              </a:ext>
            </a:extLst>
          </p:cNvPr>
          <p:cNvCxnSpPr>
            <a:cxnSpLocks/>
          </p:cNvCxnSpPr>
          <p:nvPr/>
        </p:nvCxnSpPr>
        <p:spPr>
          <a:xfrm flipH="1">
            <a:off x="3730200" y="1975613"/>
            <a:ext cx="252559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5D6BDA2-ED21-0DFC-0834-98401BC3684E}"/>
              </a:ext>
            </a:extLst>
          </p:cNvPr>
          <p:cNvCxnSpPr>
            <a:cxnSpLocks/>
          </p:cNvCxnSpPr>
          <p:nvPr/>
        </p:nvCxnSpPr>
        <p:spPr>
          <a:xfrm>
            <a:off x="6251030" y="3677439"/>
            <a:ext cx="144401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E2E478F-C987-432F-A65D-0E71C636A69E}"/>
              </a:ext>
            </a:extLst>
          </p:cNvPr>
          <p:cNvCxnSpPr>
            <a:cxnSpLocks/>
          </p:cNvCxnSpPr>
          <p:nvPr/>
        </p:nvCxnSpPr>
        <p:spPr>
          <a:xfrm>
            <a:off x="3730199" y="1975614"/>
            <a:ext cx="0" cy="1863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879E96-D1C4-EF93-0F0C-C0EE4690C0BA}"/>
              </a:ext>
            </a:extLst>
          </p:cNvPr>
          <p:cNvCxnSpPr>
            <a:cxnSpLocks/>
          </p:cNvCxnSpPr>
          <p:nvPr/>
        </p:nvCxnSpPr>
        <p:spPr>
          <a:xfrm flipH="1">
            <a:off x="6251028" y="1975613"/>
            <a:ext cx="9533" cy="16174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094B1AB-D10A-29E8-EBCE-1E82DF4C8C79}"/>
              </a:ext>
            </a:extLst>
          </p:cNvPr>
          <p:cNvCxnSpPr>
            <a:cxnSpLocks/>
          </p:cNvCxnSpPr>
          <p:nvPr/>
        </p:nvCxnSpPr>
        <p:spPr>
          <a:xfrm flipV="1">
            <a:off x="7841329" y="3321630"/>
            <a:ext cx="0" cy="5686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96E99D-2DF4-2513-EEBE-213908EEC8BB}"/>
              </a:ext>
            </a:extLst>
          </p:cNvPr>
          <p:cNvCxnSpPr>
            <a:cxnSpLocks/>
          </p:cNvCxnSpPr>
          <p:nvPr/>
        </p:nvCxnSpPr>
        <p:spPr>
          <a:xfrm>
            <a:off x="3878764" y="3772223"/>
            <a:ext cx="0" cy="178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350D791-DEED-5305-0DDD-8062EEF6EE86}"/>
              </a:ext>
            </a:extLst>
          </p:cNvPr>
          <p:cNvCxnSpPr>
            <a:cxnSpLocks/>
          </p:cNvCxnSpPr>
          <p:nvPr/>
        </p:nvCxnSpPr>
        <p:spPr>
          <a:xfrm flipH="1">
            <a:off x="3878764" y="3897147"/>
            <a:ext cx="3962565" cy="54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EB66C5A-3C62-1A6C-28B8-AFC89E304C07}"/>
              </a:ext>
            </a:extLst>
          </p:cNvPr>
          <p:cNvGrpSpPr/>
          <p:nvPr/>
        </p:nvGrpSpPr>
        <p:grpSpPr>
          <a:xfrm>
            <a:off x="4347975" y="3764510"/>
            <a:ext cx="200670" cy="2040830"/>
            <a:chOff x="4188178" y="2435214"/>
            <a:chExt cx="200670" cy="204083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E3014A5-4864-C881-DABA-73CC44E52E0E}"/>
                </a:ext>
              </a:extLst>
            </p:cNvPr>
            <p:cNvCxnSpPr>
              <a:cxnSpLocks/>
            </p:cNvCxnSpPr>
            <p:nvPr/>
          </p:nvCxnSpPr>
          <p:spPr>
            <a:xfrm>
              <a:off x="4388848" y="2435214"/>
              <a:ext cx="0" cy="20408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5284974-D049-33E5-81FA-3BA6EAFC5AE5}"/>
                </a:ext>
              </a:extLst>
            </p:cNvPr>
            <p:cNvCxnSpPr>
              <a:cxnSpLocks/>
            </p:cNvCxnSpPr>
            <p:nvPr/>
          </p:nvCxnSpPr>
          <p:spPr>
            <a:xfrm>
              <a:off x="4188178" y="4476044"/>
              <a:ext cx="2006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CC9BDD-B6AE-D59E-83F4-89337FA41A94}"/>
              </a:ext>
            </a:extLst>
          </p:cNvPr>
          <p:cNvCxnSpPr>
            <a:cxnSpLocks/>
          </p:cNvCxnSpPr>
          <p:nvPr/>
        </p:nvCxnSpPr>
        <p:spPr>
          <a:xfrm>
            <a:off x="3064010" y="1865518"/>
            <a:ext cx="0" cy="34823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37AA2F3-1F2C-CC38-7699-21708050DDDA}"/>
              </a:ext>
            </a:extLst>
          </p:cNvPr>
          <p:cNvCxnSpPr>
            <a:cxnSpLocks/>
          </p:cNvCxnSpPr>
          <p:nvPr/>
        </p:nvCxnSpPr>
        <p:spPr>
          <a:xfrm flipH="1">
            <a:off x="3059394" y="1855179"/>
            <a:ext cx="2301101" cy="190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C3787A6-0592-5395-58F9-9FF9258281A5}"/>
              </a:ext>
            </a:extLst>
          </p:cNvPr>
          <p:cNvCxnSpPr>
            <a:cxnSpLocks/>
          </p:cNvCxnSpPr>
          <p:nvPr/>
        </p:nvCxnSpPr>
        <p:spPr>
          <a:xfrm flipV="1">
            <a:off x="5360495" y="1856517"/>
            <a:ext cx="0" cy="413995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25F685F-E014-9222-A110-CDBA7573C25A}"/>
              </a:ext>
            </a:extLst>
          </p:cNvPr>
          <p:cNvCxnSpPr>
            <a:cxnSpLocks/>
          </p:cNvCxnSpPr>
          <p:nvPr/>
        </p:nvCxnSpPr>
        <p:spPr>
          <a:xfrm flipV="1">
            <a:off x="3930079" y="5994717"/>
            <a:ext cx="1432174" cy="1660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F8EC4EB-4C07-043E-B7FC-EB39EF2F9319}"/>
              </a:ext>
            </a:extLst>
          </p:cNvPr>
          <p:cNvCxnSpPr>
            <a:cxnSpLocks/>
          </p:cNvCxnSpPr>
          <p:nvPr/>
        </p:nvCxnSpPr>
        <p:spPr>
          <a:xfrm>
            <a:off x="3928321" y="5805340"/>
            <a:ext cx="0" cy="19405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9C6399F-00AF-7C45-DCE2-D04F1F32AF59}"/>
              </a:ext>
            </a:extLst>
          </p:cNvPr>
          <p:cNvCxnSpPr>
            <a:cxnSpLocks/>
          </p:cNvCxnSpPr>
          <p:nvPr/>
        </p:nvCxnSpPr>
        <p:spPr>
          <a:xfrm>
            <a:off x="2419660" y="2050271"/>
            <a:ext cx="0" cy="1633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6AA1932-15F6-9C0D-66BD-EF3E7CF1201A}"/>
              </a:ext>
            </a:extLst>
          </p:cNvPr>
          <p:cNvCxnSpPr>
            <a:cxnSpLocks/>
          </p:cNvCxnSpPr>
          <p:nvPr/>
        </p:nvCxnSpPr>
        <p:spPr>
          <a:xfrm flipH="1">
            <a:off x="3730198" y="1975455"/>
            <a:ext cx="252559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9800D18-B16E-B47F-157C-C36FD4458849}"/>
              </a:ext>
            </a:extLst>
          </p:cNvPr>
          <p:cNvCxnSpPr>
            <a:cxnSpLocks/>
          </p:cNvCxnSpPr>
          <p:nvPr/>
        </p:nvCxnSpPr>
        <p:spPr>
          <a:xfrm flipH="1">
            <a:off x="6251026" y="1975455"/>
            <a:ext cx="9533" cy="16174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FBD0BE3-86B5-3463-61D4-8A74A2C9D586}"/>
              </a:ext>
            </a:extLst>
          </p:cNvPr>
          <p:cNvCxnSpPr>
            <a:cxnSpLocks/>
          </p:cNvCxnSpPr>
          <p:nvPr/>
        </p:nvCxnSpPr>
        <p:spPr>
          <a:xfrm>
            <a:off x="2419652" y="2047037"/>
            <a:ext cx="0" cy="1633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C9C9F80-FE26-F8D4-B741-5BB7465EA1B9}"/>
              </a:ext>
            </a:extLst>
          </p:cNvPr>
          <p:cNvCxnSpPr>
            <a:cxnSpLocks/>
          </p:cNvCxnSpPr>
          <p:nvPr/>
        </p:nvCxnSpPr>
        <p:spPr>
          <a:xfrm flipH="1">
            <a:off x="3730190" y="1972221"/>
            <a:ext cx="252559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16FFC4C-E779-47DE-FA03-8316DB66E2E9}"/>
              </a:ext>
            </a:extLst>
          </p:cNvPr>
          <p:cNvCxnSpPr>
            <a:cxnSpLocks/>
          </p:cNvCxnSpPr>
          <p:nvPr/>
        </p:nvCxnSpPr>
        <p:spPr>
          <a:xfrm flipH="1">
            <a:off x="6251020" y="1972221"/>
            <a:ext cx="9539" cy="17021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B719E4C-A820-0BAA-7C0D-47983C1FCE19}"/>
              </a:ext>
            </a:extLst>
          </p:cNvPr>
          <p:cNvCxnSpPr>
            <a:cxnSpLocks/>
          </p:cNvCxnSpPr>
          <p:nvPr/>
        </p:nvCxnSpPr>
        <p:spPr>
          <a:xfrm flipH="1">
            <a:off x="6171962" y="4873053"/>
            <a:ext cx="4435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C531972-0B54-D26A-A355-0D62E63C6A9D}"/>
              </a:ext>
            </a:extLst>
          </p:cNvPr>
          <p:cNvCxnSpPr>
            <a:cxnSpLocks/>
          </p:cNvCxnSpPr>
          <p:nvPr/>
        </p:nvCxnSpPr>
        <p:spPr>
          <a:xfrm flipV="1">
            <a:off x="4575873" y="2119432"/>
            <a:ext cx="0" cy="1449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B531E72-2605-76C9-504D-DAB126453BB3}"/>
              </a:ext>
            </a:extLst>
          </p:cNvPr>
          <p:cNvCxnSpPr>
            <a:cxnSpLocks/>
          </p:cNvCxnSpPr>
          <p:nvPr/>
        </p:nvCxnSpPr>
        <p:spPr>
          <a:xfrm flipH="1" flipV="1">
            <a:off x="4578434" y="2119432"/>
            <a:ext cx="1596573" cy="2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32CFF61-43D2-F825-895F-BB3A70CB8777}"/>
              </a:ext>
            </a:extLst>
          </p:cNvPr>
          <p:cNvCxnSpPr>
            <a:cxnSpLocks/>
          </p:cNvCxnSpPr>
          <p:nvPr/>
        </p:nvCxnSpPr>
        <p:spPr>
          <a:xfrm flipH="1">
            <a:off x="6159271" y="2131933"/>
            <a:ext cx="15736" cy="27364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6AE273E-B925-A052-130D-2CD3FBA2D009}"/>
              </a:ext>
            </a:extLst>
          </p:cNvPr>
          <p:cNvCxnSpPr>
            <a:cxnSpLocks/>
          </p:cNvCxnSpPr>
          <p:nvPr/>
        </p:nvCxnSpPr>
        <p:spPr>
          <a:xfrm>
            <a:off x="4707179" y="3760993"/>
            <a:ext cx="0" cy="2684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C5E17DF-E152-F82B-8574-79AC2A6C4767}"/>
              </a:ext>
            </a:extLst>
          </p:cNvPr>
          <p:cNvCxnSpPr>
            <a:cxnSpLocks/>
          </p:cNvCxnSpPr>
          <p:nvPr/>
        </p:nvCxnSpPr>
        <p:spPr>
          <a:xfrm flipV="1">
            <a:off x="4707179" y="3999339"/>
            <a:ext cx="2714217" cy="379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75FB043-CE08-5209-D0CB-644EAA9E2CE7}"/>
              </a:ext>
            </a:extLst>
          </p:cNvPr>
          <p:cNvCxnSpPr>
            <a:cxnSpLocks/>
          </p:cNvCxnSpPr>
          <p:nvPr/>
        </p:nvCxnSpPr>
        <p:spPr>
          <a:xfrm flipH="1">
            <a:off x="7421396" y="3353822"/>
            <a:ext cx="7881" cy="6355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E5AC0DC-4F34-7961-F6A9-DB3A5FF45284}"/>
              </a:ext>
            </a:extLst>
          </p:cNvPr>
          <p:cNvCxnSpPr>
            <a:cxnSpLocks/>
          </p:cNvCxnSpPr>
          <p:nvPr/>
        </p:nvCxnSpPr>
        <p:spPr>
          <a:xfrm flipH="1">
            <a:off x="4702620" y="3957860"/>
            <a:ext cx="4560" cy="108187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87E8AA0-C273-E910-8845-606CDFD82D8B}"/>
              </a:ext>
            </a:extLst>
          </p:cNvPr>
          <p:cNvCxnSpPr>
            <a:cxnSpLocks/>
          </p:cNvCxnSpPr>
          <p:nvPr/>
        </p:nvCxnSpPr>
        <p:spPr>
          <a:xfrm flipH="1">
            <a:off x="4706436" y="5025582"/>
            <a:ext cx="1909092" cy="1415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AEA91BA-8FE2-044D-49C1-3E1889E296EA}"/>
              </a:ext>
            </a:extLst>
          </p:cNvPr>
          <p:cNvCxnSpPr>
            <a:cxnSpLocks/>
          </p:cNvCxnSpPr>
          <p:nvPr/>
        </p:nvCxnSpPr>
        <p:spPr>
          <a:xfrm>
            <a:off x="2578588" y="1776553"/>
            <a:ext cx="0" cy="4441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D069F4E-5BAE-BDC7-54CD-65C304220B65}"/>
              </a:ext>
            </a:extLst>
          </p:cNvPr>
          <p:cNvCxnSpPr>
            <a:cxnSpLocks/>
          </p:cNvCxnSpPr>
          <p:nvPr/>
        </p:nvCxnSpPr>
        <p:spPr>
          <a:xfrm>
            <a:off x="2578588" y="1776553"/>
            <a:ext cx="3485699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1AF6329B-8620-20F3-EE29-E10B443E6AA8}"/>
              </a:ext>
            </a:extLst>
          </p:cNvPr>
          <p:cNvCxnSpPr>
            <a:cxnSpLocks/>
          </p:cNvCxnSpPr>
          <p:nvPr/>
        </p:nvCxnSpPr>
        <p:spPr>
          <a:xfrm flipV="1">
            <a:off x="6033053" y="1776553"/>
            <a:ext cx="34484" cy="354093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4323B16B-A3E0-7D8E-448A-D7424542C9F0}"/>
              </a:ext>
            </a:extLst>
          </p:cNvPr>
          <p:cNvGrpSpPr/>
          <p:nvPr/>
        </p:nvGrpSpPr>
        <p:grpSpPr>
          <a:xfrm>
            <a:off x="2578594" y="1776553"/>
            <a:ext cx="4036934" cy="3540934"/>
            <a:chOff x="2418797" y="447257"/>
            <a:chExt cx="4036934" cy="3540934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5BAC35-B6E7-51D9-1F6F-3CDB40FADA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3262" y="3988191"/>
              <a:ext cx="582469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BE1F0C0D-C5C7-0257-C53F-692D7C2C5B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8797" y="447257"/>
              <a:ext cx="0" cy="444188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759408F-5B55-0E3D-35E5-0ED8A6E93E66}"/>
                </a:ext>
              </a:extLst>
            </p:cNvPr>
            <p:cNvCxnSpPr>
              <a:cxnSpLocks/>
            </p:cNvCxnSpPr>
            <p:nvPr/>
          </p:nvCxnSpPr>
          <p:spPr>
            <a:xfrm>
              <a:off x="2418797" y="447257"/>
              <a:ext cx="3485699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3D2A3E6-AA49-3EF8-5324-401AA2252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3262" y="447257"/>
              <a:ext cx="34484" cy="354093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22E8F90A-F724-C1C9-74CC-CE6A7FEAA52A}"/>
              </a:ext>
            </a:extLst>
          </p:cNvPr>
          <p:cNvCxnSpPr>
            <a:cxnSpLocks/>
          </p:cNvCxnSpPr>
          <p:nvPr/>
        </p:nvCxnSpPr>
        <p:spPr>
          <a:xfrm flipH="1">
            <a:off x="6309756" y="5175290"/>
            <a:ext cx="309289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C9F1566-F93D-C423-A591-879302D7C1BD}"/>
              </a:ext>
            </a:extLst>
          </p:cNvPr>
          <p:cNvCxnSpPr>
            <a:cxnSpLocks/>
          </p:cNvCxnSpPr>
          <p:nvPr/>
        </p:nvCxnSpPr>
        <p:spPr>
          <a:xfrm>
            <a:off x="2756070" y="1675101"/>
            <a:ext cx="0" cy="54564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735726EC-3D82-999F-7B16-4905CC8D3D38}"/>
              </a:ext>
            </a:extLst>
          </p:cNvPr>
          <p:cNvCxnSpPr>
            <a:cxnSpLocks/>
          </p:cNvCxnSpPr>
          <p:nvPr/>
        </p:nvCxnSpPr>
        <p:spPr>
          <a:xfrm>
            <a:off x="2756070" y="1675101"/>
            <a:ext cx="3579778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5EB3CBF-13ED-1CAD-D289-D5B105738461}"/>
              </a:ext>
            </a:extLst>
          </p:cNvPr>
          <p:cNvCxnSpPr>
            <a:cxnSpLocks/>
          </p:cNvCxnSpPr>
          <p:nvPr/>
        </p:nvCxnSpPr>
        <p:spPr>
          <a:xfrm flipV="1">
            <a:off x="6306239" y="1696768"/>
            <a:ext cx="29609" cy="348203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6B6D33BC-5BF8-3935-D75F-15F9ADEA3217}"/>
              </a:ext>
            </a:extLst>
          </p:cNvPr>
          <p:cNvGrpSpPr/>
          <p:nvPr/>
        </p:nvGrpSpPr>
        <p:grpSpPr>
          <a:xfrm>
            <a:off x="2757778" y="1675101"/>
            <a:ext cx="3862975" cy="3503706"/>
            <a:chOff x="2597981" y="345805"/>
            <a:chExt cx="3862975" cy="3503706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969AB88-DA71-2E48-51EE-F22004B31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1667" y="3845994"/>
              <a:ext cx="30928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010CAFC-6142-C6FF-1BE2-960C3F546F61}"/>
                </a:ext>
              </a:extLst>
            </p:cNvPr>
            <p:cNvCxnSpPr>
              <a:cxnSpLocks/>
            </p:cNvCxnSpPr>
            <p:nvPr/>
          </p:nvCxnSpPr>
          <p:spPr>
            <a:xfrm>
              <a:off x="2597981" y="345805"/>
              <a:ext cx="0" cy="54564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DD6CD95-9C7D-3E19-F042-77DBAFD5EFA0}"/>
                </a:ext>
              </a:extLst>
            </p:cNvPr>
            <p:cNvCxnSpPr>
              <a:cxnSpLocks/>
            </p:cNvCxnSpPr>
            <p:nvPr/>
          </p:nvCxnSpPr>
          <p:spPr>
            <a:xfrm>
              <a:off x="2597981" y="345805"/>
              <a:ext cx="357977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2493ED1A-EC05-05CD-712F-154F61271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8150" y="367472"/>
              <a:ext cx="29609" cy="34820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8F97CEF9-3CF4-A842-5EA6-22FD83E31D3C}"/>
              </a:ext>
            </a:extLst>
          </p:cNvPr>
          <p:cNvCxnSpPr>
            <a:cxnSpLocks/>
          </p:cNvCxnSpPr>
          <p:nvPr/>
        </p:nvCxnSpPr>
        <p:spPr>
          <a:xfrm>
            <a:off x="3581305" y="1543828"/>
            <a:ext cx="0" cy="713484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8C04E6BC-E892-4F6D-E4FF-20C6E62A94D7}"/>
              </a:ext>
            </a:extLst>
          </p:cNvPr>
          <p:cNvCxnSpPr>
            <a:cxnSpLocks/>
          </p:cNvCxnSpPr>
          <p:nvPr/>
        </p:nvCxnSpPr>
        <p:spPr>
          <a:xfrm>
            <a:off x="1919600" y="1543828"/>
            <a:ext cx="1661705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06C58048-9DCB-0D8D-5D8B-E982B9CA9649}"/>
              </a:ext>
            </a:extLst>
          </p:cNvPr>
          <p:cNvCxnSpPr>
            <a:cxnSpLocks/>
          </p:cNvCxnSpPr>
          <p:nvPr/>
        </p:nvCxnSpPr>
        <p:spPr>
          <a:xfrm flipV="1">
            <a:off x="1865505" y="1543828"/>
            <a:ext cx="54095" cy="4261512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7C58996-3E89-39EB-1E03-844CE6D7248E}"/>
              </a:ext>
            </a:extLst>
          </p:cNvPr>
          <p:cNvCxnSpPr>
            <a:cxnSpLocks/>
          </p:cNvCxnSpPr>
          <p:nvPr/>
        </p:nvCxnSpPr>
        <p:spPr>
          <a:xfrm flipV="1">
            <a:off x="2442408" y="5605875"/>
            <a:ext cx="0" cy="18504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3C0D6BA5-87E0-A239-D6CC-3E81D4A73CCD}"/>
              </a:ext>
            </a:extLst>
          </p:cNvPr>
          <p:cNvGrpSpPr/>
          <p:nvPr/>
        </p:nvGrpSpPr>
        <p:grpSpPr>
          <a:xfrm>
            <a:off x="1865048" y="1543828"/>
            <a:ext cx="1715800" cy="4261512"/>
            <a:chOff x="1705251" y="214532"/>
            <a:chExt cx="1715800" cy="4261512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0D14096-215C-A267-A3C1-27B739701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5708" y="4476044"/>
              <a:ext cx="576903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5738076-63D6-3A05-4528-5B493D712824}"/>
                </a:ext>
              </a:extLst>
            </p:cNvPr>
            <p:cNvCxnSpPr>
              <a:cxnSpLocks/>
            </p:cNvCxnSpPr>
            <p:nvPr/>
          </p:nvCxnSpPr>
          <p:spPr>
            <a:xfrm>
              <a:off x="3421051" y="214532"/>
              <a:ext cx="0" cy="71348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EF4F034-3B51-1394-4EE8-4707F64ACA30}"/>
                </a:ext>
              </a:extLst>
            </p:cNvPr>
            <p:cNvCxnSpPr>
              <a:cxnSpLocks/>
            </p:cNvCxnSpPr>
            <p:nvPr/>
          </p:nvCxnSpPr>
          <p:spPr>
            <a:xfrm>
              <a:off x="1759346" y="214532"/>
              <a:ext cx="166170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937C908-C68F-CF5B-2E4E-2DA5C5E8E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5251" y="214532"/>
              <a:ext cx="54095" cy="426151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C720CEE-B490-9238-CDB4-CB6695E74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2154" y="4276579"/>
              <a:ext cx="0" cy="18504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42B5860A-C2E5-6068-A34D-F5E3963B2EBD}"/>
              </a:ext>
            </a:extLst>
          </p:cNvPr>
          <p:cNvCxnSpPr>
            <a:cxnSpLocks/>
          </p:cNvCxnSpPr>
          <p:nvPr/>
        </p:nvCxnSpPr>
        <p:spPr>
          <a:xfrm flipH="1">
            <a:off x="2144772" y="4879822"/>
            <a:ext cx="2401187" cy="66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93B41D5F-9B94-DFAC-A19D-7C538323BC17}"/>
              </a:ext>
            </a:extLst>
          </p:cNvPr>
          <p:cNvCxnSpPr>
            <a:cxnSpLocks/>
          </p:cNvCxnSpPr>
          <p:nvPr/>
        </p:nvCxnSpPr>
        <p:spPr>
          <a:xfrm>
            <a:off x="2138910" y="4886511"/>
            <a:ext cx="5856" cy="719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44F218CF-BA44-F3AD-1FA6-4ACBF9B90C22}"/>
              </a:ext>
            </a:extLst>
          </p:cNvPr>
          <p:cNvGrpSpPr/>
          <p:nvPr/>
        </p:nvGrpSpPr>
        <p:grpSpPr>
          <a:xfrm>
            <a:off x="2141162" y="4879822"/>
            <a:ext cx="2407049" cy="726053"/>
            <a:chOff x="1981365" y="3550526"/>
            <a:chExt cx="2407049" cy="726053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88826A8-D5D3-F6A3-D65A-2FE315B081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8297" y="4276579"/>
              <a:ext cx="1103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33C3CCA4-1F71-D795-161C-D08DECD7D3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7227" y="3550526"/>
              <a:ext cx="2401187" cy="6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F210A1CF-136B-C737-25C0-107D77B69DC5}"/>
                </a:ext>
              </a:extLst>
            </p:cNvPr>
            <p:cNvCxnSpPr>
              <a:cxnSpLocks/>
            </p:cNvCxnSpPr>
            <p:nvPr/>
          </p:nvCxnSpPr>
          <p:spPr>
            <a:xfrm>
              <a:off x="1981365" y="3557215"/>
              <a:ext cx="5856" cy="719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itle 1">
            <a:extLst>
              <a:ext uri="{FF2B5EF4-FFF2-40B4-BE49-F238E27FC236}">
                <a16:creationId xmlns:a16="http://schemas.microsoft.com/office/drawing/2014/main" id="{8C91B29B-A3A3-43B6-984A-C1157C17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395" y="615956"/>
            <a:ext cx="8911687" cy="1280890"/>
          </a:xfrm>
        </p:spPr>
        <p:txBody>
          <a:bodyPr/>
          <a:lstStyle/>
          <a:p>
            <a:r>
              <a:rPr lang="en-US" dirty="0"/>
              <a:t>Desain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7041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339E-D2A2-4E7C-AF0E-200E7DFA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142" y="650743"/>
            <a:ext cx="8911687" cy="1280890"/>
          </a:xfrm>
        </p:spPr>
        <p:txBody>
          <a:bodyPr/>
          <a:lstStyle/>
          <a:p>
            <a:r>
              <a:rPr lang="en-US" dirty="0" err="1"/>
              <a:t>NodeMCU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CF76-1039-4101-AEF4-173C321D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190" y="3391272"/>
            <a:ext cx="8915400" cy="2590973"/>
          </a:xfrm>
        </p:spPr>
        <p:txBody>
          <a:bodyPr/>
          <a:lstStyle/>
          <a:p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NodeMCU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adalah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 </a:t>
            </a:r>
            <a:r>
              <a:rPr lang="en-ID" b="0" i="1" dirty="0">
                <a:solidFill>
                  <a:srgbClr val="212529"/>
                </a:solidFill>
                <a:effectLst/>
                <a:latin typeface="IBM Plex Sans"/>
              </a:rPr>
              <a:t>platform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 IoT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pasokan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terbuka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.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Terdiri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dari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hardware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berupa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System On Chip ESP8266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dari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ESP8266 yang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dibuat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melalui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sarana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Espressif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.</a:t>
            </a:r>
          </a:p>
          <a:p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Selain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firmware yang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digunakan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juga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menggunakan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bahasa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pemrograman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 </a:t>
            </a:r>
            <a:r>
              <a:rPr lang="en-ID" b="0" i="1" dirty="0">
                <a:solidFill>
                  <a:srgbClr val="212529"/>
                </a:solidFill>
                <a:effectLst/>
                <a:latin typeface="IBM Plex Sans"/>
              </a:rPr>
              <a:t>scripting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 Lua.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Jangka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waktu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NodeMCU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melalui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cara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default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benar-benar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merujuk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kembali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ke</a:t>
            </a:r>
            <a:r>
              <a:rPr lang="en-ID" b="0" i="1" dirty="0">
                <a:solidFill>
                  <a:srgbClr val="212529"/>
                </a:solidFill>
                <a:effectLst/>
                <a:latin typeface="IBM Plex Sans"/>
              </a:rPr>
              <a:t> firmware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 yang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digunakan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alih-alih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kit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peningkatan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perangkat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keras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.</a:t>
            </a:r>
            <a:endParaRPr lang="en-ID" dirty="0">
              <a:solidFill>
                <a:srgbClr val="212529"/>
              </a:solidFill>
              <a:latin typeface="IBM Plex Sans"/>
            </a:endParaRPr>
          </a:p>
          <a:p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NodeMCU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dapat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dianalogikan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dengan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 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IBM Plex Sans"/>
              </a:rPr>
              <a:t>papan</a:t>
            </a:r>
            <a:r>
              <a:rPr lang="en-ID" b="0" i="0" dirty="0">
                <a:solidFill>
                  <a:srgbClr val="212529"/>
                </a:solidFill>
                <a:effectLst/>
                <a:latin typeface="IBM Plex Sans"/>
              </a:rPr>
              <a:t> Arduino ESP8266.</a:t>
            </a:r>
            <a:endParaRPr lang="en-ID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9C736F6-CDE2-41BD-BD58-4C2DF99581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8" t="18811" r="4027" b="13345"/>
          <a:stretch/>
        </p:blipFill>
        <p:spPr bwMode="auto">
          <a:xfrm>
            <a:off x="2158830" y="1701433"/>
            <a:ext cx="2324393" cy="117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37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5151-236B-4337-9D32-14424568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914" y="624110"/>
            <a:ext cx="8911687" cy="1280890"/>
          </a:xfrm>
        </p:spPr>
        <p:txBody>
          <a:bodyPr/>
          <a:lstStyle/>
          <a:p>
            <a:r>
              <a:rPr lang="en-US" dirty="0"/>
              <a:t>Sensor Ultrasonic HC-SR04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0417C-D70E-441D-8CFF-6DEF76392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113" y="3775969"/>
            <a:ext cx="8911688" cy="3175247"/>
          </a:xfrm>
        </p:spPr>
        <p:txBody>
          <a:bodyPr/>
          <a:lstStyle/>
          <a:p>
            <a:pPr fontAlgn="base"/>
            <a:r>
              <a:rPr lang="en-ID" dirty="0"/>
              <a:t>HC-SR04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modul</a:t>
            </a:r>
            <a:r>
              <a:rPr lang="en-ID" dirty="0"/>
              <a:t> sensor </a:t>
            </a:r>
            <a:r>
              <a:rPr lang="en-ID" dirty="0" err="1"/>
              <a:t>ultrasonik</a:t>
            </a:r>
            <a:r>
              <a:rPr lang="en-ID" dirty="0"/>
              <a:t> yang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pengukur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. Pada </a:t>
            </a:r>
            <a:r>
              <a:rPr lang="en-ID" dirty="0" err="1"/>
              <a:t>artikel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mempelajari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sensor HC-SR04 dan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programnya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Arduino.</a:t>
            </a:r>
          </a:p>
          <a:p>
            <a:pPr fontAlgn="base"/>
            <a:r>
              <a:rPr lang="en-ID" dirty="0"/>
              <a:t>Pada HC-SR04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sepasang</a:t>
            </a:r>
            <a:r>
              <a:rPr lang="en-ID" dirty="0"/>
              <a:t> transducer </a:t>
            </a:r>
            <a:r>
              <a:rPr lang="en-ID" dirty="0" err="1"/>
              <a:t>ultrasonik</a:t>
            </a:r>
            <a:r>
              <a:rPr lang="en-ID" dirty="0"/>
              <a:t> yang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transmitter yang </a:t>
            </a:r>
            <a:r>
              <a:rPr lang="en-ID" dirty="0" err="1"/>
              <a:t>bertugas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sinyal</a:t>
            </a:r>
            <a:r>
              <a:rPr lang="en-ID" dirty="0"/>
              <a:t> </a:t>
            </a:r>
            <a:r>
              <a:rPr lang="en-ID" dirty="0" err="1"/>
              <a:t>elektrik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sinyal</a:t>
            </a:r>
            <a:r>
              <a:rPr lang="en-ID" dirty="0"/>
              <a:t> </a:t>
            </a:r>
            <a:r>
              <a:rPr lang="en-ID" dirty="0" err="1"/>
              <a:t>pulsa</a:t>
            </a:r>
            <a:r>
              <a:rPr lang="en-ID" dirty="0"/>
              <a:t> </a:t>
            </a:r>
            <a:r>
              <a:rPr lang="en-ID" dirty="0" err="1"/>
              <a:t>gelombang</a:t>
            </a:r>
            <a:r>
              <a:rPr lang="en-ID" dirty="0"/>
              <a:t> </a:t>
            </a:r>
            <a:r>
              <a:rPr lang="en-ID" dirty="0" err="1"/>
              <a:t>suara</a:t>
            </a:r>
            <a:r>
              <a:rPr lang="en-ID" dirty="0"/>
              <a:t> </a:t>
            </a:r>
            <a:r>
              <a:rPr lang="en-ID" dirty="0" err="1"/>
              <a:t>ultrasonik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frekuensi</a:t>
            </a:r>
            <a:r>
              <a:rPr lang="en-ID" dirty="0"/>
              <a:t> 40KHz, dan </a:t>
            </a:r>
            <a:r>
              <a:rPr lang="en-ID" dirty="0" err="1"/>
              <a:t>satunya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receiver yang </a:t>
            </a:r>
            <a:r>
              <a:rPr lang="en-ID" dirty="0" err="1"/>
              <a:t>bertugas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sinyal</a:t>
            </a:r>
            <a:r>
              <a:rPr lang="en-ID" dirty="0"/>
              <a:t> </a:t>
            </a:r>
            <a:r>
              <a:rPr lang="en-ID" dirty="0" err="1"/>
              <a:t>gelombang</a:t>
            </a:r>
            <a:r>
              <a:rPr lang="en-ID" dirty="0"/>
              <a:t> </a:t>
            </a:r>
            <a:r>
              <a:rPr lang="en-ID" dirty="0" err="1"/>
              <a:t>suara</a:t>
            </a:r>
            <a:r>
              <a:rPr lang="en-ID" dirty="0"/>
              <a:t> </a:t>
            </a:r>
            <a:r>
              <a:rPr lang="en-ID" dirty="0" err="1"/>
              <a:t>ultrasonik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E9CCF-1051-423E-B7D7-059337DAA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693"/>
          <a:stretch/>
        </p:blipFill>
        <p:spPr>
          <a:xfrm>
            <a:off x="2014108" y="1691394"/>
            <a:ext cx="2400508" cy="114909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8B6BBC8-6EBB-444D-B999-75E3D30BF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875845"/>
              </p:ext>
            </p:extLst>
          </p:nvPr>
        </p:nvGraphicFramePr>
        <p:xfrm>
          <a:off x="5953957" y="1574800"/>
          <a:ext cx="4064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628144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5025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HC-SR04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NodeMCU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4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VCC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06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6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ECHO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GND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35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68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1EA3-9643-4432-B425-5A460360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LED, BUZZER dan LCD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26382C-B00E-47AD-99BD-AE71AA15C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677344"/>
              </p:ext>
            </p:extLst>
          </p:nvPr>
        </p:nvGraphicFramePr>
        <p:xfrm>
          <a:off x="6391921" y="1411767"/>
          <a:ext cx="53532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09">
                  <a:extLst>
                    <a:ext uri="{9D8B030D-6E8A-4147-A177-3AD203B41FA5}">
                      <a16:colId xmlns:a16="http://schemas.microsoft.com/office/drawing/2014/main" val="1195818472"/>
                    </a:ext>
                  </a:extLst>
                </a:gridCol>
                <a:gridCol w="1338309">
                  <a:extLst>
                    <a:ext uri="{9D8B030D-6E8A-4147-A177-3AD203B41FA5}">
                      <a16:colId xmlns:a16="http://schemas.microsoft.com/office/drawing/2014/main" val="4067292223"/>
                    </a:ext>
                  </a:extLst>
                </a:gridCol>
                <a:gridCol w="1338309">
                  <a:extLst>
                    <a:ext uri="{9D8B030D-6E8A-4147-A177-3AD203B41FA5}">
                      <a16:colId xmlns:a16="http://schemas.microsoft.com/office/drawing/2014/main" val="3484391196"/>
                    </a:ext>
                  </a:extLst>
                </a:gridCol>
                <a:gridCol w="1338309">
                  <a:extLst>
                    <a:ext uri="{9D8B030D-6E8A-4147-A177-3AD203B41FA5}">
                      <a16:colId xmlns:a16="http://schemas.microsoft.com/office/drawing/2014/main" val="1128842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BUZZER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LCD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NodeMCU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68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62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49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46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VCC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7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98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9273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90021ED-8F74-4FE9-8BC3-9D8BEB85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116" y="1686737"/>
            <a:ext cx="594067" cy="878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A57CE8-7965-4944-9A54-D7CCC87BE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010" y="1670287"/>
            <a:ext cx="838741" cy="87446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7150D39-82A5-42ED-ACF7-267DAF30B621}"/>
              </a:ext>
            </a:extLst>
          </p:cNvPr>
          <p:cNvSpPr txBox="1">
            <a:spLocks/>
          </p:cNvSpPr>
          <p:nvPr/>
        </p:nvSpPr>
        <p:spPr>
          <a:xfrm>
            <a:off x="1638300" y="4953001"/>
            <a:ext cx="8915400" cy="2482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ID" dirty="0"/>
              <a:t>Buzzer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ialah</a:t>
            </a:r>
            <a:r>
              <a:rPr lang="en-ID" dirty="0"/>
              <a:t> buzzer </a:t>
            </a:r>
            <a:r>
              <a:rPr lang="en-ID" dirty="0" err="1"/>
              <a:t>jenis</a:t>
            </a:r>
            <a:r>
              <a:rPr lang="en-ID" dirty="0"/>
              <a:t> Active Buzzer. Cara </a:t>
            </a:r>
            <a:r>
              <a:rPr lang="en-ID" dirty="0" err="1"/>
              <a:t>kerja</a:t>
            </a:r>
            <a:r>
              <a:rPr lang="en-ID" dirty="0"/>
              <a:t> buzzer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energi</a:t>
            </a:r>
            <a:r>
              <a:rPr lang="en-ID" dirty="0"/>
              <a:t> </a:t>
            </a:r>
            <a:r>
              <a:rPr lang="en-ID" dirty="0" err="1"/>
              <a:t>listrik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suara</a:t>
            </a:r>
            <a:r>
              <a:rPr lang="en-ID" dirty="0"/>
              <a:t>.</a:t>
            </a:r>
          </a:p>
          <a:p>
            <a:r>
              <a:rPr lang="en-US" dirty="0"/>
              <a:t> LCD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output program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program / CM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35ADD6-0AB3-4CFF-9ABA-CA49ABABC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116" y="3032363"/>
            <a:ext cx="2831437" cy="12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5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E832A7-84AF-4ACF-89F7-4EF19E89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1757084"/>
            <a:ext cx="1961321" cy="42345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Library</a:t>
            </a:r>
            <a:endParaRPr lang="en-ID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464952-B85F-4F25-83FE-95CD0FB9F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223011"/>
            <a:ext cx="4099915" cy="1577477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7F70663B-F419-4435-8EA3-EE7BFE8D62C1}"/>
              </a:ext>
            </a:extLst>
          </p:cNvPr>
          <p:cNvSpPr txBox="1">
            <a:spLocks/>
          </p:cNvSpPr>
          <p:nvPr/>
        </p:nvSpPr>
        <p:spPr>
          <a:xfrm>
            <a:off x="2592924" y="4134583"/>
            <a:ext cx="1961321" cy="423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Port</a:t>
            </a:r>
            <a:endParaRPr lang="en-ID" sz="1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03DB0A-628C-4C68-9E1B-3FA92BF61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873" y="4562024"/>
            <a:ext cx="1981372" cy="1196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1DC3EF-0897-4B4F-BB2E-6E400A99C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031" y="3428999"/>
            <a:ext cx="3238781" cy="2110923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0DDAD6B6-7167-4C43-A1E8-8F58FE5BCE08}"/>
              </a:ext>
            </a:extLst>
          </p:cNvPr>
          <p:cNvSpPr txBox="1">
            <a:spLocks/>
          </p:cNvSpPr>
          <p:nvPr/>
        </p:nvSpPr>
        <p:spPr>
          <a:xfrm>
            <a:off x="7249031" y="3087018"/>
            <a:ext cx="2803081" cy="423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Void Setup (Output &amp; Input)</a:t>
            </a:r>
            <a:endParaRPr lang="en-ID" sz="18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047D73C-322A-425E-BB34-5A9206CF0449}"/>
              </a:ext>
            </a:extLst>
          </p:cNvPr>
          <p:cNvSpPr txBox="1">
            <a:spLocks/>
          </p:cNvSpPr>
          <p:nvPr/>
        </p:nvSpPr>
        <p:spPr>
          <a:xfrm>
            <a:off x="213128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Program </a:t>
            </a:r>
            <a:r>
              <a:rPr lang="en-US" dirty="0" err="1"/>
              <a:t>Menggunakan</a:t>
            </a:r>
            <a:r>
              <a:rPr lang="en-US" dirty="0"/>
              <a:t> Arduino IDE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4277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2E5E435-13BE-4317-B739-94575436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183" y="1029115"/>
            <a:ext cx="1961321" cy="42345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 err="1"/>
              <a:t>Kondisi</a:t>
            </a:r>
            <a:endParaRPr lang="en-ID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533DA-7A00-459B-81AF-8D7FA7901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183" y="1603380"/>
            <a:ext cx="4511431" cy="4290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C68BEF-75E4-49E3-8DB7-C7BCB15DB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209" y="304529"/>
            <a:ext cx="3482642" cy="62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030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325</TotalTime>
  <Words>481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IBM Plex Sans</vt:lpstr>
      <vt:lpstr>Wingdings</vt:lpstr>
      <vt:lpstr>Wingdings 3</vt:lpstr>
      <vt:lpstr>Wisp</vt:lpstr>
      <vt:lpstr>PROJECT SENSOR JARAK</vt:lpstr>
      <vt:lpstr>Anggota Kelompok</vt:lpstr>
      <vt:lpstr>Komponen Yang Digunakan</vt:lpstr>
      <vt:lpstr>Desain Rangkaian Pembuatan </vt:lpstr>
      <vt:lpstr>NodeMCU</vt:lpstr>
      <vt:lpstr>Sensor Ultrasonic HC-SR04</vt:lpstr>
      <vt:lpstr>LED, BUZZER dan LCD</vt:lpstr>
      <vt:lpstr>Library</vt:lpstr>
      <vt:lpstr>Kondisi</vt:lpstr>
      <vt:lpstr>Program Ke BLYNK</vt:lpstr>
      <vt:lpstr>Tampilan BLYNK</vt:lpstr>
      <vt:lpstr>PowerPoint Presentation</vt:lpstr>
      <vt:lpstr>Kelebihan dan Kekurangan Sensor Ultrasonik HC-SR04</vt:lpstr>
      <vt:lpstr>Kelebihan Dan Kekurangan NodeMCU ESP8266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SENSOR JARAK</dc:title>
  <dc:creator>ASUS</dc:creator>
  <cp:lastModifiedBy>ASUS</cp:lastModifiedBy>
  <cp:revision>20</cp:revision>
  <dcterms:created xsi:type="dcterms:W3CDTF">2022-12-22T05:51:12Z</dcterms:created>
  <dcterms:modified xsi:type="dcterms:W3CDTF">2022-12-23T01:22:46Z</dcterms:modified>
</cp:coreProperties>
</file>