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2" r:id="rId6"/>
    <p:sldId id="293" r:id="rId7"/>
    <p:sldId id="296" r:id="rId8"/>
    <p:sldId id="294" r:id="rId9"/>
    <p:sldId id="295" r:id="rId10"/>
    <p:sldId id="297" r:id="rId11"/>
    <p:sldId id="298" r:id="rId12"/>
    <p:sldId id="299" r:id="rId13"/>
    <p:sldId id="300" r:id="rId14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4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5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47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005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74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25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45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57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38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54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Untertitel eingeben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/>
              <a:t>Bild/ Illustration variabel -&gt; </a:t>
            </a:r>
            <a:br>
              <a:rPr lang="de-DE"/>
            </a:br>
            <a:r>
              <a:rPr lang="de-DE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/>
              <a:t>Bild fix -&gt;</a:t>
            </a:r>
            <a:br>
              <a:rPr lang="de-DE"/>
            </a:br>
            <a:r>
              <a:rPr lang="de-DE"/>
              <a:t>auf Symbol klicken </a:t>
            </a:r>
            <a:br>
              <a:rPr lang="de-DE"/>
            </a:br>
            <a:r>
              <a:rPr lang="de-DE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/>
              <a:t>Text durch Klick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/>
              <a:t>Text durch Klick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/>
              <a:t>Text bearbeiten oder Bild/ Illustration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/>
              <a:t>Text bearbeiten oder Bild/ Illustration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</a:t>
            </a:r>
            <a:br>
              <a:rPr lang="de-DE"/>
            </a:br>
            <a:r>
              <a:rPr lang="de-DE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15.12.2021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/>
            </a:br>
            <a:br>
              <a:rPr lang="de-DE"/>
            </a:br>
            <a:r>
              <a:rPr lang="de-DE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/>
            </a:br>
            <a:br>
              <a:rPr lang="de-DE"/>
            </a:br>
            <a:r>
              <a:rPr lang="de-DE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</a:p>
          <a:p>
            <a:endParaRPr lang="de-DE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/>
              <a:t>Text durch Klick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/>
              <a:t>Untertitel Objekt</a:t>
            </a:r>
          </a:p>
          <a:p>
            <a:pPr lvl="0"/>
            <a:endParaRPr lang="de-DE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/>
              <a:t>Untertitel Objekt</a:t>
            </a:r>
          </a:p>
          <a:p>
            <a:pPr lvl="0"/>
            <a:endParaRPr lang="de-DE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/>
            </a:br>
            <a:br>
              <a:rPr lang="de-DE"/>
            </a:br>
            <a:r>
              <a:rPr lang="de-DE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/>
            </a:br>
            <a:br>
              <a:rPr lang="de-DE"/>
            </a:br>
            <a:r>
              <a:rPr lang="de-DE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</a:p>
          <a:p>
            <a:endParaRPr lang="de-DE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/>
              <a:t>Untertitel Objekt</a:t>
            </a:r>
          </a:p>
          <a:p>
            <a:pPr lvl="0"/>
            <a:endParaRPr lang="de-DE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/>
              <a:t>Untertitel Objekt</a:t>
            </a:r>
          </a:p>
          <a:p>
            <a:pPr lvl="0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/>
              <a:t>Text durch Klick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</a:t>
            </a:r>
            <a:br>
              <a:rPr lang="de-DE"/>
            </a:br>
            <a:r>
              <a:rPr lang="de-DE"/>
              <a:t>auf Symbol klicken und einfügen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Bildausschnitt auswählen: </a:t>
            </a:r>
            <a:br>
              <a:rPr lang="de-DE"/>
            </a:br>
            <a:r>
              <a:rPr lang="de-DE"/>
              <a:t>Register Bildtools Format  Zuschneiden</a:t>
            </a:r>
          </a:p>
          <a:p>
            <a:endParaRPr lang="de-DE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/>
              <a:t>Text durch Klick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15.12.2021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324812" cy="1567997"/>
          </a:xfrm>
        </p:spPr>
        <p:txBody>
          <a:bodyPr/>
          <a:lstStyle/>
          <a:p>
            <a:r>
              <a:rPr lang="de-DE" dirty="0"/>
              <a:t>DFML Projektarbeit - Bildverarbeitung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Vorstellung der Ergebnisse 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1F6E14-C25D-40CF-B955-7604977A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15.01.2022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108E0-B610-4F65-8E6C-82CCA567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DFML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2C447C-DE7C-4343-8B1A-5A5B153F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52CF786-3007-4FCF-A867-257BF07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CD6E50-BE59-4F90-BF35-0A85602F1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/>
              <a:t>Fazit und Ausblick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7A8C882-DA54-499F-9769-122CA3DF0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/>
          <a:lstStyle/>
          <a:p>
            <a:pPr lvl="1"/>
            <a:r>
              <a:rPr lang="de-DE" dirty="0"/>
              <a:t>Anfangsschwierigkeiten</a:t>
            </a:r>
          </a:p>
          <a:p>
            <a:pPr lvl="1"/>
            <a:r>
              <a:rPr lang="de-DE" dirty="0"/>
              <a:t>Sehr viel Trainingszeit </a:t>
            </a:r>
          </a:p>
          <a:p>
            <a:pPr lvl="1"/>
            <a:r>
              <a:rPr lang="de-DE" dirty="0"/>
              <a:t>Dennoch viel Spaß </a:t>
            </a:r>
          </a:p>
          <a:p>
            <a:pPr lvl="1"/>
            <a:r>
              <a:rPr lang="de-DE" dirty="0"/>
              <a:t>Projektziel sehr spannend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Solider Ansatz für Training</a:t>
            </a:r>
          </a:p>
          <a:p>
            <a:pPr lvl="1"/>
            <a:r>
              <a:rPr lang="de-DE" dirty="0"/>
              <a:t>Definitiv noch Potential</a:t>
            </a:r>
          </a:p>
          <a:p>
            <a:pPr lvl="2"/>
            <a:r>
              <a:rPr lang="de-DE" dirty="0"/>
              <a:t>Datenvorverarbeitung</a:t>
            </a:r>
          </a:p>
          <a:p>
            <a:pPr lvl="2"/>
            <a:r>
              <a:rPr lang="de-DE" dirty="0"/>
              <a:t>Eigenes Model</a:t>
            </a:r>
          </a:p>
          <a:p>
            <a:pPr lvl="2"/>
            <a:r>
              <a:rPr lang="de-DE" dirty="0"/>
              <a:t>Bessere Hyperparameteranpassung</a:t>
            </a:r>
          </a:p>
          <a:p>
            <a:pPr lvl="2"/>
            <a:r>
              <a:rPr lang="de-DE" dirty="0"/>
              <a:t>Verwendung der </a:t>
            </a:r>
            <a:r>
              <a:rPr lang="de-DE" dirty="0" err="1"/>
              <a:t>metadaten</a:t>
            </a:r>
            <a:endParaRPr lang="de-DE" dirty="0"/>
          </a:p>
          <a:p>
            <a:pPr marL="403592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3074" name="Picture 2" descr="Space-Eye – Hilfe für Menschen in Not">
            <a:extLst>
              <a:ext uri="{FF2B5EF4-FFF2-40B4-BE49-F238E27FC236}">
                <a16:creationId xmlns:a16="http://schemas.microsoft.com/office/drawing/2014/main" id="{DA0C8BF4-CB26-4436-9B50-513FE154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54" y="1013382"/>
            <a:ext cx="2576503" cy="26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1F6E14-C25D-40CF-B955-7604977A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15.01.2022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108E0-B610-4F65-8E6C-82CCA567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DFML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2C447C-DE7C-4343-8B1A-5A5B153F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AF5259-02CD-4EF5-A77A-242C722618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SpaceEye</a:t>
            </a:r>
            <a:r>
              <a:rPr lang="de-DE" dirty="0"/>
              <a:t> Dataset</a:t>
            </a:r>
          </a:p>
          <a:p>
            <a:pPr lvl="1"/>
            <a:r>
              <a:rPr lang="de-DE" dirty="0"/>
              <a:t>1750 Satellitenaufnahmen Miami Küste</a:t>
            </a:r>
          </a:p>
          <a:p>
            <a:pPr lvl="1"/>
            <a:r>
              <a:rPr lang="de-DE" dirty="0"/>
              <a:t>ca. 1400 x 1400 Auflösung</a:t>
            </a:r>
          </a:p>
          <a:p>
            <a:pPr lvl="1"/>
            <a:r>
              <a:rPr lang="de-DE" dirty="0"/>
              <a:t>RGB + NIR Kanal</a:t>
            </a:r>
          </a:p>
          <a:p>
            <a:pPr lvl="1"/>
            <a:r>
              <a:rPr lang="de-DE" dirty="0"/>
              <a:t>Metadata.csv</a:t>
            </a:r>
          </a:p>
          <a:p>
            <a:pPr lvl="1"/>
            <a:r>
              <a:rPr lang="de-DE" dirty="0"/>
              <a:t>50:50 </a:t>
            </a:r>
            <a:r>
              <a:rPr lang="de-DE" dirty="0" err="1"/>
              <a:t>ships</a:t>
            </a:r>
            <a:r>
              <a:rPr lang="de-DE" dirty="0"/>
              <a:t>/</a:t>
            </a:r>
            <a:r>
              <a:rPr lang="de-DE" dirty="0" err="1"/>
              <a:t>non_ships</a:t>
            </a:r>
            <a:endParaRPr lang="de-DE" dirty="0"/>
          </a:p>
          <a:p>
            <a:pPr lvl="1"/>
            <a:r>
              <a:rPr lang="de-DE" dirty="0"/>
              <a:t>Vorverarbeitung:</a:t>
            </a:r>
          </a:p>
          <a:p>
            <a:pPr lvl="2"/>
            <a:r>
              <a:rPr lang="de-DE" dirty="0" err="1"/>
              <a:t>Reflectance</a:t>
            </a:r>
            <a:r>
              <a:rPr lang="de-DE" dirty="0"/>
              <a:t> </a:t>
            </a:r>
            <a:r>
              <a:rPr lang="de-DE" dirty="0" err="1"/>
              <a:t>corrected</a:t>
            </a:r>
            <a:endParaRPr lang="de-DE" dirty="0"/>
          </a:p>
          <a:p>
            <a:pPr lvl="2"/>
            <a:r>
              <a:rPr lang="de-DE" dirty="0"/>
              <a:t>Color </a:t>
            </a:r>
            <a:r>
              <a:rPr lang="de-DE" dirty="0" err="1"/>
              <a:t>corrected</a:t>
            </a:r>
            <a:endParaRPr lang="de-DE" dirty="0"/>
          </a:p>
          <a:p>
            <a:pPr marL="403592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52CF786-3007-4FCF-A867-257BF07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CD6E50-BE59-4F90-BF35-0A85602F1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Bildverarbeitung – Klassifikation für Satellitenbilder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A72B239-2217-4A6F-80CD-7EDE9E5CB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pPr lvl="1"/>
            <a:r>
              <a:rPr lang="de-DE" dirty="0"/>
              <a:t>Training und Test eines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  <a:p>
            <a:pPr lvl="1"/>
            <a:r>
              <a:rPr lang="de-DE" dirty="0"/>
              <a:t>Vorgaben zu Evaluierung:</a:t>
            </a:r>
          </a:p>
          <a:p>
            <a:pPr lvl="2"/>
            <a:r>
              <a:rPr lang="de-DE" dirty="0" err="1"/>
              <a:t>Accuracy</a:t>
            </a:r>
            <a:endParaRPr lang="de-DE" dirty="0"/>
          </a:p>
          <a:p>
            <a:pPr lvl="2"/>
            <a:r>
              <a:rPr lang="de-DE" dirty="0"/>
              <a:t>ROC </a:t>
            </a:r>
            <a:r>
              <a:rPr lang="de-DE" dirty="0" err="1"/>
              <a:t>curve</a:t>
            </a:r>
            <a:endParaRPr lang="de-DE" dirty="0"/>
          </a:p>
          <a:p>
            <a:pPr lvl="2"/>
            <a:r>
              <a:rPr lang="de-DE" dirty="0"/>
              <a:t>AUC</a:t>
            </a:r>
          </a:p>
          <a:p>
            <a:pPr lvl="2"/>
            <a:r>
              <a:rPr lang="de-DE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402450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1F6E14-C25D-40CF-B955-7604977A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15.01.2022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108E0-B610-4F65-8E6C-82CCA567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DFML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2C447C-DE7C-4343-8B1A-5A5B153F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52CF786-3007-4FCF-A867-257BF07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CD6E50-BE59-4F90-BF35-0A85602F1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A72B239-2217-4A6F-80CD-7EDE9E5CB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Lösungsschritte</a:t>
            </a:r>
          </a:p>
          <a:p>
            <a:pPr lvl="1"/>
            <a:r>
              <a:rPr lang="de-DE" dirty="0"/>
              <a:t>.</a:t>
            </a:r>
            <a:r>
              <a:rPr lang="de-DE" dirty="0" err="1"/>
              <a:t>tif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.</a:t>
            </a:r>
            <a:r>
              <a:rPr lang="de-DE" dirty="0" err="1">
                <a:sym typeface="Wingdings" panose="05000000000000000000" pitchFamily="2" charset="2"/>
              </a:rPr>
              <a:t>png</a:t>
            </a:r>
            <a:r>
              <a:rPr lang="de-DE" dirty="0">
                <a:sym typeface="Wingdings" panose="05000000000000000000" pitchFamily="2" charset="2"/>
              </a:rPr>
              <a:t>/.</a:t>
            </a:r>
            <a:r>
              <a:rPr lang="de-DE" dirty="0" err="1">
                <a:sym typeface="Wingdings" panose="05000000000000000000" pitchFamily="2" charset="2"/>
              </a:rPr>
              <a:t>jpeg</a:t>
            </a:r>
            <a:r>
              <a:rPr lang="de-DE" dirty="0">
                <a:sym typeface="Wingdings" panose="05000000000000000000" pitchFamily="2" charset="2"/>
              </a:rPr>
              <a:t> (einlesbar für TF)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Aus &lt;n&gt;Ordner  &lt;n&gt;.</a:t>
            </a:r>
            <a:r>
              <a:rPr lang="de-DE" dirty="0" err="1">
                <a:sym typeface="Wingdings" panose="05000000000000000000" pitchFamily="2" charset="2"/>
              </a:rPr>
              <a:t>png</a:t>
            </a:r>
            <a:r>
              <a:rPr lang="de-DE" dirty="0">
                <a:sym typeface="Wingdings" panose="05000000000000000000" pitchFamily="2" charset="2"/>
              </a:rPr>
              <a:t> Dateien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80 20 Train Test Split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Cropping</a:t>
            </a:r>
            <a:r>
              <a:rPr lang="de-DE" dirty="0">
                <a:sym typeface="Wingdings" panose="05000000000000000000" pitchFamily="2" charset="2"/>
              </a:rPr>
              <a:t> übernommen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Resizing</a:t>
            </a:r>
            <a:r>
              <a:rPr lang="de-DE" dirty="0">
                <a:sym typeface="Wingdings" panose="05000000000000000000" pitchFamily="2" charset="2"/>
              </a:rPr>
              <a:t> 224 x 224 (VGG-16)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Normalization</a:t>
            </a:r>
            <a:r>
              <a:rPr lang="de-DE" dirty="0">
                <a:sym typeface="Wingdings" panose="05000000000000000000" pitchFamily="2" charset="2"/>
              </a:rPr>
              <a:t> mit open-cv</a:t>
            </a:r>
          </a:p>
          <a:p>
            <a:pPr lvl="1"/>
            <a:endParaRPr lang="de-DE" dirty="0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7A8C882-DA54-499F-9769-122CA3DF0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/>
          <a:lstStyle/>
          <a:p>
            <a:r>
              <a:rPr lang="de-DE" dirty="0"/>
              <a:t>Anforderungen:</a:t>
            </a:r>
          </a:p>
          <a:p>
            <a:pPr lvl="1"/>
            <a:r>
              <a:rPr lang="de-DE" dirty="0"/>
              <a:t>Dateiformat anpassen 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Dataset Struktur erstellen </a:t>
            </a:r>
          </a:p>
          <a:p>
            <a:pPr lvl="1"/>
            <a:r>
              <a:rPr lang="de-DE" dirty="0"/>
              <a:t>Split in Train und Test Daten</a:t>
            </a:r>
          </a:p>
          <a:p>
            <a:pPr lvl="1"/>
            <a:r>
              <a:rPr lang="de-DE" dirty="0" err="1"/>
              <a:t>Cropping</a:t>
            </a:r>
            <a:endParaRPr lang="de-DE" dirty="0"/>
          </a:p>
          <a:p>
            <a:pPr lvl="1"/>
            <a:r>
              <a:rPr lang="de-DE" b="1" dirty="0" err="1"/>
              <a:t>Resizing</a:t>
            </a:r>
            <a:r>
              <a:rPr lang="de-DE" b="1" dirty="0"/>
              <a:t> </a:t>
            </a:r>
          </a:p>
          <a:p>
            <a:pPr lvl="1"/>
            <a:r>
              <a:rPr lang="de-DE" dirty="0" err="1"/>
              <a:t>Normalization</a:t>
            </a:r>
            <a:endParaRPr lang="de-DE" dirty="0"/>
          </a:p>
          <a:p>
            <a:endParaRPr lang="de-DE" dirty="0"/>
          </a:p>
          <a:p>
            <a:pPr marL="403592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215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1F6E14-C25D-40CF-B955-7604977A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15.01.2022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108E0-B610-4F65-8E6C-82CCA567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DFML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2C447C-DE7C-4343-8B1A-5A5B153F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S. </a:t>
            </a:r>
            <a:fld id="{D7EFD9E5-FB44-4C01-A2C2-48348664E7CC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7A8C882-DA54-499F-9769-122CA3DF0E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/>
          <a:p>
            <a:r>
              <a:rPr lang="de-DE" dirty="0"/>
              <a:t>5-Fold-Cross-Validation</a:t>
            </a:r>
          </a:p>
          <a:p>
            <a:pPr lvl="1"/>
            <a:r>
              <a:rPr lang="de-DE" dirty="0"/>
              <a:t>Splitten des Train Dataset in 5 Gruppen</a:t>
            </a:r>
          </a:p>
          <a:p>
            <a:pPr lvl="1"/>
            <a:r>
              <a:rPr lang="de-DE" dirty="0"/>
              <a:t>Model Training mit 4</a:t>
            </a:r>
          </a:p>
          <a:p>
            <a:pPr lvl="1"/>
            <a:r>
              <a:rPr lang="de-DE" dirty="0"/>
              <a:t>Model Validation mit 1</a:t>
            </a:r>
          </a:p>
          <a:p>
            <a:pPr lvl="1"/>
            <a:r>
              <a:rPr lang="de-DE" dirty="0"/>
              <a:t>Wechsel der Gruppen in nächste Iteration</a:t>
            </a:r>
          </a:p>
          <a:p>
            <a:pPr lvl="1"/>
            <a:r>
              <a:rPr lang="de-DE" dirty="0" err="1"/>
              <a:t>Stratified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Label gleichverteilt in jeder Gruppe</a:t>
            </a:r>
          </a:p>
          <a:p>
            <a:pPr lvl="2"/>
            <a:endParaRPr lang="de-DE" dirty="0"/>
          </a:p>
          <a:p>
            <a:pPr marL="403592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1028" name="Text Placeholder 6">
            <a:extLst>
              <a:ext uri="{FF2B5EF4-FFF2-40B4-BE49-F238E27FC236}">
                <a16:creationId xmlns:a16="http://schemas.microsoft.com/office/drawing/2014/main" id="{8069F5E0-9B97-4A92-BD5D-488E098C16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2828" y="4436280"/>
            <a:ext cx="4176712" cy="1680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Quelle: https://scikit-learn.org/stable/modules/cross_validation.html</a:t>
            </a:r>
          </a:p>
        </p:txBody>
      </p:sp>
      <p:sp>
        <p:nvSpPr>
          <p:cNvPr id="73" name="Title 7">
            <a:extLst>
              <a:ext uri="{FF2B5EF4-FFF2-40B4-BE49-F238E27FC236}">
                <a16:creationId xmlns:a16="http://schemas.microsoft.com/office/drawing/2014/main" id="{0943DD91-B40C-461A-AA3E-30BA880D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CD6E50-BE59-4F90-BF35-0A85602F1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258" y="597785"/>
            <a:ext cx="4179600" cy="489337"/>
          </a:xfrm>
        </p:spPr>
        <p:txBody>
          <a:bodyPr anchor="ctr">
            <a:normAutofit/>
          </a:bodyPr>
          <a:lstStyle/>
          <a:p>
            <a:r>
              <a:rPr lang="de-DE" dirty="0"/>
              <a:t>Implementierter Algorithmus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792A8F6-DB97-4E14-A5E8-AD9D84FD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0259"/>
            <a:ext cx="3817203" cy="26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64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1F6E14-C25D-40CF-B955-7604977A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15.01.2022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108E0-B610-4F65-8E6C-82CCA567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DFML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2C447C-DE7C-4343-8B1A-5A5B153F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S. </a:t>
            </a:r>
            <a:fld id="{D7EFD9E5-FB44-4C01-A2C2-48348664E7CC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pic>
        <p:nvPicPr>
          <p:cNvPr id="2050" name="Picture 2" descr="vgg16">
            <a:extLst>
              <a:ext uri="{FF2B5EF4-FFF2-40B4-BE49-F238E27FC236}">
                <a16:creationId xmlns:a16="http://schemas.microsoft.com/office/drawing/2014/main" id="{E48D6295-4FC2-418D-9699-12F037E03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2828" y="1338126"/>
            <a:ext cx="4168744" cy="234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7A8C882-DA54-499F-9769-122CA3DF0E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/>
          <a:p>
            <a:r>
              <a:rPr lang="de-DE" dirty="0"/>
              <a:t>VGG-16 als </a:t>
            </a:r>
            <a:r>
              <a:rPr lang="de-DE" dirty="0" err="1"/>
              <a:t>pretrained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weights</a:t>
            </a:r>
            <a:r>
              <a:rPr lang="de-DE" dirty="0"/>
              <a:t> von </a:t>
            </a:r>
            <a:r>
              <a:rPr lang="de-DE" dirty="0" err="1"/>
              <a:t>Imagenet</a:t>
            </a:r>
            <a:r>
              <a:rPr lang="de-DE" dirty="0"/>
              <a:t>, non </a:t>
            </a:r>
            <a:r>
              <a:rPr lang="de-DE" dirty="0" err="1"/>
              <a:t>trainable</a:t>
            </a:r>
            <a:endParaRPr lang="de-DE" dirty="0"/>
          </a:p>
          <a:p>
            <a:r>
              <a:rPr lang="de-DE" dirty="0"/>
              <a:t>Binary </a:t>
            </a:r>
            <a:r>
              <a:rPr lang="de-DE" dirty="0" err="1"/>
              <a:t>classifier</a:t>
            </a:r>
            <a:r>
              <a:rPr lang="de-DE" dirty="0"/>
              <a:t> als fully </a:t>
            </a:r>
            <a:r>
              <a:rPr lang="de-DE" dirty="0" err="1"/>
              <a:t>connected</a:t>
            </a:r>
            <a:r>
              <a:rPr lang="de-DE" dirty="0"/>
              <a:t> Teil</a:t>
            </a:r>
          </a:p>
          <a:p>
            <a:pPr lvl="1"/>
            <a:r>
              <a:rPr lang="de-DE" dirty="0"/>
              <a:t>Flatten </a:t>
            </a:r>
            <a:r>
              <a:rPr lang="de-DE" dirty="0" err="1"/>
              <a:t>layer</a:t>
            </a:r>
            <a:endParaRPr lang="de-DE" dirty="0"/>
          </a:p>
          <a:p>
            <a:pPr lvl="1"/>
            <a:r>
              <a:rPr lang="de-DE" dirty="0"/>
              <a:t>2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lvl="1"/>
            <a:r>
              <a:rPr lang="de-DE" dirty="0"/>
              <a:t>Dropout</a:t>
            </a:r>
          </a:p>
          <a:p>
            <a:pPr marL="197629" lvl="1" indent="0">
              <a:buNone/>
            </a:pPr>
            <a:endParaRPr lang="de-DE" dirty="0"/>
          </a:p>
          <a:p>
            <a:endParaRPr lang="de-DE" dirty="0"/>
          </a:p>
          <a:p>
            <a:pPr marL="403592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135" name="Text Placeholder 6">
            <a:extLst>
              <a:ext uri="{FF2B5EF4-FFF2-40B4-BE49-F238E27FC236}">
                <a16:creationId xmlns:a16="http://schemas.microsoft.com/office/drawing/2014/main" id="{F99A56CE-AA6F-4D11-BFE2-FA3D301291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2828" y="4436280"/>
            <a:ext cx="4176712" cy="1680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Quelle: https://neurohive.io/en/popular-networks/vgg16/</a:t>
            </a:r>
          </a:p>
        </p:txBody>
      </p:sp>
      <p:sp>
        <p:nvSpPr>
          <p:cNvPr id="137" name="Title 7">
            <a:extLst>
              <a:ext uri="{FF2B5EF4-FFF2-40B4-BE49-F238E27FC236}">
                <a16:creationId xmlns:a16="http://schemas.microsoft.com/office/drawing/2014/main" id="{F31CF42C-C2D9-46EE-94D3-FFC9ADF8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CD6E50-BE59-4F90-BF35-0A85602F1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258" y="597785"/>
            <a:ext cx="5535080" cy="48933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Implementierter Algorithmus (RGB only)</a:t>
            </a:r>
          </a:p>
        </p:txBody>
      </p:sp>
    </p:spTree>
    <p:extLst>
      <p:ext uri="{BB962C8B-B14F-4D97-AF65-F5344CB8AC3E}">
        <p14:creationId xmlns:p14="http://schemas.microsoft.com/office/powerpoint/2010/main" val="370236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1F6E14-C25D-40CF-B955-7604977A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15.01.2022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108E0-B610-4F65-8E6C-82CCA567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DFML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2C447C-DE7C-4343-8B1A-5A5B153F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52CF786-3007-4FCF-A867-257BF07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CD6E50-BE59-4F90-BF35-0A85602F1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/>
              <a:t>Implementierter Algorithmus (RGB only)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A72B239-2217-4A6F-80CD-7EDE9E5CB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de-DE" dirty="0"/>
              <a:t>Evaluation</a:t>
            </a:r>
          </a:p>
          <a:p>
            <a:pPr lvl="2"/>
            <a:r>
              <a:rPr lang="de-DE" dirty="0" err="1"/>
              <a:t>Accuracy</a:t>
            </a:r>
            <a:r>
              <a:rPr lang="de-DE" dirty="0"/>
              <a:t> ~ 81%</a:t>
            </a:r>
          </a:p>
          <a:p>
            <a:pPr lvl="2"/>
            <a:r>
              <a:rPr lang="de-DE" dirty="0"/>
              <a:t>F1 Score ~ 0.79</a:t>
            </a:r>
          </a:p>
          <a:p>
            <a:pPr lvl="2"/>
            <a:r>
              <a:rPr lang="de-DE" dirty="0"/>
              <a:t>AUC ~ 0.943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7A8C882-DA54-499F-9769-122CA3DF0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/>
          <a:lstStyle/>
          <a:p>
            <a:pPr lvl="1"/>
            <a:r>
              <a:rPr lang="de-DE" dirty="0"/>
              <a:t>Hyperparameter</a:t>
            </a:r>
          </a:p>
          <a:p>
            <a:pPr lvl="2"/>
            <a:r>
              <a:rPr lang="de-DE" dirty="0" err="1"/>
              <a:t>Epochs</a:t>
            </a:r>
            <a:r>
              <a:rPr lang="de-DE" dirty="0"/>
              <a:t> = 10</a:t>
            </a:r>
          </a:p>
          <a:p>
            <a:pPr lvl="2"/>
            <a:r>
              <a:rPr lang="de-DE" dirty="0"/>
              <a:t>Batchsize = 64</a:t>
            </a:r>
          </a:p>
          <a:p>
            <a:pPr lvl="2"/>
            <a:r>
              <a:rPr lang="de-DE" dirty="0"/>
              <a:t>Optimizer = </a:t>
            </a:r>
            <a:r>
              <a:rPr lang="de-DE" dirty="0" err="1"/>
              <a:t>adam</a:t>
            </a:r>
            <a:endParaRPr lang="de-DE" dirty="0"/>
          </a:p>
          <a:p>
            <a:pPr lvl="3"/>
            <a:r>
              <a:rPr lang="de-DE" dirty="0"/>
              <a:t>Sehr einflussreich</a:t>
            </a:r>
          </a:p>
          <a:p>
            <a:pPr lvl="3"/>
            <a:r>
              <a:rPr lang="de-DE" dirty="0"/>
              <a:t>Vgl. mit </a:t>
            </a:r>
            <a:r>
              <a:rPr lang="de-DE" dirty="0" err="1"/>
              <a:t>RMSProp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197629" lvl="1" indent="0">
              <a:buNone/>
            </a:pPr>
            <a:endParaRPr lang="de-DE" dirty="0"/>
          </a:p>
          <a:p>
            <a:endParaRPr lang="de-DE" dirty="0"/>
          </a:p>
          <a:p>
            <a:pPr marL="403592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7879CEE-7CF3-4969-BEB0-9E4440C51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46" y="2365331"/>
            <a:ext cx="2711433" cy="21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9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1F6E14-C25D-40CF-B955-7604977A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15.01.2022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108E0-B610-4F65-8E6C-82CCA567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806597"/>
            <a:ext cx="4507224" cy="369901"/>
          </a:xfrm>
        </p:spPr>
        <p:txBody>
          <a:bodyPr/>
          <a:lstStyle/>
          <a:p>
            <a:r>
              <a:rPr lang="de-DE" dirty="0">
                <a:ea typeface="+mn-lt"/>
                <a:cs typeface="+mn-lt"/>
              </a:rPr>
              <a:t>DFML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2C447C-DE7C-4343-8B1A-5A5B153F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52CF786-3007-4FCF-A867-257BF07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CD6E50-BE59-4F90-BF35-0A85602F1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/>
              <a:t>Implementierter Algorithmus (RGBN) - Probleme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A72B239-2217-4A6F-80CD-7EDE9E5CB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de-DE" dirty="0" err="1"/>
              <a:t>Pretrained</a:t>
            </a:r>
            <a:r>
              <a:rPr lang="de-DE" dirty="0"/>
              <a:t> Models unterstützen meist nur RGB Bilder</a:t>
            </a:r>
          </a:p>
          <a:p>
            <a:pPr marL="197629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Input 4 Kanäle</a:t>
            </a:r>
          </a:p>
          <a:p>
            <a:pPr marL="197629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split</a:t>
            </a:r>
            <a:r>
              <a:rPr lang="de-DE" dirty="0">
                <a:sym typeface="Wingdings" panose="05000000000000000000" pitchFamily="2" charset="2"/>
              </a:rPr>
              <a:t> in RGB und NIR Teil</a:t>
            </a:r>
          </a:p>
          <a:p>
            <a:pPr marL="197629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jeweils eigenes VGG-16</a:t>
            </a:r>
          </a:p>
          <a:p>
            <a:pPr marL="197629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addiere </a:t>
            </a:r>
            <a:r>
              <a:rPr lang="de-DE" dirty="0" err="1">
                <a:sym typeface="Wingdings" panose="05000000000000000000" pitchFamily="2" charset="2"/>
              </a:rPr>
              <a:t>output</a:t>
            </a:r>
            <a:endParaRPr lang="de-DE" dirty="0">
              <a:sym typeface="Wingdings" panose="05000000000000000000" pitchFamily="2" charset="2"/>
            </a:endParaRPr>
          </a:p>
          <a:p>
            <a:pPr marL="197629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fully </a:t>
            </a:r>
            <a:r>
              <a:rPr lang="de-DE" dirty="0" err="1">
                <a:sym typeface="Wingdings" panose="05000000000000000000" pitchFamily="2" charset="2"/>
              </a:rPr>
              <a:t>connected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layer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7A8C882-DA54-499F-9769-122CA3DF0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2775517"/>
          </a:xfrm>
        </p:spPr>
        <p:txBody>
          <a:bodyPr/>
          <a:lstStyle/>
          <a:p>
            <a:pPr lvl="1"/>
            <a:r>
              <a:rPr lang="de-DE" dirty="0"/>
              <a:t>Data </a:t>
            </a:r>
            <a:r>
              <a:rPr lang="de-DE" dirty="0" err="1"/>
              <a:t>loading</a:t>
            </a:r>
            <a:r>
              <a:rPr lang="de-DE" dirty="0"/>
              <a:t> mit 4 Kanälen </a:t>
            </a:r>
          </a:p>
          <a:p>
            <a:pPr marL="197629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zuerst Versuch über .</a:t>
            </a:r>
            <a:r>
              <a:rPr lang="de-DE" dirty="0" err="1">
                <a:sym typeface="Wingdings" panose="05000000000000000000" pitchFamily="2" charset="2"/>
              </a:rPr>
              <a:t>npy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files</a:t>
            </a:r>
            <a:endParaRPr lang="de-DE" dirty="0">
              <a:sym typeface="Wingdings" panose="05000000000000000000" pitchFamily="2" charset="2"/>
            </a:endParaRPr>
          </a:p>
          <a:p>
            <a:pPr marL="197629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kein </a:t>
            </a:r>
            <a:r>
              <a:rPr lang="de-DE" dirty="0" err="1">
                <a:sym typeface="Wingdings" panose="05000000000000000000" pitchFamily="2" charset="2"/>
              </a:rPr>
              <a:t>Tensorflow</a:t>
            </a:r>
            <a:r>
              <a:rPr lang="de-DE" dirty="0">
                <a:sym typeface="Wingdings" panose="05000000000000000000" pitchFamily="2" charset="2"/>
              </a:rPr>
              <a:t> Data Augmentation Unterstützung</a:t>
            </a:r>
          </a:p>
          <a:p>
            <a:pPr marL="197629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eigener </a:t>
            </a:r>
            <a:r>
              <a:rPr lang="de-DE" dirty="0" err="1">
                <a:sym typeface="Wingdings" panose="05000000000000000000" pitchFamily="2" charset="2"/>
              </a:rPr>
              <a:t>Datasetgenerator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notwendig</a:t>
            </a:r>
          </a:p>
          <a:p>
            <a:pPr marL="197629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197629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.png </a:t>
            </a:r>
            <a:r>
              <a:rPr lang="de-DE" dirty="0" err="1">
                <a:sym typeface="Wingdings" panose="05000000000000000000" pitchFamily="2" charset="2"/>
              </a:rPr>
              <a:t>format</a:t>
            </a:r>
            <a:r>
              <a:rPr lang="de-DE" dirty="0">
                <a:sym typeface="Wingdings" panose="05000000000000000000" pitchFamily="2" charset="2"/>
              </a:rPr>
              <a:t> unterstützt </a:t>
            </a:r>
            <a:r>
              <a:rPr lang="de-DE" dirty="0" err="1">
                <a:sym typeface="Wingdings" panose="05000000000000000000" pitchFamily="2" charset="2"/>
              </a:rPr>
              <a:t>rgba</a:t>
            </a:r>
            <a:endParaRPr lang="de-DE" dirty="0">
              <a:sym typeface="Wingdings" panose="05000000000000000000" pitchFamily="2" charset="2"/>
            </a:endParaRPr>
          </a:p>
          <a:p>
            <a:pPr marL="197629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Nutzung des 4. Kanal für NIR</a:t>
            </a:r>
          </a:p>
          <a:p>
            <a:pPr marL="197629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03592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23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1F6E14-C25D-40CF-B955-7604977A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15.01.2022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108E0-B610-4F65-8E6C-82CCA567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DFML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2C447C-DE7C-4343-8B1A-5A5B153F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52CF786-3007-4FCF-A867-257BF07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CD6E50-BE59-4F90-BF35-0A85602F1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/>
              <a:t>Implementierter Algorithmus (RGBN)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7A8C882-DA54-499F-9769-122CA3DF0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/>
          <a:lstStyle/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197629" lvl="1" indent="0">
              <a:buNone/>
            </a:pPr>
            <a:endParaRPr lang="de-DE" dirty="0"/>
          </a:p>
          <a:p>
            <a:endParaRPr lang="de-DE" dirty="0"/>
          </a:p>
          <a:p>
            <a:pPr marL="403592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877DFDB-128F-44DC-8FC3-B30E0BEB8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04" y="1256132"/>
            <a:ext cx="3650651" cy="323908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0C0FD85-083A-477C-A2AD-25D63C7E4364}"/>
              </a:ext>
            </a:extLst>
          </p:cNvPr>
          <p:cNvSpPr/>
          <p:nvPr/>
        </p:nvSpPr>
        <p:spPr>
          <a:xfrm>
            <a:off x="1914599" y="1221448"/>
            <a:ext cx="1239625" cy="43363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(224,224,4)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A1F0C0B-99CD-4D7A-94E5-9D2FD168CA17}"/>
              </a:ext>
            </a:extLst>
          </p:cNvPr>
          <p:cNvSpPr/>
          <p:nvPr/>
        </p:nvSpPr>
        <p:spPr>
          <a:xfrm>
            <a:off x="1129175" y="1915027"/>
            <a:ext cx="1239625" cy="43363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VGG-16 (224,224,3)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BC8AB90-2E94-43AD-9528-E66034E2A4EF}"/>
              </a:ext>
            </a:extLst>
          </p:cNvPr>
          <p:cNvSpPr/>
          <p:nvPr/>
        </p:nvSpPr>
        <p:spPr>
          <a:xfrm>
            <a:off x="2792987" y="1915027"/>
            <a:ext cx="1239625" cy="43363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VGG-16 (224,224,3)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BBC35F9-9FBD-4E09-82C7-8F5D85A935FF}"/>
              </a:ext>
            </a:extLst>
          </p:cNvPr>
          <p:cNvCxnSpPr>
            <a:endCxn id="16" idx="0"/>
          </p:cNvCxnSpPr>
          <p:nvPr/>
        </p:nvCxnSpPr>
        <p:spPr>
          <a:xfrm flipH="1">
            <a:off x="1748988" y="1655081"/>
            <a:ext cx="273061" cy="25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C1DF7FA-89E6-468E-90A6-5446544A0BD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49571" y="1655081"/>
            <a:ext cx="363229" cy="25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CB96D72A-4878-44F2-87E6-E1487E881EC3}"/>
              </a:ext>
            </a:extLst>
          </p:cNvPr>
          <p:cNvSpPr/>
          <p:nvPr/>
        </p:nvSpPr>
        <p:spPr>
          <a:xfrm>
            <a:off x="1963132" y="2607629"/>
            <a:ext cx="1239625" cy="43363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Add (7,7,512)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C3BA62-E1F2-4076-82BC-B697A1FBE1DD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062523" y="2348660"/>
            <a:ext cx="350277" cy="25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09074D4-DFE9-4C47-85A5-E6F12658C98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748988" y="2348660"/>
            <a:ext cx="362616" cy="25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6F9A583-BBD9-4A5F-9CD1-7E3684C808A0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582944" y="3041262"/>
            <a:ext cx="1" cy="33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44A689B-B585-4495-8EB8-FF032C1F08E6}"/>
              </a:ext>
            </a:extLst>
          </p:cNvPr>
          <p:cNvSpPr/>
          <p:nvPr/>
        </p:nvSpPr>
        <p:spPr>
          <a:xfrm>
            <a:off x="1963132" y="3898439"/>
            <a:ext cx="1239625" cy="43363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Sigmoid </a:t>
            </a:r>
          </a:p>
          <a:p>
            <a:pPr algn="ctr"/>
            <a:r>
              <a:rPr lang="de-DE" dirty="0"/>
              <a:t>(1)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081306C-ADA7-440E-B0C0-0DC0DF8EEE80}"/>
              </a:ext>
            </a:extLst>
          </p:cNvPr>
          <p:cNvCxnSpPr>
            <a:endCxn id="33" idx="0"/>
          </p:cNvCxnSpPr>
          <p:nvPr/>
        </p:nvCxnSpPr>
        <p:spPr>
          <a:xfrm>
            <a:off x="2582944" y="3652887"/>
            <a:ext cx="1" cy="24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AF491FE-EA6D-4470-A769-65B85C41D6FE}"/>
              </a:ext>
            </a:extLst>
          </p:cNvPr>
          <p:cNvSpPr txBox="1"/>
          <p:nvPr/>
        </p:nvSpPr>
        <p:spPr>
          <a:xfrm>
            <a:off x="2411271" y="3318235"/>
            <a:ext cx="92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008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1F6E14-C25D-40CF-B955-7604977A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15.01.2022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108E0-B610-4F65-8E6C-82CCA567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DFML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2C447C-DE7C-4343-8B1A-5A5B153F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52CF786-3007-4FCF-A867-257BF07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CD6E50-BE59-4F90-BF35-0A85602F1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/>
              <a:t>Implementierter Algorithmus (RGBN)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7A8C882-DA54-499F-9769-122CA3DF0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507224" cy="3416539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Evaluation</a:t>
            </a:r>
          </a:p>
          <a:p>
            <a:pPr lvl="3"/>
            <a:r>
              <a:rPr lang="de-DE" dirty="0" err="1"/>
              <a:t>Accuracy</a:t>
            </a:r>
            <a:r>
              <a:rPr lang="de-DE" dirty="0"/>
              <a:t> ~ 86%</a:t>
            </a:r>
          </a:p>
          <a:p>
            <a:pPr lvl="3"/>
            <a:r>
              <a:rPr lang="de-DE" dirty="0"/>
              <a:t>F1Score ~ 0.84</a:t>
            </a:r>
          </a:p>
          <a:p>
            <a:pPr lvl="3"/>
            <a:r>
              <a:rPr lang="de-DE" dirty="0"/>
              <a:t>AUC ~ 0.96</a:t>
            </a:r>
          </a:p>
          <a:p>
            <a:pPr lvl="2"/>
            <a:r>
              <a:rPr lang="de-DE" dirty="0"/>
              <a:t>Interpretation</a:t>
            </a:r>
          </a:p>
          <a:p>
            <a:pPr lvl="3"/>
            <a:r>
              <a:rPr lang="de-DE" dirty="0"/>
              <a:t>NIR Kanal verbessert Ergebnis sehr</a:t>
            </a:r>
          </a:p>
          <a:p>
            <a:pPr lvl="3"/>
            <a:r>
              <a:rPr lang="de-DE" dirty="0"/>
              <a:t>K-</a:t>
            </a:r>
            <a:r>
              <a:rPr lang="de-DE" dirty="0" err="1"/>
              <a:t>Fold</a:t>
            </a:r>
            <a:r>
              <a:rPr lang="de-DE" dirty="0"/>
              <a:t>-Cross-Validation verhindert </a:t>
            </a:r>
            <a:r>
              <a:rPr lang="de-DE" dirty="0" err="1"/>
              <a:t>Overfitting</a:t>
            </a:r>
            <a:r>
              <a:rPr lang="de-DE" dirty="0"/>
              <a:t> zuverlässig</a:t>
            </a:r>
          </a:p>
          <a:p>
            <a:pPr lvl="3"/>
            <a:r>
              <a:rPr lang="de-DE" dirty="0"/>
              <a:t>AUC sehr hoch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SpaceEye</a:t>
            </a:r>
            <a:endParaRPr lang="de-DE" dirty="0">
              <a:sym typeface="Wingdings" panose="05000000000000000000" pitchFamily="2" charset="2"/>
            </a:endParaRPr>
          </a:p>
          <a:p>
            <a:pPr lvl="3"/>
            <a:r>
              <a:rPr lang="de-DE" dirty="0">
                <a:sym typeface="Wingdings" panose="05000000000000000000" pitchFamily="2" charset="2"/>
              </a:rPr>
              <a:t>Teil der Ungenauigkeit auch in Daten  dennoch mehr Training sinnvoll</a:t>
            </a:r>
          </a:p>
          <a:p>
            <a:pPr marL="634556" lvl="3" indent="0">
              <a:buNone/>
            </a:pPr>
            <a:endParaRPr lang="de-DE" dirty="0"/>
          </a:p>
          <a:p>
            <a:pPr lvl="3"/>
            <a:endParaRPr lang="de-DE" dirty="0"/>
          </a:p>
          <a:p>
            <a:pPr marL="197629" lvl="1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FA08614-0C22-4462-B12D-3BBADEF3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64" y="1630863"/>
            <a:ext cx="2761548" cy="21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12695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66FAE7-B46A-4DFD-AC4F-E088CCE66172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467</Words>
  <Application>Microsoft Office PowerPoint</Application>
  <PresentationFormat>Bildschirmpräsentation (16:9)</PresentationFormat>
  <Paragraphs>163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Sans</vt:lpstr>
      <vt:lpstr>Wingdings</vt:lpstr>
      <vt:lpstr>OTH_PPT_16x9</vt:lpstr>
      <vt:lpstr>DFML Projektarbeit - Bildverarbeitung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Thomas Riedl</cp:lastModifiedBy>
  <cp:revision>8</cp:revision>
  <dcterms:created xsi:type="dcterms:W3CDTF">2016-03-30T09:52:44Z</dcterms:created>
  <dcterms:modified xsi:type="dcterms:W3CDTF">2022-01-15T11:32:11Z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