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87" r:id="rId3"/>
    <p:sldId id="293" r:id="rId4"/>
    <p:sldId id="294" r:id="rId5"/>
    <p:sldId id="295" r:id="rId6"/>
    <p:sldId id="261" r:id="rId7"/>
    <p:sldId id="262" r:id="rId8"/>
    <p:sldId id="263" r:id="rId9"/>
    <p:sldId id="288" r:id="rId10"/>
    <p:sldId id="257" r:id="rId11"/>
    <p:sldId id="258" r:id="rId12"/>
    <p:sldId id="259" r:id="rId13"/>
    <p:sldId id="285" r:id="rId14"/>
    <p:sldId id="278" r:id="rId15"/>
    <p:sldId id="279" r:id="rId16"/>
    <p:sldId id="280" r:id="rId17"/>
    <p:sldId id="281" r:id="rId18"/>
    <p:sldId id="264" r:id="rId19"/>
    <p:sldId id="289" r:id="rId20"/>
    <p:sldId id="265" r:id="rId21"/>
    <p:sldId id="266" r:id="rId22"/>
    <p:sldId id="267" r:id="rId23"/>
    <p:sldId id="268" r:id="rId24"/>
    <p:sldId id="290" r:id="rId25"/>
    <p:sldId id="269" r:id="rId26"/>
    <p:sldId id="282" r:id="rId27"/>
    <p:sldId id="284" r:id="rId28"/>
    <p:sldId id="286" r:id="rId29"/>
    <p:sldId id="291" r:id="rId30"/>
    <p:sldId id="292" r:id="rId31"/>
    <p:sldId id="270" r:id="rId32"/>
    <p:sldId id="271" r:id="rId33"/>
    <p:sldId id="272" r:id="rId34"/>
    <p:sldId id="273" r:id="rId35"/>
    <p:sldId id="274" r:id="rId36"/>
    <p:sldId id="275" r:id="rId37"/>
    <p:sldId id="276" r:id="rId38"/>
    <p:sldId id="27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2"/>
      </p:cViewPr>
      <p:guideLst>
        <p:guide orient="horz" pos="2160"/>
        <p:guide pos="2880"/>
      </p:guideLst>
    </p:cSldViewPr>
  </p:slideViewPr>
  <p:notesTextViewPr>
    <p:cViewPr>
      <p:scale>
        <a:sx n="1" d="1"/>
        <a:sy n="1" d="1"/>
      </p:scale>
      <p:origin x="0" y="0"/>
    </p:cViewPr>
  </p:notesTextViewPr>
  <p:sorterViewPr>
    <p:cViewPr>
      <p:scale>
        <a:sx n="100" d="100"/>
        <a:sy n="100" d="100"/>
      </p:scale>
      <p:origin x="0" y="-36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8F1E9C-8B9C-419D-AD7B-C3EDF2809C05}" type="datetimeFigureOut">
              <a:rPr lang="en-US" smtClean="0"/>
              <a:t>5/3/2024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4EA3D6-3916-475A-8516-F54BC3C0A250}" type="slidenum">
              <a:rPr lang="en-US" smtClean="0"/>
              <a:t>‹#›</a:t>
            </a:fld>
            <a:endParaRPr lang="en-US"/>
          </a:p>
        </p:txBody>
      </p:sp>
    </p:spTree>
    <p:extLst>
      <p:ext uri="{BB962C8B-B14F-4D97-AF65-F5344CB8AC3E}">
        <p14:creationId xmlns:p14="http://schemas.microsoft.com/office/powerpoint/2010/main" val="3647170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4EA3D6-3916-475A-8516-F54BC3C0A250}" type="slidenum">
              <a:rPr lang="en-US" smtClean="0"/>
              <a:t>12</a:t>
            </a:fld>
            <a:endParaRPr lang="en-US"/>
          </a:p>
        </p:txBody>
      </p:sp>
    </p:spTree>
    <p:extLst>
      <p:ext uri="{BB962C8B-B14F-4D97-AF65-F5344CB8AC3E}">
        <p14:creationId xmlns:p14="http://schemas.microsoft.com/office/powerpoint/2010/main" val="3535641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EA3D6-3916-475A-8516-F54BC3C0A250}" type="slidenum">
              <a:rPr lang="en-US" smtClean="0"/>
              <a:t>18</a:t>
            </a:fld>
            <a:endParaRPr lang="en-US"/>
          </a:p>
        </p:txBody>
      </p:sp>
    </p:spTree>
    <p:extLst>
      <p:ext uri="{BB962C8B-B14F-4D97-AF65-F5344CB8AC3E}">
        <p14:creationId xmlns:p14="http://schemas.microsoft.com/office/powerpoint/2010/main" val="3530111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4EA3D6-3916-475A-8516-F54BC3C0A250}" type="slidenum">
              <a:rPr lang="en-US" smtClean="0"/>
              <a:t>32</a:t>
            </a:fld>
            <a:endParaRPr lang="en-US"/>
          </a:p>
        </p:txBody>
      </p:sp>
    </p:spTree>
    <p:extLst>
      <p:ext uri="{BB962C8B-B14F-4D97-AF65-F5344CB8AC3E}">
        <p14:creationId xmlns:p14="http://schemas.microsoft.com/office/powerpoint/2010/main" val="3955930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8C01127-3F49-452C-8FEF-18F04B9BE6CA}" type="datetimeFigureOut">
              <a:rPr lang="en-US" smtClean="0"/>
              <a:t>5/3/2024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6F72151-7357-4087-94E3-5A6B5941494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C01127-3F49-452C-8FEF-18F04B9BE6CA}"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72151-7357-4087-94E3-5A6B594149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8C01127-3F49-452C-8FEF-18F04B9BE6CA}" type="datetimeFigureOut">
              <a:rPr lang="en-US" smtClean="0"/>
              <a:t>5/3/2024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6F72151-7357-4087-94E3-5A6B5941494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8C01127-3F49-452C-8FEF-18F04B9BE6CA}"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6F72151-7357-4087-94E3-5A6B59414942}"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8C01127-3F49-452C-8FEF-18F04B9BE6CA}" type="datetimeFigureOut">
              <a:rPr lang="en-US" smtClean="0"/>
              <a:t>5/3/2024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6F72151-7357-4087-94E3-5A6B59414942}"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8C01127-3F49-452C-8FEF-18F04B9BE6CA}" type="datetimeFigureOut">
              <a:rPr lang="en-US" smtClean="0"/>
              <a:t>5/3/2024</a:t>
            </a:fld>
            <a:endParaRPr lang="en-US"/>
          </a:p>
        </p:txBody>
      </p:sp>
      <p:sp>
        <p:nvSpPr>
          <p:cNvPr id="10" name="Slide Number Placeholder 9"/>
          <p:cNvSpPr>
            <a:spLocks noGrp="1"/>
          </p:cNvSpPr>
          <p:nvPr>
            <p:ph type="sldNum" sz="quarter" idx="16"/>
          </p:nvPr>
        </p:nvSpPr>
        <p:spPr/>
        <p:txBody>
          <a:bodyPr rtlCol="0"/>
          <a:lstStyle/>
          <a:p>
            <a:fld id="{66F72151-7357-4087-94E3-5A6B59414942}"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8C01127-3F49-452C-8FEF-18F04B9BE6CA}" type="datetimeFigureOut">
              <a:rPr lang="en-US" smtClean="0"/>
              <a:t>5/3/2024</a:t>
            </a:fld>
            <a:endParaRPr lang="en-US"/>
          </a:p>
        </p:txBody>
      </p:sp>
      <p:sp>
        <p:nvSpPr>
          <p:cNvPr id="12" name="Slide Number Placeholder 11"/>
          <p:cNvSpPr>
            <a:spLocks noGrp="1"/>
          </p:cNvSpPr>
          <p:nvPr>
            <p:ph type="sldNum" sz="quarter" idx="16"/>
          </p:nvPr>
        </p:nvSpPr>
        <p:spPr/>
        <p:txBody>
          <a:bodyPr rtlCol="0"/>
          <a:lstStyle/>
          <a:p>
            <a:fld id="{66F72151-7357-4087-94E3-5A6B59414942}"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8C01127-3F49-452C-8FEF-18F04B9BE6CA}"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6F72151-7357-4087-94E3-5A6B594149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01127-3F49-452C-8FEF-18F04B9BE6CA}"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6F72151-7357-4087-94E3-5A6B594149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8C01127-3F49-452C-8FEF-18F04B9BE6CA}"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6F72151-7357-4087-94E3-5A6B59414942}"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8C01127-3F49-452C-8FEF-18F04B9BE6CA}" type="datetimeFigureOut">
              <a:rPr lang="en-US" smtClean="0"/>
              <a:t>5/3/2024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6F72151-7357-4087-94E3-5A6B59414942}"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8C01127-3F49-452C-8FEF-18F04B9BE6CA}" type="datetimeFigureOut">
              <a:rPr lang="en-US" smtClean="0"/>
              <a:t>5/3/2024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6F72151-7357-4087-94E3-5A6B594149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OPEN SOURCE SOFTWARE DEVELOPMENT: OSS PRODUCTION</a:t>
            </a:r>
          </a:p>
        </p:txBody>
      </p:sp>
      <p:sp>
        <p:nvSpPr>
          <p:cNvPr id="3" name="Subtitle 2"/>
          <p:cNvSpPr>
            <a:spLocks noGrp="1"/>
          </p:cNvSpPr>
          <p:nvPr>
            <p:ph type="subTitle" idx="1"/>
          </p:nvPr>
        </p:nvSpPr>
        <p:spPr/>
        <p:txBody>
          <a:bodyPr/>
          <a:lstStyle/>
          <a:p>
            <a:r>
              <a:rPr lang="en-US" dirty="0"/>
              <a:t>CSU 08209</a:t>
            </a:r>
          </a:p>
        </p:txBody>
      </p:sp>
    </p:spTree>
    <p:extLst>
      <p:ext uri="{BB962C8B-B14F-4D97-AF65-F5344CB8AC3E}">
        <p14:creationId xmlns:p14="http://schemas.microsoft.com/office/powerpoint/2010/main" val="2679888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Modular Development Methodology</a:t>
            </a:r>
          </a:p>
        </p:txBody>
      </p:sp>
      <p:sp>
        <p:nvSpPr>
          <p:cNvPr id="3" name="Content Placeholder 2"/>
          <p:cNvSpPr>
            <a:spLocks noGrp="1"/>
          </p:cNvSpPr>
          <p:nvPr>
            <p:ph sz="quarter" idx="1"/>
          </p:nvPr>
        </p:nvSpPr>
        <p:spPr/>
        <p:txBody>
          <a:bodyPr>
            <a:normAutofit lnSpcReduction="10000"/>
          </a:bodyPr>
          <a:lstStyle/>
          <a:p>
            <a:r>
              <a:rPr lang="en-US" dirty="0"/>
              <a:t>Fundamental characteristic of many OSS projects and development methodologies is the decomposition of the system design into separate modules.</a:t>
            </a:r>
          </a:p>
          <a:p>
            <a:r>
              <a:rPr lang="en-US" dirty="0"/>
              <a:t>Modularity characterizes a system whose parts can be designed and implemented  independently, but will work together to support the whole.</a:t>
            </a:r>
          </a:p>
          <a:p>
            <a:r>
              <a:rPr lang="en-US" dirty="0"/>
              <a:t>The compatibility of the different modules is ensured by a set of horizontal architectural design rules.</a:t>
            </a:r>
          </a:p>
        </p:txBody>
      </p:sp>
    </p:spTree>
    <p:extLst>
      <p:ext uri="{BB962C8B-B14F-4D97-AF65-F5344CB8AC3E}">
        <p14:creationId xmlns:p14="http://schemas.microsoft.com/office/powerpoint/2010/main" val="75347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Modular Development Methodology</a:t>
            </a:r>
          </a:p>
        </p:txBody>
      </p:sp>
      <p:sp>
        <p:nvSpPr>
          <p:cNvPr id="3" name="Content Placeholder 2"/>
          <p:cNvSpPr>
            <a:spLocks noGrp="1"/>
          </p:cNvSpPr>
          <p:nvPr>
            <p:ph sz="quarter" idx="1"/>
          </p:nvPr>
        </p:nvSpPr>
        <p:spPr>
          <a:xfrm>
            <a:off x="612648" y="1600200"/>
            <a:ext cx="8153400" cy="5029200"/>
          </a:xfrm>
        </p:spPr>
        <p:txBody>
          <a:bodyPr>
            <a:normAutofit/>
          </a:bodyPr>
          <a:lstStyle/>
          <a:p>
            <a:r>
              <a:rPr lang="en-US" dirty="0"/>
              <a:t>The core architecture of many large OSS projects can generally be described as a platform that supports modules that are essential to the system, and a set of distinct modules on top of it.</a:t>
            </a:r>
          </a:p>
          <a:p>
            <a:pPr lvl="1"/>
            <a:r>
              <a:rPr lang="en-US" dirty="0"/>
              <a:t>For example, in the Linux operating system the kernel is part of the platform, and the device drivers are independent modules</a:t>
            </a:r>
          </a:p>
          <a:p>
            <a:r>
              <a:rPr lang="en-US" sz="3200" dirty="0"/>
              <a:t>One of the key success factor of Linux is considered to be the efficient modularity of its design.</a:t>
            </a:r>
          </a:p>
        </p:txBody>
      </p:sp>
    </p:spTree>
    <p:extLst>
      <p:ext uri="{BB962C8B-B14F-4D97-AF65-F5344CB8AC3E}">
        <p14:creationId xmlns:p14="http://schemas.microsoft.com/office/powerpoint/2010/main" val="216033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buNone/>
            </a:pPr>
            <a:r>
              <a:rPr lang="en-US" dirty="0"/>
              <a:t>Modular Development Methodology</a:t>
            </a:r>
          </a:p>
        </p:txBody>
      </p:sp>
      <p:sp>
        <p:nvSpPr>
          <p:cNvPr id="3" name="Content Placeholder 2"/>
          <p:cNvSpPr>
            <a:spLocks noGrp="1"/>
          </p:cNvSpPr>
          <p:nvPr>
            <p:ph sz="quarter" idx="1"/>
          </p:nvPr>
        </p:nvSpPr>
        <p:spPr/>
        <p:txBody>
          <a:bodyPr>
            <a:normAutofit/>
          </a:bodyPr>
          <a:lstStyle/>
          <a:p>
            <a:r>
              <a:rPr lang="en-US" dirty="0"/>
              <a:t>There is loose coupling between different modules and development tasks, which allows work on a given module to be carried out without affecting other modules in the design. </a:t>
            </a:r>
          </a:p>
          <a:p>
            <a:pPr lvl="1"/>
            <a:r>
              <a:rPr lang="en-US" dirty="0"/>
              <a:t>This offers more autonomy and requires less interaction between contributors</a:t>
            </a:r>
          </a:p>
          <a:p>
            <a:pPr lvl="1"/>
            <a:r>
              <a:rPr lang="en-US" dirty="0"/>
              <a:t> As dependencies are minimized, development can take place at a global scale, around the clock with minimal effects on product quality.</a:t>
            </a:r>
          </a:p>
        </p:txBody>
      </p:sp>
    </p:spTree>
    <p:extLst>
      <p:ext uri="{BB962C8B-B14F-4D97-AF65-F5344CB8AC3E}">
        <p14:creationId xmlns:p14="http://schemas.microsoft.com/office/powerpoint/2010/main" val="349285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buNone/>
            </a:pPr>
            <a:r>
              <a:rPr lang="en-US" dirty="0"/>
              <a:t>Modular Development Methodology</a:t>
            </a:r>
          </a:p>
        </p:txBody>
      </p:sp>
      <p:sp>
        <p:nvSpPr>
          <p:cNvPr id="3" name="Content Placeholder 2"/>
          <p:cNvSpPr>
            <a:spLocks noGrp="1"/>
          </p:cNvSpPr>
          <p:nvPr>
            <p:ph sz="quarter" idx="1"/>
          </p:nvPr>
        </p:nvSpPr>
        <p:spPr>
          <a:xfrm>
            <a:off x="612648" y="1600200"/>
            <a:ext cx="8153400" cy="4800600"/>
          </a:xfrm>
        </p:spPr>
        <p:txBody>
          <a:bodyPr>
            <a:normAutofit lnSpcReduction="10000"/>
          </a:bodyPr>
          <a:lstStyle/>
          <a:p>
            <a:r>
              <a:rPr lang="en-US" dirty="0"/>
              <a:t>Clear, distinct and understandable design.</a:t>
            </a:r>
          </a:p>
          <a:p>
            <a:r>
              <a:rPr lang="en-US" dirty="0"/>
              <a:t>It attracts more voluntary contributions </a:t>
            </a:r>
          </a:p>
          <a:p>
            <a:r>
              <a:rPr lang="fr-FR" dirty="0"/>
              <a:t>Individuas code contributions </a:t>
            </a:r>
            <a:r>
              <a:rPr lang="en-US" dirty="0"/>
              <a:t>can be small and contained, while still allowing their sum to be very valuable </a:t>
            </a:r>
          </a:p>
          <a:p>
            <a:r>
              <a:rPr lang="en-US" dirty="0"/>
              <a:t>It promotes synergies and cooperation opportunities</a:t>
            </a:r>
          </a:p>
          <a:p>
            <a:r>
              <a:rPr lang="en-US" dirty="0"/>
              <a:t>Experimentations and exploratory implementation attempts can be accommodated more safely, and changes and improvements can be performed without jeopardizing the overall system </a:t>
            </a:r>
          </a:p>
          <a:p>
            <a:endParaRPr lang="en-US" dirty="0"/>
          </a:p>
        </p:txBody>
      </p:sp>
    </p:spTree>
    <p:extLst>
      <p:ext uri="{BB962C8B-B14F-4D97-AF65-F5344CB8AC3E}">
        <p14:creationId xmlns:p14="http://schemas.microsoft.com/office/powerpoint/2010/main" val="1185653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Modular Development Methodology</a:t>
            </a:r>
          </a:p>
        </p:txBody>
      </p:sp>
      <p:sp>
        <p:nvSpPr>
          <p:cNvPr id="3" name="Content Placeholder 2"/>
          <p:cNvSpPr>
            <a:spLocks noGrp="1"/>
          </p:cNvSpPr>
          <p:nvPr>
            <p:ph sz="quarter" idx="1"/>
          </p:nvPr>
        </p:nvSpPr>
        <p:spPr/>
        <p:txBody>
          <a:bodyPr/>
          <a:lstStyle/>
          <a:p>
            <a:r>
              <a:rPr lang="en-US" dirty="0"/>
              <a:t>Modular software has several advantages such as maintainability, manageability, and comprehensibility </a:t>
            </a:r>
          </a:p>
          <a:p>
            <a:r>
              <a:rPr lang="en-US" dirty="0"/>
              <a:t>There are five attributes closely related to modularity in software system which are coupling / dependency, complexity, cohesion, and information hiding . </a:t>
            </a:r>
          </a:p>
        </p:txBody>
      </p:sp>
    </p:spTree>
    <p:extLst>
      <p:ext uri="{BB962C8B-B14F-4D97-AF65-F5344CB8AC3E}">
        <p14:creationId xmlns:p14="http://schemas.microsoft.com/office/powerpoint/2010/main" val="346632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Software System Attribute</a:t>
            </a:r>
          </a:p>
        </p:txBody>
      </p:sp>
      <p:sp>
        <p:nvSpPr>
          <p:cNvPr id="3" name="Content Placeholder 2"/>
          <p:cNvSpPr>
            <a:spLocks noGrp="1"/>
          </p:cNvSpPr>
          <p:nvPr>
            <p:ph sz="quarter" idx="1"/>
          </p:nvPr>
        </p:nvSpPr>
        <p:spPr/>
        <p:txBody>
          <a:bodyPr/>
          <a:lstStyle/>
          <a:p>
            <a:r>
              <a:rPr lang="en-US" dirty="0"/>
              <a:t>Small size</a:t>
            </a:r>
          </a:p>
          <a:p>
            <a:pPr lvl="1"/>
            <a:r>
              <a:rPr lang="en-US" dirty="0"/>
              <a:t>Small size in each module (package) and many modules in the system , each module / package should only responsible for simple feature, and the more complex features should be composed of many of these simple features. </a:t>
            </a:r>
          </a:p>
          <a:p>
            <a:pPr lvl="1"/>
            <a:r>
              <a:rPr lang="en-US" dirty="0"/>
              <a:t>The possible software metrics to measure size are NCLOC (non-commenting lines of code), Lines, or Statements. </a:t>
            </a:r>
          </a:p>
          <a:p>
            <a:endParaRPr lang="en-US" dirty="0"/>
          </a:p>
        </p:txBody>
      </p:sp>
    </p:spTree>
    <p:extLst>
      <p:ext uri="{BB962C8B-B14F-4D97-AF65-F5344CB8AC3E}">
        <p14:creationId xmlns:p14="http://schemas.microsoft.com/office/powerpoint/2010/main" val="1553751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software system attribute</a:t>
            </a:r>
          </a:p>
        </p:txBody>
      </p:sp>
      <p:sp>
        <p:nvSpPr>
          <p:cNvPr id="3" name="Content Placeholder 2"/>
          <p:cNvSpPr>
            <a:spLocks noGrp="1"/>
          </p:cNvSpPr>
          <p:nvPr>
            <p:ph sz="quarter" idx="1"/>
          </p:nvPr>
        </p:nvSpPr>
        <p:spPr/>
        <p:txBody>
          <a:bodyPr>
            <a:normAutofit fontScale="85000" lnSpcReduction="10000"/>
          </a:bodyPr>
          <a:lstStyle/>
          <a:p>
            <a:r>
              <a:rPr lang="en-US" dirty="0"/>
              <a:t>Low coupling/ dependency</a:t>
            </a:r>
          </a:p>
          <a:p>
            <a:pPr lvl="1"/>
            <a:r>
              <a:rPr lang="en-US" dirty="0"/>
              <a:t>Coupling  between two modules is a measure of the degree of interaction (or interdependence) between the two modules.</a:t>
            </a:r>
          </a:p>
          <a:p>
            <a:pPr lvl="1"/>
            <a:r>
              <a:rPr lang="en-US" dirty="0"/>
              <a:t>Minimization or standardization of coupling / dependency e.g. through standard format i.e. published APIs , elimination of semantic dependencies, etc. </a:t>
            </a:r>
          </a:p>
          <a:p>
            <a:r>
              <a:rPr lang="en-US" dirty="0"/>
              <a:t>Low complexity</a:t>
            </a:r>
          </a:p>
          <a:p>
            <a:pPr lvl="1"/>
            <a:r>
              <a:rPr lang="en-US" dirty="0"/>
              <a:t>Hierarchy of modules that prefers flatter than taller dependency </a:t>
            </a:r>
          </a:p>
          <a:p>
            <a:r>
              <a:rPr lang="en-US" dirty="0"/>
              <a:t>High cohesion</a:t>
            </a:r>
          </a:p>
          <a:p>
            <a:pPr lvl="1"/>
            <a:r>
              <a:rPr lang="en-US" dirty="0"/>
              <a:t>High integrity of the internal structure of software modules which is usually stated as either high cohesion or low cohesion </a:t>
            </a:r>
          </a:p>
          <a:p>
            <a:pPr lvl="1"/>
            <a:r>
              <a:rPr lang="en-US" dirty="0"/>
              <a:t>Cohesion is a measure of the functional strength of a module</a:t>
            </a:r>
          </a:p>
          <a:p>
            <a:pPr lvl="1"/>
            <a:endParaRPr lang="en-US" dirty="0"/>
          </a:p>
          <a:p>
            <a:endParaRPr lang="en-US" dirty="0"/>
          </a:p>
          <a:p>
            <a:endParaRPr lang="en-US" dirty="0"/>
          </a:p>
        </p:txBody>
      </p:sp>
    </p:spTree>
    <p:extLst>
      <p:ext uri="{BB962C8B-B14F-4D97-AF65-F5344CB8AC3E}">
        <p14:creationId xmlns:p14="http://schemas.microsoft.com/office/powerpoint/2010/main" val="3035819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software system attribute</a:t>
            </a:r>
          </a:p>
        </p:txBody>
      </p:sp>
      <p:sp>
        <p:nvSpPr>
          <p:cNvPr id="3" name="Content Placeholder 2"/>
          <p:cNvSpPr>
            <a:spLocks noGrp="1"/>
          </p:cNvSpPr>
          <p:nvPr>
            <p:ph sz="quarter" idx="1"/>
          </p:nvPr>
        </p:nvSpPr>
        <p:spPr/>
        <p:txBody>
          <a:bodyPr/>
          <a:lstStyle/>
          <a:p>
            <a:r>
              <a:rPr lang="en-US" dirty="0"/>
              <a:t>Open for extension and close to modification </a:t>
            </a:r>
          </a:p>
          <a:p>
            <a:pPr lvl="1"/>
            <a:r>
              <a:rPr lang="en-US" dirty="0"/>
              <a:t>Capability of the existing module to be extended to create a more complex module. And avoid changing already debugged code. </a:t>
            </a:r>
          </a:p>
          <a:p>
            <a:pPr lvl="1"/>
            <a:r>
              <a:rPr lang="en-US" dirty="0"/>
              <a:t>The creation of new modules should be encourage using available extension and not modifying the already tested module. </a:t>
            </a:r>
          </a:p>
          <a:p>
            <a:endParaRPr lang="en-US" dirty="0"/>
          </a:p>
        </p:txBody>
      </p:sp>
    </p:spTree>
    <p:extLst>
      <p:ext uri="{BB962C8B-B14F-4D97-AF65-F5344CB8AC3E}">
        <p14:creationId xmlns:p14="http://schemas.microsoft.com/office/powerpoint/2010/main" val="88260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Integration</a:t>
            </a:r>
          </a:p>
        </p:txBody>
      </p:sp>
      <p:sp>
        <p:nvSpPr>
          <p:cNvPr id="3" name="Content Placeholder 2"/>
          <p:cNvSpPr>
            <a:spLocks noGrp="1"/>
          </p:cNvSpPr>
          <p:nvPr>
            <p:ph sz="quarter" idx="1"/>
          </p:nvPr>
        </p:nvSpPr>
        <p:spPr/>
        <p:txBody>
          <a:bodyPr/>
          <a:lstStyle/>
          <a:p>
            <a:r>
              <a:rPr lang="en-US" dirty="0"/>
              <a:t>Procedure for code integration</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09800"/>
            <a:ext cx="5410200" cy="4295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088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Release management</a:t>
            </a:r>
          </a:p>
        </p:txBody>
      </p:sp>
      <p:sp>
        <p:nvSpPr>
          <p:cNvPr id="3" name="Content Placeholder 2"/>
          <p:cNvSpPr>
            <a:spLocks noGrp="1"/>
          </p:cNvSpPr>
          <p:nvPr>
            <p:ph sz="quarter" idx="1"/>
          </p:nvPr>
        </p:nvSpPr>
        <p:spPr/>
        <p:txBody>
          <a:bodyPr>
            <a:normAutofit fontScale="92500"/>
          </a:bodyPr>
          <a:lstStyle/>
          <a:p>
            <a:r>
              <a:rPr lang="en-US" dirty="0"/>
              <a:t>An important differentiating factor between the release management of OSS and proprietary projects, is that the source code (and often even the binary executable form) of an OSS project is typically available as a snapshot of its current state.</a:t>
            </a:r>
          </a:p>
          <a:p>
            <a:r>
              <a:rPr lang="en-US" dirty="0"/>
              <a:t>Aim at generating a stable release by closing all pending critical bugs, prohibiting disruptive changes, documenting the improvements over the previous version, and announcing the new version’s availability</a:t>
            </a:r>
          </a:p>
        </p:txBody>
      </p:sp>
    </p:spTree>
    <p:extLst>
      <p:ext uri="{BB962C8B-B14F-4D97-AF65-F5344CB8AC3E}">
        <p14:creationId xmlns:p14="http://schemas.microsoft.com/office/powerpoint/2010/main" val="44118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OSS Production</a:t>
            </a:r>
          </a:p>
        </p:txBody>
      </p:sp>
      <p:sp>
        <p:nvSpPr>
          <p:cNvPr id="3" name="Content Placeholder 2"/>
          <p:cNvSpPr>
            <a:spLocks noGrp="1"/>
          </p:cNvSpPr>
          <p:nvPr>
            <p:ph sz="quarter" idx="1"/>
          </p:nvPr>
        </p:nvSpPr>
        <p:spPr/>
        <p:txBody>
          <a:bodyPr/>
          <a:lstStyle/>
          <a:p>
            <a:r>
              <a:rPr lang="en-US" dirty="0"/>
              <a:t>OSS software development cycle </a:t>
            </a:r>
          </a:p>
          <a:p>
            <a:pPr lvl="1"/>
            <a:r>
              <a:rPr lang="en-US" dirty="0"/>
              <a:t>Problems or requirements put forth by both the user and developers (community).</a:t>
            </a:r>
          </a:p>
          <a:p>
            <a:pPr lvl="1"/>
            <a:r>
              <a:rPr lang="en-US" dirty="0"/>
              <a:t>Incorporation of new features and the integration of newly developed codes following multi-stage (Prototyping, Voting, Review and Testing with specially set up developer groups)</a:t>
            </a:r>
          </a:p>
          <a:p>
            <a:pPr lvl="1"/>
            <a:r>
              <a:rPr lang="en-US" dirty="0"/>
              <a:t>Finally Management release including timing, procedures, packaging and distribution.</a:t>
            </a:r>
          </a:p>
        </p:txBody>
      </p:sp>
    </p:spTree>
    <p:extLst>
      <p:ext uri="{BB962C8B-B14F-4D97-AF65-F5344CB8AC3E}">
        <p14:creationId xmlns:p14="http://schemas.microsoft.com/office/powerpoint/2010/main" val="4255539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Release management</a:t>
            </a:r>
          </a:p>
        </p:txBody>
      </p:sp>
      <p:sp>
        <p:nvSpPr>
          <p:cNvPr id="3" name="Content Placeholder 2"/>
          <p:cNvSpPr>
            <a:spLocks noGrp="1"/>
          </p:cNvSpPr>
          <p:nvPr>
            <p:ph sz="quarter" idx="1"/>
          </p:nvPr>
        </p:nvSpPr>
        <p:spPr/>
        <p:txBody>
          <a:bodyPr>
            <a:normAutofit fontScale="92500"/>
          </a:bodyPr>
          <a:lstStyle/>
          <a:p>
            <a:r>
              <a:rPr lang="en-US" dirty="0"/>
              <a:t>A new release takes place under the following condition</a:t>
            </a:r>
          </a:p>
          <a:p>
            <a:pPr lvl="1"/>
            <a:r>
              <a:rPr lang="en-US" dirty="0"/>
              <a:t>A sufficiently important number of bugs has been repaired.</a:t>
            </a:r>
          </a:p>
          <a:p>
            <a:pPr lvl="1"/>
            <a:r>
              <a:rPr lang="en-US" dirty="0"/>
              <a:t>A significant number of new features has been added to the project.</a:t>
            </a:r>
          </a:p>
          <a:p>
            <a:pPr lvl="1"/>
            <a:r>
              <a:rPr lang="en-US" dirty="0"/>
              <a:t>Important documentation updates are available for the users.</a:t>
            </a:r>
          </a:p>
          <a:p>
            <a:pPr lvl="1"/>
            <a:r>
              <a:rPr lang="en-US" dirty="0"/>
              <a:t>Certain promotional or political reasons dictate it (e.g., to present a new feature at some event, or to attract funding or commercial interest).</a:t>
            </a:r>
          </a:p>
          <a:p>
            <a:pPr lvl="1"/>
            <a:r>
              <a:rPr lang="en-US" i="1" dirty="0"/>
              <a:t> </a:t>
            </a:r>
            <a:r>
              <a:rPr lang="en-US" dirty="0"/>
              <a:t>A fixed release schedule has been previously agreed on.</a:t>
            </a:r>
          </a:p>
        </p:txBody>
      </p:sp>
    </p:spTree>
    <p:extLst>
      <p:ext uri="{BB962C8B-B14F-4D97-AF65-F5344CB8AC3E}">
        <p14:creationId xmlns:p14="http://schemas.microsoft.com/office/powerpoint/2010/main" val="4032869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a:t>Release management phases</a:t>
            </a:r>
          </a:p>
        </p:txBody>
      </p:sp>
      <p:sp>
        <p:nvSpPr>
          <p:cNvPr id="3" name="Content Placeholder 2"/>
          <p:cNvSpPr>
            <a:spLocks noGrp="1"/>
          </p:cNvSpPr>
          <p:nvPr>
            <p:ph sz="quarter" idx="1"/>
          </p:nvPr>
        </p:nvSpPr>
        <p:spPr/>
        <p:txBody>
          <a:bodyPr>
            <a:normAutofit fontScale="92500"/>
          </a:bodyPr>
          <a:lstStyle/>
          <a:p>
            <a:pPr marL="0" indent="0">
              <a:buNone/>
            </a:pPr>
            <a:r>
              <a:rPr lang="en-US" dirty="0"/>
              <a:t>RELEASE STABILIZATION</a:t>
            </a:r>
          </a:p>
          <a:p>
            <a:r>
              <a:rPr lang="en-US" dirty="0"/>
              <a:t>This usually consists of three main steps</a:t>
            </a:r>
          </a:p>
          <a:p>
            <a:pPr lvl="1"/>
            <a:r>
              <a:rPr lang="en-US" dirty="0"/>
              <a:t>All new code patches that are relevant to the release are merged into the code stream to be released.</a:t>
            </a:r>
          </a:p>
          <a:p>
            <a:pPr lvl="1"/>
            <a:r>
              <a:rPr lang="en-US" dirty="0"/>
              <a:t>The code stream is “frozen,” meaning that no new features can be added to it. Different degrees of freezing can be applied, for example a soft freeze will allow minor changes, whereas a hard freeze will not allow any changes except critical bug fixes that need to be included.</a:t>
            </a:r>
          </a:p>
          <a:p>
            <a:pPr lvl="1"/>
            <a:r>
              <a:rPr lang="en-US" dirty="0"/>
              <a:t>A final review approval is given for the release go-ahead.</a:t>
            </a:r>
          </a:p>
        </p:txBody>
      </p:sp>
    </p:spTree>
    <p:extLst>
      <p:ext uri="{BB962C8B-B14F-4D97-AF65-F5344CB8AC3E}">
        <p14:creationId xmlns:p14="http://schemas.microsoft.com/office/powerpoint/2010/main" val="216971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a:t>Release management</a:t>
            </a:r>
          </a:p>
        </p:txBody>
      </p:sp>
      <p:sp>
        <p:nvSpPr>
          <p:cNvPr id="3" name="Content Placeholder 2"/>
          <p:cNvSpPr>
            <a:spLocks noGrp="1"/>
          </p:cNvSpPr>
          <p:nvPr>
            <p:ph sz="quarter" idx="1"/>
          </p:nvPr>
        </p:nvSpPr>
        <p:spPr/>
        <p:txBody>
          <a:bodyPr>
            <a:normAutofit lnSpcReduction="10000"/>
          </a:bodyPr>
          <a:lstStyle/>
          <a:p>
            <a:pPr marL="0" indent="0">
              <a:buNone/>
            </a:pPr>
            <a:r>
              <a:rPr lang="en-US" dirty="0"/>
              <a:t>PACKAGING AND FORMAT</a:t>
            </a:r>
          </a:p>
          <a:p>
            <a:r>
              <a:rPr lang="en-US" dirty="0"/>
              <a:t>The material to be released can be packaged in different formats, that may include single self-contained archives, compressed source code, binary packages, or patch files (addressed to users of the previous versions of the software)</a:t>
            </a:r>
          </a:p>
          <a:p>
            <a:r>
              <a:rPr lang="en-US" dirty="0"/>
              <a:t>The necessary files with installation instructions, copyright and licensing information, along with a list of changes addressed by the current release are also included in the package.</a:t>
            </a:r>
          </a:p>
        </p:txBody>
      </p:sp>
    </p:spTree>
    <p:extLst>
      <p:ext uri="{BB962C8B-B14F-4D97-AF65-F5344CB8AC3E}">
        <p14:creationId xmlns:p14="http://schemas.microsoft.com/office/powerpoint/2010/main" val="3751551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a:t>Release management</a:t>
            </a:r>
          </a:p>
        </p:txBody>
      </p:sp>
      <p:sp>
        <p:nvSpPr>
          <p:cNvPr id="3" name="Content Placeholder 2"/>
          <p:cNvSpPr>
            <a:spLocks noGrp="1"/>
          </p:cNvSpPr>
          <p:nvPr>
            <p:ph sz="quarter" idx="1"/>
          </p:nvPr>
        </p:nvSpPr>
        <p:spPr/>
        <p:txBody>
          <a:bodyPr>
            <a:normAutofit fontScale="77500" lnSpcReduction="20000"/>
          </a:bodyPr>
          <a:lstStyle/>
          <a:p>
            <a:pPr marL="0" indent="0">
              <a:buNone/>
            </a:pPr>
            <a:r>
              <a:rPr lang="en-US" dirty="0"/>
              <a:t>NAMING</a:t>
            </a:r>
          </a:p>
          <a:p>
            <a:r>
              <a:rPr lang="en-US" dirty="0"/>
              <a:t>The naming and numbering of the release is important as it conveys information about its contents and its relation to previous releases, development streams, etc.</a:t>
            </a:r>
          </a:p>
          <a:p>
            <a:r>
              <a:rPr lang="en-US" sz="3200" dirty="0"/>
              <a:t>Based on their degree of maturity, releases are commonly categorized as</a:t>
            </a:r>
          </a:p>
          <a:p>
            <a:pPr lvl="1"/>
            <a:r>
              <a:rPr lang="en-US" dirty="0"/>
              <a:t>pre-alpha (not feature complete), </a:t>
            </a:r>
          </a:p>
          <a:p>
            <a:pPr lvl="1"/>
            <a:r>
              <a:rPr lang="en-US" dirty="0"/>
              <a:t>alpha (for testing purposes),</a:t>
            </a:r>
          </a:p>
          <a:p>
            <a:pPr lvl="1"/>
            <a:r>
              <a:rPr lang="en-US" dirty="0"/>
              <a:t>beta (further testing before release), and</a:t>
            </a:r>
          </a:p>
          <a:p>
            <a:pPr lvl="1"/>
            <a:r>
              <a:rPr lang="en-US" dirty="0"/>
              <a:t>release-candidate (ready to release unless fatal bugs emerge)</a:t>
            </a:r>
          </a:p>
          <a:p>
            <a:r>
              <a:rPr lang="en-US" dirty="0"/>
              <a:t>The stage of development is characterized as </a:t>
            </a:r>
          </a:p>
          <a:p>
            <a:pPr lvl="1"/>
            <a:r>
              <a:rPr lang="en-US" dirty="0"/>
              <a:t>stable (assumes that there are no significant undocumented problems) or</a:t>
            </a:r>
          </a:p>
          <a:p>
            <a:pPr lvl="1"/>
            <a:r>
              <a:rPr lang="en-US" dirty="0"/>
              <a:t>unstable (includes enhancements that have not undergone thorough testing, or more changes are expected).</a:t>
            </a:r>
          </a:p>
        </p:txBody>
      </p:sp>
    </p:spTree>
    <p:extLst>
      <p:ext uri="{BB962C8B-B14F-4D97-AF65-F5344CB8AC3E}">
        <p14:creationId xmlns:p14="http://schemas.microsoft.com/office/powerpoint/2010/main" val="1734087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management</a:t>
            </a:r>
          </a:p>
        </p:txBody>
      </p:sp>
      <p:sp>
        <p:nvSpPr>
          <p:cNvPr id="3" name="Content Placeholder 2"/>
          <p:cNvSpPr>
            <a:spLocks noGrp="1"/>
          </p:cNvSpPr>
          <p:nvPr>
            <p:ph sz="quarter" idx="1"/>
          </p:nvPr>
        </p:nvSpPr>
        <p:spPr/>
        <p:txBody>
          <a:bodyPr/>
          <a:lstStyle/>
          <a:p>
            <a:pPr marL="0" indent="0">
              <a:buNone/>
            </a:pPr>
            <a:r>
              <a:rPr lang="en-US" dirty="0"/>
              <a:t>PRE-RELEASE TESTING</a:t>
            </a:r>
          </a:p>
          <a:p>
            <a:r>
              <a:rPr lang="en-US" dirty="0"/>
              <a:t>A final pre-release testing phase takes place within the project community, and may involve selected end-users and volunteers.</a:t>
            </a:r>
          </a:p>
          <a:p>
            <a:pPr marL="0" indent="0">
              <a:buNone/>
            </a:pPr>
            <a:r>
              <a:rPr lang="en-US" dirty="0"/>
              <a:t>DISTRIBUTION </a:t>
            </a:r>
          </a:p>
          <a:p>
            <a:r>
              <a:rPr lang="en-US" dirty="0"/>
              <a:t>The new release is most commonly distributed from the project’s main distribution server as well as possibly secondary servers (mirrors).</a:t>
            </a:r>
          </a:p>
          <a:p>
            <a:endParaRPr lang="en-US" dirty="0"/>
          </a:p>
        </p:txBody>
      </p:sp>
    </p:spTree>
    <p:extLst>
      <p:ext uri="{BB962C8B-B14F-4D97-AF65-F5344CB8AC3E}">
        <p14:creationId xmlns:p14="http://schemas.microsoft.com/office/powerpoint/2010/main" val="3795879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a:t>Release management</a:t>
            </a:r>
          </a:p>
        </p:txBody>
      </p:sp>
      <p:sp>
        <p:nvSpPr>
          <p:cNvPr id="3" name="Content Placeholder 2"/>
          <p:cNvSpPr>
            <a:spLocks noGrp="1"/>
          </p:cNvSpPr>
          <p:nvPr>
            <p:ph sz="quarter" idx="1"/>
          </p:nvPr>
        </p:nvSpPr>
        <p:spPr/>
        <p:txBody>
          <a:bodyPr/>
          <a:lstStyle/>
          <a:p>
            <a:r>
              <a:rPr lang="en-US" dirty="0"/>
              <a:t>Overview the software tools and systems that are most frequently utilized.</a:t>
            </a:r>
          </a:p>
          <a:p>
            <a:pPr lvl="1"/>
            <a:r>
              <a:rPr lang="en-US" dirty="0"/>
              <a:t>Version Control Systems (VCS)</a:t>
            </a:r>
          </a:p>
          <a:p>
            <a:pPr lvl="1"/>
            <a:r>
              <a:rPr lang="en-US" dirty="0"/>
              <a:t>Issue Tracking Systems</a:t>
            </a:r>
          </a:p>
          <a:p>
            <a:pPr marL="365760" lvl="1" indent="0">
              <a:buNone/>
            </a:pPr>
            <a:endParaRPr lang="en-US" dirty="0"/>
          </a:p>
        </p:txBody>
      </p:sp>
    </p:spTree>
    <p:extLst>
      <p:ext uri="{BB962C8B-B14F-4D97-AF65-F5344CB8AC3E}">
        <p14:creationId xmlns:p14="http://schemas.microsoft.com/office/powerpoint/2010/main" val="1987652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Systems (VCS)</a:t>
            </a:r>
          </a:p>
        </p:txBody>
      </p:sp>
      <p:sp>
        <p:nvSpPr>
          <p:cNvPr id="3" name="Content Placeholder 2"/>
          <p:cNvSpPr>
            <a:spLocks noGrp="1"/>
          </p:cNvSpPr>
          <p:nvPr>
            <p:ph sz="quarter" idx="1"/>
          </p:nvPr>
        </p:nvSpPr>
        <p:spPr/>
        <p:txBody>
          <a:bodyPr/>
          <a:lstStyle/>
          <a:p>
            <a:r>
              <a:rPr lang="en-US" dirty="0"/>
              <a:t>A version control system allows users to keep track of the changes in software development projects, and enable them to collaborate on those projects. </a:t>
            </a:r>
          </a:p>
          <a:p>
            <a:r>
              <a:rPr lang="en-US" dirty="0"/>
              <a:t>When you work on a development team, you may be touching similar parts of the code throughout a project. As a result, changes made in one part of the source can be incompatible with those made by another developer working at the same time.</a:t>
            </a:r>
          </a:p>
          <a:p>
            <a:endParaRPr lang="en-US" dirty="0"/>
          </a:p>
        </p:txBody>
      </p:sp>
    </p:spTree>
    <p:extLst>
      <p:ext uri="{BB962C8B-B14F-4D97-AF65-F5344CB8AC3E}">
        <p14:creationId xmlns:p14="http://schemas.microsoft.com/office/powerpoint/2010/main" val="3418883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Systems (VCS)</a:t>
            </a:r>
          </a:p>
        </p:txBody>
      </p:sp>
      <p:sp>
        <p:nvSpPr>
          <p:cNvPr id="3" name="Content Placeholder 2"/>
          <p:cNvSpPr>
            <a:spLocks noGrp="1"/>
          </p:cNvSpPr>
          <p:nvPr>
            <p:ph sz="quarter" idx="1"/>
          </p:nvPr>
        </p:nvSpPr>
        <p:spPr>
          <a:xfrm>
            <a:off x="612648" y="1600200"/>
            <a:ext cx="8153400" cy="4800600"/>
          </a:xfrm>
        </p:spPr>
        <p:txBody>
          <a:bodyPr>
            <a:normAutofit fontScale="92500" lnSpcReduction="10000"/>
          </a:bodyPr>
          <a:lstStyle/>
          <a:p>
            <a:pPr marL="0" lvl="0" indent="0">
              <a:buNone/>
            </a:pPr>
            <a:r>
              <a:rPr lang="en-US" dirty="0"/>
              <a:t>Version Control Systems provide:-</a:t>
            </a:r>
          </a:p>
          <a:p>
            <a:pPr lvl="0"/>
            <a:r>
              <a:rPr lang="en-US" dirty="0"/>
              <a:t>A complete history of every file, which enables you to go back to previous versions to analyze the source of bugs and fix problems in older versions.</a:t>
            </a:r>
          </a:p>
          <a:p>
            <a:pPr lvl="0"/>
            <a:r>
              <a:rPr lang="en-US" dirty="0"/>
              <a:t>The ability to work on independent streams of changes, which allows you to merge that work back together and verify that your changes conflict.</a:t>
            </a:r>
          </a:p>
          <a:p>
            <a:pPr lvl="0"/>
            <a:r>
              <a:rPr lang="en-US" dirty="0"/>
              <a:t>The ability to trace each change with a message describing the purpose and intent of the change and connect it to project management and bug tracking software.</a:t>
            </a:r>
          </a:p>
          <a:p>
            <a:pPr lvl="0"/>
            <a:endParaRPr lang="en-US" dirty="0"/>
          </a:p>
          <a:p>
            <a:pPr marL="0" lvl="0" indent="0">
              <a:buNone/>
            </a:pPr>
            <a:endParaRPr lang="en-US" dirty="0"/>
          </a:p>
        </p:txBody>
      </p:sp>
    </p:spTree>
    <p:extLst>
      <p:ext uri="{BB962C8B-B14F-4D97-AF65-F5344CB8AC3E}">
        <p14:creationId xmlns:p14="http://schemas.microsoft.com/office/powerpoint/2010/main" val="99304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Tracking Systems</a:t>
            </a:r>
          </a:p>
        </p:txBody>
      </p:sp>
      <p:sp>
        <p:nvSpPr>
          <p:cNvPr id="3" name="Content Placeholder 2"/>
          <p:cNvSpPr>
            <a:spLocks noGrp="1"/>
          </p:cNvSpPr>
          <p:nvPr>
            <p:ph sz="quarter" idx="1"/>
          </p:nvPr>
        </p:nvSpPr>
        <p:spPr/>
        <p:txBody>
          <a:bodyPr/>
          <a:lstStyle/>
          <a:p>
            <a:r>
              <a:rPr lang="en-US" dirty="0"/>
              <a:t>Issue tracking systems allow the project members to report bugs, request enhancements and new features, and keep track of pending jobs.</a:t>
            </a:r>
          </a:p>
          <a:p>
            <a:r>
              <a:rPr lang="en-US" dirty="0"/>
              <a:t>A complete history of the handling and status updates, including comment exchanges in the form of discussions, are also supported for each issue and maintained by the system</a:t>
            </a:r>
          </a:p>
        </p:txBody>
      </p:sp>
    </p:spTree>
    <p:extLst>
      <p:ext uri="{BB962C8B-B14F-4D97-AF65-F5344CB8AC3E}">
        <p14:creationId xmlns:p14="http://schemas.microsoft.com/office/powerpoint/2010/main" val="1928521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Supporting Technical Discussion and Communication</a:t>
            </a:r>
          </a:p>
        </p:txBody>
      </p:sp>
      <p:sp>
        <p:nvSpPr>
          <p:cNvPr id="3" name="Content Placeholder 2"/>
          <p:cNvSpPr>
            <a:spLocks noGrp="1"/>
          </p:cNvSpPr>
          <p:nvPr>
            <p:ph sz="quarter" idx="1"/>
          </p:nvPr>
        </p:nvSpPr>
        <p:spPr>
          <a:xfrm>
            <a:off x="612648" y="1600200"/>
            <a:ext cx="8153400" cy="4800600"/>
          </a:xfrm>
        </p:spPr>
        <p:txBody>
          <a:bodyPr>
            <a:normAutofit/>
          </a:bodyPr>
          <a:lstStyle/>
          <a:p>
            <a:r>
              <a:rPr lang="en-US" dirty="0"/>
              <a:t>OSS project members is usually based on three types of systems and infrastructures.</a:t>
            </a:r>
          </a:p>
          <a:p>
            <a:pPr lvl="1"/>
            <a:r>
              <a:rPr lang="en-US" dirty="0"/>
              <a:t>Synchronous communication applications, such as instant messaging and Internet Relay Chat (IRC), allow real-time discussions and instant responses to questions.</a:t>
            </a:r>
          </a:p>
          <a:p>
            <a:pPr lvl="1"/>
            <a:r>
              <a:rPr lang="en-US" dirty="0"/>
              <a:t>Asynchronous communication is usually based on mailing lists, Usenet groups, discussion forums, and blogs.</a:t>
            </a:r>
          </a:p>
          <a:p>
            <a:pPr lvl="1"/>
            <a:r>
              <a:rPr lang="en-US" dirty="0"/>
              <a:t>Web-based dissemination platforms such as wikis and the project’s web site usually include varying amounts of user documentation, technical data, and organizational information.</a:t>
            </a:r>
          </a:p>
          <a:p>
            <a:endParaRPr lang="en-US" dirty="0"/>
          </a:p>
        </p:txBody>
      </p:sp>
    </p:spTree>
    <p:extLst>
      <p:ext uri="{BB962C8B-B14F-4D97-AF65-F5344CB8AC3E}">
        <p14:creationId xmlns:p14="http://schemas.microsoft.com/office/powerpoint/2010/main" val="2475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E16B-C18C-9715-067A-B90AE561A40F}"/>
              </a:ext>
            </a:extLst>
          </p:cNvPr>
          <p:cNvSpPr>
            <a:spLocks noGrp="1"/>
          </p:cNvSpPr>
          <p:nvPr>
            <p:ph type="title"/>
          </p:nvPr>
        </p:nvSpPr>
        <p:spPr/>
        <p:txBody>
          <a:bodyPr/>
          <a:lstStyle/>
          <a:p>
            <a:r>
              <a:rPr lang="en-US" dirty="0"/>
              <a:t>OSS Production</a:t>
            </a:r>
          </a:p>
        </p:txBody>
      </p:sp>
      <p:sp>
        <p:nvSpPr>
          <p:cNvPr id="3" name="Content Placeholder 2">
            <a:extLst>
              <a:ext uri="{FF2B5EF4-FFF2-40B4-BE49-F238E27FC236}">
                <a16:creationId xmlns:a16="http://schemas.microsoft.com/office/drawing/2014/main" id="{CA2343C3-2649-DB13-8248-86C7BDA78EBE}"/>
              </a:ext>
            </a:extLst>
          </p:cNvPr>
          <p:cNvSpPr>
            <a:spLocks noGrp="1"/>
          </p:cNvSpPr>
          <p:nvPr>
            <p:ph sz="quarter" idx="1"/>
          </p:nvPr>
        </p:nvSpPr>
        <p:spPr/>
        <p:txBody>
          <a:bodyPr/>
          <a:lstStyle/>
          <a:p>
            <a:r>
              <a:rPr lang="en-US" dirty="0"/>
              <a:t>Open source software development life cycle</a:t>
            </a:r>
          </a:p>
          <a:p>
            <a:endParaRPr lang="en-US" dirty="0"/>
          </a:p>
        </p:txBody>
      </p:sp>
      <p:pic>
        <p:nvPicPr>
          <p:cNvPr id="6" name="Picture 5">
            <a:extLst>
              <a:ext uri="{FF2B5EF4-FFF2-40B4-BE49-F238E27FC236}">
                <a16:creationId xmlns:a16="http://schemas.microsoft.com/office/drawing/2014/main" id="{CD82D866-FABC-4A40-76EE-628742A5F87C}"/>
              </a:ext>
            </a:extLst>
          </p:cNvPr>
          <p:cNvPicPr>
            <a:picLocks noChangeAspect="1"/>
          </p:cNvPicPr>
          <p:nvPr/>
        </p:nvPicPr>
        <p:blipFill>
          <a:blip r:embed="rId2"/>
          <a:stretch>
            <a:fillRect/>
          </a:stretch>
        </p:blipFill>
        <p:spPr>
          <a:xfrm>
            <a:off x="838200" y="2205037"/>
            <a:ext cx="8375774" cy="4119563"/>
          </a:xfrm>
          <a:prstGeom prst="rect">
            <a:avLst/>
          </a:prstGeom>
        </p:spPr>
      </p:pic>
    </p:spTree>
    <p:extLst>
      <p:ext uri="{BB962C8B-B14F-4D97-AF65-F5344CB8AC3E}">
        <p14:creationId xmlns:p14="http://schemas.microsoft.com/office/powerpoint/2010/main" val="2946425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Repositories and Hosting Facilities</a:t>
            </a:r>
          </a:p>
        </p:txBody>
      </p:sp>
      <p:sp>
        <p:nvSpPr>
          <p:cNvPr id="3" name="Content Placeholder 2"/>
          <p:cNvSpPr>
            <a:spLocks noGrp="1"/>
          </p:cNvSpPr>
          <p:nvPr>
            <p:ph sz="quarter" idx="1"/>
          </p:nvPr>
        </p:nvSpPr>
        <p:spPr/>
        <p:txBody>
          <a:bodyPr>
            <a:normAutofit fontScale="92500" lnSpcReduction="20000"/>
          </a:bodyPr>
          <a:lstStyle/>
          <a:p>
            <a:r>
              <a:rPr lang="en-US" dirty="0"/>
              <a:t>Often OSS projects are hosted on web-based repositories that can be either of a generic nature (such as </a:t>
            </a:r>
            <a:r>
              <a:rPr lang="en-US" dirty="0" err="1"/>
              <a:t>SourceForge</a:t>
            </a:r>
            <a:r>
              <a:rPr lang="en-US" dirty="0"/>
              <a:t> and GitHub) or thematic (such as Java.net, </a:t>
            </a:r>
            <a:r>
              <a:rPr lang="en-US" dirty="0" err="1"/>
              <a:t>cpan</a:t>
            </a:r>
            <a:r>
              <a:rPr lang="en-US" dirty="0"/>
              <a:t> and </a:t>
            </a:r>
            <a:r>
              <a:rPr lang="en-US" dirty="0" err="1"/>
              <a:t>ctan</a:t>
            </a:r>
            <a:r>
              <a:rPr lang="en-US" dirty="0"/>
              <a:t>). </a:t>
            </a:r>
          </a:p>
          <a:p>
            <a:r>
              <a:rPr lang="en-US" dirty="0"/>
              <a:t>These provide various facilities such as file storage, documentation authoring and presentation, mailing list hosting, on-line forums, source code browsing clients, a build farm of diverse operating systems and processor architectures, version control systems, an issue tracking database, and downloading support.</a:t>
            </a:r>
          </a:p>
          <a:p>
            <a:r>
              <a:rPr lang="en-US" dirty="0"/>
              <a:t>Hosting OSS projects in such widely known sites offers the projects considerable visibility and promotion.</a:t>
            </a:r>
          </a:p>
        </p:txBody>
      </p:sp>
    </p:spTree>
    <p:extLst>
      <p:ext uri="{BB962C8B-B14F-4D97-AF65-F5344CB8AC3E}">
        <p14:creationId xmlns:p14="http://schemas.microsoft.com/office/powerpoint/2010/main" val="841961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Assessing OSS projects</a:t>
            </a:r>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dirty="0"/>
              <a:t>Project status and health</a:t>
            </a:r>
          </a:p>
          <a:p>
            <a:pPr lvl="1"/>
            <a:r>
              <a:rPr lang="en-US" dirty="0"/>
              <a:t>The quality of the project can be examined at an abstract level, e.g., by considering issues such as its testability, simplicity, readability, and self-descriptiveness</a:t>
            </a:r>
          </a:p>
          <a:p>
            <a:pPr lvl="1"/>
            <a:r>
              <a:rPr lang="en-US" dirty="0"/>
              <a:t>Additionally, software engineering methods have been used in empirical OSS studies concerning community issues such as project structure, governance, coordination and cooperation</a:t>
            </a:r>
          </a:p>
        </p:txBody>
      </p:sp>
    </p:spTree>
    <p:extLst>
      <p:ext uri="{BB962C8B-B14F-4D97-AF65-F5344CB8AC3E}">
        <p14:creationId xmlns:p14="http://schemas.microsoft.com/office/powerpoint/2010/main" val="1740618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Assessing OSS projects</a:t>
            </a:r>
          </a:p>
        </p:txBody>
      </p:sp>
      <p:sp>
        <p:nvSpPr>
          <p:cNvPr id="3" name="Content Placeholder 2"/>
          <p:cNvSpPr>
            <a:spLocks noGrp="1"/>
          </p:cNvSpPr>
          <p:nvPr>
            <p:ph sz="quarter" idx="1"/>
          </p:nvPr>
        </p:nvSpPr>
        <p:spPr/>
        <p:txBody>
          <a:bodyPr>
            <a:normAutofit/>
          </a:bodyPr>
          <a:lstStyle/>
          <a:p>
            <a:pPr marL="514350" indent="-514350">
              <a:buFont typeface="+mj-lt"/>
              <a:buAutoNum type="arabicPeriod" startAt="2"/>
            </a:pPr>
            <a:r>
              <a:rPr lang="en-US" dirty="0"/>
              <a:t>Project evolution</a:t>
            </a:r>
          </a:p>
          <a:p>
            <a:pPr lvl="1"/>
            <a:r>
              <a:rPr lang="en-US" dirty="0"/>
              <a:t>These can be tracked through the project VCS and issue tracking systems, or alternatively by directly comparing source code versions</a:t>
            </a:r>
          </a:p>
          <a:p>
            <a:pPr lvl="1"/>
            <a:r>
              <a:rPr lang="en-US" dirty="0"/>
              <a:t>Also change in project architecture can provide indication of the project’s evolution</a:t>
            </a:r>
          </a:p>
          <a:p>
            <a:pPr marL="514350" indent="-514350">
              <a:buFont typeface="+mj-lt"/>
              <a:buAutoNum type="arabicPeriod" startAt="2"/>
            </a:pPr>
            <a:r>
              <a:rPr lang="en-US" dirty="0"/>
              <a:t>Design and architecture</a:t>
            </a:r>
          </a:p>
          <a:p>
            <a:pPr lvl="1"/>
            <a:r>
              <a:rPr lang="en-US" dirty="0"/>
              <a:t>Various metrics based on the design structure including its object-oriented nature can give a measure of the quality of the project design and architecture.</a:t>
            </a:r>
          </a:p>
        </p:txBody>
      </p:sp>
    </p:spTree>
    <p:extLst>
      <p:ext uri="{BB962C8B-B14F-4D97-AF65-F5344CB8AC3E}">
        <p14:creationId xmlns:p14="http://schemas.microsoft.com/office/powerpoint/2010/main" val="3352302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Assessing OSS projects</a:t>
            </a:r>
          </a:p>
        </p:txBody>
      </p:sp>
      <p:sp>
        <p:nvSpPr>
          <p:cNvPr id="3" name="Content Placeholder 2"/>
          <p:cNvSpPr>
            <a:spLocks noGrp="1"/>
          </p:cNvSpPr>
          <p:nvPr>
            <p:ph sz="quarter" idx="1"/>
          </p:nvPr>
        </p:nvSpPr>
        <p:spPr/>
        <p:txBody>
          <a:bodyPr/>
          <a:lstStyle/>
          <a:p>
            <a:pPr marL="514350" indent="-514350">
              <a:buFont typeface="+mj-lt"/>
              <a:buAutoNum type="arabicPeriod" startAt="4"/>
            </a:pPr>
            <a:r>
              <a:rPr lang="en-US" dirty="0"/>
              <a:t>Software</a:t>
            </a:r>
          </a:p>
          <a:p>
            <a:pPr lvl="1"/>
            <a:r>
              <a:rPr lang="en-US" dirty="0"/>
              <a:t>One can also focus on the software artifact itself, and examine the adequacy of its functionality, reliability, usability, efficiency, maintainability and portability, based on the project specifications, to reveal exemplary or poor coding practices</a:t>
            </a:r>
          </a:p>
          <a:p>
            <a:endParaRPr lang="en-US" dirty="0"/>
          </a:p>
        </p:txBody>
      </p:sp>
    </p:spTree>
    <p:extLst>
      <p:ext uri="{BB962C8B-B14F-4D97-AF65-F5344CB8AC3E}">
        <p14:creationId xmlns:p14="http://schemas.microsoft.com/office/powerpoint/2010/main" val="755665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OSS Production</a:t>
            </a:r>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t>Concerns have also been expressed regarding the OSS software production process.</a:t>
            </a:r>
          </a:p>
          <a:p>
            <a:r>
              <a:rPr lang="en-US" dirty="0"/>
              <a:t>If the development process is not carefully directed, it may lead to either developer redundancy and duplicate efforts, or incomplete efforts and unimplemented tasks.</a:t>
            </a:r>
          </a:p>
          <a:p>
            <a:r>
              <a:rPr lang="en-US" dirty="0"/>
              <a:t>Extensive reuse of code by large numbers of developers requires very careful coordination</a:t>
            </a:r>
          </a:p>
          <a:p>
            <a:r>
              <a:rPr lang="en-US" dirty="0"/>
              <a:t>The frequent release schedule may motivate users and improve code tracking, however it may also lead to unstable code</a:t>
            </a:r>
          </a:p>
          <a:p>
            <a:endParaRPr lang="en-US" dirty="0"/>
          </a:p>
        </p:txBody>
      </p:sp>
    </p:spTree>
    <p:extLst>
      <p:ext uri="{BB962C8B-B14F-4D97-AF65-F5344CB8AC3E}">
        <p14:creationId xmlns:p14="http://schemas.microsoft.com/office/powerpoint/2010/main" val="3640669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OSS Production</a:t>
            </a:r>
          </a:p>
        </p:txBody>
      </p:sp>
      <p:sp>
        <p:nvSpPr>
          <p:cNvPr id="3" name="Content Placeholder 2"/>
          <p:cNvSpPr>
            <a:spLocks noGrp="1"/>
          </p:cNvSpPr>
          <p:nvPr>
            <p:ph sz="quarter" idx="1"/>
          </p:nvPr>
        </p:nvSpPr>
        <p:spPr/>
        <p:txBody>
          <a:bodyPr/>
          <a:lstStyle/>
          <a:p>
            <a:r>
              <a:rPr lang="en-US" dirty="0"/>
              <a:t>Difference between the software production process followed within an OSS project and a proprietary software firm</a:t>
            </a:r>
          </a:p>
        </p:txBody>
      </p:sp>
      <p:graphicFrame>
        <p:nvGraphicFramePr>
          <p:cNvPr id="5" name="Table 4"/>
          <p:cNvGraphicFramePr>
            <a:graphicFrameLocks noGrp="1"/>
          </p:cNvGraphicFramePr>
          <p:nvPr>
            <p:extLst>
              <p:ext uri="{D42A27DB-BD31-4B8C-83A1-F6EECF244321}">
                <p14:modId xmlns:p14="http://schemas.microsoft.com/office/powerpoint/2010/main" val="2926865068"/>
              </p:ext>
            </p:extLst>
          </p:nvPr>
        </p:nvGraphicFramePr>
        <p:xfrm>
          <a:off x="914400" y="2941320"/>
          <a:ext cx="8077200" cy="3837999"/>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364342">
                <a:tc>
                  <a:txBody>
                    <a:bodyPr/>
                    <a:lstStyle/>
                    <a:p>
                      <a:endParaRPr lang="en-US" dirty="0"/>
                    </a:p>
                  </a:txBody>
                  <a:tcPr/>
                </a:tc>
                <a:tc>
                  <a:txBody>
                    <a:bodyPr/>
                    <a:lstStyle/>
                    <a:p>
                      <a:r>
                        <a:rPr lang="en-US" dirty="0"/>
                        <a:t>Open</a:t>
                      </a:r>
                      <a:r>
                        <a:rPr lang="en-US" baseline="0" dirty="0"/>
                        <a:t> </a:t>
                      </a:r>
                      <a:r>
                        <a:rPr lang="en-US" dirty="0"/>
                        <a:t>Source Software</a:t>
                      </a:r>
                    </a:p>
                  </a:txBody>
                  <a:tcPr/>
                </a:tc>
                <a:tc>
                  <a:txBody>
                    <a:bodyPr/>
                    <a:lstStyle/>
                    <a:p>
                      <a:r>
                        <a:rPr lang="en-US" dirty="0"/>
                        <a:t>Proprietary</a:t>
                      </a:r>
                      <a:r>
                        <a:rPr lang="en-US" baseline="0" dirty="0"/>
                        <a:t> Software</a:t>
                      </a:r>
                      <a:endParaRPr lang="en-US" dirty="0"/>
                    </a:p>
                  </a:txBody>
                  <a:tcPr/>
                </a:tc>
                <a:extLst>
                  <a:ext uri="{0D108BD9-81ED-4DB2-BD59-A6C34878D82A}">
                    <a16:rowId xmlns:a16="http://schemas.microsoft.com/office/drawing/2014/main" val="10000"/>
                  </a:ext>
                </a:extLst>
              </a:tr>
              <a:tr h="364342">
                <a:tc gridSpan="3">
                  <a:txBody>
                    <a:bodyPr/>
                    <a:lstStyle/>
                    <a:p>
                      <a:r>
                        <a:rPr kumimoji="0" lang="en-US" sz="1800" b="0" i="1" u="none" strike="noStrike" kern="1200" baseline="0" dirty="0">
                          <a:solidFill>
                            <a:schemeClr val="tx1"/>
                          </a:solidFill>
                          <a:latin typeface="+mn-lt"/>
                          <a:ea typeface="+mn-ea"/>
                          <a:cs typeface="+mn-cs"/>
                        </a:rPr>
                        <a:t>Developer community organization</a:t>
                      </a:r>
                      <a:endParaRPr lang="en-US" dirty="0"/>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364342">
                <a:tc>
                  <a:txBody>
                    <a:bodyPr/>
                    <a:lstStyle/>
                    <a:p>
                      <a:r>
                        <a:rPr kumimoji="0" lang="en-US" sz="1800" b="0" i="0" u="none" strike="noStrike" kern="1200" baseline="0" dirty="0">
                          <a:solidFill>
                            <a:schemeClr val="tx1"/>
                          </a:solidFill>
                          <a:latin typeface="+mn-lt"/>
                          <a:ea typeface="+mn-ea"/>
                          <a:cs typeface="+mn-cs"/>
                        </a:rPr>
                        <a:t>1</a:t>
                      </a:r>
                    </a:p>
                  </a:txBody>
                  <a:tcPr/>
                </a:tc>
                <a:tc>
                  <a:txBody>
                    <a:bodyPr/>
                    <a:lstStyle/>
                    <a:p>
                      <a:r>
                        <a:rPr kumimoji="0" lang="en-US" sz="1800" b="0" i="0" u="none" strike="noStrike" kern="1200" baseline="0" dirty="0">
                          <a:solidFill>
                            <a:schemeClr val="tx1"/>
                          </a:solidFill>
                          <a:latin typeface="+mn-lt"/>
                          <a:ea typeface="+mn-ea"/>
                          <a:cs typeface="+mn-cs"/>
                        </a:rPr>
                        <a:t>Individuals or large, open, variable </a:t>
                      </a:r>
                    </a:p>
                  </a:txBody>
                  <a:tcPr/>
                </a:tc>
                <a:tc>
                  <a:txBody>
                    <a:bodyPr/>
                    <a:lstStyle/>
                    <a:p>
                      <a:r>
                        <a:rPr kumimoji="0" lang="en-US" sz="1800" b="0" i="0" u="none" strike="noStrike" kern="1200" baseline="0" dirty="0">
                          <a:solidFill>
                            <a:schemeClr val="tx1"/>
                          </a:solidFill>
                          <a:latin typeface="+mn-lt"/>
                          <a:ea typeface="+mn-ea"/>
                          <a:cs typeface="+mn-cs"/>
                        </a:rPr>
                        <a:t>Company employees</a:t>
                      </a:r>
                      <a:endParaRPr lang="en-US" dirty="0"/>
                    </a:p>
                  </a:txBody>
                  <a:tcPr/>
                </a:tc>
                <a:extLst>
                  <a:ext uri="{0D108BD9-81ED-4DB2-BD59-A6C34878D82A}">
                    <a16:rowId xmlns:a16="http://schemas.microsoft.com/office/drawing/2014/main" val="10002"/>
                  </a:ext>
                </a:extLst>
              </a:tr>
              <a:tr h="364342">
                <a:tc>
                  <a:txBody>
                    <a:bodyPr/>
                    <a:lstStyle/>
                    <a:p>
                      <a:r>
                        <a:rPr lang="en-US" dirty="0"/>
                        <a:t>2</a:t>
                      </a:r>
                    </a:p>
                  </a:txBody>
                  <a:tcPr/>
                </a:tc>
                <a:tc>
                  <a:txBody>
                    <a:bodyPr/>
                    <a:lstStyle/>
                    <a:p>
                      <a:r>
                        <a:rPr kumimoji="0" lang="en-US" sz="1800" b="0" i="0" u="none" strike="noStrike" kern="1200" baseline="0" dirty="0">
                          <a:solidFill>
                            <a:schemeClr val="tx1"/>
                          </a:solidFill>
                          <a:latin typeface="+mn-lt"/>
                          <a:ea typeface="+mn-ea"/>
                          <a:cs typeface="+mn-cs"/>
                        </a:rPr>
                        <a:t>Widespread ad hoc collaboration</a:t>
                      </a:r>
                      <a:endParaRPr lang="en-US" dirty="0"/>
                    </a:p>
                  </a:txBody>
                  <a:tcPr/>
                </a:tc>
                <a:tc>
                  <a:txBody>
                    <a:bodyPr/>
                    <a:lstStyle/>
                    <a:p>
                      <a:r>
                        <a:rPr kumimoji="0" lang="en-US" sz="1800" b="0" i="0" u="none" strike="noStrike" kern="1200" baseline="0" dirty="0">
                          <a:solidFill>
                            <a:schemeClr val="tx1"/>
                          </a:solidFill>
                          <a:latin typeface="+mn-lt"/>
                          <a:ea typeface="+mn-ea"/>
                          <a:cs typeface="+mn-cs"/>
                        </a:rPr>
                        <a:t>Corporate culture</a:t>
                      </a:r>
                      <a:endParaRPr lang="en-US" dirty="0"/>
                    </a:p>
                  </a:txBody>
                  <a:tcPr/>
                </a:tc>
                <a:extLst>
                  <a:ext uri="{0D108BD9-81ED-4DB2-BD59-A6C34878D82A}">
                    <a16:rowId xmlns:a16="http://schemas.microsoft.com/office/drawing/2014/main" val="10003"/>
                  </a:ext>
                </a:extLst>
              </a:tr>
              <a:tr h="364342">
                <a:tc>
                  <a:txBody>
                    <a:bodyPr/>
                    <a:lstStyle/>
                    <a:p>
                      <a:r>
                        <a:rPr lang="en-US" dirty="0"/>
                        <a:t>3</a:t>
                      </a:r>
                    </a:p>
                  </a:txBody>
                  <a:tcPr/>
                </a:tc>
                <a:tc>
                  <a:txBody>
                    <a:bodyPr/>
                    <a:lstStyle/>
                    <a:p>
                      <a:r>
                        <a:rPr kumimoji="0" lang="en-US" sz="1800" b="0" i="0" u="none" strike="noStrike" kern="1200" baseline="0" dirty="0">
                          <a:solidFill>
                            <a:schemeClr val="tx1"/>
                          </a:solidFill>
                          <a:latin typeface="+mn-lt"/>
                          <a:ea typeface="+mn-ea"/>
                          <a:cs typeface="+mn-cs"/>
                        </a:rPr>
                        <a:t>Enthusiastic, motivated, hacker culture</a:t>
                      </a:r>
                      <a:endParaRPr lang="en-US" dirty="0"/>
                    </a:p>
                  </a:txBody>
                  <a:tcPr/>
                </a:tc>
                <a:tc>
                  <a:txBody>
                    <a:bodyPr/>
                    <a:lstStyle/>
                    <a:p>
                      <a:r>
                        <a:rPr kumimoji="0" lang="en-US" sz="1800" b="0" i="0" u="none" strike="noStrike" kern="1200" baseline="0" dirty="0">
                          <a:solidFill>
                            <a:schemeClr val="tx1"/>
                          </a:solidFill>
                          <a:latin typeface="+mn-lt"/>
                          <a:ea typeface="+mn-ea"/>
                          <a:cs typeface="+mn-cs"/>
                        </a:rPr>
                        <a:t>Potential conflicts, friction</a:t>
                      </a:r>
                      <a:endParaRPr lang="en-US" dirty="0"/>
                    </a:p>
                  </a:txBody>
                  <a:tcPr/>
                </a:tc>
                <a:extLst>
                  <a:ext uri="{0D108BD9-81ED-4DB2-BD59-A6C34878D82A}">
                    <a16:rowId xmlns:a16="http://schemas.microsoft.com/office/drawing/2014/main" val="10004"/>
                  </a:ext>
                </a:extLst>
              </a:tr>
              <a:tr h="637599">
                <a:tc>
                  <a:txBody>
                    <a:bodyPr/>
                    <a:lstStyle/>
                    <a:p>
                      <a:r>
                        <a:rPr lang="en-US" dirty="0"/>
                        <a:t>4</a:t>
                      </a:r>
                    </a:p>
                  </a:txBody>
                  <a:tcPr/>
                </a:tc>
                <a:tc>
                  <a:txBody>
                    <a:bodyPr/>
                    <a:lstStyle/>
                    <a:p>
                      <a:r>
                        <a:rPr kumimoji="0" lang="en-US" sz="1800" b="0" i="0" u="none" strike="noStrike" kern="1200" baseline="0" dirty="0">
                          <a:solidFill>
                            <a:schemeClr val="tx1"/>
                          </a:solidFill>
                          <a:latin typeface="+mn-lt"/>
                          <a:ea typeface="+mn-ea"/>
                          <a:cs typeface="+mn-cs"/>
                        </a:rPr>
                        <a:t>End-user involvement is high</a:t>
                      </a:r>
                      <a:endParaRPr lang="en-US" dirty="0"/>
                    </a:p>
                  </a:txBody>
                  <a:tcPr/>
                </a:tc>
                <a:tc>
                  <a:txBody>
                    <a:bodyPr/>
                    <a:lstStyle/>
                    <a:p>
                      <a:r>
                        <a:rPr kumimoji="0" lang="en-US" sz="1800" b="0" i="0" u="none" strike="noStrike" kern="1200" baseline="0" dirty="0">
                          <a:solidFill>
                            <a:schemeClr val="tx1"/>
                          </a:solidFill>
                          <a:latin typeface="+mn-lt"/>
                          <a:ea typeface="+mn-ea"/>
                          <a:cs typeface="+mn-cs"/>
                        </a:rPr>
                        <a:t>End-user involvement low (but rising)</a:t>
                      </a:r>
                      <a:endParaRPr lang="en-US" dirty="0"/>
                    </a:p>
                  </a:txBody>
                  <a:tcPr/>
                </a:tc>
                <a:extLst>
                  <a:ext uri="{0D108BD9-81ED-4DB2-BD59-A6C34878D82A}">
                    <a16:rowId xmlns:a16="http://schemas.microsoft.com/office/drawing/2014/main" val="10005"/>
                  </a:ext>
                </a:extLst>
              </a:tr>
              <a:tr h="364342">
                <a:tc gridSpan="3">
                  <a:txBody>
                    <a:bodyPr/>
                    <a:lstStyle/>
                    <a:p>
                      <a:r>
                        <a:rPr kumimoji="0" lang="en-US" sz="1800" b="0" i="1" u="none" strike="noStrike" kern="1200" baseline="0" dirty="0">
                          <a:solidFill>
                            <a:schemeClr val="tx1"/>
                          </a:solidFill>
                          <a:latin typeface="+mn-lt"/>
                          <a:ea typeface="+mn-ea"/>
                          <a:cs typeface="+mn-cs"/>
                        </a:rPr>
                        <a:t>Governance and project management</a:t>
                      </a:r>
                      <a:endParaRPr lang="en-US" dirty="0"/>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6"/>
                  </a:ext>
                </a:extLst>
              </a:tr>
              <a:tr h="364342">
                <a:tc>
                  <a:txBody>
                    <a:bodyPr/>
                    <a:lstStyle/>
                    <a:p>
                      <a:r>
                        <a:rPr lang="en-US" dirty="0"/>
                        <a:t>1</a:t>
                      </a:r>
                    </a:p>
                  </a:txBody>
                  <a:tcPr/>
                </a:tc>
                <a:tc>
                  <a:txBody>
                    <a:bodyPr/>
                    <a:lstStyle/>
                    <a:p>
                      <a:r>
                        <a:rPr kumimoji="0" lang="en-US" sz="1800" b="0" i="0" u="none" strike="noStrike" kern="1200" baseline="0" dirty="0">
                          <a:solidFill>
                            <a:schemeClr val="tx1"/>
                          </a:solidFill>
                          <a:latin typeface="+mn-lt"/>
                          <a:ea typeface="+mn-ea"/>
                          <a:cs typeface="+mn-cs"/>
                        </a:rPr>
                        <a:t>Informal management structure</a:t>
                      </a:r>
                      <a:endParaRPr lang="en-US" dirty="0"/>
                    </a:p>
                  </a:txBody>
                  <a:tcPr/>
                </a:tc>
                <a:tc>
                  <a:txBody>
                    <a:bodyPr/>
                    <a:lstStyle/>
                    <a:p>
                      <a:r>
                        <a:rPr kumimoji="0" lang="en-US" sz="1800" b="0" i="0" u="none" strike="noStrike" kern="1200" baseline="0" dirty="0">
                          <a:solidFill>
                            <a:schemeClr val="tx1"/>
                          </a:solidFill>
                          <a:latin typeface="+mn-lt"/>
                          <a:ea typeface="+mn-ea"/>
                          <a:cs typeface="+mn-cs"/>
                        </a:rPr>
                        <a:t>Strict hierarchical management</a:t>
                      </a:r>
                      <a:endParaRPr lang="en-US" dirty="0"/>
                    </a:p>
                  </a:txBody>
                  <a:tcPr/>
                </a:tc>
                <a:extLst>
                  <a:ext uri="{0D108BD9-81ED-4DB2-BD59-A6C34878D82A}">
                    <a16:rowId xmlns:a16="http://schemas.microsoft.com/office/drawing/2014/main" val="10007"/>
                  </a:ext>
                </a:extLst>
              </a:tr>
              <a:tr h="364342">
                <a:tc>
                  <a:txBody>
                    <a:bodyPr/>
                    <a:lstStyle/>
                    <a:p>
                      <a:r>
                        <a:rPr lang="en-US" dirty="0"/>
                        <a:t>2</a:t>
                      </a:r>
                    </a:p>
                  </a:txBody>
                  <a:tcPr/>
                </a:tc>
                <a:tc>
                  <a:txBody>
                    <a:bodyPr/>
                    <a:lstStyle/>
                    <a:p>
                      <a:r>
                        <a:rPr kumimoji="0" lang="en-US" sz="1800" b="0" i="0" u="none" strike="noStrike" kern="1200" baseline="0" dirty="0">
                          <a:solidFill>
                            <a:schemeClr val="tx1"/>
                          </a:solidFill>
                          <a:latin typeface="+mn-lt"/>
                          <a:ea typeface="+mn-ea"/>
                          <a:cs typeface="+mn-cs"/>
                        </a:rPr>
                        <a:t>Decisions taken through code contributions, voting, discussions, disagreements</a:t>
                      </a:r>
                      <a:endParaRPr lang="en-US" dirty="0"/>
                    </a:p>
                  </a:txBody>
                  <a:tcPr/>
                </a:tc>
                <a:tc>
                  <a:txBody>
                    <a:bodyPr/>
                    <a:lstStyle/>
                    <a:p>
                      <a:r>
                        <a:rPr kumimoji="0" lang="en-US" sz="1800" b="0" i="0" u="none" strike="noStrike" kern="1200" baseline="0" dirty="0">
                          <a:solidFill>
                            <a:schemeClr val="tx1"/>
                          </a:solidFill>
                          <a:latin typeface="+mn-lt"/>
                          <a:ea typeface="+mn-ea"/>
                          <a:cs typeface="+mn-cs"/>
                        </a:rPr>
                        <a:t>Decisions taken by management</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09897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OSS Production</a:t>
            </a:r>
          </a:p>
        </p:txBody>
      </p:sp>
      <p:sp>
        <p:nvSpPr>
          <p:cNvPr id="3" name="Content Placeholder 2"/>
          <p:cNvSpPr>
            <a:spLocks noGrp="1"/>
          </p:cNvSpPr>
          <p:nvPr>
            <p:ph sz="quarter" idx="1"/>
          </p:nvPr>
        </p:nvSpPr>
        <p:spPr/>
        <p:txBody>
          <a:bodyPr/>
          <a:lstStyle/>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459085298"/>
              </p:ext>
            </p:extLst>
          </p:nvPr>
        </p:nvGraphicFramePr>
        <p:xfrm>
          <a:off x="533400" y="1676400"/>
          <a:ext cx="8077200" cy="4876798"/>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387384">
                <a:tc>
                  <a:txBody>
                    <a:bodyPr/>
                    <a:lstStyle/>
                    <a:p>
                      <a:endParaRPr lang="en-US" dirty="0"/>
                    </a:p>
                  </a:txBody>
                  <a:tcPr/>
                </a:tc>
                <a:tc>
                  <a:txBody>
                    <a:bodyPr/>
                    <a:lstStyle/>
                    <a:p>
                      <a:r>
                        <a:rPr lang="en-US" dirty="0"/>
                        <a:t>Open</a:t>
                      </a:r>
                      <a:r>
                        <a:rPr lang="en-US" baseline="0" dirty="0"/>
                        <a:t> </a:t>
                      </a:r>
                      <a:r>
                        <a:rPr lang="en-US" dirty="0"/>
                        <a:t>Source Software</a:t>
                      </a:r>
                    </a:p>
                  </a:txBody>
                  <a:tcPr/>
                </a:tc>
                <a:tc>
                  <a:txBody>
                    <a:bodyPr/>
                    <a:lstStyle/>
                    <a:p>
                      <a:r>
                        <a:rPr lang="en-US" dirty="0"/>
                        <a:t>Proprietary</a:t>
                      </a:r>
                      <a:r>
                        <a:rPr lang="en-US" baseline="0" dirty="0"/>
                        <a:t> Software</a:t>
                      </a:r>
                      <a:endParaRPr lang="en-US" dirty="0"/>
                    </a:p>
                  </a:txBody>
                  <a:tcPr/>
                </a:tc>
                <a:extLst>
                  <a:ext uri="{0D108BD9-81ED-4DB2-BD59-A6C34878D82A}">
                    <a16:rowId xmlns:a16="http://schemas.microsoft.com/office/drawing/2014/main" val="10000"/>
                  </a:ext>
                </a:extLst>
              </a:tr>
              <a:tr h="387384">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baseline="0" dirty="0">
                          <a:solidFill>
                            <a:schemeClr val="tx1"/>
                          </a:solidFill>
                          <a:latin typeface="+mn-lt"/>
                          <a:ea typeface="+mn-ea"/>
                          <a:cs typeface="+mn-cs"/>
                        </a:rPr>
                        <a:t>Governance and project management</a:t>
                      </a:r>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77922">
                <a:tc>
                  <a:txBody>
                    <a:bodyPr/>
                    <a:lstStyle/>
                    <a:p>
                      <a:r>
                        <a:rPr lang="en-US" dirty="0"/>
                        <a:t>3</a:t>
                      </a:r>
                    </a:p>
                  </a:txBody>
                  <a:tcPr/>
                </a:tc>
                <a:tc>
                  <a:txBody>
                    <a:bodyPr/>
                    <a:lstStyle/>
                    <a:p>
                      <a:r>
                        <a:rPr kumimoji="0" lang="en-US" sz="1800" b="0" i="0" u="none" strike="noStrike" kern="1200" baseline="0" dirty="0">
                          <a:solidFill>
                            <a:schemeClr val="tx1"/>
                          </a:solidFill>
                          <a:latin typeface="+mn-lt"/>
                          <a:ea typeface="+mn-ea"/>
                          <a:cs typeface="+mn-cs"/>
                        </a:rPr>
                        <a:t>Responsibilities and tasks allocated</a:t>
                      </a:r>
                    </a:p>
                    <a:p>
                      <a:r>
                        <a:rPr kumimoji="0" lang="en-US" sz="1800" b="0" i="0" u="none" strike="noStrike" kern="1200" baseline="0" dirty="0">
                          <a:solidFill>
                            <a:schemeClr val="tx1"/>
                          </a:solidFill>
                          <a:latin typeface="+mn-lt"/>
                          <a:ea typeface="+mn-ea"/>
                          <a:cs typeface="+mn-cs"/>
                        </a:rPr>
                        <a:t>through fluid, informal procedures</a:t>
                      </a:r>
                      <a:endParaRPr lang="en-US" dirty="0"/>
                    </a:p>
                  </a:txBody>
                  <a:tcPr/>
                </a:tc>
                <a:tc>
                  <a:txBody>
                    <a:bodyPr/>
                    <a:lstStyle/>
                    <a:p>
                      <a:r>
                        <a:rPr kumimoji="0" lang="en-US" sz="1800" b="0" i="0" u="none" strike="noStrike" kern="1200" baseline="0" dirty="0">
                          <a:solidFill>
                            <a:schemeClr val="tx1"/>
                          </a:solidFill>
                          <a:latin typeface="+mn-lt"/>
                          <a:ea typeface="+mn-ea"/>
                          <a:cs typeface="+mn-cs"/>
                        </a:rPr>
                        <a:t>Responsibilities and tasks strictly assigned</a:t>
                      </a:r>
                    </a:p>
                    <a:p>
                      <a:r>
                        <a:rPr kumimoji="0" lang="en-US" sz="1800" b="0" i="0" u="none" strike="noStrike" kern="1200" baseline="0" dirty="0">
                          <a:solidFill>
                            <a:schemeClr val="tx1"/>
                          </a:solidFill>
                          <a:latin typeface="+mn-lt"/>
                          <a:ea typeface="+mn-ea"/>
                          <a:cs typeface="+mn-cs"/>
                        </a:rPr>
                        <a:t>by management</a:t>
                      </a:r>
                      <a:endParaRPr lang="en-US" dirty="0"/>
                    </a:p>
                  </a:txBody>
                  <a:tcPr/>
                </a:tc>
                <a:extLst>
                  <a:ext uri="{0D108BD9-81ED-4DB2-BD59-A6C34878D82A}">
                    <a16:rowId xmlns:a16="http://schemas.microsoft.com/office/drawing/2014/main" val="10002"/>
                  </a:ext>
                </a:extLst>
              </a:tr>
              <a:tr h="677922">
                <a:tc>
                  <a:txBody>
                    <a:bodyPr/>
                    <a:lstStyle/>
                    <a:p>
                      <a:r>
                        <a:rPr lang="en-US" dirty="0"/>
                        <a:t>4</a:t>
                      </a:r>
                    </a:p>
                  </a:txBody>
                  <a:tcPr/>
                </a:tc>
                <a:tc>
                  <a:txBody>
                    <a:bodyPr/>
                    <a:lstStyle/>
                    <a:p>
                      <a:r>
                        <a:rPr kumimoji="0" lang="en-US" sz="1800" b="0" i="0" u="none" strike="noStrike" kern="1200" baseline="0" dirty="0">
                          <a:solidFill>
                            <a:schemeClr val="tx1"/>
                          </a:solidFill>
                          <a:latin typeface="+mn-lt"/>
                          <a:ea typeface="+mn-ea"/>
                          <a:cs typeface="+mn-cs"/>
                        </a:rPr>
                        <a:t>Possibilities for tasks without developers, forking, duplicate efforts</a:t>
                      </a:r>
                      <a:endParaRPr lang="en-US" dirty="0"/>
                    </a:p>
                  </a:txBody>
                  <a:tcPr/>
                </a:tc>
                <a:tc>
                  <a:txBody>
                    <a:bodyPr/>
                    <a:lstStyle/>
                    <a:p>
                      <a:r>
                        <a:rPr kumimoji="0" lang="en-US" sz="1800" b="0" i="0" u="none" strike="noStrike" kern="1200" baseline="0" dirty="0">
                          <a:solidFill>
                            <a:schemeClr val="tx1"/>
                          </a:solidFill>
                          <a:latin typeface="+mn-lt"/>
                          <a:ea typeface="+mn-ea"/>
                          <a:cs typeface="+mn-cs"/>
                        </a:rPr>
                        <a:t>Organized control of resource allocation</a:t>
                      </a:r>
                    </a:p>
                    <a:p>
                      <a:r>
                        <a:rPr kumimoji="0" lang="en-US" sz="1800" b="0" i="0" u="none" strike="noStrike" kern="1200" baseline="0" dirty="0">
                          <a:solidFill>
                            <a:schemeClr val="tx1"/>
                          </a:solidFill>
                          <a:latin typeface="+mn-lt"/>
                          <a:ea typeface="+mn-ea"/>
                          <a:cs typeface="+mn-cs"/>
                        </a:rPr>
                        <a:t>and effort management</a:t>
                      </a:r>
                      <a:endParaRPr lang="en-US" dirty="0"/>
                    </a:p>
                  </a:txBody>
                  <a:tcPr/>
                </a:tc>
                <a:extLst>
                  <a:ext uri="{0D108BD9-81ED-4DB2-BD59-A6C34878D82A}">
                    <a16:rowId xmlns:a16="http://schemas.microsoft.com/office/drawing/2014/main" val="10003"/>
                  </a:ext>
                </a:extLst>
              </a:tr>
              <a:tr h="421881">
                <a:tc gridSpan="3">
                  <a:txBody>
                    <a:bodyPr/>
                    <a:lstStyle/>
                    <a:p>
                      <a:r>
                        <a:rPr kumimoji="0" lang="en-US" sz="1800" b="0" i="1" u="none" strike="noStrike" kern="1200" baseline="0" dirty="0">
                          <a:solidFill>
                            <a:schemeClr val="tx1"/>
                          </a:solidFill>
                          <a:latin typeface="+mn-lt"/>
                          <a:ea typeface="+mn-ea"/>
                          <a:cs typeface="+mn-cs"/>
                        </a:rPr>
                        <a:t>Software development procedures</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4"/>
                  </a:ext>
                </a:extLst>
              </a:tr>
              <a:tr h="968461">
                <a:tc>
                  <a:txBody>
                    <a:bodyPr/>
                    <a:lstStyle/>
                    <a:p>
                      <a:r>
                        <a:rPr lang="en-US" dirty="0"/>
                        <a:t>1</a:t>
                      </a:r>
                    </a:p>
                  </a:txBody>
                  <a:tcPr/>
                </a:tc>
                <a:tc>
                  <a:txBody>
                    <a:bodyPr/>
                    <a:lstStyle/>
                    <a:p>
                      <a:r>
                        <a:rPr kumimoji="0" lang="en-US" sz="1800" b="0" i="0" u="none" strike="noStrike" kern="1200" baseline="0" dirty="0">
                          <a:solidFill>
                            <a:schemeClr val="tx1"/>
                          </a:solidFill>
                          <a:latin typeface="+mn-lt"/>
                          <a:ea typeface="+mn-ea"/>
                          <a:cs typeface="+mn-cs"/>
                        </a:rPr>
                        <a:t>Innovation and technological considerations more than financial ones affect decisions</a:t>
                      </a:r>
                      <a:endParaRPr lang="en-US" dirty="0"/>
                    </a:p>
                  </a:txBody>
                  <a:tcPr/>
                </a:tc>
                <a:tc>
                  <a:txBody>
                    <a:bodyPr/>
                    <a:lstStyle/>
                    <a:p>
                      <a:r>
                        <a:rPr kumimoji="0" lang="en-US" sz="1800" b="0" i="0" u="none" strike="noStrike" kern="1200" baseline="0" dirty="0">
                          <a:solidFill>
                            <a:schemeClr val="tx1"/>
                          </a:solidFill>
                          <a:latin typeface="+mn-lt"/>
                          <a:ea typeface="+mn-ea"/>
                          <a:cs typeface="+mn-cs"/>
                        </a:rPr>
                        <a:t>Decisions mostly economically driven</a:t>
                      </a:r>
                      <a:endParaRPr lang="en-US" dirty="0"/>
                    </a:p>
                  </a:txBody>
                  <a:tcPr/>
                </a:tc>
                <a:extLst>
                  <a:ext uri="{0D108BD9-81ED-4DB2-BD59-A6C34878D82A}">
                    <a16:rowId xmlns:a16="http://schemas.microsoft.com/office/drawing/2014/main" val="10005"/>
                  </a:ext>
                </a:extLst>
              </a:tr>
              <a:tr h="677922">
                <a:tc>
                  <a:txBody>
                    <a:bodyPr/>
                    <a:lstStyle/>
                    <a:p>
                      <a:r>
                        <a:rPr lang="en-US" dirty="0"/>
                        <a:t>2</a:t>
                      </a:r>
                    </a:p>
                  </a:txBody>
                  <a:tcPr/>
                </a:tc>
                <a:tc>
                  <a:txBody>
                    <a:bodyPr/>
                    <a:lstStyle/>
                    <a:p>
                      <a:r>
                        <a:rPr kumimoji="0" lang="en-US" sz="1800" b="0" i="0" u="none" strike="noStrike" kern="1200" baseline="0" dirty="0">
                          <a:solidFill>
                            <a:schemeClr val="tx1"/>
                          </a:solidFill>
                          <a:latin typeface="+mn-lt"/>
                          <a:ea typeface="+mn-ea"/>
                          <a:cs typeface="+mn-cs"/>
                        </a:rPr>
                        <a:t>Massively parallel debugging and peer reviewing processes</a:t>
                      </a:r>
                      <a:endParaRPr lang="en-US" dirty="0"/>
                    </a:p>
                  </a:txBody>
                  <a:tcPr/>
                </a:tc>
                <a:tc>
                  <a:txBody>
                    <a:bodyPr/>
                    <a:lstStyle/>
                    <a:p>
                      <a:r>
                        <a:rPr kumimoji="0" lang="en-US" sz="1800" b="0" i="0" u="none" strike="noStrike" kern="1200" baseline="0" dirty="0">
                          <a:solidFill>
                            <a:schemeClr val="tx1"/>
                          </a:solidFill>
                          <a:latin typeface="+mn-lt"/>
                          <a:ea typeface="+mn-ea"/>
                          <a:cs typeface="+mn-cs"/>
                        </a:rPr>
                        <a:t>More isolated efforts, source code not</a:t>
                      </a:r>
                    </a:p>
                    <a:p>
                      <a:r>
                        <a:rPr kumimoji="0" lang="en-US" sz="1800" b="0" i="0" u="none" strike="noStrike" kern="1200" baseline="0" dirty="0">
                          <a:solidFill>
                            <a:schemeClr val="tx1"/>
                          </a:solidFill>
                          <a:latin typeface="+mn-lt"/>
                          <a:ea typeface="+mn-ea"/>
                          <a:cs typeface="+mn-cs"/>
                        </a:rPr>
                        <a:t>shared</a:t>
                      </a:r>
                      <a:endParaRPr lang="en-US" dirty="0"/>
                    </a:p>
                  </a:txBody>
                  <a:tcPr/>
                </a:tc>
                <a:extLst>
                  <a:ext uri="{0D108BD9-81ED-4DB2-BD59-A6C34878D82A}">
                    <a16:rowId xmlns:a16="http://schemas.microsoft.com/office/drawing/2014/main" val="10006"/>
                  </a:ext>
                </a:extLst>
              </a:tr>
              <a:tr h="677922">
                <a:tc>
                  <a:txBody>
                    <a:bodyPr/>
                    <a:lstStyle/>
                    <a:p>
                      <a:r>
                        <a:rPr lang="en-US" dirty="0"/>
                        <a:t>3</a:t>
                      </a:r>
                    </a:p>
                  </a:txBody>
                  <a:tcPr/>
                </a:tc>
                <a:tc>
                  <a:txBody>
                    <a:bodyPr/>
                    <a:lstStyle/>
                    <a:p>
                      <a:r>
                        <a:rPr kumimoji="0" lang="en-US" sz="1800" b="0" i="0" u="none" strike="noStrike" kern="1200" baseline="0" dirty="0">
                          <a:solidFill>
                            <a:schemeClr val="tx1"/>
                          </a:solidFill>
                          <a:latin typeface="+mn-lt"/>
                          <a:ea typeface="+mn-ea"/>
                          <a:cs typeface="+mn-cs"/>
                        </a:rPr>
                        <a:t>Design modularity and loose coupling are critical</a:t>
                      </a:r>
                      <a:endParaRPr lang="en-US" dirty="0"/>
                    </a:p>
                  </a:txBody>
                  <a:tcPr/>
                </a:tc>
                <a:tc>
                  <a:txBody>
                    <a:bodyPr/>
                    <a:lstStyle/>
                    <a:p>
                      <a:r>
                        <a:rPr kumimoji="0" lang="en-US" sz="1800" b="0" i="0" u="none" strike="noStrike" kern="1200" baseline="0" dirty="0">
                          <a:solidFill>
                            <a:schemeClr val="tx1"/>
                          </a:solidFill>
                          <a:latin typeface="+mn-lt"/>
                          <a:ea typeface="+mn-ea"/>
                          <a:cs typeface="+mn-cs"/>
                        </a:rPr>
                        <a:t>Design modularity more optional</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47102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OSS Production</a:t>
            </a:r>
          </a:p>
        </p:txBody>
      </p:sp>
      <p:sp>
        <p:nvSpPr>
          <p:cNvPr id="3" name="Content Placeholder 2"/>
          <p:cNvSpPr>
            <a:spLocks noGrp="1"/>
          </p:cNvSpPr>
          <p:nvPr>
            <p:ph sz="quarter" idx="1"/>
          </p:nvPr>
        </p:nvSpPr>
        <p:spPr/>
        <p:txBody>
          <a:bodyPr/>
          <a:lstStyle/>
          <a:p>
            <a:r>
              <a:rPr lang="en-US" dirty="0" err="1"/>
              <a:t>Cont</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3950596907"/>
              </p:ext>
            </p:extLst>
          </p:nvPr>
        </p:nvGraphicFramePr>
        <p:xfrm>
          <a:off x="609600" y="2040069"/>
          <a:ext cx="8117840" cy="4619811"/>
        </p:xfrm>
        <a:graphic>
          <a:graphicData uri="http://schemas.openxmlformats.org/drawingml/2006/table">
            <a:tbl>
              <a:tblPr firstRow="1" bandRow="1">
                <a:tableStyleId>{5940675A-B579-460E-94D1-54222C63F5DA}</a:tableStyleId>
              </a:tblPr>
              <a:tblGrid>
                <a:gridCol w="304800">
                  <a:extLst>
                    <a:ext uri="{9D8B030D-6E8A-4147-A177-3AD203B41FA5}">
                      <a16:colId xmlns:a16="http://schemas.microsoft.com/office/drawing/2014/main" val="20000"/>
                    </a:ext>
                  </a:extLst>
                </a:gridCol>
                <a:gridCol w="377444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365072">
                <a:tc>
                  <a:txBody>
                    <a:bodyPr/>
                    <a:lstStyle/>
                    <a:p>
                      <a:endParaRPr lang="en-US" dirty="0"/>
                    </a:p>
                  </a:txBody>
                  <a:tcPr/>
                </a:tc>
                <a:tc>
                  <a:txBody>
                    <a:bodyPr/>
                    <a:lstStyle/>
                    <a:p>
                      <a:r>
                        <a:rPr lang="en-US" dirty="0"/>
                        <a:t>Open</a:t>
                      </a:r>
                      <a:r>
                        <a:rPr lang="en-US" baseline="0" dirty="0"/>
                        <a:t> </a:t>
                      </a:r>
                      <a:r>
                        <a:rPr lang="en-US" dirty="0"/>
                        <a:t>Source Software</a:t>
                      </a:r>
                    </a:p>
                  </a:txBody>
                  <a:tcPr/>
                </a:tc>
                <a:tc>
                  <a:txBody>
                    <a:bodyPr/>
                    <a:lstStyle/>
                    <a:p>
                      <a:r>
                        <a:rPr lang="en-US" dirty="0"/>
                        <a:t>Proprietary</a:t>
                      </a:r>
                      <a:r>
                        <a:rPr lang="en-US" baseline="0" dirty="0"/>
                        <a:t> Software</a:t>
                      </a:r>
                      <a:endParaRPr lang="en-US" dirty="0"/>
                    </a:p>
                  </a:txBody>
                  <a:tcPr/>
                </a:tc>
                <a:extLst>
                  <a:ext uri="{0D108BD9-81ED-4DB2-BD59-A6C34878D82A}">
                    <a16:rowId xmlns:a16="http://schemas.microsoft.com/office/drawing/2014/main" val="10000"/>
                  </a:ext>
                </a:extLst>
              </a:tr>
              <a:tr h="398331">
                <a:tc gridSpan="3">
                  <a:txBody>
                    <a:bodyPr/>
                    <a:lstStyle/>
                    <a:p>
                      <a:r>
                        <a:rPr kumimoji="0" lang="en-US" sz="1800" b="0" i="1" u="none" strike="noStrike" kern="1200" baseline="0" dirty="0">
                          <a:solidFill>
                            <a:schemeClr val="tx1"/>
                          </a:solidFill>
                          <a:latin typeface="+mn-lt"/>
                          <a:ea typeface="+mn-ea"/>
                          <a:cs typeface="+mn-cs"/>
                        </a:rPr>
                        <a:t>Software development procedures</a:t>
                      </a: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1"/>
                  </a:ext>
                </a:extLst>
              </a:tr>
              <a:tr h="531309">
                <a:tc>
                  <a:txBody>
                    <a:bodyPr/>
                    <a:lstStyle/>
                    <a:p>
                      <a:r>
                        <a:rPr lang="en-US" dirty="0"/>
                        <a:t>4</a:t>
                      </a:r>
                    </a:p>
                  </a:txBody>
                  <a:tcPr/>
                </a:tc>
                <a:tc>
                  <a:txBody>
                    <a:bodyPr/>
                    <a:lstStyle/>
                    <a:p>
                      <a:r>
                        <a:rPr kumimoji="0" lang="en-US" sz="1800" b="0" i="0" u="none" strike="noStrike" kern="1200" baseline="0" dirty="0">
                          <a:solidFill>
                            <a:schemeClr val="tx1"/>
                          </a:solidFill>
                          <a:latin typeface="+mn-lt"/>
                          <a:ea typeface="+mn-ea"/>
                          <a:cs typeface="+mn-cs"/>
                        </a:rPr>
                        <a:t>Requirements arising from project</a:t>
                      </a:r>
                    </a:p>
                    <a:p>
                      <a:r>
                        <a:rPr kumimoji="0" lang="en-US" sz="1800" b="0" i="0" u="none" strike="noStrike" kern="1200" baseline="0" dirty="0">
                          <a:solidFill>
                            <a:schemeClr val="tx1"/>
                          </a:solidFill>
                          <a:latin typeface="+mn-lt"/>
                          <a:ea typeface="+mn-ea"/>
                          <a:cs typeface="+mn-cs"/>
                        </a:rPr>
                        <a:t>community and associated users</a:t>
                      </a:r>
                      <a:endParaRPr lang="en-US" dirty="0"/>
                    </a:p>
                  </a:txBody>
                  <a:tcPr/>
                </a:tc>
                <a:tc>
                  <a:txBody>
                    <a:bodyPr/>
                    <a:lstStyle/>
                    <a:p>
                      <a:r>
                        <a:rPr kumimoji="0" lang="en-US" sz="1800" b="0" i="0" u="none" strike="noStrike" kern="1200" baseline="0" dirty="0">
                          <a:solidFill>
                            <a:schemeClr val="tx1"/>
                          </a:solidFill>
                          <a:latin typeface="+mn-lt"/>
                          <a:ea typeface="+mn-ea"/>
                          <a:cs typeface="+mn-cs"/>
                        </a:rPr>
                        <a:t>Requirements arising primarily from the</a:t>
                      </a:r>
                    </a:p>
                    <a:p>
                      <a:r>
                        <a:rPr kumimoji="0" lang="en-US" sz="1800" b="0" i="0" u="none" strike="noStrike" kern="1200" baseline="0" dirty="0">
                          <a:solidFill>
                            <a:schemeClr val="tx1"/>
                          </a:solidFill>
                          <a:latin typeface="+mn-lt"/>
                          <a:ea typeface="+mn-ea"/>
                          <a:cs typeface="+mn-cs"/>
                        </a:rPr>
                        <a:t>market and formal studies</a:t>
                      </a:r>
                      <a:endParaRPr lang="en-US" dirty="0"/>
                    </a:p>
                  </a:txBody>
                  <a:tcPr/>
                </a:tc>
                <a:extLst>
                  <a:ext uri="{0D108BD9-81ED-4DB2-BD59-A6C34878D82A}">
                    <a16:rowId xmlns:a16="http://schemas.microsoft.com/office/drawing/2014/main" val="10002"/>
                  </a:ext>
                </a:extLst>
              </a:tr>
              <a:tr h="533400">
                <a:tc>
                  <a:txBody>
                    <a:bodyPr/>
                    <a:lstStyle/>
                    <a:p>
                      <a:r>
                        <a:rPr lang="en-US" dirty="0"/>
                        <a:t>5</a:t>
                      </a:r>
                    </a:p>
                  </a:txBody>
                  <a:tcPr/>
                </a:tc>
                <a:tc>
                  <a:txBody>
                    <a:bodyPr/>
                    <a:lstStyle/>
                    <a:p>
                      <a:r>
                        <a:rPr kumimoji="0" lang="en-US" sz="1800" b="0" i="0" u="none" strike="noStrike" kern="1200" baseline="0" dirty="0">
                          <a:solidFill>
                            <a:schemeClr val="tx1"/>
                          </a:solidFill>
                          <a:latin typeface="+mn-lt"/>
                          <a:ea typeface="+mn-ea"/>
                          <a:cs typeface="+mn-cs"/>
                        </a:rPr>
                        <a:t>Documentation sometimes not formally</a:t>
                      </a:r>
                    </a:p>
                    <a:p>
                      <a:r>
                        <a:rPr kumimoji="0" lang="en-US" sz="1800" b="0" i="0" u="none" strike="noStrike" kern="1200" baseline="0" dirty="0">
                          <a:solidFill>
                            <a:schemeClr val="tx1"/>
                          </a:solidFill>
                          <a:latin typeface="+mn-lt"/>
                          <a:ea typeface="+mn-ea"/>
                          <a:cs typeface="+mn-cs"/>
                        </a:rPr>
                        <a:t>developed, sometimes </a:t>
                      </a:r>
                      <a:r>
                        <a:rPr kumimoji="0" lang="en-US" sz="1800" b="0" i="0" u="none" strike="noStrike" kern="1200" baseline="0">
                          <a:solidFill>
                            <a:schemeClr val="tx1"/>
                          </a:solidFill>
                          <a:latin typeface="+mn-lt"/>
                          <a:ea typeface="+mn-ea"/>
                          <a:cs typeface="+mn-cs"/>
                        </a:rPr>
                        <a:t>of lesser quality</a:t>
                      </a:r>
                      <a:endParaRPr lang="en-US" dirty="0"/>
                    </a:p>
                  </a:txBody>
                  <a:tcPr/>
                </a:tc>
                <a:tc>
                  <a:txBody>
                    <a:bodyPr/>
                    <a:lstStyle/>
                    <a:p>
                      <a:r>
                        <a:rPr kumimoji="0" lang="en-US" sz="1800" b="0" i="0" u="none" strike="noStrike" kern="1200" baseline="0" dirty="0">
                          <a:solidFill>
                            <a:schemeClr val="tx1"/>
                          </a:solidFill>
                          <a:latin typeface="+mn-lt"/>
                          <a:ea typeface="+mn-ea"/>
                          <a:cs typeface="+mn-cs"/>
                        </a:rPr>
                        <a:t>More rigorous documentation enforced by</a:t>
                      </a:r>
                    </a:p>
                    <a:p>
                      <a:r>
                        <a:rPr kumimoji="0" lang="en-US" sz="1800" b="0" i="0" u="none" strike="noStrike" kern="1200" baseline="0" dirty="0">
                          <a:solidFill>
                            <a:schemeClr val="tx1"/>
                          </a:solidFill>
                          <a:latin typeface="+mn-lt"/>
                          <a:ea typeface="+mn-ea"/>
                          <a:cs typeface="+mn-cs"/>
                        </a:rPr>
                        <a:t>company standards</a:t>
                      </a:r>
                      <a:endParaRPr lang="en-US" dirty="0"/>
                    </a:p>
                  </a:txBody>
                  <a:tcPr/>
                </a:tc>
                <a:extLst>
                  <a:ext uri="{0D108BD9-81ED-4DB2-BD59-A6C34878D82A}">
                    <a16:rowId xmlns:a16="http://schemas.microsoft.com/office/drawing/2014/main" val="10003"/>
                  </a:ext>
                </a:extLst>
              </a:tr>
              <a:tr h="533400">
                <a:tc>
                  <a:txBody>
                    <a:bodyPr/>
                    <a:lstStyle/>
                    <a:p>
                      <a:r>
                        <a:rPr lang="en-US" dirty="0"/>
                        <a:t>6</a:t>
                      </a:r>
                    </a:p>
                  </a:txBody>
                  <a:tcPr/>
                </a:tc>
                <a:tc>
                  <a:txBody>
                    <a:bodyPr/>
                    <a:lstStyle/>
                    <a:p>
                      <a:r>
                        <a:rPr kumimoji="0" lang="en-US" sz="1800" b="0" i="0" u="none" strike="noStrike" kern="1200" baseline="0" dirty="0">
                          <a:solidFill>
                            <a:schemeClr val="tx1"/>
                          </a:solidFill>
                          <a:latin typeface="+mn-lt"/>
                          <a:ea typeface="+mn-ea"/>
                          <a:cs typeface="+mn-cs"/>
                        </a:rPr>
                        <a:t>Usability issues not always addressed</a:t>
                      </a:r>
                      <a:endParaRPr lang="en-US" dirty="0"/>
                    </a:p>
                  </a:txBody>
                  <a:tcPr/>
                </a:tc>
                <a:tc>
                  <a:txBody>
                    <a:bodyPr/>
                    <a:lstStyle/>
                    <a:p>
                      <a:r>
                        <a:rPr kumimoji="0" lang="en-US" sz="1800" b="0" i="0" u="none" strike="noStrike" kern="1200" baseline="0" dirty="0">
                          <a:solidFill>
                            <a:schemeClr val="tx1"/>
                          </a:solidFill>
                          <a:latin typeface="+mn-lt"/>
                          <a:ea typeface="+mn-ea"/>
                          <a:cs typeface="+mn-cs"/>
                        </a:rPr>
                        <a:t>Considerable emphasis on usability and</a:t>
                      </a:r>
                    </a:p>
                    <a:p>
                      <a:r>
                        <a:rPr kumimoji="0" lang="en-US" sz="1800" b="0" i="0" u="none" strike="noStrike" kern="1200" baseline="0" dirty="0">
                          <a:solidFill>
                            <a:schemeClr val="tx1"/>
                          </a:solidFill>
                          <a:latin typeface="+mn-lt"/>
                          <a:ea typeface="+mn-ea"/>
                          <a:cs typeface="+mn-cs"/>
                        </a:rPr>
                        <a:t>user interfaces</a:t>
                      </a:r>
                      <a:endParaRPr lang="en-US" dirty="0"/>
                    </a:p>
                  </a:txBody>
                  <a:tcPr/>
                </a:tc>
                <a:extLst>
                  <a:ext uri="{0D108BD9-81ED-4DB2-BD59-A6C34878D82A}">
                    <a16:rowId xmlns:a16="http://schemas.microsoft.com/office/drawing/2014/main" val="10004"/>
                  </a:ext>
                </a:extLst>
              </a:tr>
              <a:tr h="381000">
                <a:tc gridSpan="3">
                  <a:txBody>
                    <a:bodyPr/>
                    <a:lstStyle/>
                    <a:p>
                      <a:r>
                        <a:rPr kumimoji="0" lang="en-US" sz="1800" b="0" i="1" u="none" strike="noStrike" kern="1200" baseline="0" dirty="0">
                          <a:solidFill>
                            <a:schemeClr val="tx1"/>
                          </a:solidFill>
                          <a:latin typeface="+mn-lt"/>
                          <a:ea typeface="+mn-ea"/>
                          <a:cs typeface="+mn-cs"/>
                        </a:rPr>
                        <a:t>Technical infrastructure</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5"/>
                  </a:ext>
                </a:extLst>
              </a:tr>
              <a:tr h="533400">
                <a:tc>
                  <a:txBody>
                    <a:bodyPr/>
                    <a:lstStyle/>
                    <a:p>
                      <a:r>
                        <a:rPr lang="en-US" dirty="0"/>
                        <a:t>1</a:t>
                      </a:r>
                    </a:p>
                  </a:txBody>
                  <a:tcPr/>
                </a:tc>
                <a:tc>
                  <a:txBody>
                    <a:bodyPr/>
                    <a:lstStyle/>
                    <a:p>
                      <a:r>
                        <a:rPr kumimoji="0" lang="en-US" sz="1800" b="0" i="0" u="none" strike="noStrike" kern="1200" baseline="0" dirty="0">
                          <a:solidFill>
                            <a:schemeClr val="tx1"/>
                          </a:solidFill>
                          <a:latin typeface="+mn-lt"/>
                          <a:ea typeface="+mn-ea"/>
                          <a:cs typeface="+mn-cs"/>
                        </a:rPr>
                        <a:t>Needs infrastructure for collaboration,</a:t>
                      </a:r>
                    </a:p>
                    <a:p>
                      <a:r>
                        <a:rPr kumimoji="0" lang="en-US" sz="1800" b="0" i="0" u="none" strike="noStrike" kern="1200" baseline="0" dirty="0">
                          <a:solidFill>
                            <a:schemeClr val="tx1"/>
                          </a:solidFill>
                          <a:latin typeface="+mn-lt"/>
                          <a:ea typeface="+mn-ea"/>
                          <a:cs typeface="+mn-cs"/>
                        </a:rPr>
                        <a:t>communication, distributed development</a:t>
                      </a:r>
                      <a:endParaRPr lang="en-US" dirty="0"/>
                    </a:p>
                  </a:txBody>
                  <a:tcPr/>
                </a:tc>
                <a:tc>
                  <a:txBody>
                    <a:bodyPr/>
                    <a:lstStyle/>
                    <a:p>
                      <a:r>
                        <a:rPr kumimoji="0" lang="en-US" sz="1800" b="0" i="0" u="none" strike="noStrike" kern="1200" baseline="0" dirty="0">
                          <a:solidFill>
                            <a:schemeClr val="tx1"/>
                          </a:solidFill>
                          <a:latin typeface="+mn-lt"/>
                          <a:ea typeface="+mn-ea"/>
                          <a:cs typeface="+mn-cs"/>
                        </a:rPr>
                        <a:t>Distributed development infrastructure not</a:t>
                      </a:r>
                    </a:p>
                    <a:p>
                      <a:r>
                        <a:rPr kumimoji="0" lang="en-US" sz="1800" b="0" i="0" u="none" strike="noStrike" kern="1200" baseline="0" dirty="0">
                          <a:solidFill>
                            <a:schemeClr val="tx1"/>
                          </a:solidFill>
                          <a:latin typeface="+mn-lt"/>
                          <a:ea typeface="+mn-ea"/>
                          <a:cs typeface="+mn-cs"/>
                        </a:rPr>
                        <a:t>always critical</a:t>
                      </a:r>
                      <a:endParaRPr lang="en-US" dirty="0"/>
                    </a:p>
                  </a:txBody>
                  <a:tcPr/>
                </a:tc>
                <a:extLst>
                  <a:ext uri="{0D108BD9-81ED-4DB2-BD59-A6C34878D82A}">
                    <a16:rowId xmlns:a16="http://schemas.microsoft.com/office/drawing/2014/main" val="10006"/>
                  </a:ext>
                </a:extLst>
              </a:tr>
              <a:tr h="533400">
                <a:tc>
                  <a:txBody>
                    <a:bodyPr/>
                    <a:lstStyle/>
                    <a:p>
                      <a:r>
                        <a:rPr lang="en-US" dirty="0"/>
                        <a:t>2</a:t>
                      </a:r>
                    </a:p>
                  </a:txBody>
                  <a:tcPr/>
                </a:tc>
                <a:tc>
                  <a:txBody>
                    <a:bodyPr/>
                    <a:lstStyle/>
                    <a:p>
                      <a:r>
                        <a:rPr kumimoji="0" lang="en-US" sz="1800" b="0" i="0" u="none" strike="noStrike" kern="1200" baseline="0" dirty="0">
                          <a:solidFill>
                            <a:schemeClr val="tx1"/>
                          </a:solidFill>
                          <a:latin typeface="+mn-lt"/>
                          <a:ea typeface="+mn-ea"/>
                          <a:cs typeface="+mn-cs"/>
                        </a:rPr>
                        <a:t>Internet-based repositories used</a:t>
                      </a:r>
                      <a:endParaRPr lang="en-US" dirty="0"/>
                    </a:p>
                  </a:txBody>
                  <a:tcPr/>
                </a:tc>
                <a:tc>
                  <a:txBody>
                    <a:bodyPr/>
                    <a:lstStyle/>
                    <a:p>
                      <a:r>
                        <a:rPr kumimoji="0" lang="en-US" sz="1800" b="0" i="0" u="none" strike="noStrike" kern="1200" baseline="0" dirty="0">
                          <a:solidFill>
                            <a:schemeClr val="tx1"/>
                          </a:solidFill>
                          <a:latin typeface="+mn-lt"/>
                          <a:ea typeface="+mn-ea"/>
                          <a:cs typeface="+mn-cs"/>
                        </a:rPr>
                        <a:t>Code and documentation held within</a:t>
                      </a:r>
                    </a:p>
                    <a:p>
                      <a:r>
                        <a:rPr kumimoji="0" lang="en-US" sz="1800" b="0" i="0" u="none" strike="noStrike" kern="1200" baseline="0" dirty="0">
                          <a:solidFill>
                            <a:schemeClr val="tx1"/>
                          </a:solidFill>
                          <a:latin typeface="+mn-lt"/>
                          <a:ea typeface="+mn-ea"/>
                          <a:cs typeface="+mn-cs"/>
                        </a:rPr>
                        <a:t>company limits</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44867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OSS Production</a:t>
            </a:r>
          </a:p>
        </p:txBody>
      </p:sp>
      <p:sp>
        <p:nvSpPr>
          <p:cNvPr id="3" name="Content Placeholder 2"/>
          <p:cNvSpPr>
            <a:spLocks noGrp="1"/>
          </p:cNvSpPr>
          <p:nvPr>
            <p:ph sz="quarter" idx="1"/>
          </p:nvPr>
        </p:nvSpPr>
        <p:spPr/>
        <p:txBody>
          <a:bodyPr/>
          <a:lstStyle/>
          <a:p>
            <a:pPr marL="0" indent="0">
              <a:buNone/>
            </a:pPr>
            <a:r>
              <a:rPr lang="en-US" dirty="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5195385"/>
              </p:ext>
            </p:extLst>
          </p:nvPr>
        </p:nvGraphicFramePr>
        <p:xfrm>
          <a:off x="609600" y="1828798"/>
          <a:ext cx="8077200" cy="4648201"/>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438963">
                <a:tc>
                  <a:txBody>
                    <a:bodyPr/>
                    <a:lstStyle/>
                    <a:p>
                      <a:endParaRPr lang="en-US" dirty="0"/>
                    </a:p>
                  </a:txBody>
                  <a:tcPr/>
                </a:tc>
                <a:tc>
                  <a:txBody>
                    <a:bodyPr/>
                    <a:lstStyle/>
                    <a:p>
                      <a:r>
                        <a:rPr lang="en-US" dirty="0"/>
                        <a:t>Open</a:t>
                      </a:r>
                      <a:r>
                        <a:rPr lang="en-US" baseline="0" dirty="0"/>
                        <a:t> </a:t>
                      </a:r>
                      <a:r>
                        <a:rPr lang="en-US" dirty="0"/>
                        <a:t>Source Software</a:t>
                      </a:r>
                    </a:p>
                  </a:txBody>
                  <a:tcPr/>
                </a:tc>
                <a:tc>
                  <a:txBody>
                    <a:bodyPr/>
                    <a:lstStyle/>
                    <a:p>
                      <a:r>
                        <a:rPr lang="en-US" dirty="0"/>
                        <a:t>Proprietary</a:t>
                      </a:r>
                      <a:r>
                        <a:rPr lang="en-US" baseline="0" dirty="0"/>
                        <a:t> Software</a:t>
                      </a:r>
                      <a:endParaRPr lang="en-US" dirty="0"/>
                    </a:p>
                  </a:txBody>
                  <a:tcPr/>
                </a:tc>
                <a:extLst>
                  <a:ext uri="{0D108BD9-81ED-4DB2-BD59-A6C34878D82A}">
                    <a16:rowId xmlns:a16="http://schemas.microsoft.com/office/drawing/2014/main" val="10000"/>
                  </a:ext>
                </a:extLst>
              </a:tr>
              <a:tr h="438963">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baseline="0" dirty="0">
                          <a:solidFill>
                            <a:schemeClr val="tx1"/>
                          </a:solidFill>
                          <a:latin typeface="+mn-lt"/>
                          <a:ea typeface="+mn-ea"/>
                          <a:cs typeface="+mn-cs"/>
                        </a:rPr>
                        <a:t>Project evaluation and monitoring</a:t>
                      </a:r>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426629">
                <a:tc>
                  <a:txBody>
                    <a:bodyPr/>
                    <a:lstStyle/>
                    <a:p>
                      <a:r>
                        <a:rPr lang="en-US" dirty="0"/>
                        <a:t>1</a:t>
                      </a:r>
                    </a:p>
                  </a:txBody>
                  <a:tcPr/>
                </a:tc>
                <a:tc>
                  <a:txBody>
                    <a:bodyPr/>
                    <a:lstStyle/>
                    <a:p>
                      <a:r>
                        <a:rPr kumimoji="0" lang="en-US" sz="1800" b="0" i="0" u="none" strike="noStrike" kern="1200" baseline="0" dirty="0">
                          <a:solidFill>
                            <a:schemeClr val="tx1"/>
                          </a:solidFill>
                          <a:latin typeface="+mn-lt"/>
                          <a:ea typeface="+mn-ea"/>
                          <a:cs typeface="+mn-cs"/>
                        </a:rPr>
                        <a:t>Project status assessment involves project and community health, evolution, contributions, code quality, and resolved issues</a:t>
                      </a:r>
                      <a:endParaRPr lang="en-US" dirty="0"/>
                    </a:p>
                  </a:txBody>
                  <a:tcPr/>
                </a:tc>
                <a:tc>
                  <a:txBody>
                    <a:bodyPr/>
                    <a:lstStyle/>
                    <a:p>
                      <a:r>
                        <a:rPr kumimoji="0" lang="en-US" sz="1800" b="0" i="0" u="none" strike="noStrike" kern="1200" baseline="0" dirty="0">
                          <a:solidFill>
                            <a:schemeClr val="tx1"/>
                          </a:solidFill>
                          <a:latin typeface="+mn-lt"/>
                          <a:ea typeface="+mn-ea"/>
                          <a:cs typeface="+mn-cs"/>
                        </a:rPr>
                        <a:t>Project status assessment based on lists of</a:t>
                      </a:r>
                    </a:p>
                    <a:p>
                      <a:r>
                        <a:rPr kumimoji="0" lang="en-US" sz="1800" b="0" i="0" u="none" strike="noStrike" kern="1200" baseline="0" dirty="0">
                          <a:solidFill>
                            <a:schemeClr val="tx1"/>
                          </a:solidFill>
                          <a:latin typeface="+mn-lt"/>
                          <a:ea typeface="+mn-ea"/>
                          <a:cs typeface="+mn-cs"/>
                        </a:rPr>
                        <a:t>tasks, functionalities to be implemented,</a:t>
                      </a:r>
                    </a:p>
                    <a:p>
                      <a:r>
                        <a:rPr kumimoji="0" lang="en-US" sz="1800" b="0" i="0" u="none" strike="noStrike" kern="1200" baseline="0" dirty="0">
                          <a:solidFill>
                            <a:schemeClr val="tx1"/>
                          </a:solidFill>
                          <a:latin typeface="+mn-lt"/>
                          <a:ea typeface="+mn-ea"/>
                          <a:cs typeface="+mn-cs"/>
                        </a:rPr>
                        <a:t>open bug reports, and expended effort</a:t>
                      </a:r>
                      <a:endParaRPr lang="en-US" dirty="0"/>
                    </a:p>
                  </a:txBody>
                  <a:tcPr/>
                </a:tc>
                <a:extLst>
                  <a:ext uri="{0D108BD9-81ED-4DB2-BD59-A6C34878D82A}">
                    <a16:rowId xmlns:a16="http://schemas.microsoft.com/office/drawing/2014/main" val="10002"/>
                  </a:ext>
                </a:extLst>
              </a:tr>
              <a:tr h="478053">
                <a:tc gridSpan="3">
                  <a:txBody>
                    <a:bodyPr/>
                    <a:lstStyle/>
                    <a:p>
                      <a:r>
                        <a:rPr kumimoji="0" lang="en-US" sz="1800" b="0" i="1" u="none" strike="noStrike" kern="1200" baseline="0" dirty="0">
                          <a:solidFill>
                            <a:schemeClr val="tx1"/>
                          </a:solidFill>
                          <a:latin typeface="+mn-lt"/>
                          <a:ea typeface="+mn-ea"/>
                          <a:cs typeface="+mn-cs"/>
                        </a:rPr>
                        <a:t>Software release and distribution</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3"/>
                  </a:ext>
                </a:extLst>
              </a:tr>
              <a:tr h="1097408">
                <a:tc>
                  <a:txBody>
                    <a:bodyPr/>
                    <a:lstStyle/>
                    <a:p>
                      <a:r>
                        <a:rPr lang="en-US" dirty="0"/>
                        <a:t>1</a:t>
                      </a:r>
                    </a:p>
                  </a:txBody>
                  <a:tcPr/>
                </a:tc>
                <a:tc>
                  <a:txBody>
                    <a:bodyPr/>
                    <a:lstStyle/>
                    <a:p>
                      <a:r>
                        <a:rPr kumimoji="0" lang="en-US" sz="1800" b="0" i="0" u="none" strike="noStrike" kern="1200" baseline="0" dirty="0">
                          <a:solidFill>
                            <a:schemeClr val="tx1"/>
                          </a:solidFill>
                          <a:latin typeface="+mn-lt"/>
                          <a:ea typeface="+mn-ea"/>
                          <a:cs typeface="+mn-cs"/>
                        </a:rPr>
                        <a:t>Frequent releases, loose release planning, feedback from community </a:t>
                      </a:r>
                      <a:r>
                        <a:rPr kumimoji="0" lang="en-US" sz="1800" b="0" i="0" u="none" strike="noStrike" kern="1200" baseline="0" dirty="0" err="1">
                          <a:solidFill>
                            <a:schemeClr val="tx1"/>
                          </a:solidFill>
                          <a:latin typeface="+mn-lt"/>
                          <a:ea typeface="+mn-ea"/>
                          <a:cs typeface="+mn-cs"/>
                        </a:rPr>
                        <a:t>seeked</a:t>
                      </a:r>
                      <a:r>
                        <a:rPr kumimoji="0" lang="en-US" sz="1800" b="0" i="0" u="none" strike="noStrike" kern="1200" baseline="0" dirty="0">
                          <a:solidFill>
                            <a:schemeClr val="tx1"/>
                          </a:solidFill>
                          <a:latin typeface="+mn-lt"/>
                          <a:ea typeface="+mn-ea"/>
                          <a:cs typeface="+mn-cs"/>
                        </a:rPr>
                        <a:t>. </a:t>
                      </a:r>
                      <a:endParaRPr lang="en-US" dirty="0"/>
                    </a:p>
                  </a:txBody>
                  <a:tcPr/>
                </a:tc>
                <a:tc>
                  <a:txBody>
                    <a:bodyPr/>
                    <a:lstStyle/>
                    <a:p>
                      <a:r>
                        <a:rPr kumimoji="0" lang="en-US" sz="1800" b="0" i="0" u="none" strike="noStrike" kern="1200" baseline="0" dirty="0">
                          <a:solidFill>
                            <a:schemeClr val="tx1"/>
                          </a:solidFill>
                          <a:latin typeface="+mn-lt"/>
                          <a:ea typeface="+mn-ea"/>
                          <a:cs typeface="+mn-cs"/>
                        </a:rPr>
                        <a:t>Rigorous release plan, infrequent releases</a:t>
                      </a:r>
                      <a:endParaRPr lang="en-US" dirty="0"/>
                    </a:p>
                  </a:txBody>
                  <a:tcPr/>
                </a:tc>
                <a:extLst>
                  <a:ext uri="{0D108BD9-81ED-4DB2-BD59-A6C34878D82A}">
                    <a16:rowId xmlns:a16="http://schemas.microsoft.com/office/drawing/2014/main" val="10004"/>
                  </a:ext>
                </a:extLst>
              </a:tr>
              <a:tr h="768185">
                <a:tc>
                  <a:txBody>
                    <a:bodyPr/>
                    <a:lstStyle/>
                    <a:p>
                      <a:r>
                        <a:rPr lang="en-US" dirty="0"/>
                        <a:t>2</a:t>
                      </a:r>
                    </a:p>
                  </a:txBody>
                  <a:tcPr/>
                </a:tc>
                <a:tc>
                  <a:txBody>
                    <a:bodyPr/>
                    <a:lstStyle/>
                    <a:p>
                      <a:r>
                        <a:rPr kumimoji="0" lang="en-US" sz="1800" b="0" i="0" u="none" strike="noStrike" kern="1200" baseline="0" dirty="0">
                          <a:solidFill>
                            <a:schemeClr val="tx1"/>
                          </a:solidFill>
                          <a:latin typeface="+mn-lt"/>
                          <a:ea typeface="+mn-ea"/>
                          <a:cs typeface="+mn-cs"/>
                        </a:rPr>
                        <a:t>Web-based and community-based</a:t>
                      </a:r>
                    </a:p>
                    <a:p>
                      <a:r>
                        <a:rPr kumimoji="0" lang="en-US" sz="1800" b="0" i="0" u="none" strike="noStrike" kern="1200" baseline="0" dirty="0">
                          <a:solidFill>
                            <a:schemeClr val="tx1"/>
                          </a:solidFill>
                          <a:latin typeface="+mn-lt"/>
                          <a:ea typeface="+mn-ea"/>
                          <a:cs typeface="+mn-cs"/>
                        </a:rPr>
                        <a:t>distribution channels</a:t>
                      </a:r>
                      <a:endParaRPr lang="en-US" dirty="0"/>
                    </a:p>
                  </a:txBody>
                  <a:tcPr/>
                </a:tc>
                <a:tc>
                  <a:txBody>
                    <a:bodyPr/>
                    <a:lstStyle/>
                    <a:p>
                      <a:r>
                        <a:rPr kumimoji="0" lang="en-US" sz="1800" b="0" i="0" u="none" strike="noStrike" kern="1200" baseline="0" dirty="0">
                          <a:solidFill>
                            <a:schemeClr val="tx1"/>
                          </a:solidFill>
                          <a:latin typeface="+mn-lt"/>
                          <a:ea typeface="+mn-ea"/>
                          <a:cs typeface="+mn-cs"/>
                        </a:rPr>
                        <a:t>Software directed to market through</a:t>
                      </a:r>
                    </a:p>
                    <a:p>
                      <a:r>
                        <a:rPr kumimoji="0" lang="en-US" sz="1800" b="0" i="0" u="none" strike="noStrike" kern="1200" baseline="0" dirty="0">
                          <a:solidFill>
                            <a:schemeClr val="tx1"/>
                          </a:solidFill>
                          <a:latin typeface="+mn-lt"/>
                          <a:ea typeface="+mn-ea"/>
                          <a:cs typeface="+mn-cs"/>
                        </a:rPr>
                        <a:t>standard sales channels</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9900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8397-0CC6-9937-904C-F12EEAEAB227}"/>
              </a:ext>
            </a:extLst>
          </p:cNvPr>
          <p:cNvSpPr>
            <a:spLocks noGrp="1"/>
          </p:cNvSpPr>
          <p:nvPr>
            <p:ph type="title"/>
          </p:nvPr>
        </p:nvSpPr>
        <p:spPr/>
        <p:txBody>
          <a:bodyPr/>
          <a:lstStyle/>
          <a:p>
            <a:r>
              <a:rPr lang="en-US" dirty="0"/>
              <a:t>OSS Production</a:t>
            </a:r>
          </a:p>
        </p:txBody>
      </p:sp>
      <p:sp>
        <p:nvSpPr>
          <p:cNvPr id="3" name="Content Placeholder 2">
            <a:extLst>
              <a:ext uri="{FF2B5EF4-FFF2-40B4-BE49-F238E27FC236}">
                <a16:creationId xmlns:a16="http://schemas.microsoft.com/office/drawing/2014/main" id="{7AAE77B7-1321-E34E-0A93-07275D730F51}"/>
              </a:ext>
            </a:extLst>
          </p:cNvPr>
          <p:cNvSpPr>
            <a:spLocks noGrp="1"/>
          </p:cNvSpPr>
          <p:nvPr>
            <p:ph sz="quarter" idx="1"/>
          </p:nvPr>
        </p:nvSpPr>
        <p:spPr/>
        <p:txBody>
          <a:bodyPr>
            <a:normAutofit fontScale="92500"/>
          </a:bodyPr>
          <a:lstStyle/>
          <a:p>
            <a:r>
              <a:rPr lang="en-US" dirty="0">
                <a:effectLst/>
              </a:rPr>
              <a:t>The open source development model starts with an idea for a new project, a new functionality or capability to an existing open source software component. </a:t>
            </a:r>
          </a:p>
          <a:p>
            <a:r>
              <a:rPr lang="en-US" dirty="0">
                <a:effectLst/>
              </a:rPr>
              <a:t>Next step is to provide a design for the implementation and then a prototype of the capability and translate it from an idea into running software.</a:t>
            </a:r>
          </a:p>
          <a:p>
            <a:r>
              <a:rPr lang="en-US" dirty="0">
                <a:effectLst/>
              </a:rPr>
              <a:t> At the moment the software runs, it is released as development release, even though it may contain known and unknown bugs (release early and release often)</a:t>
            </a:r>
            <a:endParaRPr lang="en-US" dirty="0"/>
          </a:p>
        </p:txBody>
      </p:sp>
    </p:spTree>
    <p:extLst>
      <p:ext uri="{BB962C8B-B14F-4D97-AF65-F5344CB8AC3E}">
        <p14:creationId xmlns:p14="http://schemas.microsoft.com/office/powerpoint/2010/main" val="126471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AF38-AC29-DBC9-D219-773899405678}"/>
              </a:ext>
            </a:extLst>
          </p:cNvPr>
          <p:cNvSpPr>
            <a:spLocks noGrp="1"/>
          </p:cNvSpPr>
          <p:nvPr>
            <p:ph type="title"/>
          </p:nvPr>
        </p:nvSpPr>
        <p:spPr/>
        <p:txBody>
          <a:bodyPr/>
          <a:lstStyle/>
          <a:p>
            <a:r>
              <a:rPr lang="en-US" dirty="0"/>
              <a:t>OSS Production</a:t>
            </a:r>
          </a:p>
        </p:txBody>
      </p:sp>
      <p:sp>
        <p:nvSpPr>
          <p:cNvPr id="3" name="Content Placeholder 2">
            <a:extLst>
              <a:ext uri="{FF2B5EF4-FFF2-40B4-BE49-F238E27FC236}">
                <a16:creationId xmlns:a16="http://schemas.microsoft.com/office/drawing/2014/main" id="{FB7F288B-BE0D-DB8C-4292-27FB474ED090}"/>
              </a:ext>
            </a:extLst>
          </p:cNvPr>
          <p:cNvSpPr>
            <a:spLocks noGrp="1"/>
          </p:cNvSpPr>
          <p:nvPr>
            <p:ph sz="quarter" idx="1"/>
          </p:nvPr>
        </p:nvSpPr>
        <p:spPr>
          <a:xfrm>
            <a:off x="612648" y="1600200"/>
            <a:ext cx="8153400" cy="5257800"/>
          </a:xfrm>
        </p:spPr>
        <p:txBody>
          <a:bodyPr>
            <a:normAutofit fontScale="85000" lnSpcReduction="10000"/>
          </a:bodyPr>
          <a:lstStyle/>
          <a:p>
            <a:r>
              <a:rPr lang="en-US" dirty="0">
                <a:effectLst/>
              </a:rPr>
              <a:t>The software will be tested by the community who discuss the software through mailing lists and discussion boards and provide feedback, bug reports, and fixes through the project mailing list.</a:t>
            </a:r>
          </a:p>
          <a:p>
            <a:r>
              <a:rPr lang="en-US" dirty="0">
                <a:effectLst/>
              </a:rPr>
              <a:t>The feedback is recorded and taken into consideration by project members and maintainers to improve the implementation and then a new development release will be available. </a:t>
            </a:r>
          </a:p>
          <a:p>
            <a:r>
              <a:rPr lang="en-US" dirty="0">
                <a:effectLst/>
              </a:rPr>
              <a:t>This cycle happens as many times as needed until project members feel that the implementation is stable enough. </a:t>
            </a:r>
          </a:p>
          <a:p>
            <a:r>
              <a:rPr lang="en-US" dirty="0">
                <a:effectLst/>
              </a:rPr>
              <a:t>When the implementation is released as stable, the development cycle continues to happen with the development release (also called development tree) until a newer stable release is available.</a:t>
            </a:r>
          </a:p>
          <a:p>
            <a:endParaRPr lang="en-US" dirty="0">
              <a:effectLst/>
            </a:endParaRPr>
          </a:p>
          <a:p>
            <a:pPr marL="0" indent="0">
              <a:buNone/>
            </a:pPr>
            <a:endParaRPr lang="en-US" dirty="0">
              <a:effectLst/>
            </a:endParaRPr>
          </a:p>
          <a:p>
            <a:endParaRPr lang="en-US" dirty="0">
              <a:effectLst/>
            </a:endParaRPr>
          </a:p>
          <a:p>
            <a:endParaRPr lang="en-US" dirty="0"/>
          </a:p>
        </p:txBody>
      </p:sp>
    </p:spTree>
    <p:extLst>
      <p:ext uri="{BB962C8B-B14F-4D97-AF65-F5344CB8AC3E}">
        <p14:creationId xmlns:p14="http://schemas.microsoft.com/office/powerpoint/2010/main" val="219385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OSS Production: Requirement Definition</a:t>
            </a:r>
          </a:p>
        </p:txBody>
      </p:sp>
      <p:sp>
        <p:nvSpPr>
          <p:cNvPr id="3" name="Content Placeholder 2"/>
          <p:cNvSpPr>
            <a:spLocks noGrp="1"/>
          </p:cNvSpPr>
          <p:nvPr>
            <p:ph sz="quarter" idx="1"/>
          </p:nvPr>
        </p:nvSpPr>
        <p:spPr/>
        <p:txBody>
          <a:bodyPr/>
          <a:lstStyle/>
          <a:p>
            <a:r>
              <a:rPr lang="en-US" dirty="0"/>
              <a:t>In order for OSS projects to be sustainable and successful, requirements of two types should be considered</a:t>
            </a:r>
          </a:p>
          <a:p>
            <a:pPr lvl="1"/>
            <a:r>
              <a:rPr lang="en-US" dirty="0"/>
              <a:t>Technical requirements</a:t>
            </a:r>
          </a:p>
          <a:p>
            <a:pPr lvl="1"/>
            <a:r>
              <a:rPr lang="en-US" dirty="0"/>
              <a:t>Environment requirements</a:t>
            </a:r>
          </a:p>
        </p:txBody>
      </p:sp>
    </p:spTree>
    <p:extLst>
      <p:ext uri="{BB962C8B-B14F-4D97-AF65-F5344CB8AC3E}">
        <p14:creationId xmlns:p14="http://schemas.microsoft.com/office/powerpoint/2010/main" val="3871264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en-US" dirty="0"/>
              <a:t>Requirement Definition</a:t>
            </a:r>
          </a:p>
        </p:txBody>
      </p:sp>
      <p:sp>
        <p:nvSpPr>
          <p:cNvPr id="3" name="Content Placeholder 2"/>
          <p:cNvSpPr>
            <a:spLocks noGrp="1"/>
          </p:cNvSpPr>
          <p:nvPr>
            <p:ph sz="quarter" idx="1"/>
          </p:nvPr>
        </p:nvSpPr>
        <p:spPr/>
        <p:txBody>
          <a:bodyPr>
            <a:normAutofit lnSpcReduction="10000"/>
          </a:bodyPr>
          <a:lstStyle/>
          <a:p>
            <a:pPr marL="0" indent="0">
              <a:buNone/>
            </a:pPr>
            <a:r>
              <a:rPr lang="en-US" dirty="0"/>
              <a:t>Technical Requirement</a:t>
            </a:r>
          </a:p>
          <a:p>
            <a:r>
              <a:rPr lang="en-US" dirty="0"/>
              <a:t>These are the typical requirements that the design and implementation of any software project is based on, and include the desired functional and nonfunctional characteristics and features of the resulting product.</a:t>
            </a:r>
          </a:p>
          <a:p>
            <a:r>
              <a:rPr lang="en-US" dirty="0"/>
              <a:t>The project leaders will usually outline these in a vision statement, and they may be subsequently enriched with post-hoc features during the development and evolution of the project</a:t>
            </a:r>
          </a:p>
        </p:txBody>
      </p:sp>
    </p:spTree>
    <p:extLst>
      <p:ext uri="{BB962C8B-B14F-4D97-AF65-F5344CB8AC3E}">
        <p14:creationId xmlns:p14="http://schemas.microsoft.com/office/powerpoint/2010/main" val="164736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en-US" dirty="0"/>
              <a:t>Requirement Definition</a:t>
            </a:r>
          </a:p>
        </p:txBody>
      </p:sp>
      <p:sp>
        <p:nvSpPr>
          <p:cNvPr id="3" name="Content Placeholder 2"/>
          <p:cNvSpPr>
            <a:spLocks noGrp="1"/>
          </p:cNvSpPr>
          <p:nvPr>
            <p:ph sz="quarter" idx="1"/>
          </p:nvPr>
        </p:nvSpPr>
        <p:spPr>
          <a:xfrm>
            <a:off x="612648" y="1600200"/>
            <a:ext cx="8153400" cy="5410200"/>
          </a:xfrm>
        </p:spPr>
        <p:txBody>
          <a:bodyPr>
            <a:normAutofit fontScale="85000" lnSpcReduction="20000"/>
          </a:bodyPr>
          <a:lstStyle/>
          <a:p>
            <a:pPr marL="0" indent="0">
              <a:buNone/>
            </a:pPr>
            <a:r>
              <a:rPr lang="en-US" dirty="0"/>
              <a:t>Environment requirement</a:t>
            </a:r>
          </a:p>
          <a:p>
            <a:r>
              <a:rPr lang="en-US" dirty="0"/>
              <a:t>Do not refer to the actual technical artifact but to the nature of the project and the community surrounding it.</a:t>
            </a:r>
          </a:p>
          <a:p>
            <a:r>
              <a:rPr lang="en-US" dirty="0"/>
              <a:t>For an OSS project to be able to retain the interest of its development community, it must provide constant motivation and incentives for participation through vehicles such as research interest, challenging technical problem-solving aspects, and involvement in new technologies that may allow new career opportunities</a:t>
            </a:r>
          </a:p>
          <a:p>
            <a:r>
              <a:rPr lang="en-US" dirty="0"/>
              <a:t>The participants in the requirements elicitation phase of the project are mostly developers and documenters, but may include other peripheral members and volunteers, investors and other stakeholders who have an interest in the project, potential customers or prospective end-users, scientists etc.</a:t>
            </a:r>
          </a:p>
          <a:p>
            <a:r>
              <a:rPr lang="en-US" dirty="0"/>
              <a:t>Requirements  in OSS projects are usually not formally documented</a:t>
            </a:r>
          </a:p>
        </p:txBody>
      </p:sp>
    </p:spTree>
    <p:extLst>
      <p:ext uri="{BB962C8B-B14F-4D97-AF65-F5344CB8AC3E}">
        <p14:creationId xmlns:p14="http://schemas.microsoft.com/office/powerpoint/2010/main" val="900642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OSS Production</a:t>
            </a:r>
          </a:p>
        </p:txBody>
      </p:sp>
      <p:sp>
        <p:nvSpPr>
          <p:cNvPr id="3" name="Content Placeholder 2"/>
          <p:cNvSpPr>
            <a:spLocks noGrp="1"/>
          </p:cNvSpPr>
          <p:nvPr>
            <p:ph sz="quarter" idx="1"/>
          </p:nvPr>
        </p:nvSpPr>
        <p:spPr/>
        <p:txBody>
          <a:bodyPr/>
          <a:lstStyle/>
          <a:p>
            <a:r>
              <a:rPr lang="en-US" dirty="0"/>
              <a:t>OSS development process is characterized by modularity.</a:t>
            </a:r>
          </a:p>
          <a:p>
            <a:pPr lvl="1"/>
            <a:r>
              <a:rPr lang="en-US" dirty="0"/>
              <a:t>Modularity is key in producing a clear and understandable design and allows autonomous and independent contribution by separate groups of developers.</a:t>
            </a:r>
          </a:p>
          <a:p>
            <a:pPr lvl="1"/>
            <a:r>
              <a:rPr lang="en-US" dirty="0"/>
              <a:t>Technological consideration and innovation are taken into account and incorporated in the end product (Technological superior alternative are chosen).</a:t>
            </a:r>
          </a:p>
        </p:txBody>
      </p:sp>
    </p:spTree>
    <p:extLst>
      <p:ext uri="{BB962C8B-B14F-4D97-AF65-F5344CB8AC3E}">
        <p14:creationId xmlns:p14="http://schemas.microsoft.com/office/powerpoint/2010/main" val="14231638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2979</TotalTime>
  <Words>2645</Words>
  <Application>Microsoft Office PowerPoint</Application>
  <PresentationFormat>On-screen Show (4:3)</PresentationFormat>
  <Paragraphs>257</Paragraphs>
  <Slides>38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Calibri</vt:lpstr>
      <vt:lpstr>Tw Cen MT</vt:lpstr>
      <vt:lpstr>Wingdings</vt:lpstr>
      <vt:lpstr>Wingdings 2</vt:lpstr>
      <vt:lpstr>Median</vt:lpstr>
      <vt:lpstr>OPEN SOURCE SOFTWARE DEVELOPMENT: OSS PRODUCTION</vt:lpstr>
      <vt:lpstr>OSS Production</vt:lpstr>
      <vt:lpstr>OSS Production</vt:lpstr>
      <vt:lpstr>OSS Production</vt:lpstr>
      <vt:lpstr>OSS Production</vt:lpstr>
      <vt:lpstr>OSS Production: Requirement Definition</vt:lpstr>
      <vt:lpstr>Requirement Definition</vt:lpstr>
      <vt:lpstr>Requirement Definition</vt:lpstr>
      <vt:lpstr>OSS Production</vt:lpstr>
      <vt:lpstr>Modular Development Methodology</vt:lpstr>
      <vt:lpstr>Modular Development Methodology</vt:lpstr>
      <vt:lpstr>Modular Development Methodology</vt:lpstr>
      <vt:lpstr>Modular Development Methodology</vt:lpstr>
      <vt:lpstr>Modular Development Methodology</vt:lpstr>
      <vt:lpstr>Modular Software System Attribute</vt:lpstr>
      <vt:lpstr>Modular software system attribute</vt:lpstr>
      <vt:lpstr>Modular software system attribute</vt:lpstr>
      <vt:lpstr>Code Integration</vt:lpstr>
      <vt:lpstr>Release management</vt:lpstr>
      <vt:lpstr>Release management</vt:lpstr>
      <vt:lpstr>Release management phases</vt:lpstr>
      <vt:lpstr>Release management</vt:lpstr>
      <vt:lpstr>Release management</vt:lpstr>
      <vt:lpstr>Release management</vt:lpstr>
      <vt:lpstr>Release management</vt:lpstr>
      <vt:lpstr>Version Control Systems (VCS)</vt:lpstr>
      <vt:lpstr>Version Control Systems (VCS)</vt:lpstr>
      <vt:lpstr>Issue Tracking Systems</vt:lpstr>
      <vt:lpstr>Supporting Technical Discussion and Communication</vt:lpstr>
      <vt:lpstr>Repositories and Hosting Facilities</vt:lpstr>
      <vt:lpstr>Assessing OSS projects</vt:lpstr>
      <vt:lpstr>Assessing OSS projects</vt:lpstr>
      <vt:lpstr>Assessing OSS projects</vt:lpstr>
      <vt:lpstr>OSS Production</vt:lpstr>
      <vt:lpstr>OSS Production</vt:lpstr>
      <vt:lpstr>OSS Production</vt:lpstr>
      <vt:lpstr>OSS Production</vt:lpstr>
      <vt:lpstr>OSS Production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SOFTWARE DEVELOPMENT</dc:title>
  <dc:creator>Jane</dc:creator>
  <cp:lastModifiedBy>Jane Lissah</cp:lastModifiedBy>
  <cp:revision>59</cp:revision>
  <dcterms:created xsi:type="dcterms:W3CDTF">2019-05-09T09:26:09Z</dcterms:created>
  <dcterms:modified xsi:type="dcterms:W3CDTF">2024-05-03T12:49:51Z</dcterms:modified>
</cp:coreProperties>
</file>