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0" r:id="rId25"/>
    <p:sldId id="279" r:id="rId26"/>
    <p:sldId id="282" r:id="rId27"/>
    <p:sldId id="283" r:id="rId28"/>
    <p:sldId id="278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158FF3-FCFC-4092-9952-EDBA062B3197}">
          <p14:sldIdLst>
            <p14:sldId id="256"/>
          </p14:sldIdLst>
        </p14:section>
        <p14:section name="项目概述" id="{1E4052F0-E46A-4368-AA5D-7F10DFB665B0}">
          <p14:sldIdLst>
            <p14:sldId id="260"/>
            <p14:sldId id="257"/>
            <p14:sldId id="258"/>
            <p14:sldId id="259"/>
          </p14:sldIdLst>
        </p14:section>
        <p14:section name="项目的原理设计和原理图" id="{97AD7C36-D492-49DB-8316-A4AB4F870DC4}">
          <p14:sldIdLst>
            <p14:sldId id="263"/>
            <p14:sldId id="262"/>
            <p14:sldId id="261"/>
            <p14:sldId id="264"/>
            <p14:sldId id="265"/>
            <p14:sldId id="266"/>
            <p14:sldId id="267"/>
          </p14:sldIdLst>
        </p14:section>
        <p14:section name="印刷版的设计与制作" id="{CBE97A46-B15D-4E9E-A122-4EF2192C4B17}">
          <p14:sldIdLst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3D打印" id="{0C05A3F1-E66D-452F-B3DF-932E77CDFB7B}">
          <p14:sldIdLst>
            <p14:sldId id="281"/>
            <p14:sldId id="280"/>
            <p14:sldId id="279"/>
            <p14:sldId id="282"/>
          </p14:sldIdLst>
        </p14:section>
        <p14:section name="实习总结" id="{268EDEC6-3F9A-426D-BC63-AD9CBAF9E29A}">
          <p14:sldIdLst>
            <p14:sldId id="283"/>
            <p14:sldId id="27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5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21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9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68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90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34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4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2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5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6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6CEB25-3BDC-41A7-BEB2-B843D73953FE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A8FF21-C773-4E89-8FA9-E9CC6303B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D304-653C-4D65-A367-BFA947B96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LM317</a:t>
            </a:r>
            <a:r>
              <a:rPr lang="zh-CN" altLang="zh-CN" dirty="0"/>
              <a:t>的字母彩灯电路</a:t>
            </a:r>
            <a:r>
              <a:rPr lang="en-US" altLang="zh-CN" dirty="0"/>
              <a:t>PCB</a:t>
            </a:r>
            <a:r>
              <a:rPr lang="zh-CN" altLang="zh-CN" dirty="0"/>
              <a:t>设计与制作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38A797-DD19-4F8D-BC24-8E111629A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xxx</a:t>
            </a:r>
            <a:r>
              <a:rPr lang="zh-CN" altLang="en-US" dirty="0"/>
              <a:t> </a:t>
            </a:r>
            <a:r>
              <a:rPr lang="en-US" altLang="zh-CN" dirty="0"/>
              <a:t>U2017xxxxx</a:t>
            </a:r>
          </a:p>
          <a:p>
            <a:r>
              <a:rPr lang="en-US" altLang="zh-CN" dirty="0"/>
              <a:t>		   			</a:t>
            </a:r>
            <a:r>
              <a:rPr lang="en-US" altLang="zh-CN"/>
              <a:t>xxx U2017xxxxx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78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DAED9-213F-4013-81BF-A2512634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方案设计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B2777-2C7A-4025-8C2D-4A5D7329A2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电路的结构框图如下：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形 2">
            <a:extLst>
              <a:ext uri="{FF2B5EF4-FFF2-40B4-BE49-F238E27FC236}">
                <a16:creationId xmlns:a16="http://schemas.microsoft.com/office/drawing/2014/main" id="{E58F8089-10AF-465E-B977-93F35DBE4C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5192" y="2814225"/>
            <a:ext cx="5380990" cy="25298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A9CDACC-9ADF-44E6-862E-BDA93DA7C60B}"/>
              </a:ext>
            </a:extLst>
          </p:cNvPr>
          <p:cNvSpPr/>
          <p:nvPr/>
        </p:nvSpPr>
        <p:spPr>
          <a:xfrm>
            <a:off x="4983844" y="5382966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电路的结构框图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E6A66-4047-4E05-A3F2-48796026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电路原理图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129D938-F46C-4CEC-9A68-946C6075342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58" y="1491450"/>
            <a:ext cx="8673483" cy="474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3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86B2-0244-470D-B227-7B3640E0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成果评价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67F1D-6F12-46BB-A8F1-ACF2DD708F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我们采用</a:t>
            </a:r>
            <a:r>
              <a:rPr lang="en-US" altLang="zh-CN" dirty="0"/>
              <a:t>AD</a:t>
            </a:r>
            <a:r>
              <a:rPr lang="zh-CN" altLang="zh-CN" dirty="0"/>
              <a:t>软件设计了</a:t>
            </a:r>
            <a:r>
              <a:rPr lang="en-US" altLang="zh-CN" dirty="0"/>
              <a:t>PCB</a:t>
            </a:r>
            <a:r>
              <a:rPr lang="zh-CN" altLang="zh-CN" dirty="0"/>
              <a:t>版的原理图，这是利用软件设计</a:t>
            </a:r>
            <a:r>
              <a:rPr lang="en-US" altLang="zh-CN" dirty="0"/>
              <a:t>PCB</a:t>
            </a:r>
            <a:r>
              <a:rPr lang="zh-CN" altLang="zh-CN" dirty="0"/>
              <a:t>流程中的必经之路，但是在过程中我们遇到一些问题，比如</a:t>
            </a:r>
            <a:r>
              <a:rPr lang="en-US" altLang="zh-CN" dirty="0"/>
              <a:t>LM317</a:t>
            </a:r>
            <a:r>
              <a:rPr lang="zh-CN" altLang="zh-CN" dirty="0"/>
              <a:t>理论接法和实际操作的矛盾等。但是，我们灵活利用自身的电路基本知识，解决了这些问题。可以说，我们设计的电路原理图是比较合理的。</a:t>
            </a:r>
          </a:p>
        </p:txBody>
      </p:sp>
    </p:spTree>
    <p:extLst>
      <p:ext uri="{BB962C8B-B14F-4D97-AF65-F5344CB8AC3E}">
        <p14:creationId xmlns:p14="http://schemas.microsoft.com/office/powerpoint/2010/main" val="392434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E6D37-8598-4DCC-AEB3-904C28013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印刷版的设计与制作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140A3C-277F-4EEB-907F-476FAABF1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8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7011A-68AD-4E3B-9E27-3A2536BE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设计制作流程介绍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8A5E2-D507-40EC-9998-C9FC4FF284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PCB</a:t>
            </a:r>
            <a:r>
              <a:rPr lang="zh-CN" altLang="zh-CN" dirty="0"/>
              <a:t>的设计和制作要遵循一定的流程。具体来说，设计流程包括在软件中设计</a:t>
            </a:r>
            <a:r>
              <a:rPr lang="en-US" altLang="zh-CN" dirty="0"/>
              <a:t>PCB</a:t>
            </a:r>
            <a:r>
              <a:rPr lang="zh-CN" altLang="zh-CN" dirty="0"/>
              <a:t>版大小，放置元件，布线等步骤；制作流程包括导出加工文件，导入雕刻机，打孔，隔离，镂空等步骤，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90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FCA1E-272C-452E-B15C-8D402E70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印刷版的设计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E95C5-261B-4931-8D68-F8C3F6D50C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首先，由于软件自带元件库中缺乏一部分本次设计中需要的元件，或者其已有元件不符合本次设计要求，我们需要自行在库中添加所需的元件，或者改变已有元件的封装。下图是我们自行制作的</a:t>
            </a:r>
            <a:r>
              <a:rPr lang="en-US" altLang="zh-CN" dirty="0"/>
              <a:t>LM317</a:t>
            </a:r>
            <a:r>
              <a:rPr lang="zh-CN" altLang="zh-CN" dirty="0"/>
              <a:t>元件及其封装：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D2ADA7-216F-425F-8EB5-0ED9413E1C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3870" y="3746377"/>
            <a:ext cx="3423955" cy="15343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850D86-405B-4A2A-9971-32FFE7C83D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81" y="3852909"/>
            <a:ext cx="661221" cy="14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8140-0BB8-4CB7-981D-57956244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印刷版的设计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A206B-370B-4622-AAFD-6B4F23C02F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2068498"/>
            <a:ext cx="10364451" cy="3722702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然后，在</a:t>
            </a:r>
            <a:r>
              <a:rPr lang="en-US" altLang="zh-CN" dirty="0"/>
              <a:t>PCB</a:t>
            </a:r>
            <a:r>
              <a:rPr lang="zh-CN" altLang="zh-CN" dirty="0"/>
              <a:t>设计界面中新建一个</a:t>
            </a:r>
            <a:r>
              <a:rPr lang="en-US" altLang="zh-CN" dirty="0"/>
              <a:t>PCB</a:t>
            </a:r>
            <a:r>
              <a:rPr lang="zh-CN" altLang="zh-CN" dirty="0"/>
              <a:t>工程，并设置原点。在机械层和禁止布线层中画出</a:t>
            </a:r>
            <a:r>
              <a:rPr lang="en-US" altLang="zh-CN" dirty="0"/>
              <a:t>PCB</a:t>
            </a:r>
            <a:r>
              <a:rPr lang="zh-CN" altLang="zh-CN" dirty="0"/>
              <a:t>版的轮廓。再编译原理图，并在</a:t>
            </a:r>
            <a:r>
              <a:rPr lang="en-US" altLang="zh-CN" dirty="0"/>
              <a:t>PCB</a:t>
            </a:r>
            <a:r>
              <a:rPr lang="zh-CN" altLang="zh-CN" dirty="0"/>
              <a:t>工程界面导入变化（</a:t>
            </a:r>
            <a:r>
              <a:rPr lang="en-US" altLang="zh-CN" dirty="0"/>
              <a:t>Import Changes</a:t>
            </a:r>
            <a:r>
              <a:rPr lang="zh-CN" altLang="zh-CN" dirty="0"/>
              <a:t>）。此时</a:t>
            </a:r>
            <a:r>
              <a:rPr lang="en-US" altLang="zh-CN" dirty="0"/>
              <a:t>PCB</a:t>
            </a:r>
            <a:r>
              <a:rPr lang="zh-CN" altLang="zh-CN" dirty="0"/>
              <a:t>工程中出现原理图中对应元件的封装，和其焊盘之间的电气连接，且此连接用直线表示。</a:t>
            </a:r>
          </a:p>
          <a:p>
            <a:r>
              <a:rPr lang="zh-CN" altLang="zh-CN" dirty="0"/>
              <a:t>出现封装和连接之后，就可以以此为参考对元件进行布局。元件的布局同样要遵循一定的原则。为了方便之后的布线，在布局时应尽量避免电气连接线之间的交叉，因为这往往意味着要避开交叉，布线时这根线需要绕圈。在元件全部布局完毕之后，我们得到最终的布局图。</a:t>
            </a:r>
            <a:endParaRPr lang="en-US" altLang="zh-CN" dirty="0"/>
          </a:p>
          <a:p>
            <a:r>
              <a:rPr lang="zh-CN" altLang="zh-CN" dirty="0"/>
              <a:t>本次布线我们采用的是自动布线。但是自动布线需要手动指定一系列的原则。考虑到此次雕刻机的精度有限，我们将线与线之间的最小间距设置为</a:t>
            </a:r>
            <a:r>
              <a:rPr lang="en-US" altLang="zh-CN" dirty="0"/>
              <a:t>1mm</a:t>
            </a:r>
            <a:r>
              <a:rPr lang="zh-CN" altLang="zh-CN" dirty="0"/>
              <a:t>，而线宽最小也为</a:t>
            </a:r>
            <a:r>
              <a:rPr lang="en-US" altLang="zh-CN" dirty="0"/>
              <a:t>1mm</a:t>
            </a:r>
            <a:r>
              <a:rPr lang="zh-CN" altLang="zh-CN" dirty="0"/>
              <a:t>。只有这样，雕刻才有可能顺利完成。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168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947E6-C8C9-4489-B80D-7549D68F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印刷版的设计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F6460-00A1-4A2B-99B2-B8BE7E0ABB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874520"/>
            <a:ext cx="10364451" cy="3916679"/>
          </a:xfrm>
        </p:spPr>
        <p:txBody>
          <a:bodyPr/>
          <a:lstStyle/>
          <a:p>
            <a:r>
              <a:rPr lang="zh-CN" altLang="zh-CN" dirty="0"/>
              <a:t>在布局和规则都设置完毕之后，就可以开始自动布线（</a:t>
            </a:r>
            <a:r>
              <a:rPr lang="en-US" altLang="zh-CN" dirty="0"/>
              <a:t>Auto Route</a:t>
            </a:r>
            <a:r>
              <a:rPr lang="zh-CN" altLang="zh-CN" dirty="0"/>
              <a:t>）了。自动布线完毕之后，我们得到最终的</a:t>
            </a:r>
            <a:r>
              <a:rPr lang="en-US" altLang="zh-CN" dirty="0"/>
              <a:t>PCB</a:t>
            </a:r>
            <a:r>
              <a:rPr lang="zh-CN" altLang="zh-CN" dirty="0"/>
              <a:t>版设计图：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2D7F63-B7A8-45E6-A5A8-28575FF605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87" y="2741930"/>
            <a:ext cx="5495173" cy="41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3339E-F657-4783-A3EB-BD1809EC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制作过程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D858B-BE2D-44DC-B0B5-6C85ECF75E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本次</a:t>
            </a:r>
            <a:r>
              <a:rPr lang="en-US" altLang="zh-CN" dirty="0"/>
              <a:t>PCB</a:t>
            </a:r>
            <a:r>
              <a:rPr lang="zh-CN" altLang="zh-CN" dirty="0"/>
              <a:t>制作使用的制作工具是雕刻机。（使用刀头）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PCB</a:t>
            </a:r>
            <a:r>
              <a:rPr lang="zh-CN" altLang="zh-CN" dirty="0"/>
              <a:t>设计完毕之后，就需要导出雕刻机可以识别的文件格式以便雕刻。具体来说就是一系列的</a:t>
            </a:r>
            <a:r>
              <a:rPr lang="en-US" altLang="zh-CN" dirty="0"/>
              <a:t>Gerber</a:t>
            </a:r>
            <a:r>
              <a:rPr lang="zh-CN" altLang="zh-CN" dirty="0"/>
              <a:t>文件，在</a:t>
            </a:r>
            <a:r>
              <a:rPr lang="en-US" altLang="zh-CN" dirty="0"/>
              <a:t>Altium Designer</a:t>
            </a:r>
            <a:r>
              <a:rPr lang="zh-CN" altLang="zh-CN" dirty="0"/>
              <a:t>中，可以将其导出。导出后，将一系列</a:t>
            </a:r>
            <a:r>
              <a:rPr lang="en-US" altLang="zh-CN" dirty="0"/>
              <a:t>.</a:t>
            </a:r>
            <a:r>
              <a:rPr lang="en-US" altLang="zh-CN" dirty="0" err="1"/>
              <a:t>GBx</a:t>
            </a:r>
            <a:r>
              <a:rPr lang="zh-CN" altLang="zh-CN" dirty="0"/>
              <a:t>文件复制到和雕刻机相连的电脑中，并且在雕刻机驱动程序中导入这些文件，并生成对应的</a:t>
            </a:r>
            <a:r>
              <a:rPr lang="en-US" altLang="zh-CN" dirty="0"/>
              <a:t>G</a:t>
            </a:r>
            <a:r>
              <a:rPr lang="zh-CN" altLang="zh-CN" dirty="0"/>
              <a:t>代码。在雕刻机驱动程序中即显示</a:t>
            </a:r>
            <a:r>
              <a:rPr lang="en-US" altLang="zh-CN" dirty="0"/>
              <a:t>PCB</a:t>
            </a:r>
            <a:r>
              <a:rPr lang="zh-CN" altLang="zh-CN" dirty="0"/>
              <a:t>版的信息。</a:t>
            </a:r>
          </a:p>
          <a:p>
            <a:r>
              <a:rPr lang="zh-CN" altLang="zh-CN" dirty="0"/>
              <a:t>接下来就是实际操作了。操作部分分为三步：打孔，隔离和镂空。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55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FADFC-C921-48FE-A557-34BC6701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制作过程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E3185-B6E0-4C2B-A87E-A737CCF7AA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打孔时，由于我们元件的引脚直径不同，我们的孔分为几种，有</a:t>
            </a:r>
            <a:r>
              <a:rPr lang="en-US" altLang="zh-CN" dirty="0"/>
              <a:t>0.7,1.0</a:t>
            </a:r>
            <a:r>
              <a:rPr lang="zh-CN" altLang="zh-CN" dirty="0"/>
              <a:t>和</a:t>
            </a:r>
            <a:r>
              <a:rPr lang="en-US" altLang="zh-CN" dirty="0"/>
              <a:t>1.2</a:t>
            </a:r>
            <a:r>
              <a:rPr lang="zh-CN" altLang="zh-CN" dirty="0"/>
              <a:t>三种。在打孔时，我们采用半自动方式，即先换上对应的刀头，手动将刀头校准位置，之后利用</a:t>
            </a:r>
            <a:r>
              <a:rPr lang="en-US" altLang="zh-CN" dirty="0"/>
              <a:t>G</a:t>
            </a:r>
            <a:r>
              <a:rPr lang="zh-CN" altLang="zh-CN" dirty="0"/>
              <a:t>代码自动驱动机器进行打孔。</a:t>
            </a:r>
          </a:p>
          <a:p>
            <a:r>
              <a:rPr lang="zh-CN" altLang="zh-CN" dirty="0"/>
              <a:t>而隔离和镂空与打孔的过程十分相似。只是少了更换刀头这一环节。我们将打孔用的刀头换成隔离和镂空用的刀头，并手动将其校准至</a:t>
            </a:r>
            <a:r>
              <a:rPr lang="en-US" altLang="zh-CN" dirty="0"/>
              <a:t>x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zh-CN" altLang="zh-CN" dirty="0"/>
              <a:t>，</a:t>
            </a:r>
            <a:r>
              <a:rPr lang="en-US" altLang="zh-CN" dirty="0"/>
              <a:t>z</a:t>
            </a:r>
            <a:r>
              <a:rPr lang="zh-CN" altLang="zh-CN" dirty="0"/>
              <a:t>方向上的零位置，接着开始利用</a:t>
            </a:r>
            <a:r>
              <a:rPr lang="en-US" altLang="zh-CN" dirty="0"/>
              <a:t>G</a:t>
            </a:r>
            <a:r>
              <a:rPr lang="zh-CN" altLang="zh-CN" dirty="0"/>
              <a:t>代码加工，我们的</a:t>
            </a:r>
            <a:r>
              <a:rPr lang="en-US" altLang="zh-CN" dirty="0"/>
              <a:t>PCB</a:t>
            </a:r>
            <a:r>
              <a:rPr lang="zh-CN" altLang="zh-CN" dirty="0"/>
              <a:t>版就完成了。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9FB22-E6E2-41C7-ADDD-025D2997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D4354-4C60-4948-920E-0A562D3A7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0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B627-4E57-4E86-8B5B-99A8F427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制作过程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91135-E050-4561-869C-8130522E8D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下面是我们</a:t>
            </a:r>
            <a:r>
              <a:rPr lang="en-US" altLang="zh-CN" dirty="0"/>
              <a:t>PCB</a:t>
            </a:r>
            <a:r>
              <a:rPr lang="zh-CN" altLang="zh-CN" dirty="0"/>
              <a:t>板完成后的照片：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CD94BD-F825-4072-A5B5-22E0FD1F9C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" t="32066" r="383" b="41894"/>
          <a:stretch/>
        </p:blipFill>
        <p:spPr bwMode="auto">
          <a:xfrm rot="10800000">
            <a:off x="3606487" y="3146487"/>
            <a:ext cx="4978400" cy="23050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994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38EB1-AA84-45FB-ABF9-79CDAE5A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制作过程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56BC8-ECAC-40ED-827C-4E3CA9990F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再经过焊接，</a:t>
            </a:r>
            <a:r>
              <a:rPr lang="en-US" altLang="zh-CN" dirty="0"/>
              <a:t>3D</a:t>
            </a:r>
            <a:r>
              <a:rPr lang="zh-CN" altLang="zh-CN" dirty="0"/>
              <a:t>打印装</a:t>
            </a:r>
            <a:r>
              <a:rPr lang="en-US" altLang="zh-CN" dirty="0"/>
              <a:t>PCB</a:t>
            </a:r>
            <a:r>
              <a:rPr lang="zh-CN" altLang="zh-CN" dirty="0"/>
              <a:t>板的容器之后，我们得到最终的成品：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8FEAF9-3656-4925-8069-C0F6A148B9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65" y="2876365"/>
            <a:ext cx="2778669" cy="3188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47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90DBC-4FA9-43F5-9FEB-92CF5C43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成果评价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57A18-77FD-4118-A8AF-73905A75DC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PCB</a:t>
            </a:r>
            <a:r>
              <a:rPr lang="zh-CN" altLang="zh-CN" dirty="0"/>
              <a:t>板的设计和制作可以说是本项目中最难完成的部分。因为这部分需要我们综合能力要求很高，比如电路理论知识，动手能力，等等</a:t>
            </a:r>
            <a:r>
              <a:rPr lang="en-US" altLang="zh-CN" dirty="0"/>
              <a:t>…</a:t>
            </a:r>
            <a:r>
              <a:rPr lang="zh-CN" altLang="zh-CN" dirty="0"/>
              <a:t>虽然我们用了差不多两个星期的时间才完成这部分的制作，但是我认为我们的制作还是比较成功的。</a:t>
            </a:r>
            <a:r>
              <a:rPr lang="en-US" altLang="zh-CN" dirty="0"/>
              <a:t>PCB</a:t>
            </a:r>
            <a:r>
              <a:rPr lang="zh-CN" altLang="zh-CN" dirty="0"/>
              <a:t>板上的电气连接完整，美观，也保留有适当的位置便于我们的焊接。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3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366A-2404-4549-BD81-08F2817FA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3D</a:t>
            </a:r>
            <a:r>
              <a:rPr lang="zh-CN" altLang="zh-CN" b="1" dirty="0"/>
              <a:t>打印模型的设计和制作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45955-A8B1-4680-9EFE-2E478179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9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EBB2-F92A-4103-A457-1B81539C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设计制作流程介绍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C98C3-30B3-499A-BD17-C3B2786893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zh-CN" dirty="0"/>
              <a:t>打印模型的设计和制作要遵循一定的流程。主要是利用软件设计出相应的模型，然后导出</a:t>
            </a:r>
            <a:r>
              <a:rPr lang="en-US" altLang="zh-CN" dirty="0" err="1"/>
              <a:t>stl</a:t>
            </a:r>
            <a:r>
              <a:rPr lang="zh-CN" altLang="zh-CN" dirty="0"/>
              <a:t>文件，进行打印。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64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9B23D-1CAA-40B1-9DDD-EB95B814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zh-CN" dirty="0"/>
              <a:t>打印模型的设计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26F59-6610-4911-9D49-4C2A9A914F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我们利用</a:t>
            </a:r>
            <a:r>
              <a:rPr lang="en-US" altLang="zh-CN" dirty="0"/>
              <a:t>3D</a:t>
            </a:r>
            <a:r>
              <a:rPr lang="zh-CN" altLang="zh-CN" dirty="0"/>
              <a:t>打印实验室提供的软件进行建模，在设计模型时，我们需要考虑模型的大小尺寸以及厚度。我们调用了软件本身提供的立方体模型，并对它进行切割镂空。在确定设计无误之后需要导出相应的</a:t>
            </a:r>
            <a:r>
              <a:rPr lang="en-US" altLang="zh-CN" dirty="0" err="1"/>
              <a:t>stl</a:t>
            </a:r>
            <a:r>
              <a:rPr lang="zh-CN" altLang="zh-CN" dirty="0"/>
              <a:t>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13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72A86-4FAF-4817-B2DD-A92B9A00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zh-CN" dirty="0"/>
              <a:t>打印模型的制作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C1287-00E2-4F46-940C-E59456DC96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677880"/>
            <a:ext cx="10364451" cy="4113319"/>
          </a:xfrm>
        </p:spPr>
        <p:txBody>
          <a:bodyPr/>
          <a:lstStyle/>
          <a:p>
            <a:r>
              <a:rPr lang="zh-CN" altLang="zh-CN" dirty="0"/>
              <a:t>将</a:t>
            </a:r>
            <a:r>
              <a:rPr lang="en-US" altLang="zh-CN" dirty="0"/>
              <a:t>3D</a:t>
            </a:r>
            <a:r>
              <a:rPr lang="zh-CN" altLang="zh-CN" dirty="0"/>
              <a:t>打印模型</a:t>
            </a:r>
            <a:r>
              <a:rPr lang="en-US" altLang="zh-CN" dirty="0" err="1"/>
              <a:t>stl</a:t>
            </a:r>
            <a:r>
              <a:rPr lang="zh-CN" altLang="zh-CN" dirty="0"/>
              <a:t>文件导入</a:t>
            </a:r>
            <a:r>
              <a:rPr lang="en-US" altLang="zh-CN" dirty="0"/>
              <a:t>3D</a:t>
            </a:r>
            <a:r>
              <a:rPr lang="zh-CN" altLang="zh-CN" dirty="0"/>
              <a:t>打印机，按照</a:t>
            </a:r>
            <a:r>
              <a:rPr lang="en-US" altLang="zh-CN" dirty="0"/>
              <a:t>3D</a:t>
            </a:r>
            <a:r>
              <a:rPr lang="zh-CN" altLang="zh-CN" dirty="0"/>
              <a:t>打印课上老师教授的步骤和注意事项，就可以完成模具的制造</a:t>
            </a:r>
          </a:p>
          <a:p>
            <a:r>
              <a:rPr lang="en-US" altLang="zh-CN" dirty="0"/>
              <a:t>3D</a:t>
            </a:r>
            <a:r>
              <a:rPr lang="zh-CN" altLang="zh-CN" dirty="0"/>
              <a:t>打印完成后，我们得到了最终的成品：</a:t>
            </a:r>
            <a:endParaRPr lang="en-US" altLang="zh-CN" dirty="0"/>
          </a:p>
          <a:p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91A397-CAD2-48CB-889B-EDF05052A3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026" y="2977714"/>
            <a:ext cx="4948309" cy="3331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26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888E5-D208-4A6A-B012-E6093FFFC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91ACB0-F6CA-42C8-BB06-9383AB46F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45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D94FA-BF8A-4F49-AADF-18C733D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2E265F0-AF2E-4012-9345-983EE5A944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必须承认的是，本次实习是一次非常困难的实习</a:t>
            </a:r>
            <a:r>
              <a:rPr lang="zh-CN" altLang="en-US" dirty="0"/>
              <a:t>。但是我们在老师的帮助和自主学习下，完成了</a:t>
            </a:r>
            <a:r>
              <a:rPr lang="zh-CN" altLang="zh-CN" dirty="0"/>
              <a:t>读元件资料，设计原理图，在面包板上模拟电路，设计</a:t>
            </a:r>
            <a:r>
              <a:rPr lang="en-US" altLang="zh-CN" dirty="0"/>
              <a:t>PCB</a:t>
            </a:r>
            <a:r>
              <a:rPr lang="zh-CN" altLang="zh-CN" dirty="0"/>
              <a:t>，制作</a:t>
            </a:r>
            <a:r>
              <a:rPr lang="en-US" altLang="zh-CN" dirty="0"/>
              <a:t>PCB</a:t>
            </a:r>
            <a:r>
              <a:rPr lang="zh-CN" altLang="zh-CN" dirty="0"/>
              <a:t>，制作盒子的全过程，这必将使我们受益匪浅，为我们日后称为合格的工程师打下坚实的基础。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277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493A01-5422-470B-88D1-BA0C9246FB8C}"/>
              </a:ext>
            </a:extLst>
          </p:cNvPr>
          <p:cNvSpPr/>
          <p:nvPr/>
        </p:nvSpPr>
        <p:spPr>
          <a:xfrm>
            <a:off x="4618671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谢聆听</a:t>
            </a:r>
          </a:p>
        </p:txBody>
      </p:sp>
    </p:spTree>
    <p:extLst>
      <p:ext uri="{BB962C8B-B14F-4D97-AF65-F5344CB8AC3E}">
        <p14:creationId xmlns:p14="http://schemas.microsoft.com/office/powerpoint/2010/main" val="284464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F5C9A-72D1-4DAF-8D7C-376E45DB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背景概述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F2A46-E307-4A9C-9CD5-56824E0685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LM317</a:t>
            </a:r>
            <a:r>
              <a:rPr lang="zh-CN" altLang="zh-CN" dirty="0"/>
              <a:t>是应用最为广泛的电源集成电路之一，它不仅具有固定式三端稳压电路的最简单形式，又具备输出电压可调的特点。此外，还具有调压范围宽、稳压性能好、噪声低、纹波抑制比高等优点。</a:t>
            </a:r>
            <a:r>
              <a:rPr lang="en-US" altLang="zh-CN" dirty="0"/>
              <a:t>LM317</a:t>
            </a:r>
            <a:r>
              <a:rPr lang="zh-CN" altLang="zh-CN" dirty="0"/>
              <a:t>是可调节</a:t>
            </a:r>
            <a:r>
              <a:rPr lang="en-US" altLang="zh-CN" dirty="0"/>
              <a:t>3</a:t>
            </a:r>
            <a:r>
              <a:rPr lang="zh-CN" altLang="zh-CN" dirty="0"/>
              <a:t>端正电压稳压器，在输出电压范围</a:t>
            </a:r>
            <a:r>
              <a:rPr lang="en-US" altLang="zh-CN" dirty="0"/>
              <a:t>1.2</a:t>
            </a:r>
            <a:r>
              <a:rPr lang="zh-CN" altLang="zh-CN" dirty="0"/>
              <a:t>伏到</a:t>
            </a:r>
            <a:r>
              <a:rPr lang="en-US" altLang="zh-CN" dirty="0"/>
              <a:t>37</a:t>
            </a:r>
            <a:r>
              <a:rPr lang="zh-CN" altLang="zh-CN" dirty="0"/>
              <a:t>伏时能够提供超过</a:t>
            </a:r>
            <a:r>
              <a:rPr lang="en-US" altLang="zh-CN" dirty="0"/>
              <a:t>1.5</a:t>
            </a:r>
            <a:r>
              <a:rPr lang="zh-CN" altLang="zh-CN" dirty="0"/>
              <a:t>安的电流，此稳压器非常易于使用。</a:t>
            </a:r>
          </a:p>
          <a:p>
            <a:r>
              <a:rPr lang="en-US" altLang="zh-CN" dirty="0"/>
              <a:t>LED</a:t>
            </a:r>
            <a:r>
              <a:rPr lang="zh-CN" altLang="zh-CN" dirty="0"/>
              <a:t>彩灯是广泛应用在各种场所的装饰用品。</a:t>
            </a:r>
          </a:p>
          <a:p>
            <a:r>
              <a:rPr lang="zh-CN" altLang="zh-CN" dirty="0"/>
              <a:t>本项目基于</a:t>
            </a:r>
            <a:r>
              <a:rPr lang="en-US" altLang="zh-CN" dirty="0"/>
              <a:t>LM317</a:t>
            </a:r>
            <a:r>
              <a:rPr lang="zh-CN" altLang="zh-CN" dirty="0"/>
              <a:t>的稳压调压功能，将其和多个</a:t>
            </a:r>
            <a:r>
              <a:rPr lang="en-US" altLang="zh-CN" dirty="0"/>
              <a:t>LED</a:t>
            </a:r>
            <a:r>
              <a:rPr lang="zh-CN" altLang="zh-CN" dirty="0"/>
              <a:t>彩灯连接，以实现在各种情况下</a:t>
            </a:r>
            <a:r>
              <a:rPr lang="en-US" altLang="zh-CN" dirty="0"/>
              <a:t>LED</a:t>
            </a:r>
            <a:r>
              <a:rPr lang="zh-CN" altLang="zh-CN" dirty="0"/>
              <a:t>彩灯的正常工作和稳定工作。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94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B45CD-2599-43F9-9D74-6E2E320A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社会经济效益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580ED-05BC-4DEE-8A75-7AE6982E91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如前所述，</a:t>
            </a:r>
            <a:r>
              <a:rPr lang="en-US" altLang="zh-CN" dirty="0"/>
              <a:t>LED</a:t>
            </a:r>
            <a:r>
              <a:rPr lang="zh-CN" altLang="zh-CN" dirty="0"/>
              <a:t>彩灯在各种场合均有较大的需求。本项目期望实现一个在各种情况下稳定工作的</a:t>
            </a:r>
            <a:r>
              <a:rPr lang="en-US" altLang="zh-CN" dirty="0"/>
              <a:t>LED</a:t>
            </a:r>
            <a:r>
              <a:rPr lang="zh-CN" altLang="zh-CN" dirty="0"/>
              <a:t>电路，以期在各种场合实现广泛的使用。利用此电路，可以比较方便、快捷的满足这些场合的需求，同时此电路价格低廉，装配容易，效益应当是可观的。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5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90225-FBA0-4F5A-AC7F-2C9B0151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项目需求说明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9D1B0-B68F-4DD0-9B36-B37841A734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本项目的目标是实现一个实验性电路，在</a:t>
            </a:r>
            <a:r>
              <a:rPr lang="en-US" altLang="zh-CN" dirty="0"/>
              <a:t>6V</a:t>
            </a:r>
            <a:r>
              <a:rPr lang="zh-CN" altLang="zh-CN" dirty="0"/>
              <a:t>的工作电压下可以使全部二极管正常工作。</a:t>
            </a:r>
          </a:p>
          <a:p>
            <a:r>
              <a:rPr lang="zh-CN" altLang="zh-CN" dirty="0"/>
              <a:t>本项目是一个实验性电路，需要的材料较少。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39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95A1F-E38A-435C-8A89-C8E2539A8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项目的原理设计和原理图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D2BB3-0AC4-4F5D-8D68-7EBD7362E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8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F1DC4-4A13-4EA9-A9B3-F5B16EF4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方案设计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75C5B-F8C8-4CFC-B98A-C23CFB43F5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本方案基于</a:t>
            </a:r>
            <a:r>
              <a:rPr lang="en-US" altLang="zh-CN" dirty="0"/>
              <a:t>LM317</a:t>
            </a:r>
            <a:r>
              <a:rPr lang="zh-CN" altLang="zh-CN" dirty="0"/>
              <a:t>，分为供电电路部分和发光电路部分。</a:t>
            </a:r>
          </a:p>
          <a:p>
            <a:r>
              <a:rPr lang="zh-CN" altLang="zh-CN" dirty="0"/>
              <a:t>供电部分主要围绕</a:t>
            </a:r>
            <a:r>
              <a:rPr lang="en-US" altLang="zh-CN" dirty="0"/>
              <a:t>LM317</a:t>
            </a:r>
            <a:r>
              <a:rPr lang="zh-CN" altLang="zh-CN" dirty="0"/>
              <a:t>设计。我们的设计基于</a:t>
            </a:r>
            <a:r>
              <a:rPr lang="en-US" altLang="zh-CN" dirty="0"/>
              <a:t>LM317</a:t>
            </a:r>
            <a:r>
              <a:rPr lang="zh-CN" altLang="zh-CN" dirty="0"/>
              <a:t>的经典接法：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4FB3EA-AF53-436B-8452-2C1D6B29E5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97" y="3364838"/>
            <a:ext cx="3726180" cy="28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7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1BFE0-EDCD-42D8-85BC-8A62523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方案设计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34D30-E25D-4464-B7CE-B778463479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考虑到我们电路中的实际需求，保护二极管</a:t>
            </a:r>
            <a:r>
              <a:rPr lang="en-US" altLang="zh-CN" dirty="0"/>
              <a:t>D1</a:t>
            </a:r>
            <a:r>
              <a:rPr lang="zh-CN" altLang="zh-CN" dirty="0"/>
              <a:t>我们并没有选用。由于我们的设计工作电压较小，且是直流电，我们也未选用防止纹波电压的</a:t>
            </a:r>
            <a:r>
              <a:rPr lang="en-US" altLang="zh-CN" dirty="0" err="1"/>
              <a:t>CAdj</a:t>
            </a:r>
            <a:r>
              <a:rPr lang="zh-CN" altLang="zh-CN" dirty="0"/>
              <a:t>和减小输入阻抗影响的</a:t>
            </a:r>
            <a:r>
              <a:rPr lang="en-US" altLang="zh-CN" dirty="0" err="1"/>
              <a:t>Cin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发光部分相对简单，我们将</a:t>
            </a:r>
            <a:r>
              <a:rPr lang="en-US" altLang="zh-CN" dirty="0"/>
              <a:t>12</a:t>
            </a:r>
            <a:r>
              <a:rPr lang="zh-CN" altLang="zh-CN" dirty="0"/>
              <a:t>个发光二极管分为</a:t>
            </a:r>
            <a:r>
              <a:rPr lang="en-US" altLang="zh-CN" dirty="0"/>
              <a:t>4</a:t>
            </a:r>
            <a:r>
              <a:rPr lang="zh-CN" altLang="zh-CN" dirty="0"/>
              <a:t>组，每组内</a:t>
            </a:r>
            <a:r>
              <a:rPr lang="en-US" altLang="zh-CN" dirty="0"/>
              <a:t>3</a:t>
            </a:r>
            <a:r>
              <a:rPr lang="zh-CN" altLang="zh-CN" dirty="0"/>
              <a:t>个发光二极管串联，组与组之间并联，接到</a:t>
            </a:r>
            <a:r>
              <a:rPr lang="en-US" altLang="zh-CN" dirty="0"/>
              <a:t>LM317</a:t>
            </a:r>
            <a:r>
              <a:rPr lang="zh-CN" altLang="zh-CN" dirty="0"/>
              <a:t>的输出电压上。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3563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59ED0-53E9-4545-941D-6F0C0120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方案设计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1DC7D-0276-4997-8B23-672A638973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本方案需要的元件主要有：</a:t>
            </a:r>
          </a:p>
          <a:p>
            <a:r>
              <a:rPr lang="en-US" altLang="zh-CN" dirty="0"/>
              <a:t>100</a:t>
            </a:r>
            <a:r>
              <a:rPr lang="zh-CN" altLang="zh-CN" dirty="0"/>
              <a:t>μ</a:t>
            </a:r>
            <a:r>
              <a:rPr lang="en-US" altLang="zh-CN" dirty="0"/>
              <a:t>F</a:t>
            </a:r>
            <a:r>
              <a:rPr lang="zh-CN" altLang="zh-CN" dirty="0"/>
              <a:t>，</a:t>
            </a:r>
            <a:r>
              <a:rPr lang="en-US" altLang="zh-CN" dirty="0"/>
              <a:t>25V</a:t>
            </a:r>
            <a:r>
              <a:rPr lang="zh-CN" altLang="zh-CN" dirty="0"/>
              <a:t>电解电容</a:t>
            </a:r>
            <a:r>
              <a:rPr lang="en-US" altLang="zh-CN" dirty="0"/>
              <a:t>3</a:t>
            </a:r>
            <a:r>
              <a:rPr lang="zh-CN" altLang="zh-CN" dirty="0"/>
              <a:t>个</a:t>
            </a:r>
          </a:p>
          <a:p>
            <a:r>
              <a:rPr lang="en-US" altLang="zh-CN" dirty="0"/>
              <a:t>LM317</a:t>
            </a:r>
            <a:r>
              <a:rPr lang="zh-CN" altLang="zh-CN" dirty="0"/>
              <a:t>集成电路</a:t>
            </a:r>
            <a:r>
              <a:rPr lang="en-US" altLang="zh-CN" dirty="0"/>
              <a:t>1</a:t>
            </a:r>
            <a:r>
              <a:rPr lang="zh-CN" altLang="zh-CN" dirty="0"/>
              <a:t>个，</a:t>
            </a:r>
          </a:p>
          <a:p>
            <a:r>
              <a:rPr lang="en-US" altLang="zh-CN" dirty="0"/>
              <a:t>10k</a:t>
            </a:r>
            <a:r>
              <a:rPr lang="zh-CN" altLang="zh-CN" dirty="0"/>
              <a:t>电阻</a:t>
            </a:r>
            <a:r>
              <a:rPr lang="en-US" altLang="zh-CN" dirty="0"/>
              <a:t>1</a:t>
            </a:r>
            <a:r>
              <a:rPr lang="zh-CN" altLang="zh-CN" dirty="0"/>
              <a:t>个，</a:t>
            </a:r>
          </a:p>
          <a:p>
            <a:r>
              <a:rPr lang="en-US" altLang="zh-CN" dirty="0"/>
              <a:t>1N4004</a:t>
            </a:r>
            <a:r>
              <a:rPr lang="zh-CN" altLang="zh-CN" dirty="0"/>
              <a:t>二极管</a:t>
            </a:r>
            <a:r>
              <a:rPr lang="en-US" altLang="zh-CN" dirty="0"/>
              <a:t>1</a:t>
            </a:r>
            <a:r>
              <a:rPr lang="zh-CN" altLang="zh-CN" dirty="0"/>
              <a:t>个，</a:t>
            </a:r>
          </a:p>
          <a:p>
            <a:r>
              <a:rPr lang="en-US" altLang="zh-CN" dirty="0"/>
              <a:t>3mm</a:t>
            </a:r>
            <a:r>
              <a:rPr lang="zh-CN" altLang="zh-CN" dirty="0"/>
              <a:t>发光二极管</a:t>
            </a:r>
            <a:r>
              <a:rPr lang="en-US" altLang="zh-CN" dirty="0"/>
              <a:t>12</a:t>
            </a:r>
            <a:r>
              <a:rPr lang="zh-CN" altLang="zh-CN" dirty="0"/>
              <a:t>个，</a:t>
            </a:r>
          </a:p>
          <a:p>
            <a:r>
              <a:rPr lang="en-US" altLang="zh-CN" dirty="0"/>
              <a:t>3296</a:t>
            </a:r>
            <a:r>
              <a:rPr lang="zh-CN" altLang="zh-CN" dirty="0"/>
              <a:t>电位器</a:t>
            </a:r>
            <a:r>
              <a:rPr lang="en-US" altLang="zh-CN" dirty="0"/>
              <a:t>1</a:t>
            </a:r>
            <a:r>
              <a:rPr lang="zh-CN" altLang="zh-CN" dirty="0"/>
              <a:t>个。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85408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99</TotalTime>
  <Words>1470</Words>
  <Application>Microsoft Office PowerPoint</Application>
  <PresentationFormat>宽屏</PresentationFormat>
  <Paragraphs>69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宋体</vt:lpstr>
      <vt:lpstr>Arial</vt:lpstr>
      <vt:lpstr>Times New Roman</vt:lpstr>
      <vt:lpstr>Tw Cen MT</vt:lpstr>
      <vt:lpstr>水滴</vt:lpstr>
      <vt:lpstr>基于LM317的字母彩灯电路PCB设计与制作</vt:lpstr>
      <vt:lpstr>项目概述</vt:lpstr>
      <vt:lpstr>背景概述</vt:lpstr>
      <vt:lpstr>社会经济效益</vt:lpstr>
      <vt:lpstr>项目需求说明 </vt:lpstr>
      <vt:lpstr>项目的原理设计和原理图 </vt:lpstr>
      <vt:lpstr>方案设计 </vt:lpstr>
      <vt:lpstr>方案设计 </vt:lpstr>
      <vt:lpstr>方案设计 </vt:lpstr>
      <vt:lpstr>方案设计 </vt:lpstr>
      <vt:lpstr>电路原理图 </vt:lpstr>
      <vt:lpstr>成果评价 </vt:lpstr>
      <vt:lpstr>印刷版的设计与制作</vt:lpstr>
      <vt:lpstr>设计制作流程介绍 </vt:lpstr>
      <vt:lpstr>印刷版的设计 </vt:lpstr>
      <vt:lpstr>印刷版的设计</vt:lpstr>
      <vt:lpstr>印刷版的设计</vt:lpstr>
      <vt:lpstr>制作过程</vt:lpstr>
      <vt:lpstr>制作过程</vt:lpstr>
      <vt:lpstr>制作过程</vt:lpstr>
      <vt:lpstr>制作过程</vt:lpstr>
      <vt:lpstr>成果评价 </vt:lpstr>
      <vt:lpstr>3D打印模型的设计和制作 </vt:lpstr>
      <vt:lpstr>设计制作流程介绍 </vt:lpstr>
      <vt:lpstr>3D打印模型的设计 </vt:lpstr>
      <vt:lpstr>3D打印模型的制作 </vt:lpstr>
      <vt:lpstr>实习总结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基于LM317的字母彩灯电路PCB设计与制作</dc:title>
  <dc:creator>923431911@qq.com</dc:creator>
  <cp:lastModifiedBy>923431911@qq.com</cp:lastModifiedBy>
  <cp:revision>9</cp:revision>
  <dcterms:created xsi:type="dcterms:W3CDTF">2018-05-15T09:44:49Z</dcterms:created>
  <dcterms:modified xsi:type="dcterms:W3CDTF">2018-05-15T11:52:39Z</dcterms:modified>
</cp:coreProperties>
</file>