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"/>
  </p:notesMasterIdLst>
  <p:sldIdLst>
    <p:sldId id="256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/>
    <p:restoredTop sz="94660"/>
  </p:normalViewPr>
  <p:slideViewPr>
    <p:cSldViewPr>
      <p:cViewPr varScale="1">
        <p:scale>
          <a:sx n="160" d="100"/>
          <a:sy n="160" d="100"/>
        </p:scale>
        <p:origin x="-25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ableStyles" Target="tableStyles.xml" /></Relationships>
</file>

<file path=ppt/notesMasters/_rels/notesMaster1.xml.rels><?xml version="1.0" encoding="UTF-8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01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06EA9-14B5-4F31-95CC-6AD91D20700D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1102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103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04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05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07EA6-0398-4990-8029-A74DB741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タイトル 1"/>
          <p:cNvSpPr>
            <a:spLocks noGrp="1"/>
          </p:cNvSpPr>
          <p:nvPr>
            <p:ph type="ctrTitle"/>
          </p:nvPr>
        </p:nvSpPr>
        <p:spPr>
          <a:xfrm>
            <a:off x="457200" y="1239602"/>
            <a:ext cx="8229600" cy="1008112"/>
          </a:xfrm>
        </p:spPr>
        <p:txBody>
          <a:bodyPr/>
          <a:lstStyle>
            <a:lvl1pPr>
              <a:defRPr b="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32" name="サブタイトル 2"/>
          <p:cNvSpPr>
            <a:spLocks noGrp="1"/>
          </p:cNvSpPr>
          <p:nvPr>
            <p:ph type="subTitle" idx="1"/>
          </p:nvPr>
        </p:nvSpPr>
        <p:spPr>
          <a:xfrm>
            <a:off x="457200" y="2319722"/>
            <a:ext cx="8229600" cy="17281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03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3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3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89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02610"/>
            <a:ext cx="8229600" cy="31773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90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91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92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27398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95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27398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9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 dirty="0"/>
          </a:p>
        </p:txBody>
      </p:sp>
      <p:sp>
        <p:nvSpPr>
          <p:cNvPr id="109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9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0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2610"/>
            <a:ext cx="8229600" cy="32110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039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220A51-F8EA-429A-8E6F-F02BE74E28F7}" type="datetimeFigureOut">
              <a:rPr lang="ja-JP" altLang="en-US" smtClean="0"/>
              <a:pPr/>
              <a:t>2015/3/10</a:t>
            </a:fld>
            <a:endParaRPr lang="ja-JP" altLang="en-US" dirty="0"/>
          </a:p>
        </p:txBody>
      </p:sp>
      <p:sp>
        <p:nvSpPr>
          <p:cNvPr id="1040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1041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9400E4-C46D-48FA-AEA0-ED136F70A0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タイトル 1"/>
          <p:cNvSpPr>
            <a:spLocks noGrp="1"/>
          </p:cNvSpPr>
          <p:nvPr>
            <p:ph type="title"/>
          </p:nvPr>
        </p:nvSpPr>
        <p:spPr>
          <a:xfrm>
            <a:off x="457200" y="2211710"/>
            <a:ext cx="8229600" cy="792088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44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88562"/>
            <a:ext cx="8229600" cy="132314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4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4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4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50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02611"/>
            <a:ext cx="3970784" cy="3177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1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12" y="1302611"/>
            <a:ext cx="4006788" cy="3177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2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2015/6/24</a:t>
            </a:fld>
            <a:endParaRPr kumimoji="1" lang="ja-JP" altLang="en-US" dirty="0"/>
          </a:p>
        </p:txBody>
      </p:sp>
      <p:sp>
        <p:nvSpPr>
          <p:cNvPr id="1053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54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5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9707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58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970784" cy="28488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5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151335"/>
            <a:ext cx="39707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60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1631156"/>
            <a:ext cx="3970784" cy="28488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61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62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63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66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67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68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71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72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7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5896" y="204789"/>
            <a:ext cx="4727438" cy="423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07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275606"/>
            <a:ext cx="3008312" cy="32043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77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78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79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タイトル 1"/>
          <p:cNvSpPr>
            <a:spLocks noGrp="1"/>
          </p:cNvSpPr>
          <p:nvPr>
            <p:ph type="title"/>
          </p:nvPr>
        </p:nvSpPr>
        <p:spPr>
          <a:xfrm>
            <a:off x="1792288" y="3516855"/>
            <a:ext cx="5486400" cy="42505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82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159482"/>
            <a:ext cx="5486400" cy="32841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1083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3975907"/>
            <a:ext cx="5486400" cy="5040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08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0A51-F8EA-429A-8E6F-F02BE74E28F7}" type="datetimeFigureOut">
              <a:rPr kumimoji="1" lang="ja-JP" altLang="en-US" smtClean="0"/>
              <a:t>2015/3/10</a:t>
            </a:fld>
            <a:endParaRPr kumimoji="1" lang="ja-JP" altLang="en-US"/>
          </a:p>
        </p:txBody>
      </p:sp>
      <p:sp>
        <p:nvSpPr>
          <p:cNvPr id="1085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86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0E4-C46D-48FA-AEA0-ED136F70A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19772" y="4677984"/>
            <a:ext cx="4104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313990"/>
            <a:ext cx="8229600" cy="74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02610"/>
            <a:ext cx="8229600" cy="321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1028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677984"/>
            <a:ext cx="18825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3E220A51-F8EA-429A-8E6F-F02BE74E28F7}" type="datetimeFigureOut">
              <a:rPr lang="ja-JP" altLang="en-US" smtClean="0"/>
              <a:pPr/>
              <a:t>2015/3/10</a:t>
            </a:fld>
            <a:endParaRPr lang="ja-JP" altLang="en-US" dirty="0"/>
          </a:p>
        </p:txBody>
      </p:sp>
      <p:sp>
        <p:nvSpPr>
          <p:cNvPr id="102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768244" y="4677984"/>
            <a:ext cx="19185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2C9400E4-C46D-48FA-AEA0-ED136F70A0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0" kern="1200">
          <a:solidFill>
            <a:schemeClr val="tx1"/>
          </a:solidFill>
          <a:latin typeface="+mj-ea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28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j-ea"/>
          <a:cs typeface="+mn-cs"/>
        </a:defRPr>
      </a:lvl7pPr>
      <a:lvl8pPr marL="34861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j-ea"/>
          <a:cs typeface="+mn-cs"/>
        </a:defRPr>
      </a:lvl8pPr>
      <a:lvl9pPr marL="39433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8" Type="http://schemas.openxmlformats.org/officeDocument/2006/relationships/image" Target="../media/image8.png" /><Relationship Id="rId9" Type="http://schemas.openxmlformats.org/officeDocument/2006/relationships/image" Target="../media/image9.png" /><Relationship Id="rId10" Type="http://schemas.openxmlformats.org/officeDocument/2006/relationships/image" Target="../media/image10.png" /><Relationship Id="rId11" Type="http://schemas.openxmlformats.org/officeDocument/2006/relationships/image" Target="../media/image11.png" /><Relationship Id="rId12" Type="http://schemas.openxmlformats.org/officeDocument/2006/relationships/image" Target="../media/image12.png" /><Relationship Id="rId13" Type="http://schemas.openxmlformats.org/officeDocument/2006/relationships/image" Target="../media/image13.png" /><Relationship Id="rId14" Type="http://schemas.openxmlformats.org/officeDocument/2006/relationships/image" Target="../media/image14.png" /><Relationship Id="rId15" Type="http://schemas.openxmlformats.org/officeDocument/2006/relationships/image" Target="../media/image15.png" /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8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グループ 41"/>
          <p:cNvGrpSpPr>
            <a:grpSpLocks noChangeAspect="1"/>
          </p:cNvGrpSpPr>
          <p:nvPr/>
        </p:nvGrpSpPr>
        <p:grpSpPr>
          <a:xfrm>
            <a:off x="5904000" y="1589570"/>
            <a:ext cx="1368001" cy="1070608"/>
            <a:chOff x="5447179" y="1779750"/>
            <a:chExt cx="1656000" cy="1296000"/>
          </a:xfrm>
        </p:grpSpPr>
        <p:pic>
          <p:nvPicPr>
            <p:cNvPr id="1108" name="図 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63036" y="1779750"/>
              <a:ext cx="1140143" cy="1140143"/>
            </a:xfrm>
            <a:prstGeom prst="rect">
              <a:avLst/>
            </a:prstGeom>
          </p:spPr>
        </p:pic>
        <p:pic>
          <p:nvPicPr>
            <p:cNvPr id="1109" name="図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7179" y="2505477"/>
              <a:ext cx="697582" cy="570273"/>
            </a:xfrm>
            <a:prstGeom prst="rect">
              <a:avLst/>
            </a:prstGeom>
          </p:spPr>
        </p:pic>
      </p:grpSp>
      <p:grpSp>
        <p:nvGrpSpPr>
          <p:cNvPr id="1110" name="グループ 35"/>
          <p:cNvGrpSpPr/>
          <p:nvPr/>
        </p:nvGrpSpPr>
        <p:grpSpPr>
          <a:xfrm>
            <a:off x="5904000" y="627750"/>
            <a:ext cx="1440000" cy="1033563"/>
            <a:chOff x="3713953" y="432991"/>
            <a:chExt cx="1658456" cy="1269032"/>
          </a:xfrm>
        </p:grpSpPr>
        <p:pic>
          <p:nvPicPr>
            <p:cNvPr id="1111" name="図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266" y="432991"/>
              <a:ext cx="1140143" cy="1140143"/>
            </a:xfrm>
            <a:prstGeom prst="rect">
              <a:avLst/>
            </a:prstGeom>
          </p:spPr>
        </p:pic>
        <p:pic>
          <p:nvPicPr>
            <p:cNvPr id="1112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953" y="1131750"/>
              <a:ext cx="697582" cy="570273"/>
            </a:xfrm>
            <a:prstGeom prst="rect">
              <a:avLst/>
            </a:prstGeom>
          </p:spPr>
        </p:pic>
      </p:grpSp>
      <p:graphicFrame>
        <p:nvGraphicFramePr>
          <p:cNvPr id="1113" name="四角形 12"/>
          <p:cNvGraphicFramePr>
            <a:graphicFrameLocks noGrp="1"/>
          </p:cNvGraphicFramePr>
          <p:nvPr/>
        </p:nvGraphicFramePr>
        <p:xfrm>
          <a:off x="6236" y="7966"/>
          <a:ext cx="9125856" cy="5104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176"/>
                <a:gridCol w="1661736"/>
                <a:gridCol w="1661736"/>
                <a:gridCol w="1661736"/>
                <a:gridCol w="1661736"/>
                <a:gridCol w="1661736"/>
              </a:tblGrid>
              <a:tr h="295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項目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メイリオ"/>
                          <a:ea typeface="メイリオ"/>
                        </a:rPr>
                        <a:t>設備保守</a:t>
                      </a:r>
                      <a:r>
                        <a:rPr kumimoji="1" lang="ja-JP" altLang="en-US" sz="1200" dirty="0">
                          <a:latin typeface="メイリオ"/>
                          <a:ea typeface="メイリオ"/>
                        </a:rPr>
                        <a:t>･光熱水費</a:t>
                      </a:r>
                      <a:endParaRPr kumimoji="1" lang="ja-JP" altLang="en-US" sz="12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清掃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受付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現金収受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システム化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71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現状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無償ボランティア（</a:t>
                      </a:r>
                      <a:r>
                        <a:rPr kumimoji="1" lang="ja-JP" altLang="en-US" sz="1800" u="sng" dirty="0">
                          <a:latin typeface="メイリオ"/>
                          <a:ea typeface="メイリオ"/>
                        </a:rPr>
                        <a:t>㋐</a:t>
                      </a:r>
                      <a:r>
                        <a:rPr kumimoji="1" lang="ja-JP" altLang="en-US" sz="1800" u="sng" dirty="0">
                          <a:latin typeface="メイリオ"/>
                          <a:ea typeface="メイリオ"/>
                        </a:rPr>
                        <a:t>115万円/年･館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を固定支給）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935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～R4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13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R5～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  <a:p>
                      <a:pPr algn="ctr"/>
                      <a:r>
                        <a:rPr kumimoji="1" lang="ja-JP" altLang="en-US" sz="800" dirty="0">
                          <a:latin typeface="メイリオ"/>
                          <a:ea typeface="メイリオ"/>
                        </a:rPr>
                        <a:t>メニュー方式</a:t>
                      </a:r>
                      <a:endParaRPr kumimoji="1" lang="ja-JP" altLang="en-US" sz="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R7～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外注済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将来的に廃止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将来的に廃止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2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経費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u="sng" dirty="0">
                          <a:latin typeface="メイリオ"/>
                          <a:ea typeface="メイリオ"/>
                        </a:rPr>
                        <a:t>①135万円/年･館</a:t>
                      </a:r>
                      <a:endParaRPr kumimoji="1" lang="ja-JP" altLang="en-US" sz="1400" u="sng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②35万円/年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</a:t>
                      </a:r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③200万円/年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館（過渡期）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初期638万円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④14万円/年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</a:t>
                      </a:r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672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メイリオ"/>
                          <a:ea typeface="メイリオ"/>
                        </a:rPr>
                        <a:t>備考</a:t>
                      </a:r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１．導入期（R5～）：</a:t>
                      </a:r>
                      <a:r>
                        <a:rPr kumimoji="1" lang="ja-JP" altLang="en-US" sz="1600" u="sng" dirty="0">
                          <a:latin typeface="メイリオ"/>
                          <a:ea typeface="メイリオ"/>
                        </a:rPr>
                        <a:t>①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＋</a:t>
                      </a:r>
                      <a:r>
                        <a:rPr kumimoji="1" lang="ja-JP" altLang="en-US" sz="1600" u="none" dirty="0">
                          <a:latin typeface="メイリオ"/>
                          <a:ea typeface="メイリオ"/>
                        </a:rPr>
                        <a:t>②＋③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＝370万円/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館（②③追加経費）</a:t>
                      </a:r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0" marB="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367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２．過渡期（R7～）：</a:t>
                      </a:r>
                      <a:r>
                        <a:rPr kumimoji="1" lang="ja-JP" altLang="en-US" sz="1600" u="sng" dirty="0">
                          <a:latin typeface="メイリオ"/>
                          <a:ea typeface="メイリオ"/>
                        </a:rPr>
                        <a:t>①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＋②＋③＋④＝初期638万円、384万円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/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</a:t>
                      </a:r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0" marB="0" vert="horz" anchor="ctr" anchorCtr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67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３．無人化（R8？）：</a:t>
                      </a:r>
                      <a:r>
                        <a:rPr kumimoji="1" lang="ja-JP" altLang="en-US" sz="1600" u="sng" dirty="0">
                          <a:latin typeface="メイリオ"/>
                          <a:ea typeface="メイリオ"/>
                        </a:rPr>
                        <a:t>①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＋②　　＋④＝184万円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/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/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館（現行</a:t>
                      </a:r>
                      <a:r>
                        <a:rPr kumimoji="1" lang="ja-JP" altLang="en-US" sz="1600" u="sng" dirty="0">
                          <a:latin typeface="メイリオ"/>
                          <a:ea typeface="メイリオ"/>
                        </a:rPr>
                        <a:t>①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＋</a:t>
                      </a:r>
                      <a:r>
                        <a:rPr kumimoji="1" lang="ja-JP" altLang="en-US" sz="1600" u="sng" dirty="0">
                          <a:latin typeface="メイリオ"/>
                          <a:ea typeface="メイリオ"/>
                        </a:rPr>
                        <a:t>㋐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＝250万円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/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/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年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･</a:t>
                      </a:r>
                      <a:r>
                        <a:rPr kumimoji="1" lang="ja-JP" altLang="en-US" sz="1600" dirty="0">
                          <a:latin typeface="メイリオ"/>
                          <a:ea typeface="メイリオ"/>
                        </a:rPr>
                        <a:t>館）</a:t>
                      </a:r>
                      <a:endParaRPr kumimoji="1" lang="ja-JP" altLang="en-US" sz="16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0" marB="0" vert="horz" anchor="ctr" anchorCtr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/>
                        <a:ea typeface="メイリオ"/>
                      </a:endParaRPr>
                    </a:p>
                  </a:txBody>
                  <a:tcPr marL="91440" marR="91440" marT="45720" marB="45720" vert="horz" anchor="ctr" anchorCtr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114" name="グループ 27"/>
          <p:cNvGrpSpPr/>
          <p:nvPr/>
        </p:nvGrpSpPr>
        <p:grpSpPr>
          <a:xfrm>
            <a:off x="844003" y="735468"/>
            <a:ext cx="1628367" cy="993404"/>
            <a:chOff x="844003" y="858346"/>
            <a:chExt cx="1628367" cy="993404"/>
          </a:xfrm>
        </p:grpSpPr>
        <p:pic>
          <p:nvPicPr>
            <p:cNvPr id="1115" name="図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087" y="1131750"/>
              <a:ext cx="692283" cy="683629"/>
            </a:xfrm>
            <a:prstGeom prst="rect">
              <a:avLst/>
            </a:prstGeom>
          </p:spPr>
        </p:pic>
        <p:pic>
          <p:nvPicPr>
            <p:cNvPr id="1116" name="図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003" y="1059750"/>
              <a:ext cx="600436" cy="767329"/>
            </a:xfrm>
            <a:prstGeom prst="rect">
              <a:avLst/>
            </a:prstGeom>
          </p:spPr>
        </p:pic>
        <p:pic>
          <p:nvPicPr>
            <p:cNvPr id="1117" name="図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003" y="858346"/>
              <a:ext cx="748364" cy="993404"/>
            </a:xfrm>
            <a:prstGeom prst="rect">
              <a:avLst/>
            </a:prstGeom>
          </p:spPr>
        </p:pic>
      </p:grpSp>
      <p:grpSp>
        <p:nvGrpSpPr>
          <p:cNvPr id="1118" name="グループ 25"/>
          <p:cNvGrpSpPr/>
          <p:nvPr/>
        </p:nvGrpSpPr>
        <p:grpSpPr>
          <a:xfrm>
            <a:off x="2723190" y="795161"/>
            <a:ext cx="1200810" cy="933608"/>
            <a:chOff x="2723190" y="918039"/>
            <a:chExt cx="1200810" cy="933608"/>
          </a:xfrm>
        </p:grpSpPr>
        <p:pic>
          <p:nvPicPr>
            <p:cNvPr id="1119" name="図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190" y="918039"/>
              <a:ext cx="719708" cy="719708"/>
            </a:xfrm>
            <a:prstGeom prst="rect">
              <a:avLst/>
            </a:prstGeom>
          </p:spPr>
        </p:pic>
        <p:pic>
          <p:nvPicPr>
            <p:cNvPr id="1120" name="図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9190" y="926764"/>
              <a:ext cx="624810" cy="924883"/>
            </a:xfrm>
            <a:prstGeom prst="rect">
              <a:avLst/>
            </a:prstGeom>
          </p:spPr>
        </p:pic>
      </p:grpSp>
      <p:grpSp>
        <p:nvGrpSpPr>
          <p:cNvPr id="1121" name="グループ 23"/>
          <p:cNvGrpSpPr/>
          <p:nvPr/>
        </p:nvGrpSpPr>
        <p:grpSpPr>
          <a:xfrm>
            <a:off x="2484000" y="1773797"/>
            <a:ext cx="1638141" cy="900907"/>
            <a:chOff x="2484000" y="1923750"/>
            <a:chExt cx="1638141" cy="900907"/>
          </a:xfrm>
        </p:grpSpPr>
        <p:pic>
          <p:nvPicPr>
            <p:cNvPr id="1122" name="図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4000" y="2025809"/>
              <a:ext cx="798848" cy="798848"/>
            </a:xfrm>
            <a:prstGeom prst="rect">
              <a:avLst/>
            </a:prstGeom>
          </p:spPr>
        </p:pic>
        <p:pic>
          <p:nvPicPr>
            <p:cNvPr id="1123" name="図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8551" y="1923750"/>
              <a:ext cx="863590" cy="890299"/>
            </a:xfrm>
            <a:prstGeom prst="rect">
              <a:avLst/>
            </a:prstGeom>
          </p:spPr>
        </p:pic>
      </p:grpSp>
      <p:pic>
        <p:nvPicPr>
          <p:cNvPr id="1124" name="図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086" y="774235"/>
            <a:ext cx="1266824" cy="828675"/>
          </a:xfrm>
          <a:prstGeom prst="rect">
            <a:avLst/>
          </a:prstGeom>
        </p:spPr>
      </p:pic>
      <p:pic>
        <p:nvPicPr>
          <p:cNvPr id="1125" name="図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1086" y="1776496"/>
            <a:ext cx="1269205" cy="826294"/>
          </a:xfrm>
          <a:prstGeom prst="rect">
            <a:avLst/>
          </a:prstGeom>
        </p:spPr>
      </p:pic>
      <p:grpSp>
        <p:nvGrpSpPr>
          <p:cNvPr id="1126" name="グループ 45"/>
          <p:cNvGrpSpPr/>
          <p:nvPr/>
        </p:nvGrpSpPr>
        <p:grpSpPr>
          <a:xfrm>
            <a:off x="7697497" y="762329"/>
            <a:ext cx="1194503" cy="966543"/>
            <a:chOff x="5436000" y="337438"/>
            <a:chExt cx="1687100" cy="1370312"/>
          </a:xfrm>
        </p:grpSpPr>
        <p:pic>
          <p:nvPicPr>
            <p:cNvPr id="1127" name="図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84000" y="868676"/>
              <a:ext cx="1039100" cy="839074"/>
            </a:xfrm>
            <a:prstGeom prst="rect">
              <a:avLst/>
            </a:prstGeom>
          </p:spPr>
        </p:pic>
        <p:pic>
          <p:nvPicPr>
            <p:cNvPr id="1128" name="図 2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36000" y="337438"/>
              <a:ext cx="946313" cy="1037055"/>
            </a:xfrm>
            <a:prstGeom prst="rect">
              <a:avLst/>
            </a:prstGeom>
          </p:spPr>
        </p:pic>
      </p:grpSp>
      <p:sp>
        <p:nvSpPr>
          <p:cNvPr id="1129" name="図形 50"/>
          <p:cNvSpPr/>
          <p:nvPr/>
        </p:nvSpPr>
        <p:spPr>
          <a:xfrm>
            <a:off x="8156295" y="1651098"/>
            <a:ext cx="207731" cy="1129193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pic>
        <p:nvPicPr>
          <p:cNvPr id="1130" name="図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1665" y="2772456"/>
            <a:ext cx="547838" cy="547837"/>
          </a:xfrm>
          <a:prstGeom prst="rect">
            <a:avLst/>
          </a:prstGeom>
        </p:spPr>
      </p:pic>
      <p:pic>
        <p:nvPicPr>
          <p:cNvPr id="1131" name="図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0808" y="2715750"/>
            <a:ext cx="705286" cy="705285"/>
          </a:xfrm>
          <a:prstGeom prst="rect">
            <a:avLst/>
          </a:prstGeom>
        </p:spPr>
      </p:pic>
      <p:pic>
        <p:nvPicPr>
          <p:cNvPr id="1132" name="図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52251" y="3003750"/>
            <a:ext cx="435993" cy="495446"/>
          </a:xfrm>
          <a:prstGeom prst="rect">
            <a:avLst/>
          </a:prstGeom>
        </p:spPr>
      </p:pic>
      <p:sp>
        <p:nvSpPr>
          <p:cNvPr id="1133" name="テキスト 60"/>
          <p:cNvSpPr txBox="1"/>
          <p:nvPr/>
        </p:nvSpPr>
        <p:spPr>
          <a:xfrm>
            <a:off x="5076000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シルバー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4" name="テキスト 61"/>
          <p:cNvSpPr txBox="1"/>
          <p:nvPr/>
        </p:nvSpPr>
        <p:spPr>
          <a:xfrm>
            <a:off x="6815316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シルバー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5" name="テキスト 62"/>
          <p:cNvSpPr txBox="1"/>
          <p:nvPr/>
        </p:nvSpPr>
        <p:spPr>
          <a:xfrm>
            <a:off x="2940940" y="2388176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業者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6" name="テキスト 63"/>
          <p:cNvSpPr txBox="1"/>
          <p:nvPr/>
        </p:nvSpPr>
        <p:spPr>
          <a:xfrm>
            <a:off x="1338655" y="1487317"/>
            <a:ext cx="479060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業者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7" name="テキスト 64"/>
          <p:cNvSpPr txBox="1"/>
          <p:nvPr/>
        </p:nvSpPr>
        <p:spPr>
          <a:xfrm>
            <a:off x="4871128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8" name="テキスト 65"/>
          <p:cNvSpPr txBox="1"/>
          <p:nvPr/>
        </p:nvSpPr>
        <p:spPr>
          <a:xfrm>
            <a:off x="6681033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39" name="テキスト 66"/>
          <p:cNvSpPr txBox="1"/>
          <p:nvPr/>
        </p:nvSpPr>
        <p:spPr>
          <a:xfrm>
            <a:off x="2925378" y="1487317"/>
            <a:ext cx="747625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ボランティア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0" name="テキスト 67"/>
          <p:cNvSpPr txBox="1"/>
          <p:nvPr/>
        </p:nvSpPr>
        <p:spPr>
          <a:xfrm>
            <a:off x="4682098" y="2388176"/>
            <a:ext cx="321902" cy="195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anchor="ctr" anchorCtr="0">
            <a:spAutoFit/>
          </a:bodyPr>
          <a:p>
            <a:pPr algn="ctr">
              <a:defRPr lang="ja-JP" altLang="en-US"/>
            </a:pPr>
            <a:r>
              <a:rPr lang="ja-JP" altLang="en-US" sz="800">
                <a:latin typeface="メイリオ"/>
                <a:ea typeface="メイリオ"/>
              </a:rPr>
              <a:t>ボラ</a:t>
            </a:r>
            <a:endParaRPr lang="ja-JP" altLang="en-US" sz="800">
              <a:latin typeface="メイリオ"/>
              <a:ea typeface="メイリオ"/>
            </a:endParaRPr>
          </a:p>
        </p:txBody>
      </p:sp>
      <p:sp>
        <p:nvSpPr>
          <p:cNvPr id="1141" name="図形 43"/>
          <p:cNvSpPr/>
          <p:nvPr/>
        </p:nvSpPr>
        <p:spPr>
          <a:xfrm>
            <a:off x="3235167" y="1651040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2" name="図形 48"/>
          <p:cNvSpPr/>
          <p:nvPr/>
        </p:nvSpPr>
        <p:spPr>
          <a:xfrm>
            <a:off x="5141075" y="1673442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3" name="図形 49"/>
          <p:cNvSpPr/>
          <p:nvPr/>
        </p:nvSpPr>
        <p:spPr>
          <a:xfrm>
            <a:off x="6949265" y="1661313"/>
            <a:ext cx="207731" cy="200710"/>
          </a:xfrm>
          <a:prstGeom prst="downArrow">
            <a:avLst>
              <a:gd name="adj1" fmla="val 50000"/>
              <a:gd name="adj2" fmla="val 31507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4" name="図形 58"/>
          <p:cNvSpPr/>
          <p:nvPr/>
        </p:nvSpPr>
        <p:spPr>
          <a:xfrm flipV="1">
            <a:off x="5221474" y="3250427"/>
            <a:ext cx="2379946" cy="203335"/>
          </a:xfrm>
          <a:prstGeom prst="bentArrow">
            <a:avLst>
              <a:gd name="adj1" fmla="val 30263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  <p:sp>
        <p:nvSpPr>
          <p:cNvPr id="1145" name="図形 59"/>
          <p:cNvSpPr/>
          <p:nvPr/>
        </p:nvSpPr>
        <p:spPr>
          <a:xfrm flipV="1">
            <a:off x="6949265" y="3250427"/>
            <a:ext cx="646793" cy="204020"/>
          </a:xfrm>
          <a:prstGeom prst="bentArrow">
            <a:avLst>
              <a:gd name="adj1" fmla="val 30263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ja-JP" altLang="en-US"/>
            </a:pP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標準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標準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標準">
  <a:themeElements>
    <a:clrScheme name="標準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標準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Application>JUST Focus</Application>
  <Company>箕面市役所</Company>
  <AppVersion>4.1.2</AppVersion>
  <PresentationFormat>ユーザー設定</PresentationFormat>
  <Slides>1</Slides>
  <Notes>0</Notes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那谷　進(手動)</dc:creator>
  <cp:lastModifiedBy>那谷　進(手動)</cp:lastModifiedBy>
  <dcterms:created xsi:type="dcterms:W3CDTF">2022-12-02T05:11:56Z</dcterms:created>
  <dcterms:modified xsi:type="dcterms:W3CDTF">2022-12-08T01:34:29Z</dcterms:modified>
  <cp:revision>22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