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3" r:id="rId2"/>
    <p:sldId id="295" r:id="rId3"/>
    <p:sldId id="346" r:id="rId4"/>
    <p:sldId id="345" r:id="rId5"/>
    <p:sldId id="347" r:id="rId6"/>
    <p:sldId id="348" r:id="rId7"/>
    <p:sldId id="369" r:id="rId8"/>
    <p:sldId id="370" r:id="rId9"/>
    <p:sldId id="349" r:id="rId10"/>
    <p:sldId id="371" r:id="rId11"/>
    <p:sldId id="372" r:id="rId12"/>
    <p:sldId id="373" r:id="rId13"/>
    <p:sldId id="374" r:id="rId14"/>
    <p:sldId id="394" r:id="rId15"/>
    <p:sldId id="376" r:id="rId16"/>
    <p:sldId id="379" r:id="rId17"/>
    <p:sldId id="381" r:id="rId18"/>
    <p:sldId id="380" r:id="rId19"/>
    <p:sldId id="377" r:id="rId20"/>
    <p:sldId id="375" r:id="rId21"/>
    <p:sldId id="382" r:id="rId22"/>
    <p:sldId id="389" r:id="rId23"/>
    <p:sldId id="383" r:id="rId24"/>
    <p:sldId id="390" r:id="rId25"/>
    <p:sldId id="384" r:id="rId26"/>
    <p:sldId id="385" r:id="rId27"/>
    <p:sldId id="386" r:id="rId28"/>
    <p:sldId id="387" r:id="rId29"/>
    <p:sldId id="388" r:id="rId30"/>
    <p:sldId id="391" r:id="rId31"/>
    <p:sldId id="392" r:id="rId32"/>
    <p:sldId id="393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7" autoAdjust="0"/>
  </p:normalViewPr>
  <p:slideViewPr>
    <p:cSldViewPr snapToGrid="0" snapToObjects="1">
      <p:cViewPr varScale="1">
        <p:scale>
          <a:sx n="104" d="100"/>
          <a:sy n="104" d="100"/>
        </p:scale>
        <p:origin x="12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1A5CB-E5CB-4904-B793-5CC85092D442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AD656-FD7F-4753-8090-3E4EF540D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6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AD656-FD7F-4753-8090-3E4EF540D91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24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AD656-FD7F-4753-8090-3E4EF540D91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5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A59B7B-B9B2-4FBE-A7E2-122279848CD6}"/>
              </a:ext>
            </a:extLst>
          </p:cNvPr>
          <p:cNvSpPr/>
          <p:nvPr userDrawn="1"/>
        </p:nvSpPr>
        <p:spPr>
          <a:xfrm rot="5400000">
            <a:off x="3906690" y="-2607662"/>
            <a:ext cx="2124587" cy="83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757"/>
            <a:ext cx="7772400" cy="1470025"/>
          </a:xfrm>
        </p:spPr>
        <p:txBody>
          <a:bodyPr/>
          <a:lstStyle>
            <a:lvl1pPr>
              <a:defRPr>
                <a:latin typeface="Arial Nova Light" panose="020B03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41AE473-3C0F-4B6D-9EDD-8A6C2F86301A}"/>
              </a:ext>
            </a:extLst>
          </p:cNvPr>
          <p:cNvSpPr/>
          <p:nvPr userDrawn="1"/>
        </p:nvSpPr>
        <p:spPr>
          <a:xfrm>
            <a:off x="-17755" y="0"/>
            <a:ext cx="654663" cy="685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F29B452-2118-48B8-BCA1-CDB9FD88609E}"/>
              </a:ext>
            </a:extLst>
          </p:cNvPr>
          <p:cNvSpPr/>
          <p:nvPr userDrawn="1"/>
        </p:nvSpPr>
        <p:spPr>
          <a:xfrm>
            <a:off x="536824" y="0"/>
            <a:ext cx="257146" cy="4823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5">
            <a:extLst>
              <a:ext uri="{FF2B5EF4-FFF2-40B4-BE49-F238E27FC236}">
                <a16:creationId xmlns:a16="http://schemas.microsoft.com/office/drawing/2014/main" xmlns="" id="{66B892A3-6885-4BCE-9E31-C63FA371B0CC}"/>
              </a:ext>
            </a:extLst>
          </p:cNvPr>
          <p:cNvCxnSpPr/>
          <p:nvPr userDrawn="1"/>
        </p:nvCxnSpPr>
        <p:spPr>
          <a:xfrm flipV="1">
            <a:off x="654663" y="4823334"/>
            <a:ext cx="0" cy="203466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89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56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89462"/>
            <a:ext cx="8229600" cy="5236701"/>
          </a:xfrm>
        </p:spPr>
        <p:txBody>
          <a:bodyPr/>
          <a:lstStyle>
            <a:lvl1pPr>
              <a:defRPr>
                <a:latin typeface="Arial Nova Light" panose="020B0304020202020204" pitchFamily="34" charset="0"/>
              </a:defRPr>
            </a:lvl1pPr>
            <a:lvl2pPr>
              <a:defRPr>
                <a:latin typeface="Arial Nova Light" panose="020B0304020202020204" pitchFamily="34" charset="0"/>
              </a:defRPr>
            </a:lvl2pPr>
            <a:lvl3pPr>
              <a:defRPr>
                <a:latin typeface="Arial Nova Light" panose="020B0304020202020204" pitchFamily="34" charset="0"/>
              </a:defRPr>
            </a:lvl3pPr>
            <a:lvl4pPr>
              <a:defRPr>
                <a:latin typeface="Arial Nova Light" panose="020B0304020202020204" pitchFamily="34" charset="0"/>
              </a:defRPr>
            </a:lvl4pPr>
            <a:lvl5pPr>
              <a:defRPr>
                <a:latin typeface="Arial Nova Light" panose="020B03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er 1">
            <a:extLst>
              <a:ext uri="{FF2B5EF4-FFF2-40B4-BE49-F238E27FC236}">
                <a16:creationId xmlns:a16="http://schemas.microsoft.com/office/drawing/2014/main" xmlns="" id="{C4EECED9-ABED-416F-B8D5-F518A9F5DFA9}"/>
              </a:ext>
            </a:extLst>
          </p:cNvPr>
          <p:cNvGrpSpPr/>
          <p:nvPr userDrawn="1"/>
        </p:nvGrpSpPr>
        <p:grpSpPr>
          <a:xfrm>
            <a:off x="1" y="0"/>
            <a:ext cx="9143999" cy="6858000"/>
            <a:chOff x="1" y="0"/>
            <a:chExt cx="914399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3242FDD-D25C-4B08-847B-4BFDEE48DFB0}"/>
                </a:ext>
              </a:extLst>
            </p:cNvPr>
            <p:cNvSpPr/>
            <p:nvPr/>
          </p:nvSpPr>
          <p:spPr>
            <a:xfrm rot="5400000">
              <a:off x="4496774" y="-4202028"/>
              <a:ext cx="445197" cy="88492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E56E3AF-DEDC-4A69-9159-72790E2A57C9}"/>
                </a:ext>
              </a:extLst>
            </p:cNvPr>
            <p:cNvSpPr/>
            <p:nvPr/>
          </p:nvSpPr>
          <p:spPr>
            <a:xfrm>
              <a:off x="1" y="0"/>
              <a:ext cx="216186" cy="685800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9B1AC40-11ED-49B9-AB1E-F28FCE4D377B}"/>
                </a:ext>
              </a:extLst>
            </p:cNvPr>
            <p:cNvSpPr/>
            <p:nvPr/>
          </p:nvSpPr>
          <p:spPr>
            <a:xfrm>
              <a:off x="190001" y="0"/>
              <a:ext cx="104745" cy="48233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5">
              <a:extLst>
                <a:ext uri="{FF2B5EF4-FFF2-40B4-BE49-F238E27FC236}">
                  <a16:creationId xmlns:a16="http://schemas.microsoft.com/office/drawing/2014/main" xmlns="" id="{CA2B87CE-9BE3-4FA1-BF71-EB9975AC70E8}"/>
                </a:ext>
              </a:extLst>
            </p:cNvPr>
            <p:cNvCxnSpPr/>
            <p:nvPr/>
          </p:nvCxnSpPr>
          <p:spPr>
            <a:xfrm>
              <a:off x="294746" y="469424"/>
              <a:ext cx="8849253" cy="11784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6">
              <a:extLst>
                <a:ext uri="{FF2B5EF4-FFF2-40B4-BE49-F238E27FC236}">
                  <a16:creationId xmlns:a16="http://schemas.microsoft.com/office/drawing/2014/main" xmlns="" id="{68585730-D0D7-440D-9886-3DCED2C8930A}"/>
                </a:ext>
              </a:extLst>
            </p:cNvPr>
            <p:cNvCxnSpPr/>
            <p:nvPr/>
          </p:nvCxnSpPr>
          <p:spPr>
            <a:xfrm>
              <a:off x="294746" y="469424"/>
              <a:ext cx="8849254" cy="270246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3767" y="1"/>
            <a:ext cx="3940233" cy="469423"/>
          </a:xfrm>
        </p:spPr>
        <p:txBody>
          <a:bodyPr>
            <a:noAutofit/>
          </a:bodyPr>
          <a:lstStyle>
            <a:lvl1pPr algn="r">
              <a:defRPr sz="2400">
                <a:latin typeface="Arial Nova Light" panose="020B03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xmlns="" id="{6D9E90C9-FAE6-4391-B9C4-BB86A71BAC3A}"/>
              </a:ext>
            </a:extLst>
          </p:cNvPr>
          <p:cNvSpPr txBox="1">
            <a:spLocks/>
          </p:cNvSpPr>
          <p:nvPr userDrawn="1"/>
        </p:nvSpPr>
        <p:spPr>
          <a:xfrm>
            <a:off x="304314" y="-1771"/>
            <a:ext cx="2439372" cy="469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fr-FR" sz="1400" dirty="0"/>
              <a:t>SCAR-EGABI 2019: Leuven</a:t>
            </a:r>
          </a:p>
        </p:txBody>
      </p:sp>
    </p:spTree>
    <p:extLst>
      <p:ext uri="{BB962C8B-B14F-4D97-AF65-F5344CB8AC3E}">
        <p14:creationId xmlns:p14="http://schemas.microsoft.com/office/powerpoint/2010/main" val="360694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4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20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6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35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1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65EF-DCCD-3E4A-9276-966A8AF1F510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299A-C609-A54E-9347-ADA7B72192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82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A0C91-BAD7-4ABC-943F-8345C5864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806757"/>
            <a:ext cx="7772400" cy="14700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!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3FDD62-7C69-459F-AC0D-94C5409A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6" y="5998460"/>
            <a:ext cx="1012520" cy="85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4D4F3D-E833-442E-AA59-35B1ED944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358971"/>
            <a:ext cx="2782946" cy="1470024"/>
          </a:xfrm>
          <a:prstGeom prst="rect">
            <a:avLst/>
          </a:prstGeom>
        </p:spPr>
      </p:pic>
      <p:pic>
        <p:nvPicPr>
          <p:cNvPr id="1026" name="Picture 2" descr="Image result for tidyverse logo">
            <a:extLst>
              <a:ext uri="{FF2B5EF4-FFF2-40B4-BE49-F238E27FC236}">
                <a16:creationId xmlns:a16="http://schemas.microsoft.com/office/drawing/2014/main" xmlns="" id="{6D4FD11C-54C5-4778-B991-2CEF9248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97" y="996696"/>
            <a:ext cx="1180164" cy="13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4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pic>
        <p:nvPicPr>
          <p:cNvPr id="5122" name="Picture 2" descr="Image result for dplyr logo">
            <a:extLst>
              <a:ext uri="{FF2B5EF4-FFF2-40B4-BE49-F238E27FC236}">
                <a16:creationId xmlns:a16="http://schemas.microsoft.com/office/drawing/2014/main" xmlns="" id="{279BD34E-A74F-442C-AEF0-8CA86793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35" y="813817"/>
            <a:ext cx="1774983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tidyr logo">
            <a:extLst>
              <a:ext uri="{FF2B5EF4-FFF2-40B4-BE49-F238E27FC236}">
                <a16:creationId xmlns:a16="http://schemas.microsoft.com/office/drawing/2014/main" xmlns="" id="{FC6DB3DB-DF74-424C-B5D9-EE22117A5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95" y="4539996"/>
            <a:ext cx="177498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tidyverse tibble logo">
            <a:extLst>
              <a:ext uri="{FF2B5EF4-FFF2-40B4-BE49-F238E27FC236}">
                <a16:creationId xmlns:a16="http://schemas.microsoft.com/office/drawing/2014/main" xmlns="" id="{9BB37D48-543A-405D-A491-296DEDD0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49908"/>
            <a:ext cx="4443984" cy="22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AA3787-0104-48AD-A763-D848052A7B7A}"/>
              </a:ext>
            </a:extLst>
          </p:cNvPr>
          <p:cNvSpPr txBox="1"/>
          <p:nvPr/>
        </p:nvSpPr>
        <p:spPr>
          <a:xfrm>
            <a:off x="5283192" y="3752612"/>
            <a:ext cx="35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Tibble: Table types used by most </a:t>
            </a:r>
            <a:r>
              <a:rPr lang="en-US" dirty="0" err="1"/>
              <a:t>tidyverse</a:t>
            </a:r>
            <a:r>
              <a:rPr lang="en-US" dirty="0"/>
              <a:t> libraries/functions 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A28D89-0CDF-4FA1-A882-329388B0B04C}"/>
              </a:ext>
            </a:extLst>
          </p:cNvPr>
          <p:cNvSpPr txBox="1"/>
          <p:nvPr/>
        </p:nvSpPr>
        <p:spPr>
          <a:xfrm>
            <a:off x="1175762" y="2875788"/>
            <a:ext cx="354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dplyr</a:t>
            </a:r>
            <a:r>
              <a:rPr lang="en-US" dirty="0"/>
              <a:t>:  Handles much of the data cleaning (filtering, selecting columns, summarizing, etc..)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50D5278-89EE-4A64-BBA3-4A100D921C42}"/>
              </a:ext>
            </a:extLst>
          </p:cNvPr>
          <p:cNvSpPr txBox="1"/>
          <p:nvPr/>
        </p:nvSpPr>
        <p:spPr>
          <a:xfrm>
            <a:off x="4572000" y="5308092"/>
            <a:ext cx="35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tidyr</a:t>
            </a:r>
            <a:r>
              <a:rPr lang="en-US" dirty="0"/>
              <a:t>:  Handles restructuring </a:t>
            </a:r>
            <a:r>
              <a:rPr lang="en-US" dirty="0" err="1"/>
              <a:t>tibbles</a:t>
            </a:r>
            <a:r>
              <a:rPr lang="en-US" dirty="0"/>
              <a:t> (tables) ; pivot tables,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69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50B527-3E66-43AD-A316-249DF2D17F3C}"/>
              </a:ext>
            </a:extLst>
          </p:cNvPr>
          <p:cNvSpPr txBox="1"/>
          <p:nvPr/>
        </p:nvSpPr>
        <p:spPr>
          <a:xfrm>
            <a:off x="521208" y="905256"/>
            <a:ext cx="5697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Nova Light" panose="020B0304020202020204" pitchFamily="34" charset="0"/>
              </a:rPr>
              <a:t>THE PIPELINE</a:t>
            </a:r>
          </a:p>
          <a:p>
            <a:r>
              <a:rPr lang="en-US" sz="4000" dirty="0">
                <a:latin typeface="Arial Nova Light" panose="020B0304020202020204" pitchFamily="34" charset="0"/>
              </a:rPr>
              <a:t>	the key to the </a:t>
            </a:r>
            <a:r>
              <a:rPr lang="en-US" sz="4000" dirty="0" err="1">
                <a:latin typeface="Arial Nova Light" panose="020B0304020202020204" pitchFamily="34" charset="0"/>
              </a:rPr>
              <a:t>tidyverse</a:t>
            </a:r>
            <a:endParaRPr lang="en-GB" sz="4000" dirty="0">
              <a:latin typeface="Arial Nova Light" panose="020B03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0E8AA5-CEA9-41AD-8B93-41B683C6EE2F}"/>
              </a:ext>
            </a:extLst>
          </p:cNvPr>
          <p:cNvSpPr txBox="1"/>
          <p:nvPr/>
        </p:nvSpPr>
        <p:spPr>
          <a:xfrm>
            <a:off x="3890563" y="2619558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Nova Light" panose="020B0304020202020204" pitchFamily="34" charset="0"/>
              </a:rPr>
              <a:t>%&gt;%</a:t>
            </a:r>
            <a:endParaRPr lang="en-GB" sz="4000" dirty="0">
              <a:latin typeface="Arial Nova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02AE705-1843-4478-8F57-779178B2D5F0}"/>
              </a:ext>
            </a:extLst>
          </p:cNvPr>
          <p:cNvSpPr/>
          <p:nvPr/>
        </p:nvSpPr>
        <p:spPr>
          <a:xfrm>
            <a:off x="3195368" y="3856956"/>
            <a:ext cx="2753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TIBBLE OBJECT %&gt;% </a:t>
            </a:r>
          </a:p>
          <a:p>
            <a:r>
              <a:rPr lang="en-US" dirty="0">
                <a:latin typeface="Lucida Console" panose="020B0609040504020204" pitchFamily="49" charset="0"/>
              </a:rPr>
              <a:t>	Function1 %&gt;% </a:t>
            </a:r>
          </a:p>
          <a:p>
            <a:r>
              <a:rPr lang="en-US" dirty="0">
                <a:latin typeface="Lucida Console" panose="020B0609040504020204" pitchFamily="49" charset="0"/>
              </a:rPr>
              <a:t>	Function2 %&gt;% </a:t>
            </a:r>
          </a:p>
          <a:p>
            <a:r>
              <a:rPr lang="en-US" dirty="0">
                <a:latin typeface="Lucida Console" panose="020B0609040504020204" pitchFamily="49" charset="0"/>
              </a:rPr>
              <a:t>	Function3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5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30927B-5F18-4036-9141-E786A68D1083}"/>
              </a:ext>
            </a:extLst>
          </p:cNvPr>
          <p:cNvSpPr/>
          <p:nvPr/>
        </p:nvSpPr>
        <p:spPr>
          <a:xfrm>
            <a:off x="2720340" y="1267427"/>
            <a:ext cx="6190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roboto"/>
              </a:rPr>
              <a:t>select():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 Select columns from your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595858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roboto"/>
              </a:rPr>
              <a:t>filter():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 Filter out certain rows that meet your criteria(s)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595858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333333"/>
                </a:solidFill>
                <a:latin typeface="roboto"/>
              </a:rPr>
              <a:t>group_by</a:t>
            </a:r>
            <a:r>
              <a:rPr lang="en-GB" b="1" dirty="0">
                <a:solidFill>
                  <a:srgbClr val="333333"/>
                </a:solidFill>
                <a:latin typeface="roboto"/>
              </a:rPr>
              <a:t>():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 Group different observations together such that the original dataset does not change. Only the way it is represented is changed in the form of a list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595858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roboto"/>
              </a:rPr>
              <a:t>summarise():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 Summarise data based on arguments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595858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roboto"/>
              </a:rPr>
              <a:t>arrange():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 Arrange your column data in ascending or descending order</a:t>
            </a:r>
          </a:p>
          <a:p>
            <a:endParaRPr lang="en-GB" dirty="0">
              <a:solidFill>
                <a:srgbClr val="595858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roboto"/>
              </a:rPr>
              <a:t>join():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 Perform left, right, full, and inner joins in R</a:t>
            </a:r>
          </a:p>
          <a:p>
            <a:endParaRPr lang="en-GB" dirty="0">
              <a:solidFill>
                <a:srgbClr val="595858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roboto"/>
              </a:rPr>
              <a:t>mutate():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 Create new columns by preserving the existing variables</a:t>
            </a:r>
            <a:endParaRPr lang="en-GB" b="0" i="0" dirty="0">
              <a:solidFill>
                <a:srgbClr val="595858"/>
              </a:solidFill>
              <a:effectLst/>
              <a:latin typeface="roboto"/>
            </a:endParaRPr>
          </a:p>
        </p:txBody>
      </p:sp>
      <p:pic>
        <p:nvPicPr>
          <p:cNvPr id="4" name="Picture 2" descr="Image result for dplyr logo">
            <a:extLst>
              <a:ext uri="{FF2B5EF4-FFF2-40B4-BE49-F238E27FC236}">
                <a16:creationId xmlns:a16="http://schemas.microsoft.com/office/drawing/2014/main" xmlns="" id="{B974B4F3-6526-4077-8FCE-BBF2A03B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7" y="2400300"/>
            <a:ext cx="1774983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0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AEBAA67-40E8-4827-8F0B-245A58FBEC5B}"/>
              </a:ext>
            </a:extLst>
          </p:cNvPr>
          <p:cNvSpPr/>
          <p:nvPr/>
        </p:nvSpPr>
        <p:spPr>
          <a:xfrm>
            <a:off x="757383" y="1047309"/>
            <a:ext cx="772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starwars</a:t>
            </a:r>
            <a:r>
              <a:rPr lang="en-US" dirty="0">
                <a:latin typeface="Lucida Console" panose="020B0609040504020204" pitchFamily="49" charset="0"/>
              </a:rPr>
              <a:t> %&gt;% </a:t>
            </a:r>
            <a:r>
              <a:rPr lang="en-US" dirty="0" err="1" smtClean="0">
                <a:latin typeface="Lucida Console" panose="020B0609040504020204" pitchFamily="49" charset="0"/>
              </a:rPr>
              <a:t>dplyr</a:t>
            </a:r>
            <a:r>
              <a:rPr lang="en-US" dirty="0" smtClean="0">
                <a:latin typeface="Lucida Console" panose="020B0609040504020204" pitchFamily="49" charset="0"/>
              </a:rPr>
              <a:t>::select(</a:t>
            </a:r>
            <a:r>
              <a:rPr lang="en-US" dirty="0" err="1" smtClean="0">
                <a:latin typeface="Lucida Console" panose="020B0609040504020204" pitchFamily="49" charset="0"/>
              </a:rPr>
              <a:t>name,gender,homeworld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starwars</a:t>
            </a:r>
            <a:r>
              <a:rPr lang="en-GB" dirty="0">
                <a:latin typeface="Lucida Console" panose="020B0609040504020204" pitchFamily="49" charset="0"/>
              </a:rPr>
              <a:t> %&gt;% </a:t>
            </a:r>
            <a:r>
              <a:rPr lang="en-GB" dirty="0" err="1" smtClean="0">
                <a:latin typeface="Lucida Console" panose="020B0609040504020204" pitchFamily="49" charset="0"/>
              </a:rPr>
              <a:t>dplyr</a:t>
            </a:r>
            <a:r>
              <a:rPr lang="en-GB" dirty="0" smtClean="0">
                <a:latin typeface="Lucida Console" panose="020B0609040504020204" pitchFamily="49" charset="0"/>
              </a:rPr>
              <a:t>::filter(</a:t>
            </a:r>
            <a:r>
              <a:rPr lang="en-GB" dirty="0" err="1" smtClean="0">
                <a:latin typeface="Lucida Console" panose="020B0609040504020204" pitchFamily="49" charset="0"/>
              </a:rPr>
              <a:t>homeworld</a:t>
            </a:r>
            <a:r>
              <a:rPr lang="en-GB" dirty="0">
                <a:latin typeface="Lucida Console" panose="020B0609040504020204" pitchFamily="49" charset="0"/>
              </a:rPr>
              <a:t>=='Tatooine’)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starwars</a:t>
            </a:r>
            <a:r>
              <a:rPr lang="en-GB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 smtClean="0">
                <a:latin typeface="Lucida Console" panose="020B0609040504020204" pitchFamily="49" charset="0"/>
              </a:rPr>
              <a:t>dplyr</a:t>
            </a:r>
            <a:r>
              <a:rPr lang="en-GB" dirty="0" smtClean="0">
                <a:latin typeface="Lucida Console" panose="020B0609040504020204" pitchFamily="49" charset="0"/>
              </a:rPr>
              <a:t>::select(</a:t>
            </a:r>
            <a:r>
              <a:rPr lang="en-GB" dirty="0" err="1" smtClean="0">
                <a:latin typeface="Lucida Console" panose="020B0609040504020204" pitchFamily="49" charset="0"/>
              </a:rPr>
              <a:t>name,gender,homeworld</a:t>
            </a:r>
            <a:r>
              <a:rPr lang="en-GB" dirty="0">
                <a:latin typeface="Lucida Console" panose="020B0609040504020204" pitchFamily="49" charset="0"/>
              </a:rPr>
              <a:t>)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 smtClean="0">
                <a:latin typeface="Lucida Console" panose="020B0609040504020204" pitchFamily="49" charset="0"/>
              </a:rPr>
              <a:t>dplyr</a:t>
            </a:r>
            <a:r>
              <a:rPr lang="en-GB" dirty="0" smtClean="0">
                <a:latin typeface="Lucida Console" panose="020B0609040504020204" pitchFamily="49" charset="0"/>
              </a:rPr>
              <a:t>::filter(</a:t>
            </a:r>
            <a:r>
              <a:rPr lang="en-GB" dirty="0" err="1" smtClean="0">
                <a:latin typeface="Lucida Console" panose="020B0609040504020204" pitchFamily="49" charset="0"/>
              </a:rPr>
              <a:t>homeworld</a:t>
            </a:r>
            <a:r>
              <a:rPr lang="en-GB" dirty="0">
                <a:latin typeface="Lucida Console" panose="020B0609040504020204" pitchFamily="49" charset="0"/>
              </a:rPr>
              <a:t>==‘Tatooine’)</a:t>
            </a: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4E60C74-815B-4C50-9107-4146AB9EB5D1}"/>
              </a:ext>
            </a:extLst>
          </p:cNvPr>
          <p:cNvSpPr txBox="1"/>
          <p:nvPr/>
        </p:nvSpPr>
        <p:spPr>
          <a:xfrm>
            <a:off x="892819" y="4487516"/>
            <a:ext cx="7358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Nova Light" panose="020B0304020202020204" pitchFamily="34" charset="0"/>
              </a:rPr>
              <a:t>What are the r base equivalents?</a:t>
            </a:r>
            <a:endParaRPr lang="en-GB" sz="4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0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30927B-5F18-4036-9141-E786A68D1083}"/>
              </a:ext>
            </a:extLst>
          </p:cNvPr>
          <p:cNvSpPr/>
          <p:nvPr/>
        </p:nvSpPr>
        <p:spPr>
          <a:xfrm>
            <a:off x="828163" y="1063786"/>
            <a:ext cx="788172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 Nova Light" panose="020B0304020202020204" pitchFamily="34" charset="0"/>
              </a:rPr>
              <a:t>Namespace prefixes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595858"/>
                </a:solidFill>
                <a:latin typeface="roboto"/>
              </a:rPr>
              <a:t>some function names are used in multiple packages, e.g. both the </a:t>
            </a:r>
            <a:r>
              <a:rPr lang="en-GB" dirty="0" err="1" smtClean="0">
                <a:solidFill>
                  <a:srgbClr val="595858"/>
                </a:solidFill>
                <a:latin typeface="roboto"/>
              </a:rPr>
              <a:t>dplyr</a:t>
            </a:r>
            <a:r>
              <a:rPr lang="en-GB" dirty="0" smtClean="0">
                <a:solidFill>
                  <a:srgbClr val="595858"/>
                </a:solidFill>
                <a:latin typeface="roboto"/>
              </a:rPr>
              <a:t> and raster packages have a "select"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595858"/>
                </a:solidFill>
                <a:latin typeface="roboto"/>
              </a:rPr>
              <a:t>if we have both the raster and </a:t>
            </a:r>
            <a:r>
              <a:rPr lang="en-GB" dirty="0" err="1" smtClean="0">
                <a:solidFill>
                  <a:srgbClr val="595858"/>
                </a:solidFill>
                <a:latin typeface="roboto"/>
              </a:rPr>
              <a:t>dplyr</a:t>
            </a:r>
            <a:r>
              <a:rPr lang="en-GB" dirty="0" smtClean="0">
                <a:solidFill>
                  <a:srgbClr val="595858"/>
                </a:solidFill>
                <a:latin typeface="roboto"/>
              </a:rPr>
              <a:t> packages loaded, and we just write: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595858"/>
              </a:solidFill>
              <a:latin typeface="roboto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starwars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%&gt;% select(</a:t>
            </a:r>
            <a:r>
              <a:rPr lang="en-US" dirty="0" err="1">
                <a:latin typeface="Lucida Console" panose="020B0609040504020204" pitchFamily="49" charset="0"/>
              </a:rPr>
              <a:t>name,gender,homeworld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srgbClr val="595858"/>
              </a:solidFill>
              <a:latin typeface="roboto"/>
            </a:endParaRPr>
          </a:p>
          <a:p>
            <a:pPr lvl="1"/>
            <a:r>
              <a:rPr lang="en-GB" dirty="0" smtClean="0">
                <a:solidFill>
                  <a:srgbClr val="595858"/>
                </a:solidFill>
                <a:latin typeface="roboto"/>
              </a:rPr>
              <a:t>we can't be certain which "select" function will be used. It will depend on the order in which the packages were loaded</a:t>
            </a:r>
          </a:p>
          <a:p>
            <a:pPr lvl="1"/>
            <a:endParaRPr lang="en-GB" dirty="0" smtClean="0">
              <a:solidFill>
                <a:srgbClr val="595858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595858"/>
                </a:solidFill>
                <a:latin typeface="roboto"/>
              </a:rPr>
              <a:t>for such functions, it can therefore be useful to use the namespace prefix: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595858"/>
              </a:solidFill>
              <a:latin typeface="roboto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starwars</a:t>
            </a:r>
            <a:r>
              <a:rPr lang="en-US" dirty="0">
                <a:latin typeface="Lucida Console" panose="020B0609040504020204" pitchFamily="49" charset="0"/>
              </a:rPr>
              <a:t> %&gt;% </a:t>
            </a:r>
            <a:r>
              <a:rPr lang="en-US" dirty="0" err="1" smtClean="0">
                <a:latin typeface="Lucida Console" panose="020B0609040504020204" pitchFamily="49" charset="0"/>
              </a:rPr>
              <a:t>dplyr</a:t>
            </a:r>
            <a:r>
              <a:rPr lang="en-US" dirty="0" smtClean="0">
                <a:latin typeface="Lucida Console" panose="020B0609040504020204" pitchFamily="49" charset="0"/>
              </a:rPr>
              <a:t>::select(</a:t>
            </a:r>
            <a:r>
              <a:rPr lang="en-US" dirty="0" err="1" smtClean="0">
                <a:latin typeface="Lucida Console" panose="020B0609040504020204" pitchFamily="49" charset="0"/>
              </a:rPr>
              <a:t>name,gender,homeworld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595858"/>
              </a:solidFill>
              <a:latin typeface="robo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BCB49C-3BD6-41DF-A918-91206F2882EE}"/>
              </a:ext>
            </a:extLst>
          </p:cNvPr>
          <p:cNvSpPr/>
          <p:nvPr/>
        </p:nvSpPr>
        <p:spPr>
          <a:xfrm>
            <a:off x="1490258" y="1061596"/>
            <a:ext cx="6163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starwars</a:t>
            </a:r>
            <a:r>
              <a:rPr lang="en-US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group_by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homeworld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	</a:t>
            </a:r>
            <a:r>
              <a:rPr lang="en-US" dirty="0" err="1">
                <a:latin typeface="Lucida Console" panose="020B0609040504020204" pitchFamily="49" charset="0"/>
              </a:rPr>
              <a:t>summarise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mean_height</a:t>
            </a:r>
            <a:r>
              <a:rPr lang="en-US" dirty="0">
                <a:latin typeface="Lucida Console" panose="020B0609040504020204" pitchFamily="49" charset="0"/>
              </a:rPr>
              <a:t> = mean(height))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FF9EBF-A8D8-46CB-8C13-504B0F7D316D}"/>
              </a:ext>
            </a:extLst>
          </p:cNvPr>
          <p:cNvSpPr txBox="1"/>
          <p:nvPr/>
        </p:nvSpPr>
        <p:spPr>
          <a:xfrm>
            <a:off x="4704905" y="133257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946E8A3-7F46-43E4-8551-2222827EA167}"/>
              </a:ext>
            </a:extLst>
          </p:cNvPr>
          <p:cNvSpPr/>
          <p:nvPr/>
        </p:nvSpPr>
        <p:spPr>
          <a:xfrm>
            <a:off x="1490258" y="2210943"/>
            <a:ext cx="6163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starwars</a:t>
            </a:r>
            <a:r>
              <a:rPr lang="en-US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group_by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homeworld</a:t>
            </a:r>
            <a:r>
              <a:rPr lang="en-US" dirty="0">
                <a:latin typeface="Lucida Console" panose="020B0609040504020204" pitchFamily="49" charset="0"/>
              </a:rPr>
              <a:t>) %&gt;%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 	</a:t>
            </a:r>
            <a:r>
              <a:rPr lang="en-US" dirty="0" err="1">
                <a:latin typeface="Lucida Console" panose="020B0609040504020204" pitchFamily="49" charset="0"/>
              </a:rPr>
              <a:t>summarise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mean_height</a:t>
            </a:r>
            <a:r>
              <a:rPr lang="en-US" dirty="0">
                <a:latin typeface="Lucida Console" panose="020B0609040504020204" pitchFamily="49" charset="0"/>
              </a:rPr>
              <a:t> = mean(height),</a:t>
            </a:r>
          </a:p>
          <a:p>
            <a:r>
              <a:rPr lang="en-US" dirty="0">
                <a:latin typeface="Lucida Console" panose="020B0609040504020204" pitchFamily="49" charset="0"/>
              </a:rPr>
              <a:t>				</a:t>
            </a:r>
            <a:r>
              <a:rPr lang="en-US" dirty="0" err="1">
                <a:latin typeface="Lucida Console" panose="020B0609040504020204" pitchFamily="49" charset="0"/>
              </a:rPr>
              <a:t>sample_size</a:t>
            </a:r>
            <a:r>
              <a:rPr lang="en-US" dirty="0">
                <a:latin typeface="Lucida Console" panose="020B0609040504020204" pitchFamily="49" charset="0"/>
              </a:rPr>
              <a:t> = n())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269DE5-9625-400A-B4F0-109B03EA146A}"/>
              </a:ext>
            </a:extLst>
          </p:cNvPr>
          <p:cNvSpPr/>
          <p:nvPr/>
        </p:nvSpPr>
        <p:spPr>
          <a:xfrm>
            <a:off x="1490258" y="3509624"/>
            <a:ext cx="6163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starwars</a:t>
            </a:r>
            <a:r>
              <a:rPr lang="en-US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group_by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homeworld,gender</a:t>
            </a:r>
            <a:r>
              <a:rPr lang="en-US" dirty="0">
                <a:latin typeface="Lucida Console" panose="020B0609040504020204" pitchFamily="49" charset="0"/>
              </a:rPr>
              <a:t>) %&gt;%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 	</a:t>
            </a:r>
            <a:r>
              <a:rPr lang="en-US" dirty="0" err="1">
                <a:latin typeface="Lucida Console" panose="020B0609040504020204" pitchFamily="49" charset="0"/>
              </a:rPr>
              <a:t>summarise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mean_height</a:t>
            </a:r>
            <a:r>
              <a:rPr lang="en-US" dirty="0">
                <a:latin typeface="Lucida Console" panose="020B0609040504020204" pitchFamily="49" charset="0"/>
              </a:rPr>
              <a:t> = mean(height),</a:t>
            </a:r>
          </a:p>
          <a:p>
            <a:r>
              <a:rPr lang="en-US" dirty="0">
                <a:latin typeface="Lucida Console" panose="020B0609040504020204" pitchFamily="49" charset="0"/>
              </a:rPr>
              <a:t>				</a:t>
            </a:r>
            <a:r>
              <a:rPr lang="en-US" dirty="0" err="1">
                <a:latin typeface="Lucida Console" panose="020B0609040504020204" pitchFamily="49" charset="0"/>
              </a:rPr>
              <a:t>sample_size</a:t>
            </a:r>
            <a:r>
              <a:rPr lang="en-US" dirty="0">
                <a:latin typeface="Lucida Console" panose="020B0609040504020204" pitchFamily="49" charset="0"/>
              </a:rPr>
              <a:t> = n())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AF6D37-34D3-4C53-82EE-276F49951CAC}"/>
              </a:ext>
            </a:extLst>
          </p:cNvPr>
          <p:cNvSpPr/>
          <p:nvPr/>
        </p:nvSpPr>
        <p:spPr>
          <a:xfrm>
            <a:off x="1490258" y="4986952"/>
            <a:ext cx="6163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starwars</a:t>
            </a:r>
            <a:r>
              <a:rPr lang="en-US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group_by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homeworld,gender</a:t>
            </a:r>
            <a:r>
              <a:rPr lang="en-US" dirty="0">
                <a:latin typeface="Lucida Console" panose="020B0609040504020204" pitchFamily="49" charset="0"/>
              </a:rPr>
              <a:t>) %&gt;%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 	</a:t>
            </a:r>
            <a:r>
              <a:rPr lang="en-US" dirty="0" err="1">
                <a:latin typeface="Lucida Console" panose="020B0609040504020204" pitchFamily="49" charset="0"/>
              </a:rPr>
              <a:t>summarise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mean_height</a:t>
            </a:r>
            <a:r>
              <a:rPr lang="en-US" dirty="0">
                <a:latin typeface="Lucida Console" panose="020B0609040504020204" pitchFamily="49" charset="0"/>
              </a:rPr>
              <a:t> = mean(height),</a:t>
            </a:r>
          </a:p>
          <a:p>
            <a:r>
              <a:rPr lang="en-US" dirty="0">
                <a:latin typeface="Lucida Console" panose="020B0609040504020204" pitchFamily="49" charset="0"/>
              </a:rPr>
              <a:t>				</a:t>
            </a:r>
            <a:r>
              <a:rPr lang="en-US" dirty="0" err="1">
                <a:latin typeface="Lucida Console" panose="020B0609040504020204" pitchFamily="49" charset="0"/>
              </a:rPr>
              <a:t>sample_size</a:t>
            </a:r>
            <a:r>
              <a:rPr lang="en-US" dirty="0">
                <a:latin typeface="Lucida Console" panose="020B0609040504020204" pitchFamily="49" charset="0"/>
              </a:rPr>
              <a:t> = n()) %&gt;%</a:t>
            </a:r>
          </a:p>
          <a:p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dplyr</a:t>
            </a:r>
            <a:r>
              <a:rPr lang="en-US" dirty="0" smtClean="0">
                <a:latin typeface="Lucida Console" panose="020B0609040504020204" pitchFamily="49" charset="0"/>
              </a:rPr>
              <a:t>::filter</a:t>
            </a:r>
            <a:r>
              <a:rPr lang="en-US" dirty="0">
                <a:latin typeface="Lucida Console" panose="020B0609040504020204" pitchFamily="49" charset="0"/>
              </a:rPr>
              <a:t>(!is.na(</a:t>
            </a:r>
            <a:r>
              <a:rPr lang="en-US" dirty="0" err="1">
                <a:latin typeface="Lucida Console" panose="020B0609040504020204" pitchFamily="49" charset="0"/>
              </a:rPr>
              <a:t>mean_height</a:t>
            </a:r>
            <a:r>
              <a:rPr lang="en-US" dirty="0">
                <a:latin typeface="Lucida Console" panose="020B0609040504020204" pitchFamily="49" charset="0"/>
              </a:rPr>
              <a:t>))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- tasks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0036394-B542-49D5-A8B4-874619EFC5C2}"/>
              </a:ext>
            </a:extLst>
          </p:cNvPr>
          <p:cNvSpPr/>
          <p:nvPr/>
        </p:nvSpPr>
        <p:spPr>
          <a:xfrm>
            <a:off x="1490258" y="1061596"/>
            <a:ext cx="6163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YOUR MISSION, should you choose to accept it…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096415-6EDE-4221-A54C-E5BB08EF3C9D}"/>
              </a:ext>
            </a:extLst>
          </p:cNvPr>
          <p:cNvSpPr txBox="1"/>
          <p:nvPr/>
        </p:nvSpPr>
        <p:spPr>
          <a:xfrm>
            <a:off x="649224" y="1984926"/>
            <a:ext cx="77815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 Light" panose="020B0304020202020204" pitchFamily="34" charset="0"/>
              </a:rPr>
              <a:t>Tasks:</a:t>
            </a:r>
          </a:p>
          <a:p>
            <a:pPr lvl="1"/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 Nova Light" panose="020B0304020202020204" pitchFamily="34" charset="0"/>
              </a:rPr>
              <a:t>What is the average mass of brown-haired humans in the Star Wars universe? Median mass? Standard deviation?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 Nova Light" panose="020B0304020202020204" pitchFamily="34" charset="0"/>
              </a:rPr>
              <a:t>Who is the tallest non-human character? The shortest?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How many droids (in this dataset) were in “Attack of the clones”? ** Bonus </a:t>
            </a:r>
          </a:p>
        </p:txBody>
      </p:sp>
    </p:spTree>
    <p:extLst>
      <p:ext uri="{BB962C8B-B14F-4D97-AF65-F5344CB8AC3E}">
        <p14:creationId xmlns:p14="http://schemas.microsoft.com/office/powerpoint/2010/main" val="335618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096415-6EDE-4221-A54C-E5BB08EF3C9D}"/>
              </a:ext>
            </a:extLst>
          </p:cNvPr>
          <p:cNvSpPr txBox="1"/>
          <p:nvPr/>
        </p:nvSpPr>
        <p:spPr>
          <a:xfrm>
            <a:off x="576072" y="988230"/>
            <a:ext cx="77815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 Nova Light" panose="020B0304020202020204" pitchFamily="34" charset="0"/>
              </a:rPr>
              <a:t>What is the average mass of brown-haired humans in the Star Wars universe? Median mass? Standard deviation?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 Nova Light" panose="020B0304020202020204" pitchFamily="34" charset="0"/>
              </a:rPr>
              <a:t>Who is the tallest non-human character? The shortest?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How many droids (in this dataset) were in “Attack of the clones”? ** Bonus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- tasks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0036394-B542-49D5-A8B4-874619EFC5C2}"/>
              </a:ext>
            </a:extLst>
          </p:cNvPr>
          <p:cNvSpPr/>
          <p:nvPr/>
        </p:nvSpPr>
        <p:spPr>
          <a:xfrm>
            <a:off x="1508760" y="1614836"/>
            <a:ext cx="4663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starwars</a:t>
            </a:r>
            <a:r>
              <a:rPr lang="en-US" sz="1200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latin typeface="Lucida Console" panose="020B0609040504020204" pitchFamily="49" charset="0"/>
              </a:rPr>
              <a:t>group_by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hair_color,species</a:t>
            </a:r>
            <a:r>
              <a:rPr lang="en-US" sz="1200" dirty="0"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summarise(meanmass=mean(mass,na.rm = T),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medmass=median(mass,na.rm = T),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sdmass=sd(mass,na.rm = T)) %&gt;%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filter(species == 'Human',</a:t>
            </a:r>
            <a:r>
              <a:rPr lang="en-US" sz="1200" dirty="0" err="1">
                <a:latin typeface="Lucida Console" panose="020B0609040504020204" pitchFamily="49" charset="0"/>
              </a:rPr>
              <a:t>hair_color</a:t>
            </a:r>
            <a:r>
              <a:rPr lang="en-US" sz="1200" dirty="0">
                <a:latin typeface="Lucida Console" panose="020B0609040504020204" pitchFamily="49" charset="0"/>
              </a:rPr>
              <a:t>=='brown')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3174465-AA77-49A7-B8DF-E21E38B4C495}"/>
              </a:ext>
            </a:extLst>
          </p:cNvPr>
          <p:cNvSpPr/>
          <p:nvPr/>
        </p:nvSpPr>
        <p:spPr>
          <a:xfrm>
            <a:off x="1405128" y="3138331"/>
            <a:ext cx="316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Lucida Console" panose="020B0609040504020204" pitchFamily="49" charset="0"/>
              </a:rPr>
              <a:t>starwars</a:t>
            </a:r>
            <a:r>
              <a:rPr lang="en-GB" sz="12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filter(species != 'Human') %&gt;%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arrange(height)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DE90F43-2919-416E-BD0B-8CEA6AC18F90}"/>
              </a:ext>
            </a:extLst>
          </p:cNvPr>
          <p:cNvSpPr/>
          <p:nvPr/>
        </p:nvSpPr>
        <p:spPr>
          <a:xfrm>
            <a:off x="4724400" y="3138331"/>
            <a:ext cx="316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Lucida Console" panose="020B0609040504020204" pitchFamily="49" charset="0"/>
              </a:rPr>
              <a:t>starwars</a:t>
            </a:r>
            <a:r>
              <a:rPr lang="en-GB" sz="12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filter(species != 'Human') %&gt;%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arrange(-height)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94D94E6-6AC2-407B-AE1D-4E136049A907}"/>
              </a:ext>
            </a:extLst>
          </p:cNvPr>
          <p:cNvSpPr/>
          <p:nvPr/>
        </p:nvSpPr>
        <p:spPr>
          <a:xfrm>
            <a:off x="2350008" y="3784662"/>
            <a:ext cx="822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Yoda</a:t>
            </a:r>
            <a:endParaRPr lang="en-GB" sz="20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07ACB10-EEFC-4DB2-B4B8-8743FB70111C}"/>
              </a:ext>
            </a:extLst>
          </p:cNvPr>
          <p:cNvSpPr/>
          <p:nvPr/>
        </p:nvSpPr>
        <p:spPr>
          <a:xfrm>
            <a:off x="5029200" y="3784662"/>
            <a:ext cx="1984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Yarael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 Poof</a:t>
            </a:r>
            <a:endParaRPr lang="en-GB" sz="20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652538-0F48-4DBB-A544-4A378D3B2726}"/>
              </a:ext>
            </a:extLst>
          </p:cNvPr>
          <p:cNvSpPr/>
          <p:nvPr/>
        </p:nvSpPr>
        <p:spPr>
          <a:xfrm>
            <a:off x="6601968" y="1626896"/>
            <a:ext cx="1965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Mean = 75.5</a:t>
            </a:r>
          </a:p>
          <a:p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Med = 78</a:t>
            </a:r>
          </a:p>
          <a:p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Sd = 20.8</a:t>
            </a:r>
            <a:endParaRPr lang="en-GB" sz="20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6D1513-C8ED-4320-B082-1AF7F1F94016}"/>
              </a:ext>
            </a:extLst>
          </p:cNvPr>
          <p:cNvSpPr/>
          <p:nvPr/>
        </p:nvSpPr>
        <p:spPr>
          <a:xfrm>
            <a:off x="1149096" y="5000299"/>
            <a:ext cx="7208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Lucida Console" panose="020B0609040504020204" pitchFamily="49" charset="0"/>
              </a:rPr>
              <a:t>starwars</a:t>
            </a:r>
            <a:r>
              <a:rPr lang="en-GB" sz="1200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b="1" dirty="0" err="1">
                <a:latin typeface="Lucida Console" panose="020B0609040504020204" pitchFamily="49" charset="0"/>
              </a:rPr>
              <a:t>unnest</a:t>
            </a:r>
            <a:r>
              <a:rPr lang="en-GB" sz="1200" b="1" dirty="0">
                <a:latin typeface="Lucida Console" panose="020B0609040504020204" pitchFamily="49" charset="0"/>
              </a:rPr>
              <a:t>(films) </a:t>
            </a:r>
            <a:r>
              <a:rPr lang="en-GB" sz="1200" dirty="0">
                <a:latin typeface="Lucida Console" panose="020B0609040504020204" pitchFamily="49" charset="0"/>
              </a:rPr>
              <a:t>%&gt;% 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b="1" dirty="0">
                <a:latin typeface="Lucida Console" panose="020B0609040504020204" pitchFamily="49" charset="0"/>
              </a:rPr>
              <a:t>count(</a:t>
            </a:r>
            <a:r>
              <a:rPr lang="en-GB" sz="1200" b="1" dirty="0" err="1">
                <a:latin typeface="Lucida Console" panose="020B0609040504020204" pitchFamily="49" charset="0"/>
              </a:rPr>
              <a:t>species,films</a:t>
            </a:r>
            <a:r>
              <a:rPr lang="en-GB" sz="1200" b="1" dirty="0">
                <a:latin typeface="Lucida Console" panose="020B0609040504020204" pitchFamily="49" charset="0"/>
              </a:rPr>
              <a:t>) </a:t>
            </a:r>
            <a:r>
              <a:rPr lang="en-GB" sz="1200" dirty="0">
                <a:latin typeface="Lucida Console" panose="020B0609040504020204" pitchFamily="49" charset="0"/>
              </a:rPr>
              <a:t>%&gt;% 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filter(species=='</a:t>
            </a:r>
            <a:r>
              <a:rPr lang="en-GB" sz="1200" dirty="0" err="1">
                <a:latin typeface="Lucida Console" panose="020B0609040504020204" pitchFamily="49" charset="0"/>
              </a:rPr>
              <a:t>Droid',films</a:t>
            </a:r>
            <a:r>
              <a:rPr lang="en-GB" sz="1200" dirty="0">
                <a:latin typeface="Lucida Console" panose="020B0609040504020204" pitchFamily="49" charset="0"/>
              </a:rPr>
              <a:t>=='Attack of the Clones')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7D6C949-4C4A-4BA1-A8EF-1D25BB30F055}"/>
              </a:ext>
            </a:extLst>
          </p:cNvPr>
          <p:cNvSpPr/>
          <p:nvPr/>
        </p:nvSpPr>
        <p:spPr>
          <a:xfrm>
            <a:off x="4281678" y="5819248"/>
            <a:ext cx="370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2</a:t>
            </a:r>
            <a:endParaRPr lang="en-GB" sz="20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B3C195-07E4-4196-876B-BC1E77345200}"/>
              </a:ext>
            </a:extLst>
          </p:cNvPr>
          <p:cNvSpPr/>
          <p:nvPr/>
        </p:nvSpPr>
        <p:spPr>
          <a:xfrm>
            <a:off x="1782864" y="1685052"/>
            <a:ext cx="616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starwars</a:t>
            </a:r>
            <a:r>
              <a:rPr lang="en-US" dirty="0">
                <a:latin typeface="Lucida Console" panose="020B0609040504020204" pitchFamily="49" charset="0"/>
              </a:rPr>
              <a:t> %&gt;% count(</a:t>
            </a:r>
            <a:r>
              <a:rPr lang="en-US" dirty="0" err="1">
                <a:latin typeface="Lucida Console" panose="020B0609040504020204" pitchFamily="49" charset="0"/>
              </a:rPr>
              <a:t>homeworld,gender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E8000FD-4D3F-40D2-B90C-C3B26B1AB797}"/>
              </a:ext>
            </a:extLst>
          </p:cNvPr>
          <p:cNvSpPr/>
          <p:nvPr/>
        </p:nvSpPr>
        <p:spPr>
          <a:xfrm>
            <a:off x="1241952" y="2184891"/>
            <a:ext cx="7245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count() is equivalent to: </a:t>
            </a:r>
            <a:r>
              <a:rPr lang="en-US" sz="2400" dirty="0" err="1">
                <a:latin typeface="Arial Nova Light" panose="020B0304020202020204" pitchFamily="34" charset="0"/>
              </a:rPr>
              <a:t>group_by</a:t>
            </a:r>
            <a:r>
              <a:rPr lang="en-US" sz="2400" dirty="0">
                <a:latin typeface="Arial Nova Light" panose="020B0304020202020204" pitchFamily="34" charset="0"/>
              </a:rPr>
              <a:t> + </a:t>
            </a:r>
            <a:r>
              <a:rPr lang="en-US" sz="2400" dirty="0" err="1">
                <a:latin typeface="Arial Nova Light" panose="020B0304020202020204" pitchFamily="34" charset="0"/>
              </a:rPr>
              <a:t>summarise</a:t>
            </a:r>
            <a:r>
              <a:rPr lang="en-US" sz="2400" dirty="0">
                <a:latin typeface="Arial Nova Light" panose="020B0304020202020204" pitchFamily="34" charset="0"/>
              </a:rPr>
              <a:t>(n())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401661-255F-4EAC-87D3-AF12F98D8727}"/>
              </a:ext>
            </a:extLst>
          </p:cNvPr>
          <p:cNvSpPr/>
          <p:nvPr/>
        </p:nvSpPr>
        <p:spPr>
          <a:xfrm>
            <a:off x="1782865" y="3168591"/>
            <a:ext cx="616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starwars</a:t>
            </a:r>
            <a:r>
              <a:rPr lang="en-US" dirty="0">
                <a:latin typeface="Lucida Console" panose="020B0609040504020204" pitchFamily="49" charset="0"/>
              </a:rPr>
              <a:t> %&gt;% </a:t>
            </a:r>
            <a:r>
              <a:rPr lang="en-US" dirty="0" err="1">
                <a:latin typeface="Lucida Console" panose="020B0609040504020204" pitchFamily="49" charset="0"/>
              </a:rPr>
              <a:t>unnest</a:t>
            </a:r>
            <a:r>
              <a:rPr lang="en-US" dirty="0">
                <a:latin typeface="Lucida Console" panose="020B0609040504020204" pitchFamily="49" charset="0"/>
              </a:rPr>
              <a:t>(films)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0F87EC-C7E3-40E7-A278-D4EF03E43627}"/>
              </a:ext>
            </a:extLst>
          </p:cNvPr>
          <p:cNvSpPr/>
          <p:nvPr/>
        </p:nvSpPr>
        <p:spPr>
          <a:xfrm>
            <a:off x="1241953" y="3685367"/>
            <a:ext cx="7245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 Nova Light" panose="020B0304020202020204" pitchFamily="34" charset="0"/>
              </a:rPr>
              <a:t>unnest</a:t>
            </a:r>
            <a:r>
              <a:rPr lang="en-US" sz="2400" dirty="0">
                <a:latin typeface="Arial Nova Light" panose="020B0304020202020204" pitchFamily="34" charset="0"/>
              </a:rPr>
              <a:t>() is a TIDYR function that expands list columns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3570619-DDEE-4565-BB17-A33A31E13B58}"/>
              </a:ext>
            </a:extLst>
          </p:cNvPr>
          <p:cNvSpPr/>
          <p:nvPr/>
        </p:nvSpPr>
        <p:spPr>
          <a:xfrm>
            <a:off x="1782864" y="4899517"/>
            <a:ext cx="616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starwars</a:t>
            </a:r>
            <a:r>
              <a:rPr lang="en-US" dirty="0">
                <a:latin typeface="Lucida Console" panose="020B0609040504020204" pitchFamily="49" charset="0"/>
              </a:rPr>
              <a:t> %&gt;% </a:t>
            </a:r>
            <a:r>
              <a:rPr lang="en-GB" dirty="0">
                <a:latin typeface="Lucida Console" panose="020B0609040504020204" pitchFamily="49" charset="0"/>
              </a:rPr>
              <a:t>mutate(</a:t>
            </a:r>
            <a:r>
              <a:rPr lang="en-GB" dirty="0" err="1">
                <a:latin typeface="Lucida Console" panose="020B0609040504020204" pitchFamily="49" charset="0"/>
              </a:rPr>
              <a:t>hm_ratio</a:t>
            </a:r>
            <a:r>
              <a:rPr lang="en-GB" dirty="0">
                <a:latin typeface="Lucida Console" panose="020B0609040504020204" pitchFamily="49" charset="0"/>
              </a:rPr>
              <a:t> = height/mass)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55DA92-BD85-45C2-9737-709D6D58E9D5}"/>
              </a:ext>
            </a:extLst>
          </p:cNvPr>
          <p:cNvSpPr/>
          <p:nvPr/>
        </p:nvSpPr>
        <p:spPr>
          <a:xfrm>
            <a:off x="1241952" y="5316601"/>
            <a:ext cx="7245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mutate() is a way to add new columns to a </a:t>
            </a:r>
            <a:r>
              <a:rPr lang="en-US" sz="2400" dirty="0" err="1">
                <a:latin typeface="Arial Nova Light" panose="020B0304020202020204" pitchFamily="34" charset="0"/>
              </a:rPr>
              <a:t>tibble</a:t>
            </a:r>
            <a:endParaRPr lang="en-US" sz="24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B3C195-07E4-4196-876B-BC1E77345200}"/>
              </a:ext>
            </a:extLst>
          </p:cNvPr>
          <p:cNvSpPr/>
          <p:nvPr/>
        </p:nvSpPr>
        <p:spPr>
          <a:xfrm>
            <a:off x="2322576" y="595252"/>
            <a:ext cx="53035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df1 &lt;- </a:t>
            </a:r>
            <a:r>
              <a:rPr lang="en-GB" sz="1400" dirty="0" err="1">
                <a:latin typeface="Lucida Console" panose="020B0609040504020204" pitchFamily="49" charset="0"/>
              </a:rPr>
              <a:t>tibble</a:t>
            </a:r>
            <a:r>
              <a:rPr lang="en-GB" sz="1400" dirty="0">
                <a:latin typeface="Lucida Console" panose="020B0609040504020204" pitchFamily="49" charset="0"/>
              </a:rPr>
              <a:t>(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category = c('</a:t>
            </a:r>
            <a:r>
              <a:rPr lang="en-GB" sz="1400" dirty="0" err="1">
                <a:latin typeface="Lucida Console" panose="020B0609040504020204" pitchFamily="49" charset="0"/>
              </a:rPr>
              <a:t>a','a','b','c','c','a','b</a:t>
            </a:r>
            <a:r>
              <a:rPr lang="en-GB" sz="1400" dirty="0">
                <a:latin typeface="Lucida Console" panose="020B0609040504020204" pitchFamily="49" charset="0"/>
              </a:rPr>
              <a:t>'),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id = c(1,2,3,4,5,6,7)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)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df2 &lt;- </a:t>
            </a:r>
            <a:r>
              <a:rPr lang="en-GB" sz="1400" dirty="0" err="1">
                <a:latin typeface="Lucida Console" panose="020B0609040504020204" pitchFamily="49" charset="0"/>
              </a:rPr>
              <a:t>tibble</a:t>
            </a:r>
            <a:r>
              <a:rPr lang="en-GB" sz="1400" dirty="0">
                <a:latin typeface="Lucida Console" panose="020B0609040504020204" pitchFamily="49" charset="0"/>
              </a:rPr>
              <a:t>(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category = c('</a:t>
            </a:r>
            <a:r>
              <a:rPr lang="en-GB" sz="1400" dirty="0" err="1">
                <a:latin typeface="Lucida Console" panose="020B0609040504020204" pitchFamily="49" charset="0"/>
              </a:rPr>
              <a:t>b','a','b','a','a','c','c</a:t>
            </a:r>
            <a:r>
              <a:rPr lang="en-GB" sz="1400" dirty="0">
                <a:latin typeface="Lucida Console" panose="020B0609040504020204" pitchFamily="49" charset="0"/>
              </a:rPr>
              <a:t>'),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id = c(7,6,5,4,3,2,1)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)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df1 %&gt;% </a:t>
            </a:r>
            <a:r>
              <a:rPr lang="en-GB" sz="1400" dirty="0" err="1">
                <a:latin typeface="Lucida Console" panose="020B0609040504020204" pitchFamily="49" charset="0"/>
              </a:rPr>
              <a:t>left_join</a:t>
            </a:r>
            <a:r>
              <a:rPr lang="en-GB" sz="1400" dirty="0">
                <a:latin typeface="Lucida Console" panose="020B0609040504020204" pitchFamily="49" charset="0"/>
              </a:rPr>
              <a:t>(df2,by='id’)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# A </a:t>
            </a:r>
            <a:r>
              <a:rPr lang="en-GB" sz="1400" dirty="0" err="1">
                <a:latin typeface="Lucida Console" panose="020B0609040504020204" pitchFamily="49" charset="0"/>
              </a:rPr>
              <a:t>tibble</a:t>
            </a:r>
            <a:r>
              <a:rPr lang="en-GB" sz="1400" dirty="0">
                <a:latin typeface="Lucida Console" panose="020B0609040504020204" pitchFamily="49" charset="0"/>
              </a:rPr>
              <a:t>: 7 x 3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latin typeface="Lucida Console" panose="020B0609040504020204" pitchFamily="49" charset="0"/>
              </a:rPr>
              <a:t>category.x</a:t>
            </a:r>
            <a:r>
              <a:rPr lang="en-GB" sz="1400" dirty="0">
                <a:latin typeface="Lucida Console" panose="020B0609040504020204" pitchFamily="49" charset="0"/>
              </a:rPr>
              <a:t>    id </a:t>
            </a:r>
            <a:r>
              <a:rPr lang="en-GB" sz="1400" dirty="0" err="1">
                <a:latin typeface="Lucida Console" panose="020B0609040504020204" pitchFamily="49" charset="0"/>
              </a:rPr>
              <a:t>category.y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 a              1 c        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2 a              2 c        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3 b              3 a        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4 c              4 a        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5 c              5 b        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6 a              6 a        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7 b              7 b 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5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7F38BDA-7811-4CA1-8F3A-2A1034D61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going to be a ‘play as we learn’ lecture!</a:t>
            </a:r>
          </a:p>
          <a:p>
            <a:r>
              <a:rPr lang="en-US" dirty="0"/>
              <a:t>Intro to </a:t>
            </a:r>
            <a:r>
              <a:rPr lang="en-US" dirty="0" err="1"/>
              <a:t>tidyverse</a:t>
            </a:r>
            <a:r>
              <a:rPr lang="en-US" dirty="0"/>
              <a:t> – WHY?!</a:t>
            </a:r>
          </a:p>
          <a:p>
            <a:r>
              <a:rPr lang="en-US" dirty="0"/>
              <a:t>Data import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Functional programming (escape the for loop)</a:t>
            </a:r>
          </a:p>
          <a:p>
            <a:r>
              <a:rPr lang="en-US" dirty="0" err="1"/>
              <a:t>Visualisation</a:t>
            </a:r>
            <a:r>
              <a:rPr lang="en-US" dirty="0"/>
              <a:t>?? (coming up soon)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5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9A612A-DCD4-4513-898F-AA893466C35D}"/>
              </a:ext>
            </a:extLst>
          </p:cNvPr>
          <p:cNvSpPr/>
          <p:nvPr/>
        </p:nvSpPr>
        <p:spPr>
          <a:xfrm>
            <a:off x="2706624" y="1015412"/>
            <a:ext cx="61630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roboto"/>
              </a:rPr>
              <a:t>gather(): 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The function “gathers” multiple columns from your dataset and converts them into key-value pairs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595858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roboto"/>
              </a:rPr>
              <a:t>spread(): </a:t>
            </a:r>
            <a:r>
              <a:rPr lang="en-GB" i="1" dirty="0">
                <a:solidFill>
                  <a:srgbClr val="595858"/>
                </a:solidFill>
                <a:latin typeface="roboto"/>
              </a:rPr>
              <a:t>This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 takes two columns and “spreads” them into multiple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595858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roboto"/>
              </a:rPr>
              <a:t>separate(): 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As the name suggests, this function helps in separating or splitting a single column into numerous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595858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roboto"/>
              </a:rPr>
              <a:t>unite(): 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Works completely opposite to the </a:t>
            </a:r>
            <a:r>
              <a:rPr lang="en-GB" i="1" dirty="0">
                <a:solidFill>
                  <a:srgbClr val="595858"/>
                </a:solidFill>
                <a:latin typeface="roboto"/>
              </a:rPr>
              <a:t>separate() 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function. It helps in combining two or more columns into one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95858"/>
              </a:solidFill>
              <a:effectLst/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roboto"/>
              </a:rPr>
              <a:t>nest():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 Takes a dataset with a repeating key and condenses the data into a column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latin typeface="roboto"/>
              </a:rPr>
              <a:t>unnest</a:t>
            </a:r>
            <a:r>
              <a:rPr lang="en-GB" b="1" dirty="0">
                <a:latin typeface="roboto"/>
              </a:rPr>
              <a:t>():</a:t>
            </a:r>
            <a:r>
              <a:rPr lang="en-GB" dirty="0">
                <a:solidFill>
                  <a:srgbClr val="595858"/>
                </a:solidFill>
                <a:latin typeface="roboto"/>
              </a:rPr>
              <a:t> The opposite of nest(); will split out a list column into its elements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i="0" dirty="0">
              <a:solidFill>
                <a:srgbClr val="595858"/>
              </a:solidFill>
              <a:effectLst/>
              <a:latin typeface="roboto"/>
            </a:endParaRPr>
          </a:p>
        </p:txBody>
      </p:sp>
      <p:pic>
        <p:nvPicPr>
          <p:cNvPr id="4" name="Picture 4" descr="Image result for tidyr logo">
            <a:extLst>
              <a:ext uri="{FF2B5EF4-FFF2-40B4-BE49-F238E27FC236}">
                <a16:creationId xmlns:a16="http://schemas.microsoft.com/office/drawing/2014/main" xmlns="" id="{DD58FC77-976D-4AD0-B508-2DD82451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1" y="2400300"/>
            <a:ext cx="177498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93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78C71C8-9E96-4F16-84DF-30B54D41FEA1}"/>
              </a:ext>
            </a:extLst>
          </p:cNvPr>
          <p:cNvSpPr/>
          <p:nvPr/>
        </p:nvSpPr>
        <p:spPr>
          <a:xfrm>
            <a:off x="593933" y="1432425"/>
            <a:ext cx="55691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sst_data</a:t>
            </a:r>
            <a:r>
              <a:rPr lang="en-GB" dirty="0">
                <a:latin typeface="Lucida Console" panose="020B0609040504020204" pitchFamily="49" charset="0"/>
              </a:rPr>
              <a:t> &lt;- </a:t>
            </a:r>
            <a:r>
              <a:rPr lang="en-GB" dirty="0" err="1">
                <a:latin typeface="Lucida Console" panose="020B0609040504020204" pitchFamily="49" charset="0"/>
              </a:rPr>
              <a:t>data.frame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</a:p>
          <a:p>
            <a:r>
              <a:rPr lang="en-GB" dirty="0">
                <a:latin typeface="Lucida Console" panose="020B0609040504020204" pitchFamily="49" charset="0"/>
              </a:rPr>
              <a:t>  time = </a:t>
            </a:r>
            <a:r>
              <a:rPr lang="en-GB" dirty="0" err="1">
                <a:latin typeface="Lucida Console" panose="020B0609040504020204" pitchFamily="49" charset="0"/>
              </a:rPr>
              <a:t>as.Date</a:t>
            </a:r>
            <a:r>
              <a:rPr lang="en-GB" dirty="0">
                <a:latin typeface="Lucida Console" panose="020B0609040504020204" pitchFamily="49" charset="0"/>
              </a:rPr>
              <a:t>('2009-01-01') + 0:9,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unit_A</a:t>
            </a:r>
            <a:r>
              <a:rPr lang="en-GB" dirty="0">
                <a:latin typeface="Lucida Console" panose="020B0609040504020204" pitchFamily="49" charset="0"/>
              </a:rPr>
              <a:t> = round(</a:t>
            </a:r>
            <a:r>
              <a:rPr lang="en-GB" dirty="0" err="1">
                <a:latin typeface="Lucida Console" panose="020B0609040504020204" pitchFamily="49" charset="0"/>
              </a:rPr>
              <a:t>runif</a:t>
            </a:r>
            <a:r>
              <a:rPr lang="en-GB" dirty="0">
                <a:latin typeface="Lucida Console" panose="020B0609040504020204" pitchFamily="49" charset="0"/>
              </a:rPr>
              <a:t>(10, 6, 9),2),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unit_B</a:t>
            </a:r>
            <a:r>
              <a:rPr lang="en-GB" dirty="0">
                <a:latin typeface="Lucida Console" panose="020B0609040504020204" pitchFamily="49" charset="0"/>
              </a:rPr>
              <a:t> = round(</a:t>
            </a:r>
            <a:r>
              <a:rPr lang="en-GB" dirty="0" err="1">
                <a:latin typeface="Lucida Console" panose="020B0609040504020204" pitchFamily="49" charset="0"/>
              </a:rPr>
              <a:t>runif</a:t>
            </a:r>
            <a:r>
              <a:rPr lang="en-GB" dirty="0">
                <a:latin typeface="Lucida Console" panose="020B0609040504020204" pitchFamily="49" charset="0"/>
              </a:rPr>
              <a:t>(10, 7, 10),2),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unit_C</a:t>
            </a:r>
            <a:r>
              <a:rPr lang="en-GB" dirty="0">
                <a:latin typeface="Lucida Console" panose="020B0609040504020204" pitchFamily="49" charset="0"/>
              </a:rPr>
              <a:t> = round(</a:t>
            </a:r>
            <a:r>
              <a:rPr lang="en-GB" dirty="0" err="1">
                <a:latin typeface="Lucida Console" panose="020B0609040504020204" pitchFamily="49" charset="0"/>
              </a:rPr>
              <a:t>runif</a:t>
            </a:r>
            <a:r>
              <a:rPr lang="en-GB" dirty="0">
                <a:latin typeface="Lucida Console" panose="020B0609040504020204" pitchFamily="49" charset="0"/>
              </a:rPr>
              <a:t>(10, 6, 10),2)</a:t>
            </a:r>
          </a:p>
          <a:p>
            <a:r>
              <a:rPr lang="en-GB" dirty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sst_data</a:t>
            </a:r>
            <a:r>
              <a:rPr lang="en-GB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gather(</a:t>
            </a:r>
            <a:r>
              <a:rPr lang="en-GB" dirty="0" err="1">
                <a:latin typeface="Lucida Console" panose="020B0609040504020204" pitchFamily="49" charset="0"/>
              </a:rPr>
              <a:t>unit,sst</a:t>
            </a:r>
            <a:r>
              <a:rPr lang="en-GB" dirty="0">
                <a:latin typeface="Lucida Console" panose="020B0609040504020204" pitchFamily="49" charset="0"/>
              </a:rPr>
              <a:t>,-time)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3EEE33-244F-466B-A9ED-D7DFDB25A23F}"/>
              </a:ext>
            </a:extLst>
          </p:cNvPr>
          <p:cNvSpPr txBox="1"/>
          <p:nvPr/>
        </p:nvSpPr>
        <p:spPr>
          <a:xfrm>
            <a:off x="440473" y="763001"/>
            <a:ext cx="556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Gather: Going from WIDE to LONG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EA2C1B-8312-4238-A055-B2856B8B643D}"/>
              </a:ext>
            </a:extLst>
          </p:cNvPr>
          <p:cNvSpPr/>
          <p:nvPr/>
        </p:nvSpPr>
        <p:spPr>
          <a:xfrm>
            <a:off x="1705142" y="4687172"/>
            <a:ext cx="334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Lucida Console" panose="020B0609040504020204" pitchFamily="49" charset="0"/>
              </a:rPr>
              <a:t>        time 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unit_C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1 2009-01-01   7.61   8.61   7.51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 2009-01-02   6.87   8.67   8.53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 2009-01-03   8.65   8.42   6.47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4 2009-01-04   6.59   7.55   6.78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5 2009-01-05   8.17   9.06   9.36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6 2009-01-06   6.09   7.93   9.02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CB154C3-82CE-4766-97EF-0F33A9126749}"/>
              </a:ext>
            </a:extLst>
          </p:cNvPr>
          <p:cNvSpPr/>
          <p:nvPr/>
        </p:nvSpPr>
        <p:spPr>
          <a:xfrm>
            <a:off x="6263640" y="3503509"/>
            <a:ext cx="26883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Lucida Console" panose="020B0609040504020204" pitchFamily="49" charset="0"/>
              </a:rPr>
              <a:t>        time   unit  </a:t>
            </a:r>
            <a:r>
              <a:rPr lang="en-GB" sz="1200" dirty="0" err="1">
                <a:latin typeface="Lucida Console" panose="020B0609040504020204" pitchFamily="49" charset="0"/>
              </a:rPr>
              <a:t>sst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1  2009-01-01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7.61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  2009-01-02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6.87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  2009-01-03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8.65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4  2009-01-04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6.59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5  2009-01-05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8.17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6  2009-01-06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6.09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7  2009-01-07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6.66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8  2009-01-08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8.72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9  2009-01-09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8.28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10 2009-01-10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7.09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11 2009-01-01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8.61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12 2009-01-02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8.67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13 2009-01-03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8.42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14 2009-01-04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7.55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15 2009-01-05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9.06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03A81B09-2C89-4888-BC5F-80864DB54975}"/>
              </a:ext>
            </a:extLst>
          </p:cNvPr>
          <p:cNvSpPr/>
          <p:nvPr/>
        </p:nvSpPr>
        <p:spPr>
          <a:xfrm>
            <a:off x="5051846" y="5285232"/>
            <a:ext cx="1111210" cy="1403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78C71C8-9E96-4F16-84DF-30B54D41FEA1}"/>
              </a:ext>
            </a:extLst>
          </p:cNvPr>
          <p:cNvSpPr/>
          <p:nvPr/>
        </p:nvSpPr>
        <p:spPr>
          <a:xfrm>
            <a:off x="593933" y="1432425"/>
            <a:ext cx="5569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sst_data</a:t>
            </a:r>
            <a:r>
              <a:rPr lang="en-GB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gather(</a:t>
            </a:r>
            <a:r>
              <a:rPr lang="en-GB" dirty="0" err="1">
                <a:latin typeface="Lucida Console" panose="020B0609040504020204" pitchFamily="49" charset="0"/>
              </a:rPr>
              <a:t>unit,sst</a:t>
            </a:r>
            <a:r>
              <a:rPr lang="en-GB" dirty="0">
                <a:latin typeface="Lucida Console" panose="020B0609040504020204" pitchFamily="49" charset="0"/>
              </a:rPr>
              <a:t>,-time)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spread(</a:t>
            </a:r>
            <a:r>
              <a:rPr lang="en-GB" dirty="0" err="1">
                <a:latin typeface="Lucida Console" panose="020B0609040504020204" pitchFamily="49" charset="0"/>
              </a:rPr>
              <a:t>unit,sst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12021F-27AF-430A-8EED-E05057DBBCDE}"/>
              </a:ext>
            </a:extLst>
          </p:cNvPr>
          <p:cNvSpPr txBox="1"/>
          <p:nvPr/>
        </p:nvSpPr>
        <p:spPr>
          <a:xfrm>
            <a:off x="440473" y="763001"/>
            <a:ext cx="56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Spread: Going from LONG to WIDE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F3B51BF3-02AF-4E78-A492-5E60F1E39F8D}"/>
              </a:ext>
            </a:extLst>
          </p:cNvPr>
          <p:cNvSpPr/>
          <p:nvPr/>
        </p:nvSpPr>
        <p:spPr>
          <a:xfrm>
            <a:off x="5051846" y="5285232"/>
            <a:ext cx="1111210" cy="1403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C744883-498D-4BA9-AB8A-FD816B6C0039}"/>
              </a:ext>
            </a:extLst>
          </p:cNvPr>
          <p:cNvSpPr/>
          <p:nvPr/>
        </p:nvSpPr>
        <p:spPr>
          <a:xfrm>
            <a:off x="1705142" y="4687172"/>
            <a:ext cx="334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Lucida Console" panose="020B0609040504020204" pitchFamily="49" charset="0"/>
              </a:rPr>
              <a:t>        time 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unit_C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1 2009-01-01   7.61   8.61   7.51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 2009-01-02   6.87   8.67   8.53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 2009-01-03   8.65   8.42   6.47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4 2009-01-04   6.59   7.55   6.78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5 2009-01-05   8.17   9.06   9.36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6 2009-01-06   6.09   7.93   9.02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FC91D5-69D0-4A2B-8C95-ECC6DAE8978C}"/>
              </a:ext>
            </a:extLst>
          </p:cNvPr>
          <p:cNvSpPr/>
          <p:nvPr/>
        </p:nvSpPr>
        <p:spPr>
          <a:xfrm>
            <a:off x="6263640" y="3503509"/>
            <a:ext cx="26883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Lucida Console" panose="020B0609040504020204" pitchFamily="49" charset="0"/>
              </a:rPr>
              <a:t>        time   unit  </a:t>
            </a:r>
            <a:r>
              <a:rPr lang="en-GB" sz="1200" dirty="0" err="1">
                <a:latin typeface="Lucida Console" panose="020B0609040504020204" pitchFamily="49" charset="0"/>
              </a:rPr>
              <a:t>sst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1  2009-01-01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7.61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  2009-01-02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6.87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  2009-01-03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8.65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4  2009-01-04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6.59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5  2009-01-05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8.17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6  2009-01-06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6.09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7  2009-01-07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6.66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8  2009-01-08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8.72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9  2009-01-09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8.28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10 2009-01-10 </a:t>
            </a:r>
            <a:r>
              <a:rPr lang="en-GB" sz="1200" dirty="0" err="1">
                <a:latin typeface="Lucida Console" panose="020B0609040504020204" pitchFamily="49" charset="0"/>
              </a:rPr>
              <a:t>unit_A</a:t>
            </a:r>
            <a:r>
              <a:rPr lang="en-GB" sz="1200" dirty="0">
                <a:latin typeface="Lucida Console" panose="020B0609040504020204" pitchFamily="49" charset="0"/>
              </a:rPr>
              <a:t> 7.09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11 2009-01-01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8.61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12 2009-01-02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8.67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13 2009-01-03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8.42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14 2009-01-04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7.55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15 2009-01-05 </a:t>
            </a:r>
            <a:r>
              <a:rPr lang="en-GB" sz="1200" dirty="0" err="1">
                <a:latin typeface="Lucida Console" panose="020B0609040504020204" pitchFamily="49" charset="0"/>
              </a:rPr>
              <a:t>unit_B</a:t>
            </a:r>
            <a:r>
              <a:rPr lang="en-GB" sz="1200" dirty="0">
                <a:latin typeface="Lucida Console" panose="020B0609040504020204" pitchFamily="49" charset="0"/>
              </a:rPr>
              <a:t> 9.06</a:t>
            </a:r>
          </a:p>
        </p:txBody>
      </p:sp>
    </p:spTree>
    <p:extLst>
      <p:ext uri="{BB962C8B-B14F-4D97-AF65-F5344CB8AC3E}">
        <p14:creationId xmlns:p14="http://schemas.microsoft.com/office/powerpoint/2010/main" val="322170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C4923F-0F73-4FB7-A3EF-747E02834BD5}"/>
              </a:ext>
            </a:extLst>
          </p:cNvPr>
          <p:cNvSpPr/>
          <p:nvPr/>
        </p:nvSpPr>
        <p:spPr>
          <a:xfrm>
            <a:off x="795101" y="1602765"/>
            <a:ext cx="4243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nested_sst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latin typeface="Lucida Console" panose="020B0609040504020204" pitchFamily="49" charset="0"/>
              </a:rPr>
              <a:t>sst_data</a:t>
            </a:r>
            <a:r>
              <a:rPr lang="en-US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gather(</a:t>
            </a:r>
            <a:r>
              <a:rPr lang="en-US" dirty="0" err="1">
                <a:latin typeface="Lucida Console" panose="020B0609040504020204" pitchFamily="49" charset="0"/>
              </a:rPr>
              <a:t>unit,sst</a:t>
            </a:r>
            <a:r>
              <a:rPr lang="en-US" dirty="0">
                <a:latin typeface="Lucida Console" panose="020B0609040504020204" pitchFamily="49" charset="0"/>
              </a:rPr>
              <a:t>,-time) %&gt;%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nest(</a:t>
            </a:r>
            <a:r>
              <a:rPr lang="en-US" dirty="0" err="1">
                <a:latin typeface="Lucida Console" panose="020B0609040504020204" pitchFamily="49" charset="0"/>
              </a:rPr>
              <a:t>unit,sst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# A </a:t>
            </a:r>
            <a:r>
              <a:rPr lang="en-GB" sz="1200" dirty="0" err="1">
                <a:latin typeface="Lucida Console" panose="020B0609040504020204" pitchFamily="49" charset="0"/>
              </a:rPr>
              <a:t>tibble</a:t>
            </a:r>
            <a:r>
              <a:rPr lang="en-GB" sz="1200" dirty="0">
                <a:latin typeface="Lucida Console" panose="020B0609040504020204" pitchFamily="49" charset="0"/>
              </a:rPr>
              <a:t>: 10 x 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time       data            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&lt;date&gt;     &lt;list&gt;          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1 2009-01-01 &lt;</a:t>
            </a:r>
            <a:r>
              <a:rPr lang="en-GB" sz="1200" dirty="0" err="1">
                <a:latin typeface="Lucida Console" panose="020B0609040504020204" pitchFamily="49" charset="0"/>
              </a:rPr>
              <a:t>tibble</a:t>
            </a:r>
            <a:r>
              <a:rPr lang="en-GB" sz="1200" dirty="0">
                <a:latin typeface="Lucida Console" panose="020B0609040504020204" pitchFamily="49" charset="0"/>
              </a:rPr>
              <a:t> [3 x 2]&gt;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2 2009-01-02 &lt;</a:t>
            </a:r>
            <a:r>
              <a:rPr lang="en-GB" sz="1200" dirty="0" err="1">
                <a:latin typeface="Lucida Console" panose="020B0609040504020204" pitchFamily="49" charset="0"/>
              </a:rPr>
              <a:t>tibble</a:t>
            </a:r>
            <a:r>
              <a:rPr lang="en-GB" sz="1200" dirty="0">
                <a:latin typeface="Lucida Console" panose="020B0609040504020204" pitchFamily="49" charset="0"/>
              </a:rPr>
              <a:t> [3 x 2]&gt;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3 2009-01-03 &lt;</a:t>
            </a:r>
            <a:r>
              <a:rPr lang="en-GB" sz="1200" dirty="0" err="1">
                <a:latin typeface="Lucida Console" panose="020B0609040504020204" pitchFamily="49" charset="0"/>
              </a:rPr>
              <a:t>tibble</a:t>
            </a:r>
            <a:r>
              <a:rPr lang="en-GB" sz="1200" dirty="0">
                <a:latin typeface="Lucida Console" panose="020B0609040504020204" pitchFamily="49" charset="0"/>
              </a:rPr>
              <a:t> [3 x 2]&gt;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28FF2-AA1D-4119-8BD7-4F8A066E7ADC}"/>
              </a:ext>
            </a:extLst>
          </p:cNvPr>
          <p:cNvSpPr txBox="1"/>
          <p:nvPr/>
        </p:nvSpPr>
        <p:spPr>
          <a:xfrm>
            <a:off x="440473" y="763001"/>
            <a:ext cx="554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The nest: </a:t>
            </a:r>
            <a:r>
              <a:rPr lang="en-US" sz="2800" dirty="0" err="1">
                <a:latin typeface="Arial Nova Light" panose="020B0304020202020204" pitchFamily="34" charset="0"/>
              </a:rPr>
              <a:t>dataframes</a:t>
            </a:r>
            <a:r>
              <a:rPr lang="en-US" sz="2800" dirty="0">
                <a:latin typeface="Arial Nova Light" panose="020B0304020202020204" pitchFamily="34" charset="0"/>
              </a:rPr>
              <a:t> in columns??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0539076-4E3D-43E5-83C7-921068D374A1}"/>
              </a:ext>
            </a:extLst>
          </p:cNvPr>
          <p:cNvSpPr/>
          <p:nvPr/>
        </p:nvSpPr>
        <p:spPr>
          <a:xfrm>
            <a:off x="5104243" y="2572261"/>
            <a:ext cx="3097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nested_sst$data</a:t>
            </a:r>
            <a:r>
              <a:rPr lang="en-US" dirty="0">
                <a:latin typeface="Lucida Console" panose="020B0609040504020204" pitchFamily="49" charset="0"/>
              </a:rPr>
              <a:t>[[1]]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DB6A920-5B4B-412D-BEFE-B0467BE36824}"/>
              </a:ext>
            </a:extLst>
          </p:cNvPr>
          <p:cNvCxnSpPr>
            <a:cxnSpLocks/>
          </p:cNvCxnSpPr>
          <p:nvPr/>
        </p:nvCxnSpPr>
        <p:spPr>
          <a:xfrm>
            <a:off x="3730752" y="3389058"/>
            <a:ext cx="1719072" cy="28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0A5D63E-B96C-46E0-9458-7B4A13B9368A}"/>
              </a:ext>
            </a:extLst>
          </p:cNvPr>
          <p:cNvSpPr/>
          <p:nvPr/>
        </p:nvSpPr>
        <p:spPr>
          <a:xfrm>
            <a:off x="5621092" y="3035808"/>
            <a:ext cx="20642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A </a:t>
            </a:r>
            <a:r>
              <a:rPr lang="en-US" sz="1400" dirty="0" err="1">
                <a:latin typeface="Lucida Console" panose="020B0609040504020204" pitchFamily="49" charset="0"/>
              </a:rPr>
              <a:t>tibble</a:t>
            </a:r>
            <a:r>
              <a:rPr lang="en-US" sz="1400" dirty="0">
                <a:latin typeface="Lucida Console" panose="020B0609040504020204" pitchFamily="49" charset="0"/>
              </a:rPr>
              <a:t>: 3 x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unit     </a:t>
            </a:r>
            <a:r>
              <a:rPr lang="en-US" sz="1400" dirty="0" err="1">
                <a:latin typeface="Lucida Console" panose="020B0609040504020204" pitchFamily="49" charset="0"/>
              </a:rPr>
              <a:t>sst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&lt;</a:t>
            </a:r>
            <a:r>
              <a:rPr lang="en-US" sz="1400" dirty="0" err="1">
                <a:latin typeface="Lucida Console" panose="020B0609040504020204" pitchFamily="49" charset="0"/>
              </a:rPr>
              <a:t>chr</a:t>
            </a:r>
            <a:r>
              <a:rPr lang="en-US" sz="1400" dirty="0">
                <a:latin typeface="Lucida Console" panose="020B0609040504020204" pitchFamily="49" charset="0"/>
              </a:rPr>
              <a:t>&gt;  &lt;</a:t>
            </a:r>
            <a:r>
              <a:rPr lang="en-US" sz="1400" dirty="0" err="1">
                <a:latin typeface="Lucida Console" panose="020B0609040504020204" pitchFamily="49" charset="0"/>
              </a:rPr>
              <a:t>dbl</a:t>
            </a:r>
            <a:r>
              <a:rPr lang="en-US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</a:t>
            </a:r>
            <a:r>
              <a:rPr lang="en-US" sz="1400" dirty="0" err="1">
                <a:latin typeface="Lucida Console" panose="020B0609040504020204" pitchFamily="49" charset="0"/>
              </a:rPr>
              <a:t>unit_A</a:t>
            </a:r>
            <a:r>
              <a:rPr lang="en-US" sz="1400" dirty="0">
                <a:latin typeface="Lucida Console" panose="020B0609040504020204" pitchFamily="49" charset="0"/>
              </a:rPr>
              <a:t>  7.61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</a:t>
            </a:r>
            <a:r>
              <a:rPr lang="en-US" sz="1400" dirty="0" err="1">
                <a:latin typeface="Lucida Console" panose="020B0609040504020204" pitchFamily="49" charset="0"/>
              </a:rPr>
              <a:t>unit_B</a:t>
            </a:r>
            <a:r>
              <a:rPr lang="en-US" sz="1400" dirty="0">
                <a:latin typeface="Lucida Console" panose="020B0609040504020204" pitchFamily="49" charset="0"/>
              </a:rPr>
              <a:t>  8.61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</a:t>
            </a:r>
            <a:r>
              <a:rPr lang="en-US" sz="1400" dirty="0" err="1">
                <a:latin typeface="Lucida Console" panose="020B0609040504020204" pitchFamily="49" charset="0"/>
              </a:rPr>
              <a:t>unit_C</a:t>
            </a:r>
            <a:r>
              <a:rPr lang="en-US" sz="1400" dirty="0">
                <a:latin typeface="Lucida Console" panose="020B0609040504020204" pitchFamily="49" charset="0"/>
              </a:rPr>
              <a:t>  7.51</a:t>
            </a:r>
            <a:endParaRPr lang="en-US" sz="1050" dirty="0">
              <a:latin typeface="Lucida Console" panose="020B06090405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E9710D-EDC6-448A-AB5B-88F9D50AAC2D}"/>
              </a:ext>
            </a:extLst>
          </p:cNvPr>
          <p:cNvSpPr txBox="1"/>
          <p:nvPr/>
        </p:nvSpPr>
        <p:spPr>
          <a:xfrm>
            <a:off x="529784" y="6000420"/>
            <a:ext cx="831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Why would we do this?? – functional programming :D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E9F7975-FE16-48BD-B03B-7F9D1A4D1108}"/>
              </a:ext>
            </a:extLst>
          </p:cNvPr>
          <p:cNvSpPr/>
          <p:nvPr/>
        </p:nvSpPr>
        <p:spPr>
          <a:xfrm>
            <a:off x="916289" y="4580806"/>
            <a:ext cx="385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Lucida Console" panose="020B0609040504020204" pitchFamily="49" charset="0"/>
              </a:rPr>
              <a:t>unnest</a:t>
            </a:r>
            <a:r>
              <a:rPr lang="en-US" b="1" dirty="0">
                <a:latin typeface="Lucida Console" panose="020B0609040504020204" pitchFamily="49" charset="0"/>
              </a:rPr>
              <a:t>() </a:t>
            </a:r>
            <a:r>
              <a:rPr lang="en-US" dirty="0">
                <a:latin typeface="Lucida Console" panose="020B0609040504020204" pitchFamily="49" charset="0"/>
              </a:rPr>
              <a:t>is the reverse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- tasks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0036394-B542-49D5-A8B4-874619EFC5C2}"/>
              </a:ext>
            </a:extLst>
          </p:cNvPr>
          <p:cNvSpPr/>
          <p:nvPr/>
        </p:nvSpPr>
        <p:spPr>
          <a:xfrm>
            <a:off x="466130" y="836688"/>
            <a:ext cx="616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Another mission!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096415-6EDE-4221-A54C-E5BB08EF3C9D}"/>
              </a:ext>
            </a:extLst>
          </p:cNvPr>
          <p:cNvSpPr txBox="1"/>
          <p:nvPr/>
        </p:nvSpPr>
        <p:spPr>
          <a:xfrm>
            <a:off x="649224" y="2954190"/>
            <a:ext cx="7781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 Nova Light" panose="020B0304020202020204" pitchFamily="34" charset="0"/>
              </a:rPr>
              <a:t>What films does the character </a:t>
            </a:r>
            <a:r>
              <a:rPr lang="en-US" sz="2000" dirty="0" err="1">
                <a:latin typeface="Arial Nova Light" panose="020B0304020202020204" pitchFamily="34" charset="0"/>
              </a:rPr>
              <a:t>Plo</a:t>
            </a:r>
            <a:r>
              <a:rPr lang="en-US" sz="2000" dirty="0">
                <a:latin typeface="Arial Nova Light" panose="020B0304020202020204" pitchFamily="34" charset="0"/>
              </a:rPr>
              <a:t> Koon appear in, ordered by rank? The final result should be a single table drawn from a list column. (</a:t>
            </a:r>
            <a:r>
              <a:rPr lang="en-US" sz="2000" b="1" dirty="0">
                <a:latin typeface="Arial Nova Light" panose="020B0304020202020204" pitchFamily="34" charset="0"/>
              </a:rPr>
              <a:t>hint:</a:t>
            </a:r>
            <a:r>
              <a:rPr lang="en-US" sz="2000" dirty="0">
                <a:latin typeface="Arial Nova Light" panose="020B0304020202020204" pitchFamily="34" charset="0"/>
              </a:rPr>
              <a:t> use these functions in order:  select(), </a:t>
            </a:r>
            <a:r>
              <a:rPr lang="en-US" sz="2000" dirty="0" err="1">
                <a:latin typeface="Arial Nova Light" panose="020B0304020202020204" pitchFamily="34" charset="0"/>
              </a:rPr>
              <a:t>unnest</a:t>
            </a:r>
            <a:r>
              <a:rPr lang="en-US" sz="2000" dirty="0">
                <a:latin typeface="Arial Nova Light" panose="020B0304020202020204" pitchFamily="34" charset="0"/>
              </a:rPr>
              <a:t>(), </a:t>
            </a:r>
            <a:r>
              <a:rPr lang="en-US" sz="2000" dirty="0" err="1">
                <a:latin typeface="Arial Nova Light" panose="020B0304020202020204" pitchFamily="34" charset="0"/>
              </a:rPr>
              <a:t>left_join</a:t>
            </a:r>
            <a:r>
              <a:rPr lang="en-US" sz="2000" dirty="0">
                <a:latin typeface="Arial Nova Light" panose="020B0304020202020204" pitchFamily="34" charset="0"/>
              </a:rPr>
              <a:t>(),arrange(),nest(),filter() -&gt; store in a variable called ‘</a:t>
            </a:r>
            <a:r>
              <a:rPr lang="en-US" sz="2000" dirty="0" err="1">
                <a:latin typeface="Arial Nova Light" panose="020B0304020202020204" pitchFamily="34" charset="0"/>
              </a:rPr>
              <a:t>Plo.Koon</a:t>
            </a:r>
            <a:r>
              <a:rPr lang="en-US" sz="2000" dirty="0">
                <a:latin typeface="Arial Nova Light" panose="020B0304020202020204" pitchFamily="34" charset="0"/>
              </a:rPr>
              <a:t>’)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 Nova Light" panose="020B0304020202020204" pitchFamily="34" charset="0"/>
              </a:rPr>
              <a:t>Create a table that nests height and mass data for only humans in a column nested by film name. (</a:t>
            </a:r>
            <a:r>
              <a:rPr lang="en-US" sz="2000" b="1" dirty="0">
                <a:latin typeface="Arial Nova Light" panose="020B0304020202020204" pitchFamily="34" charset="0"/>
              </a:rPr>
              <a:t>hint:</a:t>
            </a:r>
            <a:r>
              <a:rPr lang="en-US" sz="2000" dirty="0">
                <a:latin typeface="Arial Nova Light" panose="020B0304020202020204" pitchFamily="34" charset="0"/>
              </a:rPr>
              <a:t> you will need </a:t>
            </a:r>
            <a:r>
              <a:rPr lang="en-US" sz="2000" dirty="0" err="1">
                <a:latin typeface="Arial Nova Light" panose="020B0304020202020204" pitchFamily="34" charset="0"/>
              </a:rPr>
              <a:t>unnest</a:t>
            </a:r>
            <a:r>
              <a:rPr lang="en-US" sz="2000" dirty="0">
                <a:latin typeface="Arial Nova Light" panose="020B0304020202020204" pitchFamily="34" charset="0"/>
              </a:rPr>
              <a:t>(), nest(), filter() and select() ) -&gt; store in a variable called ‘</a:t>
            </a:r>
            <a:r>
              <a:rPr lang="en-US" sz="2000" dirty="0" err="1">
                <a:latin typeface="Arial Nova Light" panose="020B0304020202020204" pitchFamily="34" charset="0"/>
              </a:rPr>
              <a:t>nested.mass.height</a:t>
            </a:r>
            <a:r>
              <a:rPr lang="en-US" sz="2000" dirty="0">
                <a:latin typeface="Arial Nova Light" panose="020B0304020202020204" pitchFamily="34" charset="0"/>
              </a:rPr>
              <a:t>’</a:t>
            </a:r>
            <a:endParaRPr lang="en-US" sz="2000" b="1" dirty="0">
              <a:latin typeface="Arial Nova Light" panose="020B03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 Nova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638E3D-140C-4339-8A52-C8379F61CBA3}"/>
              </a:ext>
            </a:extLst>
          </p:cNvPr>
          <p:cNvSpPr/>
          <p:nvPr/>
        </p:nvSpPr>
        <p:spPr>
          <a:xfrm>
            <a:off x="1161074" y="1339319"/>
            <a:ext cx="7370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Lucida Console" panose="020B0609040504020204" pitchFamily="49" charset="0"/>
              </a:rPr>
              <a:t>film.rankings</a:t>
            </a:r>
            <a:r>
              <a:rPr lang="en-GB" sz="1200" dirty="0">
                <a:latin typeface="Lucida Console" panose="020B0609040504020204" pitchFamily="49" charset="0"/>
              </a:rPr>
              <a:t> &lt;- </a:t>
            </a:r>
            <a:r>
              <a:rPr lang="en-GB" sz="1200" dirty="0" err="1">
                <a:latin typeface="Lucida Console" panose="020B0609040504020204" pitchFamily="49" charset="0"/>
              </a:rPr>
              <a:t>tibble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films = c('The Phantom </a:t>
            </a:r>
            <a:r>
              <a:rPr lang="en-GB" sz="1200" dirty="0" err="1">
                <a:latin typeface="Lucida Console" panose="020B0609040504020204" pitchFamily="49" charset="0"/>
              </a:rPr>
              <a:t>Menace','Attack</a:t>
            </a:r>
            <a:r>
              <a:rPr lang="en-GB" sz="1200" dirty="0">
                <a:latin typeface="Lucida Console" panose="020B0609040504020204" pitchFamily="49" charset="0"/>
              </a:rPr>
              <a:t> of the </a:t>
            </a:r>
            <a:r>
              <a:rPr lang="en-GB" sz="1200" dirty="0" err="1">
                <a:latin typeface="Lucida Console" panose="020B0609040504020204" pitchFamily="49" charset="0"/>
              </a:rPr>
              <a:t>Clones','Revenge</a:t>
            </a:r>
            <a:r>
              <a:rPr lang="en-GB" sz="1200" dirty="0">
                <a:latin typeface="Lucida Console" panose="020B0609040504020204" pitchFamily="49" charset="0"/>
              </a:rPr>
              <a:t> of the </a:t>
            </a:r>
            <a:r>
              <a:rPr lang="en-GB" sz="1200" dirty="0" err="1">
                <a:latin typeface="Lucida Console" panose="020B0609040504020204" pitchFamily="49" charset="0"/>
              </a:rPr>
              <a:t>Sith</a:t>
            </a:r>
            <a:r>
              <a:rPr lang="en-GB" sz="1200" dirty="0">
                <a:latin typeface="Lucida Console" panose="020B0609040504020204" pitchFamily="49" charset="0"/>
              </a:rPr>
              <a:t>',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    'A New </a:t>
            </a:r>
            <a:r>
              <a:rPr lang="en-GB" sz="1200" dirty="0" err="1">
                <a:latin typeface="Lucida Console" panose="020B0609040504020204" pitchFamily="49" charset="0"/>
              </a:rPr>
              <a:t>Hope','The</a:t>
            </a:r>
            <a:r>
              <a:rPr lang="en-GB" sz="1200" dirty="0">
                <a:latin typeface="Lucida Console" panose="020B0609040504020204" pitchFamily="49" charset="0"/>
              </a:rPr>
              <a:t> Empire Strikes </a:t>
            </a:r>
            <a:r>
              <a:rPr lang="en-GB" sz="1200" dirty="0" err="1">
                <a:latin typeface="Lucida Console" panose="020B0609040504020204" pitchFamily="49" charset="0"/>
              </a:rPr>
              <a:t>Back','Return</a:t>
            </a:r>
            <a:r>
              <a:rPr lang="en-GB" sz="1200" dirty="0">
                <a:latin typeface="Lucida Console" panose="020B0609040504020204" pitchFamily="49" charset="0"/>
              </a:rPr>
              <a:t> of the Jedi',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    'The Force Awakens'),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rank = c(7,6,5,3,4,1,2)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)</a:t>
            </a:r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6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- tasks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24D962-EB29-47B7-B5B0-A14B17A3BAD6}"/>
              </a:ext>
            </a:extLst>
          </p:cNvPr>
          <p:cNvSpPr/>
          <p:nvPr/>
        </p:nvSpPr>
        <p:spPr>
          <a:xfrm>
            <a:off x="2551900" y="2396223"/>
            <a:ext cx="530373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Plo.Koon</a:t>
            </a:r>
            <a:r>
              <a:rPr lang="en-US" sz="1600" dirty="0">
                <a:latin typeface="Lucida Console" panose="020B0609040504020204" pitchFamily="49" charset="0"/>
              </a:rPr>
              <a:t> &lt;-</a:t>
            </a:r>
            <a:r>
              <a:rPr lang="en-US" sz="1600" dirty="0" err="1">
                <a:latin typeface="Lucida Console" panose="020B0609040504020204" pitchFamily="49" charset="0"/>
              </a:rPr>
              <a:t>starwars</a:t>
            </a:r>
            <a:r>
              <a:rPr lang="en-US" sz="1600" dirty="0"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select(</a:t>
            </a:r>
            <a:r>
              <a:rPr lang="en-US" sz="1600" dirty="0" err="1">
                <a:latin typeface="Lucida Console" panose="020B0609040504020204" pitchFamily="49" charset="0"/>
              </a:rPr>
              <a:t>name,films</a:t>
            </a:r>
            <a:r>
              <a:rPr lang="en-US" sz="1600" dirty="0">
                <a:latin typeface="Lucida Console" panose="020B0609040504020204" pitchFamily="49" charset="0"/>
              </a:rPr>
              <a:t>) %&gt;%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unnest</a:t>
            </a:r>
            <a:r>
              <a:rPr lang="en-US" sz="1600" dirty="0">
                <a:latin typeface="Lucida Console" panose="020B0609040504020204" pitchFamily="49" charset="0"/>
              </a:rPr>
              <a:t>(films) %&gt;%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left_join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film.rankings,by</a:t>
            </a:r>
            <a:r>
              <a:rPr lang="en-US" sz="1600" dirty="0">
                <a:latin typeface="Lucida Console" panose="020B0609040504020204" pitchFamily="49" charset="0"/>
              </a:rPr>
              <a:t>='films') %&gt;%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arrange(</a:t>
            </a:r>
            <a:r>
              <a:rPr lang="en-US" sz="1600" dirty="0" err="1">
                <a:latin typeface="Lucida Console" panose="020B0609040504020204" pitchFamily="49" charset="0"/>
              </a:rPr>
              <a:t>name,rank</a:t>
            </a:r>
            <a:r>
              <a:rPr lang="en-US" sz="1600" dirty="0">
                <a:latin typeface="Lucida Console" panose="020B0609040504020204" pitchFamily="49" charset="0"/>
              </a:rPr>
              <a:t>) %&gt;%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nest(</a:t>
            </a:r>
            <a:r>
              <a:rPr lang="en-US" sz="1600" dirty="0" err="1">
                <a:latin typeface="Lucida Console" panose="020B0609040504020204" pitchFamily="49" charset="0"/>
              </a:rPr>
              <a:t>films,rank</a:t>
            </a:r>
            <a:r>
              <a:rPr lang="en-US" sz="1600" dirty="0"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filter(name == '</a:t>
            </a:r>
            <a:r>
              <a:rPr lang="en-US" sz="1600" dirty="0" err="1">
                <a:latin typeface="Lucida Console" panose="020B0609040504020204" pitchFamily="49" charset="0"/>
              </a:rPr>
              <a:t>Plo</a:t>
            </a:r>
            <a:r>
              <a:rPr lang="en-US" sz="1600" dirty="0">
                <a:latin typeface="Lucida Console" panose="020B0609040504020204" pitchFamily="49" charset="0"/>
              </a:rPr>
              <a:t> Koon’)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Plo.Koon$data</a:t>
            </a:r>
            <a:r>
              <a:rPr lang="en-US" sz="1600" dirty="0">
                <a:latin typeface="Lucida Console" panose="020B0609040504020204" pitchFamily="49" charset="0"/>
              </a:rPr>
              <a:t>[[1]]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# A 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tibble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: 3 x 2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 films                 rank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chr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&gt;              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dbl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1 Revenge of the 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Sith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5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2 Attack of the Clones     6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3 The Phantom Menace      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101927-57B9-4ABB-9652-7DF8B987125D}"/>
              </a:ext>
            </a:extLst>
          </p:cNvPr>
          <p:cNvSpPr txBox="1"/>
          <p:nvPr/>
        </p:nvSpPr>
        <p:spPr>
          <a:xfrm>
            <a:off x="1001268" y="765007"/>
            <a:ext cx="7781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latin typeface="Arial Nova Light" panose="020B0304020202020204" pitchFamily="34" charset="0"/>
              </a:rPr>
              <a:t>What films does the character </a:t>
            </a:r>
            <a:r>
              <a:rPr lang="en-US" sz="2000" dirty="0" err="1">
                <a:latin typeface="Arial Nova Light" panose="020B0304020202020204" pitchFamily="34" charset="0"/>
              </a:rPr>
              <a:t>Plo</a:t>
            </a:r>
            <a:r>
              <a:rPr lang="en-US" sz="2000" dirty="0">
                <a:latin typeface="Arial Nova Light" panose="020B0304020202020204" pitchFamily="34" charset="0"/>
              </a:rPr>
              <a:t> Koon appear in, ordered by rank? The final result should be a single table drawn from a list column. (</a:t>
            </a:r>
            <a:r>
              <a:rPr lang="en-US" sz="2000" b="1" dirty="0">
                <a:latin typeface="Arial Nova Light" panose="020B0304020202020204" pitchFamily="34" charset="0"/>
              </a:rPr>
              <a:t>hint:</a:t>
            </a:r>
            <a:r>
              <a:rPr lang="en-US" sz="2000" dirty="0">
                <a:latin typeface="Arial Nova Light" panose="020B0304020202020204" pitchFamily="34" charset="0"/>
              </a:rPr>
              <a:t> use these functions in order:  select(), </a:t>
            </a:r>
            <a:r>
              <a:rPr lang="en-US" sz="2000" dirty="0" err="1">
                <a:latin typeface="Arial Nova Light" panose="020B0304020202020204" pitchFamily="34" charset="0"/>
              </a:rPr>
              <a:t>unnest</a:t>
            </a:r>
            <a:r>
              <a:rPr lang="en-US" sz="2000" dirty="0">
                <a:latin typeface="Arial Nova Light" panose="020B0304020202020204" pitchFamily="34" charset="0"/>
              </a:rPr>
              <a:t>(), </a:t>
            </a:r>
            <a:r>
              <a:rPr lang="en-US" sz="2000" dirty="0" err="1">
                <a:latin typeface="Arial Nova Light" panose="020B0304020202020204" pitchFamily="34" charset="0"/>
              </a:rPr>
              <a:t>left_join</a:t>
            </a:r>
            <a:r>
              <a:rPr lang="en-US" sz="2000" dirty="0">
                <a:latin typeface="Arial Nova Light" panose="020B0304020202020204" pitchFamily="34" charset="0"/>
              </a:rPr>
              <a:t>(),arrange(),nest(),filter() -&gt; store in a variable called ‘</a:t>
            </a:r>
            <a:r>
              <a:rPr lang="en-US" sz="2000" dirty="0" err="1">
                <a:latin typeface="Arial Nova Light" panose="020B0304020202020204" pitchFamily="34" charset="0"/>
              </a:rPr>
              <a:t>Plo.Koon</a:t>
            </a:r>
            <a:r>
              <a:rPr lang="en-US" sz="2000" dirty="0">
                <a:latin typeface="Arial Nova Light" panose="020B0304020202020204" pitchFamily="34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4727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- tasks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88BACAC-0C0B-4A23-956B-4B61CCBC847C}"/>
              </a:ext>
            </a:extLst>
          </p:cNvPr>
          <p:cNvSpPr/>
          <p:nvPr/>
        </p:nvSpPr>
        <p:spPr>
          <a:xfrm>
            <a:off x="631766" y="824288"/>
            <a:ext cx="80916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rial Nova Light" panose="020B0304020202020204" pitchFamily="34" charset="0"/>
              </a:rPr>
              <a:t>Create a table that nests height and mass data for only humans in a column nested by film name. (</a:t>
            </a:r>
            <a:r>
              <a:rPr lang="en-US" sz="2000" b="1" dirty="0">
                <a:latin typeface="Arial Nova Light" panose="020B0304020202020204" pitchFamily="34" charset="0"/>
              </a:rPr>
              <a:t>hint:</a:t>
            </a:r>
            <a:r>
              <a:rPr lang="en-US" sz="2000" dirty="0">
                <a:latin typeface="Arial Nova Light" panose="020B0304020202020204" pitchFamily="34" charset="0"/>
              </a:rPr>
              <a:t> you will need </a:t>
            </a:r>
            <a:r>
              <a:rPr lang="en-US" sz="2000" dirty="0" err="1">
                <a:latin typeface="Arial Nova Light" panose="020B0304020202020204" pitchFamily="34" charset="0"/>
              </a:rPr>
              <a:t>unnest</a:t>
            </a:r>
            <a:r>
              <a:rPr lang="en-US" sz="2000" dirty="0">
                <a:latin typeface="Arial Nova Light" panose="020B0304020202020204" pitchFamily="34" charset="0"/>
              </a:rPr>
              <a:t>(), nest(), filter() and select() ) -&gt; store in a variable called ‘</a:t>
            </a:r>
            <a:r>
              <a:rPr lang="en-US" sz="2000" dirty="0" err="1">
                <a:latin typeface="Arial Nova Light" panose="020B0304020202020204" pitchFamily="34" charset="0"/>
              </a:rPr>
              <a:t>nested.mass.height</a:t>
            </a:r>
            <a:r>
              <a:rPr lang="en-US" sz="2000" dirty="0">
                <a:latin typeface="Arial Nova Light" panose="020B0304020202020204" pitchFamily="34" charset="0"/>
              </a:rPr>
              <a:t>’</a:t>
            </a:r>
            <a:endParaRPr lang="en-US" sz="2000" b="1" dirty="0">
              <a:latin typeface="Arial Nova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16A993-4228-49DA-8242-025F67137E6D}"/>
              </a:ext>
            </a:extLst>
          </p:cNvPr>
          <p:cNvSpPr/>
          <p:nvPr/>
        </p:nvSpPr>
        <p:spPr>
          <a:xfrm>
            <a:off x="1379260" y="2001839"/>
            <a:ext cx="65966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nested.mass.height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starwars</a:t>
            </a:r>
            <a:r>
              <a:rPr lang="en-US" sz="16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unnest</a:t>
            </a:r>
            <a:r>
              <a:rPr lang="en-US" sz="1600" dirty="0">
                <a:latin typeface="Lucida Console" panose="020B0609040504020204" pitchFamily="49" charset="0"/>
              </a:rPr>
              <a:t>(films)%&gt;%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select(</a:t>
            </a:r>
            <a:r>
              <a:rPr lang="en-US" sz="1600" dirty="0" err="1">
                <a:latin typeface="Lucida Console" panose="020B0609040504020204" pitchFamily="49" charset="0"/>
              </a:rPr>
              <a:t>name,height,mass,films,species</a:t>
            </a:r>
            <a:r>
              <a:rPr lang="en-US" sz="1600" dirty="0">
                <a:latin typeface="Lucida Console" panose="020B0609040504020204" pitchFamily="49" charset="0"/>
              </a:rPr>
              <a:t>) %&gt;%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filter(species=='Human')%&gt;%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nest(</a:t>
            </a:r>
            <a:r>
              <a:rPr lang="en-US" sz="1600" dirty="0" err="1">
                <a:latin typeface="Lucida Console" panose="020B0609040504020204" pitchFamily="49" charset="0"/>
              </a:rPr>
              <a:t>name,height,mass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# A 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tibble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: 7 x 3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 films                   species data             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chr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&gt;                 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chr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&gt;   &lt;list&gt;           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1 Revenge of the 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Sith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Human 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tibble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[14 x 3]&gt;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2 Return of the Jedi      Human 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tibble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[11 x 3]&gt;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3 The Empire Strikes Back Human 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tibble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[10 x 3]&gt;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4 A New Hope              Human 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tibble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[12 x 3]&gt;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5 The Force Awakens       Human 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tibble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[6 x 3]&gt; 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6 Attack of the Clones    Human 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tibble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[17 x 3]&gt;</a:t>
            </a:r>
          </a:p>
          <a:p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7 The Phantom Menace      Human   &lt;</a:t>
            </a:r>
            <a:r>
              <a:rPr lang="en-GB" sz="1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tibble</a:t>
            </a:r>
            <a:r>
              <a:rPr lang="en-GB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[8 x 3]&gt; </a:t>
            </a:r>
          </a:p>
        </p:txBody>
      </p:sp>
    </p:spTree>
    <p:extLst>
      <p:ext uri="{BB962C8B-B14F-4D97-AF65-F5344CB8AC3E}">
        <p14:creationId xmlns:p14="http://schemas.microsoft.com/office/powerpoint/2010/main" val="93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26245E-1ECB-4214-B49C-1CB2978DE465}"/>
              </a:ext>
            </a:extLst>
          </p:cNvPr>
          <p:cNvSpPr/>
          <p:nvPr/>
        </p:nvSpPr>
        <p:spPr>
          <a:xfrm>
            <a:off x="745652" y="4069080"/>
            <a:ext cx="64282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map()-&gt; This function will ‘map’ a function across a list! Essentially replaces the for-loop inside of </a:t>
            </a:r>
            <a:r>
              <a:rPr lang="en-GB" dirty="0" err="1">
                <a:latin typeface="Lucida Console" panose="020B0609040504020204" pitchFamily="49" charset="0"/>
              </a:rPr>
              <a:t>tidyverse</a:t>
            </a:r>
            <a:r>
              <a:rPr lang="en-GB" dirty="0">
                <a:latin typeface="Lucida Console" panose="020B0609040504020204" pitchFamily="49" charset="0"/>
              </a:rPr>
              <a:t> (similar to </a:t>
            </a:r>
            <a:r>
              <a:rPr lang="en-GB" dirty="0" err="1">
                <a:latin typeface="Lucida Console" panose="020B0609040504020204" pitchFamily="49" charset="0"/>
              </a:rPr>
              <a:t>lapply</a:t>
            </a:r>
            <a:r>
              <a:rPr lang="en-GB" dirty="0">
                <a:latin typeface="Lucida Console" panose="020B0609040504020204" pitchFamily="49" charset="0"/>
              </a:rPr>
              <a:t>).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X &lt;- c(list(</a:t>
            </a:r>
            <a:r>
              <a:rPr lang="en-GB" dirty="0" err="1">
                <a:latin typeface="Lucida Console" panose="020B0609040504020204" pitchFamily="49" charset="0"/>
              </a:rPr>
              <a:t>seq</a:t>
            </a:r>
            <a:r>
              <a:rPr lang="en-GB" dirty="0">
                <a:latin typeface="Lucida Console" panose="020B0609040504020204" pitchFamily="49" charset="0"/>
              </a:rPr>
              <a:t>(1,50,5)),list(</a:t>
            </a:r>
            <a:r>
              <a:rPr lang="en-GB" dirty="0" err="1">
                <a:latin typeface="Lucida Console" panose="020B0609040504020204" pitchFamily="49" charset="0"/>
              </a:rPr>
              <a:t>seq</a:t>
            </a:r>
            <a:r>
              <a:rPr lang="en-GB" dirty="0">
                <a:latin typeface="Lucida Console" panose="020B0609040504020204" pitchFamily="49" charset="0"/>
              </a:rPr>
              <a:t>(40,100,2)))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lapply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X,mean</a:t>
            </a:r>
            <a:r>
              <a:rPr lang="en-GB" dirty="0">
                <a:latin typeface="Lucida Console" panose="020B0609040504020204" pitchFamily="49" charset="0"/>
              </a:rPr>
              <a:t>)  # in base R</a:t>
            </a:r>
          </a:p>
          <a:p>
            <a:r>
              <a:rPr lang="en-GB" dirty="0">
                <a:latin typeface="Lucida Console" panose="020B0609040504020204" pitchFamily="49" charset="0"/>
              </a:rPr>
              <a:t>map(</a:t>
            </a:r>
            <a:r>
              <a:rPr lang="en-GB" dirty="0" err="1">
                <a:latin typeface="Lucida Console" panose="020B0609040504020204" pitchFamily="49" charset="0"/>
              </a:rPr>
              <a:t>X,mean</a:t>
            </a:r>
            <a:r>
              <a:rPr lang="en-GB" dirty="0">
                <a:latin typeface="Lucida Console" panose="020B0609040504020204" pitchFamily="49" charset="0"/>
              </a:rPr>
              <a:t>)     # in </a:t>
            </a:r>
            <a:r>
              <a:rPr lang="en-GB" dirty="0" err="1">
                <a:latin typeface="Lucida Console" panose="020B0609040504020204" pitchFamily="49" charset="0"/>
              </a:rPr>
              <a:t>tidyverse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41C8861-741A-4227-8FC7-F0677D20B9EA}"/>
              </a:ext>
            </a:extLst>
          </p:cNvPr>
          <p:cNvSpPr/>
          <p:nvPr/>
        </p:nvSpPr>
        <p:spPr>
          <a:xfrm>
            <a:off x="631766" y="824288"/>
            <a:ext cx="80916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rial Nova Light" panose="020B0304020202020204" pitchFamily="34" charset="0"/>
              </a:rPr>
              <a:t>Functional programming through the </a:t>
            </a:r>
            <a:r>
              <a:rPr lang="en-US" sz="2000" dirty="0" err="1">
                <a:latin typeface="Arial Nova Light" panose="020B0304020202020204" pitchFamily="34" charset="0"/>
              </a:rPr>
              <a:t>tidyverse</a:t>
            </a:r>
            <a:r>
              <a:rPr lang="en-US" sz="2000" dirty="0">
                <a:latin typeface="Arial Nova Light" panose="020B0304020202020204" pitchFamily="34" charset="0"/>
              </a:rPr>
              <a:t> means we can quickly explore patterns in datasets! </a:t>
            </a:r>
          </a:p>
          <a:p>
            <a:pPr lvl="1"/>
            <a:endParaRPr lang="en-US" sz="2000" b="1" dirty="0">
              <a:latin typeface="Arial Nova Light" panose="020B0304020202020204" pitchFamily="34" charset="0"/>
            </a:endParaRPr>
          </a:p>
          <a:p>
            <a:pPr lvl="1"/>
            <a:r>
              <a:rPr lang="en-US" sz="2000" b="1" dirty="0">
                <a:latin typeface="Arial Nova Light" panose="020B0304020202020204" pitchFamily="34" charset="0"/>
              </a:rPr>
              <a:t>For this last bit, we’re going to work together! So code along.  </a:t>
            </a:r>
          </a:p>
          <a:p>
            <a:pPr lvl="1"/>
            <a:endParaRPr lang="en-US" sz="2000" b="1" dirty="0">
              <a:latin typeface="Arial Nova Light" panose="020B0304020202020204" pitchFamily="34" charset="0"/>
            </a:endParaRPr>
          </a:p>
          <a:p>
            <a:pPr lvl="1"/>
            <a:r>
              <a:rPr lang="en-US" sz="2000" dirty="0">
                <a:latin typeface="Arial Nova Light" panose="020B0304020202020204" pitchFamily="34" charset="0"/>
              </a:rPr>
              <a:t>Our task is going to be to look at the relationship between mass and height for humans in each of the 7 Star Wars films. (we’ll keep it simple and use a linear model!)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6C8DD790-AC26-494B-8F85-EC6D0907C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9" b="6751"/>
          <a:stretch/>
        </p:blipFill>
        <p:spPr>
          <a:xfrm>
            <a:off x="7371205" y="4864608"/>
            <a:ext cx="1625347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83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47720E8-FC46-478A-BE8B-E29BF3169D3C}"/>
              </a:ext>
            </a:extLst>
          </p:cNvPr>
          <p:cNvSpPr/>
          <p:nvPr/>
        </p:nvSpPr>
        <p:spPr>
          <a:xfrm>
            <a:off x="1864949" y="1138749"/>
            <a:ext cx="61634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# The </a:t>
            </a:r>
            <a:r>
              <a:rPr lang="en-US" dirty="0" err="1">
                <a:latin typeface="Lucida Console" panose="020B0609040504020204" pitchFamily="49" charset="0"/>
              </a:rPr>
              <a:t>tibble</a:t>
            </a:r>
            <a:r>
              <a:rPr lang="en-US" dirty="0">
                <a:latin typeface="Lucida Console" panose="020B0609040504020204" pitchFamily="49" charset="0"/>
              </a:rPr>
              <a:t> we created in the last task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nested.mass.height$data</a:t>
            </a:r>
            <a:r>
              <a:rPr lang="en-US" dirty="0">
                <a:latin typeface="Lucida Console" panose="020B0609040504020204" pitchFamily="49" charset="0"/>
              </a:rPr>
              <a:t>[[1]]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# A </a:t>
            </a:r>
            <a:r>
              <a:rPr lang="en-US" dirty="0" err="1">
                <a:latin typeface="Lucida Console" panose="020B0609040504020204" pitchFamily="49" charset="0"/>
              </a:rPr>
              <a:t>tibble</a:t>
            </a:r>
            <a:r>
              <a:rPr lang="en-US" dirty="0">
                <a:latin typeface="Lucida Console" panose="020B0609040504020204" pitchFamily="49" charset="0"/>
              </a:rPr>
              <a:t>: 14 x 3</a:t>
            </a:r>
          </a:p>
          <a:p>
            <a:r>
              <a:rPr lang="en-US" dirty="0">
                <a:latin typeface="Lucida Console" panose="020B0609040504020204" pitchFamily="49" charset="0"/>
              </a:rPr>
              <a:t>   name                height  mass</a:t>
            </a:r>
          </a:p>
          <a:p>
            <a:r>
              <a:rPr lang="en-US" dirty="0">
                <a:latin typeface="Lucida Console" panose="020B0609040504020204" pitchFamily="49" charset="0"/>
              </a:rPr>
              <a:t>   &lt;</a:t>
            </a:r>
            <a:r>
              <a:rPr lang="en-US" dirty="0" err="1">
                <a:latin typeface="Lucida Console" panose="020B0609040504020204" pitchFamily="49" charset="0"/>
              </a:rPr>
              <a:t>chr</a:t>
            </a:r>
            <a:r>
              <a:rPr lang="en-US" dirty="0">
                <a:latin typeface="Lucida Console" panose="020B0609040504020204" pitchFamily="49" charset="0"/>
              </a:rPr>
              <a:t>&gt;                &lt;int&gt; &lt;</a:t>
            </a:r>
            <a:r>
              <a:rPr lang="en-US" dirty="0" err="1">
                <a:latin typeface="Lucida Console" panose="020B0609040504020204" pitchFamily="49" charset="0"/>
              </a:rPr>
              <a:t>dbl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 1 Luke Skywalker         172    77</a:t>
            </a:r>
          </a:p>
          <a:p>
            <a:r>
              <a:rPr lang="en-US" dirty="0">
                <a:latin typeface="Lucida Console" panose="020B0609040504020204" pitchFamily="49" charset="0"/>
              </a:rPr>
              <a:t> 2 Darth Vader            202   136</a:t>
            </a:r>
          </a:p>
          <a:p>
            <a:r>
              <a:rPr lang="en-US" dirty="0">
                <a:latin typeface="Lucida Console" panose="020B0609040504020204" pitchFamily="49" charset="0"/>
              </a:rPr>
              <a:t> 3 Leia Organa            150    49</a:t>
            </a:r>
          </a:p>
          <a:p>
            <a:r>
              <a:rPr lang="en-US" dirty="0">
                <a:latin typeface="Lucida Console" panose="020B0609040504020204" pitchFamily="49" charset="0"/>
              </a:rPr>
              <a:t> 4 Owen Lars              178   120</a:t>
            </a:r>
          </a:p>
          <a:p>
            <a:r>
              <a:rPr lang="en-US" dirty="0">
                <a:latin typeface="Lucida Console" panose="020B0609040504020204" pitchFamily="49" charset="0"/>
              </a:rPr>
              <a:t> 5 </a:t>
            </a:r>
            <a:r>
              <a:rPr lang="en-US" dirty="0" err="1">
                <a:latin typeface="Lucida Console" panose="020B0609040504020204" pitchFamily="49" charset="0"/>
              </a:rPr>
              <a:t>Beru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Whitesun</a:t>
            </a:r>
            <a:r>
              <a:rPr lang="en-US" dirty="0">
                <a:latin typeface="Lucida Console" panose="020B0609040504020204" pitchFamily="49" charset="0"/>
              </a:rPr>
              <a:t> lars     165    75</a:t>
            </a:r>
          </a:p>
          <a:p>
            <a:r>
              <a:rPr lang="en-US" dirty="0">
                <a:latin typeface="Lucida Console" panose="020B0609040504020204" pitchFamily="49" charset="0"/>
              </a:rPr>
              <a:t> 6 Obi-Wan Kenobi         182    77</a:t>
            </a:r>
          </a:p>
          <a:p>
            <a:r>
              <a:rPr lang="en-US" dirty="0">
                <a:latin typeface="Lucida Console" panose="020B0609040504020204" pitchFamily="49" charset="0"/>
              </a:rPr>
              <a:t> 7 Anakin Skywalker       188    84</a:t>
            </a:r>
          </a:p>
          <a:p>
            <a:r>
              <a:rPr lang="en-US" dirty="0">
                <a:latin typeface="Lucida Console" panose="020B0609040504020204" pitchFamily="49" charset="0"/>
              </a:rPr>
              <a:t> 8 </a:t>
            </a:r>
            <a:r>
              <a:rPr lang="en-US" dirty="0" err="1">
                <a:latin typeface="Lucida Console" panose="020B0609040504020204" pitchFamily="49" charset="0"/>
              </a:rPr>
              <a:t>Wilhuff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Tarkin</a:t>
            </a:r>
            <a:r>
              <a:rPr lang="en-US" dirty="0">
                <a:latin typeface="Lucida Console" panose="020B0609040504020204" pitchFamily="49" charset="0"/>
              </a:rPr>
              <a:t>         180    NA</a:t>
            </a:r>
          </a:p>
          <a:p>
            <a:r>
              <a:rPr lang="en-US" dirty="0">
                <a:latin typeface="Lucida Console" panose="020B0609040504020204" pitchFamily="49" charset="0"/>
              </a:rPr>
              <a:t> 9 Palpatine              170    75</a:t>
            </a:r>
          </a:p>
          <a:p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8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7D5CAE-46E9-462F-8B78-0B7692E2D176}"/>
              </a:ext>
            </a:extLst>
          </p:cNvPr>
          <p:cNvSpPr/>
          <p:nvPr/>
        </p:nvSpPr>
        <p:spPr>
          <a:xfrm>
            <a:off x="520781" y="1029021"/>
            <a:ext cx="485589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Lucida Console" panose="020B0609040504020204" pitchFamily="49" charset="0"/>
              </a:rPr>
              <a:t>nested.mass.height</a:t>
            </a:r>
            <a:r>
              <a:rPr lang="en-GB" sz="14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mutate(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model = map(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  data,~</a:t>
            </a:r>
            <a:r>
              <a:rPr lang="en-GB" sz="1400" dirty="0" err="1">
                <a:latin typeface="Lucida Console" panose="020B0609040504020204" pitchFamily="49" charset="0"/>
              </a:rPr>
              <a:t>lm</a:t>
            </a:r>
            <a:r>
              <a:rPr lang="en-GB" sz="1400" dirty="0">
                <a:latin typeface="Lucida Console" panose="020B0609040504020204" pitchFamily="49" charset="0"/>
              </a:rPr>
              <a:t>(</a:t>
            </a:r>
            <a:r>
              <a:rPr lang="en-GB" sz="1400" dirty="0" err="1">
                <a:latin typeface="Lucida Console" panose="020B0609040504020204" pitchFamily="49" charset="0"/>
              </a:rPr>
              <a:t>mass~height,data</a:t>
            </a:r>
            <a:r>
              <a:rPr lang="en-GB" sz="1400" dirty="0">
                <a:latin typeface="Lucida Console" panose="020B0609040504020204" pitchFamily="49" charset="0"/>
              </a:rPr>
              <a:t>=.x)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),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slope = </a:t>
            </a:r>
            <a:r>
              <a:rPr lang="en-GB" sz="1400" dirty="0" err="1">
                <a:latin typeface="Lucida Console" panose="020B0609040504020204" pitchFamily="49" charset="0"/>
              </a:rPr>
              <a:t>map_dbl</a:t>
            </a:r>
            <a:r>
              <a:rPr lang="en-GB" sz="1400" dirty="0">
                <a:latin typeface="Lucida Console" panose="020B0609040504020204" pitchFamily="49" charset="0"/>
              </a:rPr>
              <a:t>(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  model, ~</a:t>
            </a:r>
            <a:r>
              <a:rPr lang="en-GB" sz="1400" dirty="0" err="1">
                <a:latin typeface="Lucida Console" panose="020B0609040504020204" pitchFamily="49" charset="0"/>
              </a:rPr>
              <a:t>coef</a:t>
            </a:r>
            <a:r>
              <a:rPr lang="en-GB" sz="1400" dirty="0">
                <a:latin typeface="Lucida Console" panose="020B0609040504020204" pitchFamily="49" charset="0"/>
              </a:rPr>
              <a:t>(.x)['height']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),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</a:t>
            </a:r>
            <a:r>
              <a:rPr lang="en-GB" sz="1400" dirty="0" err="1">
                <a:latin typeface="Lucida Console" panose="020B0609040504020204" pitchFamily="49" charset="0"/>
              </a:rPr>
              <a:t>r.sq</a:t>
            </a:r>
            <a:r>
              <a:rPr lang="en-GB" sz="1400" dirty="0">
                <a:latin typeface="Lucida Console" panose="020B0609040504020204" pitchFamily="49" charset="0"/>
              </a:rPr>
              <a:t> = </a:t>
            </a:r>
            <a:r>
              <a:rPr lang="en-GB" sz="1400" dirty="0" err="1">
                <a:latin typeface="Lucida Console" panose="020B0609040504020204" pitchFamily="49" charset="0"/>
              </a:rPr>
              <a:t>map_dbl</a:t>
            </a:r>
            <a:r>
              <a:rPr lang="en-GB" sz="1400" dirty="0">
                <a:latin typeface="Lucida Console" panose="020B0609040504020204" pitchFamily="49" charset="0"/>
              </a:rPr>
              <a:t>(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latin typeface="Lucida Console" panose="020B0609040504020204" pitchFamily="49" charset="0"/>
              </a:rPr>
              <a:t>model,~glance</a:t>
            </a:r>
            <a:r>
              <a:rPr lang="en-GB" sz="1400" dirty="0">
                <a:latin typeface="Lucida Console" panose="020B0609040504020204" pitchFamily="49" charset="0"/>
              </a:rPr>
              <a:t>(.x)$'</a:t>
            </a:r>
            <a:r>
              <a:rPr lang="en-GB" sz="1400" dirty="0" err="1">
                <a:latin typeface="Lucida Console" panose="020B0609040504020204" pitchFamily="49" charset="0"/>
              </a:rPr>
              <a:t>r.squared</a:t>
            </a:r>
            <a:r>
              <a:rPr lang="en-GB" sz="1400" dirty="0">
                <a:latin typeface="Lucida Console" panose="020B0609040504020204" pitchFamily="49" charset="0"/>
              </a:rPr>
              <a:t>'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),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</a:t>
            </a:r>
            <a:r>
              <a:rPr lang="en-GB" sz="1400" dirty="0" err="1">
                <a:latin typeface="Lucida Console" panose="020B0609040504020204" pitchFamily="49" charset="0"/>
              </a:rPr>
              <a:t>sample_size</a:t>
            </a:r>
            <a:r>
              <a:rPr lang="en-GB" sz="1400" dirty="0">
                <a:latin typeface="Lucida Console" panose="020B0609040504020204" pitchFamily="49" charset="0"/>
              </a:rPr>
              <a:t> = </a:t>
            </a:r>
            <a:r>
              <a:rPr lang="en-GB" sz="1400" dirty="0" err="1">
                <a:latin typeface="Lucida Console" panose="020B0609040504020204" pitchFamily="49" charset="0"/>
              </a:rPr>
              <a:t>map_dbl</a:t>
            </a:r>
            <a:r>
              <a:rPr lang="en-GB" sz="1400" dirty="0">
                <a:latin typeface="Lucida Console" panose="020B0609040504020204" pitchFamily="49" charset="0"/>
              </a:rPr>
              <a:t>(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  data,~</a:t>
            </a:r>
            <a:r>
              <a:rPr lang="en-GB" sz="1400" dirty="0" err="1">
                <a:latin typeface="Lucida Console" panose="020B0609040504020204" pitchFamily="49" charset="0"/>
              </a:rPr>
              <a:t>nrow</a:t>
            </a:r>
            <a:r>
              <a:rPr lang="en-GB" sz="1400" dirty="0">
                <a:latin typeface="Lucida Console" panose="020B0609040504020204" pitchFamily="49" charset="0"/>
              </a:rPr>
              <a:t>(.x)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),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tallest = map(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latin typeface="Lucida Console" panose="020B0609040504020204" pitchFamily="49" charset="0"/>
              </a:rPr>
              <a:t>data,~.x</a:t>
            </a:r>
            <a:r>
              <a:rPr lang="en-GB" sz="1400" dirty="0">
                <a:latin typeface="Lucida Console" panose="020B0609040504020204" pitchFamily="49" charset="0"/>
              </a:rPr>
              <a:t>[</a:t>
            </a:r>
            <a:r>
              <a:rPr lang="en-GB" sz="1400" dirty="0" err="1">
                <a:latin typeface="Lucida Console" panose="020B0609040504020204" pitchFamily="49" charset="0"/>
              </a:rPr>
              <a:t>which.max</a:t>
            </a:r>
            <a:r>
              <a:rPr lang="en-GB" sz="1400" dirty="0">
                <a:latin typeface="Lucida Console" panose="020B0609040504020204" pitchFamily="49" charset="0"/>
              </a:rPr>
              <a:t>(.</a:t>
            </a:r>
            <a:r>
              <a:rPr lang="en-GB" sz="1400" dirty="0" err="1">
                <a:latin typeface="Lucida Console" panose="020B0609040504020204" pitchFamily="49" charset="0"/>
              </a:rPr>
              <a:t>x$height</a:t>
            </a:r>
            <a:r>
              <a:rPr lang="en-GB" sz="1400" dirty="0">
                <a:latin typeface="Lucida Console" panose="020B0609040504020204" pitchFamily="49" charset="0"/>
              </a:rPr>
              <a:t>),'name']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),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heaviest = map(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latin typeface="Lucida Console" panose="020B0609040504020204" pitchFamily="49" charset="0"/>
              </a:rPr>
              <a:t>data,~.x</a:t>
            </a:r>
            <a:r>
              <a:rPr lang="en-GB" sz="1400" dirty="0">
                <a:latin typeface="Lucida Console" panose="020B0609040504020204" pitchFamily="49" charset="0"/>
              </a:rPr>
              <a:t>[</a:t>
            </a:r>
            <a:r>
              <a:rPr lang="en-GB" sz="1400" dirty="0" err="1">
                <a:latin typeface="Lucida Console" panose="020B0609040504020204" pitchFamily="49" charset="0"/>
              </a:rPr>
              <a:t>which.max</a:t>
            </a:r>
            <a:r>
              <a:rPr lang="en-GB" sz="1400" dirty="0">
                <a:latin typeface="Lucida Console" panose="020B0609040504020204" pitchFamily="49" charset="0"/>
              </a:rPr>
              <a:t>(.</a:t>
            </a:r>
            <a:r>
              <a:rPr lang="en-GB" sz="1400" dirty="0" err="1">
                <a:latin typeface="Lucida Console" panose="020B0609040504020204" pitchFamily="49" charset="0"/>
              </a:rPr>
              <a:t>x$mass</a:t>
            </a:r>
            <a:r>
              <a:rPr lang="en-GB" sz="1400" dirty="0">
                <a:latin typeface="Lucida Console" panose="020B0609040504020204" pitchFamily="49" charset="0"/>
              </a:rPr>
              <a:t>),'name']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)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) %&gt;%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latin typeface="Lucida Console" panose="020B0609040504020204" pitchFamily="49" charset="0"/>
              </a:rPr>
              <a:t>unnest</a:t>
            </a:r>
            <a:r>
              <a:rPr lang="en-GB" sz="1400" dirty="0">
                <a:latin typeface="Lucida Console" panose="020B0609040504020204" pitchFamily="49" charset="0"/>
              </a:rPr>
              <a:t>(</a:t>
            </a:r>
            <a:r>
              <a:rPr lang="en-GB" sz="1400" dirty="0" err="1">
                <a:latin typeface="Lucida Console" panose="020B0609040504020204" pitchFamily="49" charset="0"/>
              </a:rPr>
              <a:t>tallest,heaviest</a:t>
            </a:r>
            <a:r>
              <a:rPr lang="en-GB" sz="1400" dirty="0">
                <a:latin typeface="Lucida Console" panose="020B0609040504020204" pitchFamily="49" charset="0"/>
              </a:rPr>
              <a:t>) %&gt;%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rename(tallest=</a:t>
            </a:r>
            <a:r>
              <a:rPr lang="en-GB" sz="1400" dirty="0" err="1">
                <a:latin typeface="Lucida Console" panose="020B0609040504020204" pitchFamily="49" charset="0"/>
              </a:rPr>
              <a:t>name,heaviest</a:t>
            </a:r>
            <a:r>
              <a:rPr lang="en-GB" sz="1400" dirty="0">
                <a:latin typeface="Lucida Console" panose="020B0609040504020204" pitchFamily="49" charset="0"/>
              </a:rPr>
              <a:t>=name1)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92BA86-2C8C-4A5D-A180-CC171E180FBE}"/>
              </a:ext>
            </a:extLst>
          </p:cNvPr>
          <p:cNvSpPr txBox="1"/>
          <p:nvPr/>
        </p:nvSpPr>
        <p:spPr>
          <a:xfrm>
            <a:off x="5203767" y="1028342"/>
            <a:ext cx="370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Create new columns to store output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855CE2-BF18-4F1D-90EB-8A85819EB2BF}"/>
              </a:ext>
            </a:extLst>
          </p:cNvPr>
          <p:cNvSpPr txBox="1"/>
          <p:nvPr/>
        </p:nvSpPr>
        <p:spPr>
          <a:xfrm>
            <a:off x="5203767" y="1575924"/>
            <a:ext cx="37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Run a linear model function over lists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687A397-2975-425B-B8EF-B9DA06A05D61}"/>
              </a:ext>
            </a:extLst>
          </p:cNvPr>
          <p:cNvSpPr txBox="1"/>
          <p:nvPr/>
        </p:nvSpPr>
        <p:spPr>
          <a:xfrm>
            <a:off x="5203766" y="2410394"/>
            <a:ext cx="370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Extract some model information (r squared, slope, sample size)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E34984-F0D7-453A-B7EB-186C91E3925B}"/>
              </a:ext>
            </a:extLst>
          </p:cNvPr>
          <p:cNvSpPr txBox="1"/>
          <p:nvPr/>
        </p:nvSpPr>
        <p:spPr>
          <a:xfrm>
            <a:off x="5203767" y="3326629"/>
            <a:ext cx="370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How would we get the tallest human in each film?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8468BF-3B01-446D-9B41-82731F0223B0}"/>
              </a:ext>
            </a:extLst>
          </p:cNvPr>
          <p:cNvSpPr txBox="1"/>
          <p:nvPr/>
        </p:nvSpPr>
        <p:spPr>
          <a:xfrm>
            <a:off x="5203766" y="5354333"/>
            <a:ext cx="370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Now we tidy up the output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7F38BDA-7811-4CA1-8F3A-2A1034D61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</a:t>
            </a:r>
            <a:r>
              <a:rPr lang="en-US" dirty="0" err="1"/>
              <a:t>Tidyverse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BCB65C-A4D8-4D5E-8DE8-ADC08B130BB3}"/>
              </a:ext>
            </a:extLst>
          </p:cNvPr>
          <p:cNvSpPr txBox="1"/>
          <p:nvPr/>
        </p:nvSpPr>
        <p:spPr>
          <a:xfrm>
            <a:off x="694944" y="1572768"/>
            <a:ext cx="5826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Nova Light" panose="020B0304020202020204" pitchFamily="34" charset="0"/>
              </a:rPr>
              <a:t>WHILE WE ARE TALKING… </a:t>
            </a:r>
            <a:endParaRPr lang="en-GB" sz="3600" dirty="0">
              <a:latin typeface="Arial Nova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5C6BA96-1EF4-4452-AF1E-2F5EBD2B8654}"/>
              </a:ext>
            </a:extLst>
          </p:cNvPr>
          <p:cNvSpPr/>
          <p:nvPr/>
        </p:nvSpPr>
        <p:spPr>
          <a:xfrm>
            <a:off x="2457478" y="3059668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install.packages</a:t>
            </a:r>
            <a:r>
              <a:rPr lang="en-GB" dirty="0">
                <a:latin typeface="Lucida Console" panose="020B0609040504020204" pitchFamily="49" charset="0"/>
              </a:rPr>
              <a:t>('</a:t>
            </a:r>
            <a:r>
              <a:rPr lang="en-GB" dirty="0" err="1">
                <a:latin typeface="Lucida Console" panose="020B0609040504020204" pitchFamily="49" charset="0"/>
              </a:rPr>
              <a:t>tidyverse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library(</a:t>
            </a:r>
            <a:r>
              <a:rPr lang="en-GB" dirty="0" err="1">
                <a:latin typeface="Lucida Console" panose="020B0609040504020204" pitchFamily="49" charset="0"/>
              </a:rPr>
              <a:t>tidyverse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data(</a:t>
            </a:r>
            <a:r>
              <a:rPr lang="en-GB" dirty="0" err="1">
                <a:latin typeface="Lucida Console" panose="020B0609040504020204" pitchFamily="49" charset="0"/>
              </a:rPr>
              <a:t>starwars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69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7D5CAE-46E9-462F-8B78-0B7692E2D176}"/>
              </a:ext>
            </a:extLst>
          </p:cNvPr>
          <p:cNvSpPr/>
          <p:nvPr/>
        </p:nvSpPr>
        <p:spPr>
          <a:xfrm>
            <a:off x="795528" y="2122301"/>
            <a:ext cx="80924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latin typeface="Lucida Console" panose="020B0609040504020204" pitchFamily="49" charset="0"/>
              </a:rPr>
              <a:t># A </a:t>
            </a:r>
            <a:r>
              <a:rPr lang="en-GB" sz="900" dirty="0" err="1">
                <a:latin typeface="Lucida Console" panose="020B0609040504020204" pitchFamily="49" charset="0"/>
              </a:rPr>
              <a:t>tibble</a:t>
            </a:r>
            <a:r>
              <a:rPr lang="en-GB" sz="900" dirty="0">
                <a:latin typeface="Lucida Console" panose="020B0609040504020204" pitchFamily="49" charset="0"/>
              </a:rPr>
              <a:t>: 7 x 9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films                   species data              model    slope  </a:t>
            </a:r>
            <a:r>
              <a:rPr lang="en-GB" sz="900" dirty="0" err="1">
                <a:latin typeface="Lucida Console" panose="020B0609040504020204" pitchFamily="49" charset="0"/>
              </a:rPr>
              <a:t>r.sq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sz="900" dirty="0" err="1">
                <a:latin typeface="Lucida Console" panose="020B0609040504020204" pitchFamily="49" charset="0"/>
              </a:rPr>
              <a:t>sample_size</a:t>
            </a:r>
            <a:r>
              <a:rPr lang="en-GB" sz="900" dirty="0">
                <a:latin typeface="Lucida Console" panose="020B0609040504020204" pitchFamily="49" charset="0"/>
              </a:rPr>
              <a:t> tallest      heaviest   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&lt;</a:t>
            </a:r>
            <a:r>
              <a:rPr lang="en-GB" sz="900" dirty="0" err="1">
                <a:latin typeface="Lucida Console" panose="020B0609040504020204" pitchFamily="49" charset="0"/>
              </a:rPr>
              <a:t>chr</a:t>
            </a:r>
            <a:r>
              <a:rPr lang="en-GB" sz="900" dirty="0">
                <a:latin typeface="Lucida Console" panose="020B0609040504020204" pitchFamily="49" charset="0"/>
              </a:rPr>
              <a:t>&gt;                   &lt;</a:t>
            </a:r>
            <a:r>
              <a:rPr lang="en-GB" sz="900" dirty="0" err="1">
                <a:latin typeface="Lucida Console" panose="020B0609040504020204" pitchFamily="49" charset="0"/>
              </a:rPr>
              <a:t>chr</a:t>
            </a:r>
            <a:r>
              <a:rPr lang="en-GB" sz="900" dirty="0">
                <a:latin typeface="Lucida Console" panose="020B0609040504020204" pitchFamily="49" charset="0"/>
              </a:rPr>
              <a:t>&gt;   &lt;list&gt;            &lt;list&gt;   &lt;</a:t>
            </a:r>
            <a:r>
              <a:rPr lang="en-GB" sz="900" dirty="0" err="1">
                <a:latin typeface="Lucida Console" panose="020B0609040504020204" pitchFamily="49" charset="0"/>
              </a:rPr>
              <a:t>dbl</a:t>
            </a:r>
            <a:r>
              <a:rPr lang="en-GB" sz="900" dirty="0">
                <a:latin typeface="Lucida Console" panose="020B0609040504020204" pitchFamily="49" charset="0"/>
              </a:rPr>
              <a:t>&gt; &lt;</a:t>
            </a:r>
            <a:r>
              <a:rPr lang="en-GB" sz="900" dirty="0" err="1">
                <a:latin typeface="Lucida Console" panose="020B0609040504020204" pitchFamily="49" charset="0"/>
              </a:rPr>
              <a:t>dbl</a:t>
            </a:r>
            <a:r>
              <a:rPr lang="en-GB" sz="900" dirty="0">
                <a:latin typeface="Lucida Console" panose="020B0609040504020204" pitchFamily="49" charset="0"/>
              </a:rPr>
              <a:t>&gt;       &lt;</a:t>
            </a:r>
            <a:r>
              <a:rPr lang="en-GB" sz="900" dirty="0" err="1">
                <a:latin typeface="Lucida Console" panose="020B0609040504020204" pitchFamily="49" charset="0"/>
              </a:rPr>
              <a:t>dbl</a:t>
            </a:r>
            <a:r>
              <a:rPr lang="en-GB" sz="900" dirty="0">
                <a:latin typeface="Lucida Console" panose="020B0609040504020204" pitchFamily="49" charset="0"/>
              </a:rPr>
              <a:t>&gt; &lt;</a:t>
            </a:r>
            <a:r>
              <a:rPr lang="en-GB" sz="900" dirty="0" err="1">
                <a:latin typeface="Lucida Console" panose="020B0609040504020204" pitchFamily="49" charset="0"/>
              </a:rPr>
              <a:t>chr</a:t>
            </a:r>
            <a:r>
              <a:rPr lang="en-GB" sz="900" dirty="0">
                <a:latin typeface="Lucida Console" panose="020B0609040504020204" pitchFamily="49" charset="0"/>
              </a:rPr>
              <a:t>&gt;        &lt;</a:t>
            </a:r>
            <a:r>
              <a:rPr lang="en-GB" sz="900" dirty="0" err="1">
                <a:latin typeface="Lucida Console" panose="020B0609040504020204" pitchFamily="49" charset="0"/>
              </a:rPr>
              <a:t>chr</a:t>
            </a:r>
            <a:r>
              <a:rPr lang="en-GB" sz="900" dirty="0">
                <a:latin typeface="Lucida Console" panose="020B0609040504020204" pitchFamily="49" charset="0"/>
              </a:rPr>
              <a:t>&gt;      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1 Revenge of the </a:t>
            </a:r>
            <a:r>
              <a:rPr lang="en-GB" sz="900" dirty="0" err="1">
                <a:latin typeface="Lucida Console" panose="020B0609040504020204" pitchFamily="49" charset="0"/>
              </a:rPr>
              <a:t>Sith</a:t>
            </a:r>
            <a:r>
              <a:rPr lang="en-GB" sz="900" dirty="0">
                <a:latin typeface="Lucida Console" panose="020B0609040504020204" pitchFamily="49" charset="0"/>
              </a:rPr>
              <a:t>     Human   &lt;</a:t>
            </a:r>
            <a:r>
              <a:rPr lang="en-GB" sz="900" dirty="0" err="1">
                <a:latin typeface="Lucida Console" panose="020B0609040504020204" pitchFamily="49" charset="0"/>
              </a:rPr>
              <a:t>tibble</a:t>
            </a:r>
            <a:r>
              <a:rPr lang="en-GB" sz="900" dirty="0">
                <a:latin typeface="Lucida Console" panose="020B0609040504020204" pitchFamily="49" charset="0"/>
              </a:rPr>
              <a:t> [14 x 3]&gt; &lt;S3: </a:t>
            </a:r>
            <a:r>
              <a:rPr lang="en-GB" sz="900" dirty="0" err="1">
                <a:latin typeface="Lucida Console" panose="020B0609040504020204" pitchFamily="49" charset="0"/>
              </a:rPr>
              <a:t>lm</a:t>
            </a:r>
            <a:r>
              <a:rPr lang="en-GB" sz="900" dirty="0">
                <a:latin typeface="Lucida Console" panose="020B0609040504020204" pitchFamily="49" charset="0"/>
              </a:rPr>
              <a:t>&gt; 1.21  0.494          14 Darth Vader  Darth Vader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 Return of the Jedi      Human   &lt;</a:t>
            </a:r>
            <a:r>
              <a:rPr lang="en-GB" sz="900" dirty="0" err="1">
                <a:latin typeface="Lucida Console" panose="020B0609040504020204" pitchFamily="49" charset="0"/>
              </a:rPr>
              <a:t>tibble</a:t>
            </a:r>
            <a:r>
              <a:rPr lang="en-GB" sz="900" dirty="0">
                <a:latin typeface="Lucida Console" panose="020B0609040504020204" pitchFamily="49" charset="0"/>
              </a:rPr>
              <a:t> [11 x 3]&gt; &lt;S3: </a:t>
            </a:r>
            <a:r>
              <a:rPr lang="en-GB" sz="900" dirty="0" err="1">
                <a:latin typeface="Lucida Console" panose="020B0609040504020204" pitchFamily="49" charset="0"/>
              </a:rPr>
              <a:t>lm</a:t>
            </a:r>
            <a:r>
              <a:rPr lang="en-GB" sz="900" dirty="0">
                <a:latin typeface="Lucida Console" panose="020B0609040504020204" pitchFamily="49" charset="0"/>
              </a:rPr>
              <a:t>&gt; 1.48  0.820          11 Darth Vader  Darth Vader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3 The Empire Strikes Back Human   &lt;</a:t>
            </a:r>
            <a:r>
              <a:rPr lang="en-GB" sz="900" dirty="0" err="1">
                <a:latin typeface="Lucida Console" panose="020B0609040504020204" pitchFamily="49" charset="0"/>
              </a:rPr>
              <a:t>tibble</a:t>
            </a:r>
            <a:r>
              <a:rPr lang="en-GB" sz="900" dirty="0">
                <a:latin typeface="Lucida Console" panose="020B0609040504020204" pitchFamily="49" charset="0"/>
              </a:rPr>
              <a:t> [10 x 3]&gt; &lt;S3: </a:t>
            </a:r>
            <a:r>
              <a:rPr lang="en-GB" sz="900" dirty="0" err="1">
                <a:latin typeface="Lucida Console" panose="020B0609040504020204" pitchFamily="49" charset="0"/>
              </a:rPr>
              <a:t>lm</a:t>
            </a:r>
            <a:r>
              <a:rPr lang="en-GB" sz="900" dirty="0">
                <a:latin typeface="Lucida Console" panose="020B0609040504020204" pitchFamily="49" charset="0"/>
              </a:rPr>
              <a:t>&gt; 1.48  0.820          10 Darth Vader  Darth Vader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4 A New Hope              Human   &lt;</a:t>
            </a:r>
            <a:r>
              <a:rPr lang="en-GB" sz="900" dirty="0" err="1">
                <a:latin typeface="Lucida Console" panose="020B0609040504020204" pitchFamily="49" charset="0"/>
              </a:rPr>
              <a:t>tibble</a:t>
            </a:r>
            <a:r>
              <a:rPr lang="en-GB" sz="900" dirty="0">
                <a:latin typeface="Lucida Console" panose="020B0609040504020204" pitchFamily="49" charset="0"/>
              </a:rPr>
              <a:t> [12 x 3]&gt; &lt;S3: </a:t>
            </a:r>
            <a:r>
              <a:rPr lang="en-GB" sz="900" dirty="0" err="1">
                <a:latin typeface="Lucida Console" panose="020B0609040504020204" pitchFamily="49" charset="0"/>
              </a:rPr>
              <a:t>lm</a:t>
            </a:r>
            <a:r>
              <a:rPr lang="en-GB" sz="900" dirty="0">
                <a:latin typeface="Lucida Console" panose="020B0609040504020204" pitchFamily="49" charset="0"/>
              </a:rPr>
              <a:t>&gt; 1.38  0.557          12 Darth Vader  Darth Vader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5 The Force Awakens       Human   &lt;</a:t>
            </a:r>
            <a:r>
              <a:rPr lang="en-GB" sz="900" dirty="0" err="1">
                <a:latin typeface="Lucida Console" panose="020B0609040504020204" pitchFamily="49" charset="0"/>
              </a:rPr>
              <a:t>tibble</a:t>
            </a:r>
            <a:r>
              <a:rPr lang="en-GB" sz="900" dirty="0">
                <a:latin typeface="Lucida Console" panose="020B0609040504020204" pitchFamily="49" charset="0"/>
              </a:rPr>
              <a:t> [6 x 3]&gt;  &lt;S3: </a:t>
            </a:r>
            <a:r>
              <a:rPr lang="en-GB" sz="900" dirty="0" err="1">
                <a:latin typeface="Lucida Console" panose="020B0609040504020204" pitchFamily="49" charset="0"/>
              </a:rPr>
              <a:t>lm</a:t>
            </a:r>
            <a:r>
              <a:rPr lang="en-GB" sz="900" dirty="0">
                <a:latin typeface="Lucida Console" panose="020B0609040504020204" pitchFamily="49" charset="0"/>
              </a:rPr>
              <a:t>&gt; 1.08  0.971           6 Han Solo     Han Solo   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6 Attack of the Clones    Human   &lt;</a:t>
            </a:r>
            <a:r>
              <a:rPr lang="en-GB" sz="900" dirty="0" err="1">
                <a:latin typeface="Lucida Console" panose="020B0609040504020204" pitchFamily="49" charset="0"/>
              </a:rPr>
              <a:t>tibble</a:t>
            </a:r>
            <a:r>
              <a:rPr lang="en-GB" sz="900" dirty="0">
                <a:latin typeface="Lucida Console" panose="020B0609040504020204" pitchFamily="49" charset="0"/>
              </a:rPr>
              <a:t> [17 x 3]&gt; &lt;S3: </a:t>
            </a:r>
            <a:r>
              <a:rPr lang="en-GB" sz="900" dirty="0" err="1">
                <a:latin typeface="Lucida Console" panose="020B0609040504020204" pitchFamily="49" charset="0"/>
              </a:rPr>
              <a:t>lm</a:t>
            </a:r>
            <a:r>
              <a:rPr lang="en-GB" sz="900" dirty="0">
                <a:latin typeface="Lucida Console" panose="020B0609040504020204" pitchFamily="49" charset="0"/>
              </a:rPr>
              <a:t>&gt; 0.718 0.157          17 Dooku        Owen Lars  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7 The Phantom Menace      Human   &lt;</a:t>
            </a:r>
            <a:r>
              <a:rPr lang="en-GB" sz="900" dirty="0" err="1">
                <a:latin typeface="Lucida Console" panose="020B0609040504020204" pitchFamily="49" charset="0"/>
              </a:rPr>
              <a:t>tibble</a:t>
            </a:r>
            <a:r>
              <a:rPr lang="en-GB" sz="900" dirty="0">
                <a:latin typeface="Lucida Console" panose="020B0609040504020204" pitchFamily="49" charset="0"/>
              </a:rPr>
              <a:t> [8 x 3]&gt;  &lt;S3: </a:t>
            </a:r>
            <a:r>
              <a:rPr lang="en-GB" sz="900" dirty="0" err="1">
                <a:latin typeface="Lucida Console" panose="020B0609040504020204" pitchFamily="49" charset="0"/>
              </a:rPr>
              <a:t>lm</a:t>
            </a:r>
            <a:r>
              <a:rPr lang="en-GB" sz="900" dirty="0">
                <a:latin typeface="Lucida Console" panose="020B0609040504020204" pitchFamily="49" charset="0"/>
              </a:rPr>
              <a:t>&gt; 1.25  0.771           8 Qui-Gon Jinn Qui-Gon Jinn</a:t>
            </a:r>
          </a:p>
        </p:txBody>
      </p:sp>
    </p:spTree>
    <p:extLst>
      <p:ext uri="{BB962C8B-B14F-4D97-AF65-F5344CB8AC3E}">
        <p14:creationId xmlns:p14="http://schemas.microsoft.com/office/powerpoint/2010/main" val="2373286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Briefly: </a:t>
            </a:r>
            <a:r>
              <a:rPr lang="en-US" dirty="0" err="1"/>
              <a:t>Visualisation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7D5CAE-46E9-462F-8B78-0B7692E2D176}"/>
              </a:ext>
            </a:extLst>
          </p:cNvPr>
          <p:cNvSpPr/>
          <p:nvPr/>
        </p:nvSpPr>
        <p:spPr>
          <a:xfrm>
            <a:off x="1581485" y="1047309"/>
            <a:ext cx="6163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%&gt;% usage looks very similar to the usage in ggplot2!</a:t>
            </a:r>
            <a:endParaRPr lang="en-GB" dirty="0">
              <a:latin typeface="Arial Nova Light" panose="020B0304020202020204" pitchFamily="34" charset="0"/>
            </a:endParaRPr>
          </a:p>
          <a:p>
            <a:endParaRPr lang="en-GB" dirty="0">
              <a:latin typeface="Arial Nova Light" panose="020B0304020202020204" pitchFamily="34" charset="0"/>
            </a:endParaRPr>
          </a:p>
          <a:p>
            <a:r>
              <a:rPr lang="en-GB" dirty="0">
                <a:latin typeface="Arial Nova Light" panose="020B0304020202020204" pitchFamily="34" charset="0"/>
              </a:rPr>
              <a:t>That’s because it is!!  You can pipe ggplot2 directly from any </a:t>
            </a:r>
            <a:r>
              <a:rPr lang="en-GB" dirty="0" err="1">
                <a:latin typeface="Arial Nova Light" panose="020B0304020202020204" pitchFamily="34" charset="0"/>
              </a:rPr>
              <a:t>tidyverse</a:t>
            </a:r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err="1">
                <a:latin typeface="Arial Nova Light" panose="020B0304020202020204" pitchFamily="34" charset="0"/>
              </a:rPr>
              <a:t>tibbles</a:t>
            </a:r>
            <a:r>
              <a:rPr lang="en-GB" dirty="0">
                <a:latin typeface="Arial Nova Light" panose="020B0304020202020204" pitchFamily="34" charset="0"/>
              </a:rPr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34787E-36C4-4787-A90E-1A6406EB3A5F}"/>
              </a:ext>
            </a:extLst>
          </p:cNvPr>
          <p:cNvSpPr/>
          <p:nvPr/>
        </p:nvSpPr>
        <p:spPr>
          <a:xfrm>
            <a:off x="465918" y="2417066"/>
            <a:ext cx="73796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starwars</a:t>
            </a:r>
            <a:r>
              <a:rPr lang="en-US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filter(species=='</a:t>
            </a:r>
            <a:r>
              <a:rPr lang="en-US" dirty="0" err="1">
                <a:latin typeface="Lucida Console" panose="020B0609040504020204" pitchFamily="49" charset="0"/>
              </a:rPr>
              <a:t>Human',gender</a:t>
            </a:r>
            <a:r>
              <a:rPr lang="en-US" dirty="0">
                <a:latin typeface="Lucida Console" panose="020B0609040504020204" pitchFamily="49" charset="0"/>
              </a:rPr>
              <a:t>=='male') %&gt;%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ggplot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aes</a:t>
            </a:r>
            <a:r>
              <a:rPr lang="en-US" dirty="0">
                <a:latin typeface="Lucida Console" panose="020B0609040504020204" pitchFamily="49" charset="0"/>
              </a:rPr>
              <a:t>(x=</a:t>
            </a:r>
            <a:r>
              <a:rPr lang="en-US" dirty="0" err="1">
                <a:latin typeface="Lucida Console" panose="020B0609040504020204" pitchFamily="49" charset="0"/>
              </a:rPr>
              <a:t>mass,y</a:t>
            </a:r>
            <a:r>
              <a:rPr lang="en-US" dirty="0">
                <a:latin typeface="Lucida Console" panose="020B0609040504020204" pitchFamily="49" charset="0"/>
              </a:rPr>
              <a:t>=height))+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geom_point</a:t>
            </a:r>
            <a:r>
              <a:rPr lang="en-US" dirty="0">
                <a:latin typeface="Lucida Console" panose="020B0609040504020204" pitchFamily="49" charset="0"/>
              </a:rPr>
              <a:t>()+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geom_smooth</a:t>
            </a:r>
            <a:r>
              <a:rPr lang="en-US" dirty="0">
                <a:latin typeface="Lucida Console" panose="020B0609040504020204" pitchFamily="49" charset="0"/>
              </a:rPr>
              <a:t>(method=</a:t>
            </a:r>
            <a:r>
              <a:rPr lang="en-US" dirty="0" err="1">
                <a:latin typeface="Lucida Console" panose="020B0609040504020204" pitchFamily="49" charset="0"/>
              </a:rPr>
              <a:t>lm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GB" dirty="0"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EED137D-FA60-402B-830A-5CCD98F8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77" y="3288707"/>
            <a:ext cx="3570005" cy="31653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386F34-62E7-4927-B01C-E755E61DD768}"/>
              </a:ext>
            </a:extLst>
          </p:cNvPr>
          <p:cNvSpPr/>
          <p:nvPr/>
        </p:nvSpPr>
        <p:spPr>
          <a:xfrm>
            <a:off x="609173" y="4610362"/>
            <a:ext cx="34267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 Nova Light" panose="020B0304020202020204" pitchFamily="34" charset="0"/>
              </a:rPr>
              <a:t>MORE ON VISUALISATIONS LATER!!!</a:t>
            </a:r>
            <a:endParaRPr lang="en-GB" sz="32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33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GB" dirty="0"/>
          </a:p>
        </p:txBody>
      </p:sp>
      <p:pic>
        <p:nvPicPr>
          <p:cNvPr id="7" name="Picture 6" descr="A group of people walking down a street&#10;&#10;Description automatically generated">
            <a:extLst>
              <a:ext uri="{FF2B5EF4-FFF2-40B4-BE49-F238E27FC236}">
                <a16:creationId xmlns:a16="http://schemas.microsoft.com/office/drawing/2014/main" xmlns="" id="{FBCF4A34-3EAD-4A15-96C3-90BEBA00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53" y="2544318"/>
            <a:ext cx="7600950" cy="4000500"/>
          </a:xfrm>
          <a:prstGeom prst="rect">
            <a:avLst/>
          </a:prstGeom>
        </p:spPr>
      </p:pic>
      <p:pic>
        <p:nvPicPr>
          <p:cNvPr id="9" name="Picture 8" descr="A picture containing ax&#10;&#10;Description automatically generated">
            <a:extLst>
              <a:ext uri="{FF2B5EF4-FFF2-40B4-BE49-F238E27FC236}">
                <a16:creationId xmlns:a16="http://schemas.microsoft.com/office/drawing/2014/main" xmlns="" id="{6CF52A33-F0E2-4D0B-BF84-B5E62BC13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9" y="731520"/>
            <a:ext cx="1309878" cy="1309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094FDC7-739A-4330-9DAF-E36F8591AF36}"/>
              </a:ext>
            </a:extLst>
          </p:cNvPr>
          <p:cNvSpPr txBox="1"/>
          <p:nvPr/>
        </p:nvSpPr>
        <p:spPr>
          <a:xfrm rot="21162006">
            <a:off x="1861108" y="1040862"/>
            <a:ext cx="6295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n w="28575">
                  <a:solidFill>
                    <a:sysClr val="windowText" lastClr="000000"/>
                  </a:solidFill>
                </a:ln>
                <a:solidFill>
                  <a:srgbClr val="EEC720"/>
                </a:solidFill>
                <a:latin typeface="Arial Black" panose="020B0A04020102020204" pitchFamily="34" charset="0"/>
              </a:rPr>
              <a:t>QUESTIONS?</a:t>
            </a:r>
            <a:endParaRPr lang="en-GB" sz="6600" dirty="0">
              <a:ln w="28575">
                <a:solidFill>
                  <a:sysClr val="windowText" lastClr="000000"/>
                </a:solidFill>
              </a:ln>
              <a:solidFill>
                <a:srgbClr val="EEC72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6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A9FF4A-AB7D-4C09-A34E-F7E79E45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77" y="829675"/>
            <a:ext cx="6607112" cy="54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8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7F38BDA-7811-4CA1-8F3A-2A1034D6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0959"/>
            <a:ext cx="8229600" cy="4394818"/>
          </a:xfrm>
        </p:spPr>
        <p:txBody>
          <a:bodyPr>
            <a:normAutofit/>
          </a:bodyPr>
          <a:lstStyle/>
          <a:p>
            <a:r>
              <a:rPr lang="en-US" sz="2400" dirty="0"/>
              <a:t>When importing data, </a:t>
            </a:r>
            <a:r>
              <a:rPr lang="en-US" sz="2400" dirty="0" err="1"/>
              <a:t>tidyverse</a:t>
            </a:r>
            <a:r>
              <a:rPr lang="en-US" sz="2400" dirty="0"/>
              <a:t> functions are FASTER, SMARTER (imports dates</a:t>
            </a:r>
            <a:r>
              <a:rPr lang="en-US" sz="2400" dirty="0" smtClean="0"/>
              <a:t>, etc</a:t>
            </a:r>
            <a:r>
              <a:rPr lang="en-US" sz="2400" dirty="0"/>
              <a:t>…), and </a:t>
            </a:r>
            <a:r>
              <a:rPr lang="en-US" sz="2400" dirty="0" smtClean="0"/>
              <a:t>do </a:t>
            </a:r>
            <a:r>
              <a:rPr lang="en-US" sz="2400" dirty="0"/>
              <a:t>not convert strings to factors</a:t>
            </a:r>
          </a:p>
          <a:p>
            <a:endParaRPr lang="en-US" sz="2400" dirty="0"/>
          </a:p>
          <a:p>
            <a:r>
              <a:rPr lang="en-US" sz="2400" dirty="0"/>
              <a:t>Pipelines (‘%&gt;%’) make code faster to write (and ‘tidier’) and allows for logical stringing of tasks (more EFFICIENT)</a:t>
            </a:r>
          </a:p>
          <a:p>
            <a:endParaRPr lang="en-US" sz="2400" dirty="0"/>
          </a:p>
          <a:p>
            <a:r>
              <a:rPr lang="en-US" sz="2400" dirty="0" err="1"/>
              <a:t>tidyverse</a:t>
            </a:r>
            <a:r>
              <a:rPr lang="en-US" sz="2400" dirty="0"/>
              <a:t> tables allow for users to more efficiently import and work with BIG DATA </a:t>
            </a:r>
          </a:p>
          <a:p>
            <a:endParaRPr lang="en-US" sz="2400" dirty="0"/>
          </a:p>
          <a:p>
            <a:r>
              <a:rPr lang="en-US" sz="2400" dirty="0" err="1"/>
              <a:t>tidyverse</a:t>
            </a:r>
            <a:r>
              <a:rPr lang="en-US" sz="2400" dirty="0"/>
              <a:t> is a verified R library (long-term support by </a:t>
            </a:r>
            <a:r>
              <a:rPr lang="en-US" sz="2400" dirty="0" err="1"/>
              <a:t>Rstudio</a:t>
            </a:r>
            <a:r>
              <a:rPr lang="en-US" sz="2400" dirty="0"/>
              <a:t> team guaranteed)</a:t>
            </a: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2181D9-9A9B-42C7-A5F0-0DEE6C7AE0BA}"/>
              </a:ext>
            </a:extLst>
          </p:cNvPr>
          <p:cNvSpPr txBox="1"/>
          <p:nvPr/>
        </p:nvSpPr>
        <p:spPr>
          <a:xfrm>
            <a:off x="457200" y="804672"/>
            <a:ext cx="690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Nova Light" panose="020B0304020202020204" pitchFamily="34" charset="0"/>
              </a:rPr>
              <a:t>Why use </a:t>
            </a:r>
            <a:r>
              <a:rPr lang="en-US" sz="3200" dirty="0" err="1">
                <a:latin typeface="Arial Nova Light" panose="020B0304020202020204" pitchFamily="34" charset="0"/>
              </a:rPr>
              <a:t>tidyverse</a:t>
            </a:r>
            <a:r>
              <a:rPr lang="en-US" sz="3200" dirty="0">
                <a:latin typeface="Arial Nova Light" panose="020B0304020202020204" pitchFamily="34" charset="0"/>
              </a:rPr>
              <a:t> instead of base R??</a:t>
            </a:r>
            <a:endParaRPr lang="en-GB" sz="32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3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0645D36-40CF-432D-9F38-B636502B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463"/>
            <a:ext cx="8229600" cy="665018"/>
          </a:xfrm>
        </p:spPr>
        <p:txBody>
          <a:bodyPr/>
          <a:lstStyle/>
          <a:p>
            <a:r>
              <a:rPr lang="en-US" dirty="0"/>
              <a:t>Let’s get into it!... Data import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E96592-FFEA-4C70-8879-73372F7A8517}"/>
              </a:ext>
            </a:extLst>
          </p:cNvPr>
          <p:cNvSpPr/>
          <p:nvPr/>
        </p:nvSpPr>
        <p:spPr>
          <a:xfrm>
            <a:off x="628678" y="1945589"/>
            <a:ext cx="79849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TASK 1:  IMPORT the csv ‘tidyverse_dummy_import.csv’ in base R</a:t>
            </a:r>
          </a:p>
          <a:p>
            <a:r>
              <a:rPr lang="en-GB" dirty="0">
                <a:latin typeface="Lucida Console" panose="020B0609040504020204" pitchFamily="49" charset="0"/>
              </a:rPr>
              <a:t>	- Using:  </a:t>
            </a:r>
            <a:r>
              <a:rPr lang="en-GB" dirty="0" err="1">
                <a:latin typeface="Lucida Console" panose="020B0609040504020204" pitchFamily="49" charset="0"/>
              </a:rPr>
              <a:t>sapply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x,class</a:t>
            </a:r>
            <a:r>
              <a:rPr lang="en-GB" dirty="0">
                <a:latin typeface="Lucida Console" panose="020B0609040504020204" pitchFamily="49" charset="0"/>
              </a:rPr>
              <a:t>) – what are the column classes?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TASK 2:  IMPORT the csv ‘tidyverse_dummy_import.csv’ with the </a:t>
            </a:r>
            <a:r>
              <a:rPr lang="en-GB" dirty="0" err="1">
                <a:latin typeface="Lucida Console" panose="020B0609040504020204" pitchFamily="49" charset="0"/>
              </a:rPr>
              <a:t>readr</a:t>
            </a:r>
            <a:r>
              <a:rPr lang="en-GB" dirty="0">
                <a:latin typeface="Lucida Console" panose="020B0609040504020204" pitchFamily="49" charset="0"/>
              </a:rPr>
              <a:t>::</a:t>
            </a:r>
            <a:r>
              <a:rPr lang="en-GB" dirty="0" err="1">
                <a:latin typeface="Lucida Console" panose="020B0609040504020204" pitchFamily="49" charset="0"/>
              </a:rPr>
              <a:t>read_csv</a:t>
            </a:r>
            <a:r>
              <a:rPr lang="en-GB" dirty="0">
                <a:latin typeface="Lucida Console" panose="020B0609040504020204" pitchFamily="49" charset="0"/>
              </a:rPr>
              <a:t> function</a:t>
            </a:r>
          </a:p>
          <a:p>
            <a:r>
              <a:rPr lang="en-GB" dirty="0">
                <a:latin typeface="Lucida Console" panose="020B0609040504020204" pitchFamily="49" charset="0"/>
              </a:rPr>
              <a:t>	- What are the column classes??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TASK 3:  IMPORT the xlsx ‘</a:t>
            </a:r>
            <a:r>
              <a:rPr lang="en-GB" dirty="0" err="1">
                <a:latin typeface="Lucida Console" panose="020B0609040504020204" pitchFamily="49" charset="0"/>
              </a:rPr>
              <a:t>tidyverse_dummy_import.xslx</a:t>
            </a:r>
            <a:r>
              <a:rPr lang="en-GB" dirty="0">
                <a:latin typeface="Lucida Console" panose="020B0609040504020204" pitchFamily="49" charset="0"/>
              </a:rPr>
              <a:t>’ with the </a:t>
            </a:r>
            <a:r>
              <a:rPr lang="en-GB" dirty="0" err="1">
                <a:latin typeface="Lucida Console" panose="020B0609040504020204" pitchFamily="49" charset="0"/>
              </a:rPr>
              <a:t>readxl</a:t>
            </a:r>
            <a:r>
              <a:rPr lang="en-GB" dirty="0">
                <a:latin typeface="Lucida Console" panose="020B0609040504020204" pitchFamily="49" charset="0"/>
              </a:rPr>
              <a:t>::</a:t>
            </a:r>
            <a:r>
              <a:rPr lang="en-GB" dirty="0" err="1">
                <a:latin typeface="Lucida Console" panose="020B0609040504020204" pitchFamily="49" charset="0"/>
              </a:rPr>
              <a:t>read_xlsx</a:t>
            </a:r>
            <a:r>
              <a:rPr lang="en-GB" dirty="0">
                <a:latin typeface="Lucida Console" panose="020B0609040504020204" pitchFamily="49" charset="0"/>
              </a:rPr>
              <a:t> function</a:t>
            </a:r>
          </a:p>
          <a:p>
            <a:r>
              <a:rPr lang="en-GB" dirty="0">
                <a:latin typeface="Lucida Console" panose="020B0609040504020204" pitchFamily="49" charset="0"/>
              </a:rPr>
              <a:t>	- What are the column classes??</a:t>
            </a:r>
          </a:p>
        </p:txBody>
      </p:sp>
    </p:spTree>
    <p:extLst>
      <p:ext uri="{BB962C8B-B14F-4D97-AF65-F5344CB8AC3E}">
        <p14:creationId xmlns:p14="http://schemas.microsoft.com/office/powerpoint/2010/main" val="45388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0645D36-40CF-432D-9F38-B636502B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463"/>
            <a:ext cx="8229600" cy="665018"/>
          </a:xfrm>
        </p:spPr>
        <p:txBody>
          <a:bodyPr/>
          <a:lstStyle/>
          <a:p>
            <a:r>
              <a:rPr lang="en-US" dirty="0"/>
              <a:t>Let’s get into it!... Data import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E96592-FFEA-4C70-8879-73372F7A8517}"/>
              </a:ext>
            </a:extLst>
          </p:cNvPr>
          <p:cNvSpPr/>
          <p:nvPr/>
        </p:nvSpPr>
        <p:spPr>
          <a:xfrm>
            <a:off x="628678" y="1945589"/>
            <a:ext cx="798497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TASK 1: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Occurrence_field</a:t>
            </a:r>
            <a:r>
              <a:rPr lang="en-GB" sz="1200" dirty="0">
                <a:latin typeface="Lucida Console" panose="020B0609040504020204" pitchFamily="49" charset="0"/>
              </a:rPr>
              <a:t>     </a:t>
            </a:r>
            <a:r>
              <a:rPr lang="en-GB" sz="1200" dirty="0" err="1">
                <a:latin typeface="Lucida Console" panose="020B0609040504020204" pitchFamily="49" charset="0"/>
              </a:rPr>
              <a:t>Number_field</a:t>
            </a:r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Integer_field</a:t>
            </a:r>
            <a:r>
              <a:rPr lang="en-GB" sz="1200" dirty="0">
                <a:latin typeface="Lucida Console" panose="020B0609040504020204" pitchFamily="49" charset="0"/>
              </a:rPr>
              <a:t>       </a:t>
            </a:r>
            <a:r>
              <a:rPr lang="en-GB" sz="1200" dirty="0" err="1">
                <a:latin typeface="Lucida Console" panose="020B0609040504020204" pitchFamily="49" charset="0"/>
              </a:rPr>
              <a:t>Text_field</a:t>
            </a:r>
            <a:r>
              <a:rPr lang="en-GB" sz="1200" dirty="0">
                <a:latin typeface="Lucida Console" panose="020B0609040504020204" pitchFamily="49" charset="0"/>
              </a:rPr>
              <a:t>       </a:t>
            </a:r>
            <a:r>
              <a:rPr lang="en-GB" sz="1200" dirty="0" err="1">
                <a:latin typeface="Lucida Console" panose="020B0609040504020204" pitchFamily="49" charset="0"/>
              </a:rPr>
              <a:t>Date_field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"integer"        "numeric"        "integer"         "factor"         "factor"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TASK 2: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cols(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err="1">
                <a:latin typeface="Lucida Console" panose="020B0609040504020204" pitchFamily="49" charset="0"/>
              </a:rPr>
              <a:t>Occurrence_field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col_double</a:t>
            </a:r>
            <a:r>
              <a:rPr lang="en-GB" sz="1200" dirty="0">
                <a:latin typeface="Lucida Console" panose="020B0609040504020204" pitchFamily="49" charset="0"/>
              </a:rPr>
              <a:t>(),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err="1">
                <a:latin typeface="Lucida Console" panose="020B0609040504020204" pitchFamily="49" charset="0"/>
              </a:rPr>
              <a:t>Number_field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col_double</a:t>
            </a:r>
            <a:r>
              <a:rPr lang="en-GB" sz="1200" dirty="0">
                <a:latin typeface="Lucida Console" panose="020B0609040504020204" pitchFamily="49" charset="0"/>
              </a:rPr>
              <a:t>(),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err="1">
                <a:latin typeface="Lucida Console" panose="020B0609040504020204" pitchFamily="49" charset="0"/>
              </a:rPr>
              <a:t>Integer_field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col_double</a:t>
            </a:r>
            <a:r>
              <a:rPr lang="en-GB" sz="1200" dirty="0">
                <a:latin typeface="Lucida Console" panose="020B0609040504020204" pitchFamily="49" charset="0"/>
              </a:rPr>
              <a:t>(),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err="1">
                <a:latin typeface="Lucida Console" panose="020B0609040504020204" pitchFamily="49" charset="0"/>
              </a:rPr>
              <a:t>Text_field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col_character</a:t>
            </a:r>
            <a:r>
              <a:rPr lang="en-GB" sz="1200" dirty="0">
                <a:latin typeface="Lucida Console" panose="020B0609040504020204" pitchFamily="49" charset="0"/>
              </a:rPr>
              <a:t>(),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err="1">
                <a:latin typeface="Lucida Console" panose="020B0609040504020204" pitchFamily="49" charset="0"/>
              </a:rPr>
              <a:t>Date_field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col_character</a:t>
            </a:r>
            <a:r>
              <a:rPr lang="en-GB" sz="1200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TASK 3: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# A </a:t>
            </a:r>
            <a:r>
              <a:rPr lang="en-GB" sz="1200" dirty="0" err="1">
                <a:latin typeface="Lucida Console" panose="020B0609040504020204" pitchFamily="49" charset="0"/>
              </a:rPr>
              <a:t>tibble</a:t>
            </a:r>
            <a:r>
              <a:rPr lang="en-GB" sz="1200" dirty="0">
                <a:latin typeface="Lucida Console" panose="020B0609040504020204" pitchFamily="49" charset="0"/>
              </a:rPr>
              <a:t>: 16 x 5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</a:t>
            </a:r>
            <a:r>
              <a:rPr lang="en-GB" sz="1200" dirty="0" err="1">
                <a:latin typeface="Lucida Console" panose="020B0609040504020204" pitchFamily="49" charset="0"/>
              </a:rPr>
              <a:t>Occurrence_field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Number_field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Integer_field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Text_field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Date_field</a:t>
            </a:r>
            <a:r>
              <a:rPr lang="en-GB" sz="12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       &lt;</a:t>
            </a:r>
            <a:r>
              <a:rPr lang="en-GB" sz="1200" dirty="0" err="1">
                <a:latin typeface="Lucida Console" panose="020B0609040504020204" pitchFamily="49" charset="0"/>
              </a:rPr>
              <a:t>dbl</a:t>
            </a:r>
            <a:r>
              <a:rPr lang="en-GB" sz="1200" dirty="0">
                <a:latin typeface="Lucida Console" panose="020B0609040504020204" pitchFamily="49" charset="0"/>
              </a:rPr>
              <a:t>&gt;        &lt;</a:t>
            </a:r>
            <a:r>
              <a:rPr lang="en-GB" sz="1200" dirty="0" err="1">
                <a:latin typeface="Lucida Console" panose="020B0609040504020204" pitchFamily="49" charset="0"/>
              </a:rPr>
              <a:t>dbl</a:t>
            </a:r>
            <a:r>
              <a:rPr lang="en-GB" sz="1200" dirty="0">
                <a:latin typeface="Lucida Console" panose="020B0609040504020204" pitchFamily="49" charset="0"/>
              </a:rPr>
              <a:t>&gt;         &lt;</a:t>
            </a:r>
            <a:r>
              <a:rPr lang="en-GB" sz="1200" dirty="0" err="1">
                <a:latin typeface="Lucida Console" panose="020B0609040504020204" pitchFamily="49" charset="0"/>
              </a:rPr>
              <a:t>dbl</a:t>
            </a:r>
            <a:r>
              <a:rPr lang="en-GB" sz="1200" dirty="0">
                <a:latin typeface="Lucida Console" panose="020B0609040504020204" pitchFamily="49" charset="0"/>
              </a:rPr>
              <a:t>&gt; &lt;</a:t>
            </a:r>
            <a:r>
              <a:rPr lang="en-GB" sz="1200" dirty="0" err="1">
                <a:latin typeface="Lucida Console" panose="020B0609040504020204" pitchFamily="49" charset="0"/>
              </a:rPr>
              <a:t>chr</a:t>
            </a:r>
            <a:r>
              <a:rPr lang="en-GB" sz="1200" dirty="0">
                <a:latin typeface="Lucida Console" panose="020B0609040504020204" pitchFamily="49" charset="0"/>
              </a:rPr>
              <a:t>&gt;      &lt;</a:t>
            </a:r>
            <a:r>
              <a:rPr lang="en-GB" sz="1200" dirty="0" err="1">
                <a:latin typeface="Lucida Console" panose="020B0609040504020204" pitchFamily="49" charset="0"/>
              </a:rPr>
              <a:t>dttm</a:t>
            </a:r>
            <a:r>
              <a:rPr lang="en-GB" sz="1200" dirty="0">
                <a:latin typeface="Lucida Console" panose="020B0609040504020204" pitchFamily="49" charset="0"/>
              </a:rPr>
              <a:t>&gt; </a:t>
            </a:r>
          </a:p>
          <a:p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9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0645D36-40CF-432D-9F38-B636502B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463"/>
            <a:ext cx="8229600" cy="1610124"/>
          </a:xfrm>
        </p:spPr>
        <p:txBody>
          <a:bodyPr/>
          <a:lstStyle/>
          <a:p>
            <a:r>
              <a:rPr lang="en-US" dirty="0"/>
              <a:t>Let’s get into it!... Data import</a:t>
            </a:r>
          </a:p>
          <a:p>
            <a:pPr lvl="1"/>
            <a:r>
              <a:rPr lang="en-US" dirty="0"/>
              <a:t>you can set column types from the import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E96592-FFEA-4C70-8879-73372F7A8517}"/>
              </a:ext>
            </a:extLst>
          </p:cNvPr>
          <p:cNvSpPr/>
          <p:nvPr/>
        </p:nvSpPr>
        <p:spPr>
          <a:xfrm>
            <a:off x="628678" y="2499587"/>
            <a:ext cx="798497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050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readr</a:t>
            </a:r>
            <a:r>
              <a:rPr lang="en-GB" sz="1200" dirty="0">
                <a:latin typeface="Lucida Console" panose="020B0609040504020204" pitchFamily="49" charset="0"/>
              </a:rPr>
              <a:t>::</a:t>
            </a:r>
            <a:r>
              <a:rPr lang="en-GB" sz="1200" dirty="0" err="1">
                <a:latin typeface="Lucida Console" panose="020B0609040504020204" pitchFamily="49" charset="0"/>
              </a:rPr>
              <a:t>read_csv</a:t>
            </a:r>
            <a:r>
              <a:rPr lang="en-GB" sz="1200" dirty="0">
                <a:latin typeface="Lucida Console" panose="020B0609040504020204" pitchFamily="49" charset="0"/>
              </a:rPr>
              <a:t>(‘tidyverse_dummy_import.csv’,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					</a:t>
            </a:r>
            <a:r>
              <a:rPr lang="en-GB" sz="1200" dirty="0" err="1">
                <a:latin typeface="Lucida Console" panose="020B0609040504020204" pitchFamily="49" charset="0"/>
              </a:rPr>
              <a:t>col_types</a:t>
            </a:r>
            <a:r>
              <a:rPr lang="en-GB" sz="1200" dirty="0">
                <a:latin typeface="Lucida Console" panose="020B0609040504020204" pitchFamily="49" charset="0"/>
              </a:rPr>
              <a:t>=list(</a:t>
            </a:r>
            <a:r>
              <a:rPr lang="en-GB" sz="1200" dirty="0" err="1">
                <a:latin typeface="Lucida Console" panose="020B0609040504020204" pitchFamily="49" charset="0"/>
              </a:rPr>
              <a:t>Occurrence_field</a:t>
            </a:r>
            <a:r>
              <a:rPr lang="en-GB" sz="1200" dirty="0">
                <a:latin typeface="Lucida Console" panose="020B0609040504020204" pitchFamily="49" charset="0"/>
              </a:rPr>
              <a:t>=</a:t>
            </a:r>
            <a:r>
              <a:rPr lang="en-GB" sz="1200" dirty="0" err="1">
                <a:latin typeface="Lucida Console" panose="020B0609040504020204" pitchFamily="49" charset="0"/>
              </a:rPr>
              <a:t>col_factor</a:t>
            </a:r>
            <a:r>
              <a:rPr lang="en-GB" sz="1200" dirty="0">
                <a:latin typeface="Lucida Console" panose="020B0609040504020204" pitchFamily="49" charset="0"/>
              </a:rPr>
              <a:t>()))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readxl</a:t>
            </a:r>
            <a:r>
              <a:rPr lang="en-GB" sz="1200" dirty="0">
                <a:latin typeface="Lucida Console" panose="020B0609040504020204" pitchFamily="49" charset="0"/>
              </a:rPr>
              <a:t>::</a:t>
            </a:r>
            <a:r>
              <a:rPr lang="en-GB" sz="1200" dirty="0" err="1">
                <a:latin typeface="Lucida Console" panose="020B0609040504020204" pitchFamily="49" charset="0"/>
              </a:rPr>
              <a:t>read_xlsx</a:t>
            </a:r>
            <a:r>
              <a:rPr lang="en-GB" sz="1200" dirty="0">
                <a:latin typeface="Lucida Console" panose="020B0609040504020204" pitchFamily="49" charset="0"/>
              </a:rPr>
              <a:t>(‘tidyverse_dummy_import.xlsx’,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					</a:t>
            </a:r>
            <a:r>
              <a:rPr lang="en-GB" sz="1200" dirty="0" err="1">
                <a:latin typeface="Lucida Console" panose="020B0609040504020204" pitchFamily="49" charset="0"/>
              </a:rPr>
              <a:t>col_types</a:t>
            </a:r>
            <a:r>
              <a:rPr lang="en-GB" sz="1200" dirty="0">
                <a:latin typeface="Lucida Console" panose="020B0609040504020204" pitchFamily="49" charset="0"/>
              </a:rPr>
              <a:t>=c(“</a:t>
            </a:r>
            <a:r>
              <a:rPr lang="en-GB" sz="1200" dirty="0" err="1">
                <a:latin typeface="Lucida Console" panose="020B0609040504020204" pitchFamily="49" charset="0"/>
              </a:rPr>
              <a:t>guess”,”numeric”,”numeric”,”text”,”date</a:t>
            </a:r>
            <a:r>
              <a:rPr lang="en-GB" sz="1200" dirty="0">
                <a:latin typeface="Lucida Console" panose="020B0609040504020204" pitchFamily="49" charset="0"/>
              </a:rPr>
              <a:t>”)))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3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19A9E29-67DC-4ABC-BEC6-E9FC8A7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GB" dirty="0"/>
          </a:p>
        </p:txBody>
      </p:sp>
      <p:pic>
        <p:nvPicPr>
          <p:cNvPr id="3074" name="Picture 2" descr="Image result for wrangling">
            <a:extLst>
              <a:ext uri="{FF2B5EF4-FFF2-40B4-BE49-F238E27FC236}">
                <a16:creationId xmlns:a16="http://schemas.microsoft.com/office/drawing/2014/main" xmlns="" id="{0D8087E3-86A1-4D81-8949-9EF547BCE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23" y="1075119"/>
            <a:ext cx="4416552" cy="27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EF39F8-A3EC-4AA7-BDB3-36C80EE1FD1B}"/>
              </a:ext>
            </a:extLst>
          </p:cNvPr>
          <p:cNvSpPr txBox="1"/>
          <p:nvPr/>
        </p:nvSpPr>
        <p:spPr>
          <a:xfrm>
            <a:off x="676656" y="4352544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ova Light" panose="020B0304020202020204" pitchFamily="34" charset="0"/>
              </a:rPr>
              <a:t>Data wrangling = the process of cleaning, organizing and structuring data for use in analysis and visualization  </a:t>
            </a:r>
            <a:endParaRPr lang="en-GB" sz="32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12810</TotalTime>
  <Words>2311</Words>
  <Application>Microsoft Office PowerPoint</Application>
  <PresentationFormat>On-screen Show (4:3)</PresentationFormat>
  <Paragraphs>444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Arial Nova Light</vt:lpstr>
      <vt:lpstr>Calibri</vt:lpstr>
      <vt:lpstr>Lucida Console</vt:lpstr>
      <vt:lpstr>roboto</vt:lpstr>
      <vt:lpstr>Thème Office</vt:lpstr>
      <vt:lpstr>The Tidyverse!</vt:lpstr>
      <vt:lpstr>Overview</vt:lpstr>
      <vt:lpstr>Install the Tidyverse</vt:lpstr>
      <vt:lpstr>What is the tidyverse</vt:lpstr>
      <vt:lpstr>Why?</vt:lpstr>
      <vt:lpstr>Importing data</vt:lpstr>
      <vt:lpstr>Importing data</vt:lpstr>
      <vt:lpstr>Importing data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 - tasks</vt:lpstr>
      <vt:lpstr>Data wrangling - tasks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 - tasks</vt:lpstr>
      <vt:lpstr>Data wrangling - tasks</vt:lpstr>
      <vt:lpstr>Data wrangling - tasks</vt:lpstr>
      <vt:lpstr>Functional programming</vt:lpstr>
      <vt:lpstr>Functional programming</vt:lpstr>
      <vt:lpstr>Functional programming</vt:lpstr>
      <vt:lpstr>Functional programming</vt:lpstr>
      <vt:lpstr>Briefly: Visualisation</vt:lpstr>
      <vt:lpstr>THANKS</vt:lpstr>
    </vt:vector>
  </TitlesOfParts>
  <Company>CNRS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UMR 6282 Biogeosciences</dc:creator>
  <cp:lastModifiedBy>Ben Raymond</cp:lastModifiedBy>
  <cp:revision>188</cp:revision>
  <dcterms:created xsi:type="dcterms:W3CDTF">2019-07-12T04:59:26Z</dcterms:created>
  <dcterms:modified xsi:type="dcterms:W3CDTF">2019-08-27T23:24:39Z</dcterms:modified>
</cp:coreProperties>
</file>