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6" r:id="rId3"/>
    <p:sldId id="257" r:id="rId5"/>
    <p:sldId id="259" r:id="rId6"/>
    <p:sldId id="260" r:id="rId7"/>
    <p:sldId id="261" r:id="rId8"/>
    <p:sldId id="328" r:id="rId9"/>
    <p:sldId id="329" r:id="rId10"/>
    <p:sldId id="278" r:id="rId11"/>
    <p:sldId id="280" r:id="rId12"/>
    <p:sldId id="336" r:id="rId13"/>
    <p:sldId id="290" r:id="rId14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18"/>
    </p:embeddedFont>
    <p:embeddedFont>
      <p:font typeface="Calibri" panose="020F0502020204030204" pitchFamily="34" charset="0"/>
      <p:regular r:id="rId19"/>
    </p:embeddedFont>
    <p:embeddedFont>
      <p:font typeface="经典特宋简" panose="02010609010101010101" charset="0"/>
      <p:regular r:id="rId20"/>
    </p:embeddedFont>
    <p:embeddedFont>
      <p:font typeface="经典特宋简" panose="02010609010101010101" pitchFamily="49" charset="-122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Arial Black" panose="020B0A04020102020204" charset="0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4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85029" autoAdjust="0"/>
  </p:normalViewPr>
  <p:slideViewPr>
    <p:cSldViewPr snapToGrid="0">
      <p:cViewPr>
        <p:scale>
          <a:sx n="66" d="100"/>
          <a:sy n="66" d="100"/>
        </p:scale>
        <p:origin x="-1608" y="-1038"/>
      </p:cViewPr>
      <p:guideLst>
        <p:guide orient="horz" pos="1623"/>
        <p:guide pos="2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15E18-B547-4BBB-8817-8D56991D11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4886" y="1960058"/>
            <a:ext cx="4397894" cy="12148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400" b="1" i="0">
                <a:ln w="14605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3833" y="2821303"/>
            <a:ext cx="3582327" cy="317521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121780"/>
            <a:ext cx="6904527" cy="4511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 rot="5400000">
            <a:off x="59168" y="123713"/>
            <a:ext cx="753035" cy="50560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90058"/>
            <a:ext cx="7886700" cy="802754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05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121780"/>
            <a:ext cx="6904527" cy="45114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7097485" y="4294149"/>
            <a:ext cx="846889" cy="849351"/>
          </a:xfrm>
          <a:prstGeom prst="triangle">
            <a:avLst>
              <a:gd name="adj" fmla="val 5238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8053830" y="4294148"/>
            <a:ext cx="846889" cy="849351"/>
          </a:xfrm>
          <a:prstGeom prst="triangle">
            <a:avLst>
              <a:gd name="adj" fmla="val 5238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>
            <a:off x="6095199" y="4294147"/>
            <a:ext cx="846889" cy="849351"/>
          </a:xfrm>
          <a:prstGeom prst="triangle">
            <a:avLst>
              <a:gd name="adj" fmla="val 5238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1364342" y="1"/>
            <a:ext cx="2728685" cy="2815771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60" y="1003454"/>
            <a:ext cx="8010253" cy="376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7970" indent="-267970" algn="l" defTabSz="685800" rtl="0" eaLnBrk="1" latinLnBrk="0" hangingPunct="1">
        <a:lnSpc>
          <a:spcPct val="90000"/>
        </a:lnSpc>
        <a:spcBef>
          <a:spcPts val="1350"/>
        </a:spcBef>
        <a:buClr>
          <a:schemeClr val="accent6"/>
        </a:buClr>
        <a:buSzPct val="80000"/>
        <a:buFont typeface="Wingdings 2" panose="05020102010507070707" pitchFamily="18" charset="2"/>
        <a:buChar char="ê"/>
        <a:defRPr sz="15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267970" indent="-267970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wma"/><Relationship Id="rId1" Type="http://schemas.openxmlformats.org/officeDocument/2006/relationships/audio" Target="NUL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9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98021" y="538881"/>
            <a:ext cx="1292531" cy="129253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innerShdw blurRad="279400" dist="190500" dir="126000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365289" y="2146768"/>
            <a:ext cx="6926093" cy="1050588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59897" y="3416730"/>
            <a:ext cx="3168781" cy="39147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</a:rPr>
              <a:t>答辩人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r>
              <a:rPr lang="zh-CN" altLang="en-US" dirty="0">
                <a:solidFill>
                  <a:schemeClr val="tx2"/>
                </a:solidFill>
              </a:rPr>
              <a:t>程淼</a:t>
            </a:r>
            <a:r>
              <a:rPr lang="zh-CN" altLang="en-US" dirty="0" smtClean="0">
                <a:solidFill>
                  <a:schemeClr val="tx2"/>
                </a:solidFill>
              </a:rPr>
              <a:t>  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</a:t>
            </a:r>
            <a:r>
              <a:rPr lang="zh-CN" altLang="en-US" dirty="0" smtClean="0">
                <a:solidFill>
                  <a:schemeClr val="tx2"/>
                </a:solidFill>
              </a:rPr>
              <a:t>导    师：银星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pic>
        <p:nvPicPr>
          <p:cNvPr id="6" name="[齐秦]Longer-齐秦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832.000000" end="11474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23537" y="-983423"/>
            <a:ext cx="609600" cy="609600"/>
          </a:xfrm>
          <a:prstGeom prst="rect">
            <a:avLst/>
          </a:prstGeom>
        </p:spPr>
      </p:pic>
      <p:sp>
        <p:nvSpPr>
          <p:cNvPr id="8" name="标题 3"/>
          <p:cNvSpPr txBox="1"/>
          <p:nvPr/>
        </p:nvSpPr>
        <p:spPr>
          <a:xfrm>
            <a:off x="1651585" y="2266381"/>
            <a:ext cx="6353500" cy="70378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6858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400" b="1" i="0" kern="1200">
                <a:ln w="1460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2800" b="0" dirty="0" smtClean="0">
                <a:ln w="1460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经典特宋简" panose="02010609010101010101" charset="0"/>
                <a:ea typeface="经典特宋简" panose="02010609010101010101" pitchFamily="49" charset="-122"/>
                <a:cs typeface="经典特宋简" panose="02010609010101010101" pitchFamily="49" charset="-122"/>
              </a:rPr>
              <a:t>《算法设计与分析》精品课程教学网站</a:t>
            </a:r>
            <a:endParaRPr lang="zh-CN" altLang="en-US" sz="2800" b="0" dirty="0" smtClean="0">
              <a:ln w="1460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经典特宋简" panose="02010609010101010101" charset="0"/>
              <a:ea typeface="经典特宋简" panose="02010609010101010101" pitchFamily="49" charset="-122"/>
              <a:cs typeface="经典特宋简" panose="0201060901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835" y="539115"/>
            <a:ext cx="127635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5400000">
            <a:off x="2697837" y="2506155"/>
            <a:ext cx="1127934" cy="542356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53" tIns="34277" rIns="68553" bIns="34277" rtlCol="0" anchor="ctr">
            <a:noAutofit/>
          </a:bodyPr>
          <a:lstStyle/>
          <a:p>
            <a:pPr algn="ctr"/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544418" y="2370845"/>
            <a:ext cx="794346" cy="805388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53" tIns="34277" rIns="68553" bIns="34277" rtlCol="0" anchor="ctr">
            <a:noAutofit/>
          </a:bodyPr>
          <a:lstStyle/>
          <a:p>
            <a:pPr algn="ctr"/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2164250" y="2990256"/>
            <a:ext cx="794346" cy="805388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53" tIns="34277" rIns="68553" bIns="34277" rtlCol="0" anchor="ctr">
            <a:noAutofit/>
          </a:bodyPr>
          <a:lstStyle/>
          <a:p>
            <a:pPr algn="ctr"/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2149811" y="1749291"/>
            <a:ext cx="794658" cy="805074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53" tIns="34277" rIns="68553" bIns="34277" rtlCol="0" anchor="ctr">
            <a:noAutofit/>
          </a:bodyPr>
          <a:lstStyle/>
          <a:p>
            <a:pPr algn="ctr"/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10" name="心形 9"/>
          <p:cNvSpPr/>
          <p:nvPr/>
        </p:nvSpPr>
        <p:spPr>
          <a:xfrm>
            <a:off x="2433492" y="1491316"/>
            <a:ext cx="263666" cy="219808"/>
          </a:xfrm>
          <a:prstGeom prst="hear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7" rIns="68553" bIns="34277" rtlCol="0" anchor="ctr"/>
          <a:lstStyle/>
          <a:p>
            <a:pPr algn="ctr"/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56046" y="2591492"/>
            <a:ext cx="168588" cy="423457"/>
            <a:chOff x="3114596" y="2996938"/>
            <a:chExt cx="224872" cy="564609"/>
          </a:xfrm>
          <a:solidFill>
            <a:srgbClr val="0070C0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5662" y="2657195"/>
            <a:ext cx="329765" cy="233827"/>
            <a:chOff x="4979939" y="3638125"/>
            <a:chExt cx="439857" cy="311768"/>
          </a:xfrm>
          <a:solidFill>
            <a:srgbClr val="0070C0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tx2"/>
                    </a:solidFill>
                    <a:cs typeface="+mn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schemeClr val="tx2"/>
                    </a:solidFill>
                    <a:cs typeface="+mn-ea"/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2"/>
                  </a:solidFill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2"/>
                  </a:solidFill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2"/>
                  </a:solidFill>
                  <a:cs typeface="+mn-ea"/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89941" y="3846291"/>
            <a:ext cx="348883" cy="313841"/>
            <a:chOff x="2928203" y="5369694"/>
            <a:chExt cx="465358" cy="418456"/>
          </a:xfrm>
          <a:solidFill>
            <a:srgbClr val="0070C0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2"/>
                  </a:solidFill>
                  <a:cs typeface="+mn-ea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2"/>
                  </a:solidFill>
                  <a:cs typeface="+mn-ea"/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tx2"/>
                </a:solidFill>
                <a:cs typeface="+mn-ea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275472" y="1543726"/>
            <a:ext cx="9740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/>
          <a:p>
            <a:r>
              <a:rPr lang="zh-CN" altLang="en-US" sz="1650" b="1" dirty="0">
                <a:solidFill>
                  <a:schemeClr val="tx2"/>
                </a:solidFill>
                <a:latin typeface="+mn-ea"/>
                <a:cs typeface="+mn-ea"/>
              </a:rPr>
              <a:t>用户登录</a:t>
            </a:r>
            <a:endParaRPr lang="zh-CN" altLang="en-US" sz="1650" b="1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4275472" y="1907099"/>
            <a:ext cx="181197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4" rIns="68546" bIns="3427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ea typeface="+mn-ea"/>
                <a:cs typeface="+mn-ea"/>
                <a:sym typeface="微软雅黑" panose="020B0503020204020204" pitchFamily="34" charset="-122"/>
              </a:rPr>
              <a:t>用户登录时，系统查询数据库，根据角色显示不同的功能。</a:t>
            </a:r>
            <a:endParaRPr lang="zh-CN" altLang="en-US" sz="1050" dirty="0">
              <a:solidFill>
                <a:schemeClr val="tx2"/>
              </a:solidFill>
              <a:ea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98333" y="1543726"/>
            <a:ext cx="9740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/>
          <a:p>
            <a:r>
              <a:rPr lang="zh-CN" altLang="en-US" sz="1650" b="1" dirty="0">
                <a:solidFill>
                  <a:schemeClr val="tx2"/>
                </a:solidFill>
                <a:latin typeface="+mn-ea"/>
                <a:cs typeface="+mn-ea"/>
              </a:rPr>
              <a:t>专业资料</a:t>
            </a:r>
            <a:endParaRPr lang="zh-CN" altLang="en-US" sz="1650" b="1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6198333" y="1907099"/>
            <a:ext cx="1799680" cy="48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4" rIns="68546" bIns="3427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ea typeface="+mn-ea"/>
                <a:cs typeface="+mn-ea"/>
                <a:sym typeface="微软雅黑" panose="020B0503020204020204" pitchFamily="34" charset="-122"/>
              </a:rPr>
              <a:t>学生可以访问教师分享的课件，学习资料。</a:t>
            </a:r>
            <a:endParaRPr lang="zh-CN" altLang="en-US" sz="1050" dirty="0">
              <a:solidFill>
                <a:schemeClr val="tx2"/>
              </a:solidFill>
              <a:ea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75472" y="3088004"/>
            <a:ext cx="9740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/>
          <a:p>
            <a:r>
              <a:rPr lang="zh-CN" altLang="en-US" sz="1650" b="1" dirty="0">
                <a:solidFill>
                  <a:schemeClr val="tx2"/>
                </a:solidFill>
                <a:latin typeface="+mn-ea"/>
                <a:cs typeface="+mn-ea"/>
              </a:rPr>
              <a:t>视频学习</a:t>
            </a:r>
            <a:endParaRPr lang="zh-CN" altLang="en-US" sz="1650" b="1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4275472" y="3451376"/>
            <a:ext cx="1811975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4" rIns="68546" bIns="3427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ea typeface="+mn-ea"/>
                <a:cs typeface="+mn-ea"/>
                <a:sym typeface="微软雅黑" panose="020B0503020204020204" pitchFamily="34" charset="-122"/>
              </a:rPr>
              <a:t>学生在功能主页，点击视频超链接，跳转到视频列表。点击视频列表中的播放，在新的页面播放视频。</a:t>
            </a:r>
            <a:endParaRPr lang="zh-CN" altLang="en-US" sz="1050" dirty="0">
              <a:solidFill>
                <a:schemeClr val="tx2"/>
              </a:solidFill>
              <a:ea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98333" y="3088004"/>
            <a:ext cx="9740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/>
          <a:p>
            <a:r>
              <a:rPr lang="zh-CN" altLang="en-US" sz="1650" b="1" dirty="0">
                <a:solidFill>
                  <a:schemeClr val="tx2"/>
                </a:solidFill>
                <a:latin typeface="+mn-ea"/>
                <a:cs typeface="+mn-ea"/>
              </a:rPr>
              <a:t>留言提问</a:t>
            </a:r>
            <a:endParaRPr lang="zh-CN" altLang="en-US" sz="1650" b="1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6198333" y="3451376"/>
            <a:ext cx="1799680" cy="9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6" tIns="34274" rIns="68546" bIns="3427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ea typeface="+mn-ea"/>
                <a:cs typeface="+mn-ea"/>
                <a:sym typeface="微软雅黑" panose="020B0503020204020204" pitchFamily="34" charset="-122"/>
              </a:rPr>
              <a:t>学生对某个知识点有疑惑，在留言版提问。学生用户或教师用户查看之后，留言帮助解答疑问。</a:t>
            </a:r>
            <a:endParaRPr lang="zh-CN" altLang="en-US" sz="1050" dirty="0">
              <a:solidFill>
                <a:schemeClr val="tx2"/>
              </a:solidFill>
              <a:ea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TextBox 25"/>
          <p:cNvSpPr txBox="1"/>
          <p:nvPr/>
        </p:nvSpPr>
        <p:spPr>
          <a:xfrm>
            <a:off x="989397" y="137408"/>
            <a:ext cx="12536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+mn-ea"/>
                <a:cs typeface="+mn-ea"/>
              </a:rPr>
              <a:t>系统实现</a:t>
            </a:r>
            <a:endParaRPr lang="zh-CN" altLang="en-US" sz="2000" b="1" dirty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471420" y="198755"/>
            <a:ext cx="279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altLang="zh-CN" b="1" dirty="0">
                <a:solidFill>
                  <a:srgbClr val="00B0F0"/>
                </a:solidFill>
                <a:sym typeface="+mn-ea"/>
              </a:rPr>
              <a:t>System   implementation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387568" y="219377"/>
            <a:ext cx="0" cy="2102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3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8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51966" y="1929599"/>
            <a:ext cx="7772400" cy="1214848"/>
          </a:xfrm>
          <a:noFill/>
          <a:ln w="28575">
            <a:solidFill>
              <a:srgbClr val="F2F2F2"/>
            </a:solidFill>
          </a:ln>
          <a:effectLst/>
        </p:spPr>
        <p:txBody>
          <a:bodyPr>
            <a:no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ea typeface="+mn-ea"/>
                <a:cs typeface="+mn-ea"/>
              </a:rPr>
              <a:t>感请各位答辩老师</a:t>
            </a:r>
            <a:endParaRPr lang="zh-CN" altLang="en-US" sz="4800" dirty="0">
              <a:solidFill>
                <a:srgbClr val="00B0F0"/>
              </a:solidFill>
              <a:ea typeface="+mn-ea"/>
              <a:cs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998021" y="538881"/>
            <a:ext cx="1292531" cy="129253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innerShdw blurRad="279400" dist="190500" dir="126000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5580" y="539115"/>
            <a:ext cx="1276350" cy="128587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/>
          <p:cNvSpPr/>
          <p:nvPr/>
        </p:nvSpPr>
        <p:spPr>
          <a:xfrm rot="10800000" flipV="1">
            <a:off x="6462555" y="-15751"/>
            <a:ext cx="2667896" cy="5154258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3788229 w 9144000"/>
              <a:gd name="connsiteY2-6" fmla="*/ 5143500 h 5143500"/>
              <a:gd name="connsiteX3-7" fmla="*/ 0 w 9144000"/>
              <a:gd name="connsiteY3-8" fmla="*/ 5143500 h 5143500"/>
              <a:gd name="connsiteX4-9" fmla="*/ 0 w 9144000"/>
              <a:gd name="connsiteY4-10" fmla="*/ 0 h 5143500"/>
              <a:gd name="connsiteX0-11" fmla="*/ 0 w 9144000"/>
              <a:gd name="connsiteY0-12" fmla="*/ 0 h 5158015"/>
              <a:gd name="connsiteX1-13" fmla="*/ 9144000 w 9144000"/>
              <a:gd name="connsiteY1-14" fmla="*/ 0 h 5158015"/>
              <a:gd name="connsiteX2-15" fmla="*/ 6783677 w 9144000"/>
              <a:gd name="connsiteY2-16" fmla="*/ 5158015 h 5158015"/>
              <a:gd name="connsiteX3-17" fmla="*/ 0 w 9144000"/>
              <a:gd name="connsiteY3-18" fmla="*/ 5143500 h 5158015"/>
              <a:gd name="connsiteX4-19" fmla="*/ 0 w 9144000"/>
              <a:gd name="connsiteY4-20" fmla="*/ 0 h 5158015"/>
              <a:gd name="connsiteX0-21" fmla="*/ 0 w 10547496"/>
              <a:gd name="connsiteY0-22" fmla="*/ 10758 h 5168773"/>
              <a:gd name="connsiteX1-23" fmla="*/ 10547496 w 10547496"/>
              <a:gd name="connsiteY1-24" fmla="*/ 0 h 5168773"/>
              <a:gd name="connsiteX2-25" fmla="*/ 6783677 w 10547496"/>
              <a:gd name="connsiteY2-26" fmla="*/ 5168773 h 5168773"/>
              <a:gd name="connsiteX3-27" fmla="*/ 0 w 10547496"/>
              <a:gd name="connsiteY3-28" fmla="*/ 5154258 h 5168773"/>
              <a:gd name="connsiteX4-29" fmla="*/ 0 w 10547496"/>
              <a:gd name="connsiteY4-30" fmla="*/ 10758 h 5168773"/>
              <a:gd name="connsiteX0-31" fmla="*/ 0 w 10547496"/>
              <a:gd name="connsiteY0-32" fmla="*/ 10758 h 5154258"/>
              <a:gd name="connsiteX1-33" fmla="*/ 10547496 w 10547496"/>
              <a:gd name="connsiteY1-34" fmla="*/ 0 h 5154258"/>
              <a:gd name="connsiteX2-35" fmla="*/ 6188249 w 10547496"/>
              <a:gd name="connsiteY2-36" fmla="*/ 5147257 h 5154258"/>
              <a:gd name="connsiteX3-37" fmla="*/ 0 w 10547496"/>
              <a:gd name="connsiteY3-38" fmla="*/ 5154258 h 5154258"/>
              <a:gd name="connsiteX4-39" fmla="*/ 0 w 10547496"/>
              <a:gd name="connsiteY4-40" fmla="*/ 10758 h 5154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47496" h="5154258">
                <a:moveTo>
                  <a:pt x="0" y="10758"/>
                </a:moveTo>
                <a:lnTo>
                  <a:pt x="10547496" y="0"/>
                </a:lnTo>
                <a:lnTo>
                  <a:pt x="6188249" y="5147257"/>
                </a:lnTo>
                <a:lnTo>
                  <a:pt x="0" y="5154258"/>
                </a:lnTo>
                <a:lnTo>
                  <a:pt x="0" y="1075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"/>
          <p:cNvSpPr/>
          <p:nvPr/>
        </p:nvSpPr>
        <p:spPr>
          <a:xfrm flipV="1">
            <a:off x="1" y="-2"/>
            <a:ext cx="2667896" cy="5154258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3788229 w 9144000"/>
              <a:gd name="connsiteY2-6" fmla="*/ 5143500 h 5143500"/>
              <a:gd name="connsiteX3-7" fmla="*/ 0 w 9144000"/>
              <a:gd name="connsiteY3-8" fmla="*/ 5143500 h 5143500"/>
              <a:gd name="connsiteX4-9" fmla="*/ 0 w 9144000"/>
              <a:gd name="connsiteY4-10" fmla="*/ 0 h 5143500"/>
              <a:gd name="connsiteX0-11" fmla="*/ 0 w 9144000"/>
              <a:gd name="connsiteY0-12" fmla="*/ 0 h 5158015"/>
              <a:gd name="connsiteX1-13" fmla="*/ 9144000 w 9144000"/>
              <a:gd name="connsiteY1-14" fmla="*/ 0 h 5158015"/>
              <a:gd name="connsiteX2-15" fmla="*/ 6783677 w 9144000"/>
              <a:gd name="connsiteY2-16" fmla="*/ 5158015 h 5158015"/>
              <a:gd name="connsiteX3-17" fmla="*/ 0 w 9144000"/>
              <a:gd name="connsiteY3-18" fmla="*/ 5143500 h 5158015"/>
              <a:gd name="connsiteX4-19" fmla="*/ 0 w 9144000"/>
              <a:gd name="connsiteY4-20" fmla="*/ 0 h 5158015"/>
              <a:gd name="connsiteX0-21" fmla="*/ 0 w 10547496"/>
              <a:gd name="connsiteY0-22" fmla="*/ 10758 h 5168773"/>
              <a:gd name="connsiteX1-23" fmla="*/ 10547496 w 10547496"/>
              <a:gd name="connsiteY1-24" fmla="*/ 0 h 5168773"/>
              <a:gd name="connsiteX2-25" fmla="*/ 6783677 w 10547496"/>
              <a:gd name="connsiteY2-26" fmla="*/ 5168773 h 5168773"/>
              <a:gd name="connsiteX3-27" fmla="*/ 0 w 10547496"/>
              <a:gd name="connsiteY3-28" fmla="*/ 5154258 h 5168773"/>
              <a:gd name="connsiteX4-29" fmla="*/ 0 w 10547496"/>
              <a:gd name="connsiteY4-30" fmla="*/ 10758 h 5168773"/>
              <a:gd name="connsiteX0-31" fmla="*/ 0 w 10547496"/>
              <a:gd name="connsiteY0-32" fmla="*/ 10758 h 5154258"/>
              <a:gd name="connsiteX1-33" fmla="*/ 10547496 w 10547496"/>
              <a:gd name="connsiteY1-34" fmla="*/ 0 h 5154258"/>
              <a:gd name="connsiteX2-35" fmla="*/ 6188249 w 10547496"/>
              <a:gd name="connsiteY2-36" fmla="*/ 5147257 h 5154258"/>
              <a:gd name="connsiteX3-37" fmla="*/ 0 w 10547496"/>
              <a:gd name="connsiteY3-38" fmla="*/ 5154258 h 5154258"/>
              <a:gd name="connsiteX4-39" fmla="*/ 0 w 10547496"/>
              <a:gd name="connsiteY4-40" fmla="*/ 10758 h 5154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47496" h="5154258">
                <a:moveTo>
                  <a:pt x="0" y="10758"/>
                </a:moveTo>
                <a:lnTo>
                  <a:pt x="10547496" y="0"/>
                </a:lnTo>
                <a:lnTo>
                  <a:pt x="6188249" y="5147257"/>
                </a:lnTo>
                <a:lnTo>
                  <a:pt x="0" y="5154258"/>
                </a:lnTo>
                <a:lnTo>
                  <a:pt x="0" y="10758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342068" y="1633500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00B0F0"/>
                </a:solidFill>
                <a:latin typeface="+mn-ea"/>
                <a:cs typeface="+mn-ea"/>
              </a:rPr>
              <a:t>主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+mn-ea"/>
                <a:cs typeface="+mn-ea"/>
              </a:rPr>
              <a:t>目录</a:t>
            </a:r>
            <a:endParaRPr lang="zh-CN" altLang="en-US" sz="4000" b="1" spc="3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20954" y="2460753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  <a:latin typeface="+mn-ea"/>
                <a:cs typeface="+mn-ea"/>
              </a:rPr>
              <a:t>CON</a:t>
            </a:r>
            <a:r>
              <a:rPr lang="en-US" altLang="zh-CN" sz="3200" b="1" dirty="0" smtClean="0">
                <a:solidFill>
                  <a:schemeClr val="bg1"/>
                </a:solidFill>
                <a:latin typeface="+mn-ea"/>
                <a:cs typeface="+mn-ea"/>
              </a:rPr>
              <a:t>TENTS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657728" y="501594"/>
            <a:ext cx="2731698" cy="460375"/>
          </a:xfrm>
          <a:prstGeom prst="rect">
            <a:avLst/>
          </a:prstGeom>
        </p:spPr>
        <p:txBody>
          <a:bodyPr wrap="squar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课题背景</a:t>
            </a:r>
            <a:endParaRPr lang="zh-CN" altLang="en-US" sz="2400" kern="1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862700" y="1380345"/>
            <a:ext cx="3167127" cy="460375"/>
          </a:xfrm>
          <a:prstGeom prst="rect">
            <a:avLst/>
          </a:prstGeom>
        </p:spPr>
        <p:txBody>
          <a:bodyPr wrap="squar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需求分析</a:t>
            </a:r>
            <a:endParaRPr lang="zh-CN" altLang="zh-CN" sz="2400" kern="1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024877" y="2347619"/>
            <a:ext cx="1402080" cy="460375"/>
          </a:xfrm>
          <a:prstGeom prst="rect">
            <a:avLst/>
          </a:prstGeom>
        </p:spPr>
        <p:txBody>
          <a:bodyPr wrap="non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技术介绍</a:t>
            </a:r>
            <a:endParaRPr lang="zh-CN" altLang="en-US" sz="2400" kern="1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226624" y="3208899"/>
            <a:ext cx="1402080" cy="460375"/>
          </a:xfrm>
          <a:prstGeom prst="rect">
            <a:avLst/>
          </a:prstGeom>
        </p:spPr>
        <p:txBody>
          <a:bodyPr wrap="non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系统设计</a:t>
            </a:r>
            <a:endParaRPr lang="zh-CN" altLang="en-US" sz="24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51856" y="4131823"/>
            <a:ext cx="2316480" cy="460375"/>
          </a:xfrm>
          <a:prstGeom prst="rect">
            <a:avLst/>
          </a:prstGeom>
        </p:spPr>
        <p:txBody>
          <a:bodyPr wrap="none" lIns="91486" tIns="45744" rIns="91486" bIns="45744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58674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728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595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345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93243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351853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4105275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4691380" algn="l" defTabSz="1172845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系统实现及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  <a:cs typeface="+mn-ea"/>
              </a:rPr>
              <a:t>总结</a:t>
            </a:r>
            <a:endParaRPr lang="zh-CN" altLang="en-US" sz="2400" dirty="0">
              <a:solidFill>
                <a:srgbClr val="00B0F0"/>
              </a:solidFill>
              <a:latin typeface="+mn-ea"/>
              <a:ea typeface="+mn-ea"/>
              <a:cs typeface="+mn-ea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921900" y="238088"/>
            <a:ext cx="720000" cy="720000"/>
            <a:chOff x="1816562" y="1445477"/>
            <a:chExt cx="988080" cy="851793"/>
          </a:xfrm>
          <a:solidFill>
            <a:schemeClr val="accent1"/>
          </a:solidFill>
        </p:grpSpPr>
        <p:sp>
          <p:nvSpPr>
            <p:cNvPr id="100" name="菱形 99"/>
            <p:cNvSpPr/>
            <p:nvPr/>
          </p:nvSpPr>
          <p:spPr>
            <a:xfrm>
              <a:off x="1816562" y="1445477"/>
              <a:ext cx="988080" cy="85179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  <p:sp>
          <p:nvSpPr>
            <p:cNvPr id="101" name="文本框 1"/>
            <p:cNvSpPr txBox="1"/>
            <p:nvPr/>
          </p:nvSpPr>
          <p:spPr>
            <a:xfrm>
              <a:off x="2039798" y="1560390"/>
              <a:ext cx="541605" cy="69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00B0F0"/>
                  </a:solidFill>
                  <a:latin typeface="造字工房力黑（非商用）常规体" pitchFamily="50" charset="-122"/>
                  <a:ea typeface="造字工房力黑（非商用）常规体" pitchFamily="50" charset="-122"/>
                  <a:cs typeface="经典特宋简" panose="02010609010101010101" pitchFamily="49" charset="-122"/>
                </a:rPr>
                <a:t>1</a:t>
              </a:r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95566" y="1273500"/>
            <a:ext cx="720000" cy="720000"/>
            <a:chOff x="3397245" y="1445477"/>
            <a:chExt cx="988080" cy="851793"/>
          </a:xfrm>
          <a:solidFill>
            <a:schemeClr val="accent1"/>
          </a:solidFill>
        </p:grpSpPr>
        <p:sp>
          <p:nvSpPr>
            <p:cNvPr id="104" name="菱形 103"/>
            <p:cNvSpPr/>
            <p:nvPr/>
          </p:nvSpPr>
          <p:spPr>
            <a:xfrm>
              <a:off x="3397245" y="1445477"/>
              <a:ext cx="988080" cy="85179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  <p:sp>
          <p:nvSpPr>
            <p:cNvPr id="109" name="文本框 36"/>
            <p:cNvSpPr txBox="1"/>
            <p:nvPr/>
          </p:nvSpPr>
          <p:spPr>
            <a:xfrm>
              <a:off x="3539120" y="1560390"/>
              <a:ext cx="693396" cy="69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00B0F0"/>
                  </a:solidFill>
                  <a:latin typeface="造字工房力黑（非商用）常规体" pitchFamily="50" charset="-122"/>
                  <a:ea typeface="造字工房力黑（非商用）常规体" pitchFamily="50" charset="-122"/>
                  <a:cs typeface="经典特宋简" panose="02010609010101010101" pitchFamily="49" charset="-122"/>
                </a:rPr>
                <a:t>2</a:t>
              </a:r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248029" y="2216095"/>
            <a:ext cx="720000" cy="720000"/>
            <a:chOff x="4977928" y="1445477"/>
            <a:chExt cx="988080" cy="851793"/>
          </a:xfrm>
          <a:solidFill>
            <a:schemeClr val="accent1"/>
          </a:solidFill>
        </p:grpSpPr>
        <p:sp>
          <p:nvSpPr>
            <p:cNvPr id="114" name="菱形 113"/>
            <p:cNvSpPr/>
            <p:nvPr/>
          </p:nvSpPr>
          <p:spPr>
            <a:xfrm>
              <a:off x="4977928" y="1445477"/>
              <a:ext cx="988080" cy="85179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  <p:sp>
          <p:nvSpPr>
            <p:cNvPr id="116" name="文本框 22"/>
            <p:cNvSpPr txBox="1"/>
            <p:nvPr/>
          </p:nvSpPr>
          <p:spPr>
            <a:xfrm>
              <a:off x="5119770" y="1560391"/>
              <a:ext cx="704394" cy="69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00B0F0"/>
                  </a:solidFill>
                  <a:latin typeface="造字工房力黑（非商用）常规体" pitchFamily="50" charset="-122"/>
                  <a:ea typeface="造字工房力黑（非商用）常规体" pitchFamily="50" charset="-122"/>
                  <a:cs typeface="经典特宋简" panose="02010609010101010101" pitchFamily="49" charset="-122"/>
                </a:rPr>
                <a:t>3</a:t>
              </a:r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449399" y="3125392"/>
            <a:ext cx="720000" cy="720000"/>
            <a:chOff x="6558611" y="1445477"/>
            <a:chExt cx="988080" cy="851793"/>
          </a:xfrm>
          <a:solidFill>
            <a:schemeClr val="accent1"/>
          </a:solidFill>
        </p:grpSpPr>
        <p:sp>
          <p:nvSpPr>
            <p:cNvPr id="121" name="菱形 120"/>
            <p:cNvSpPr/>
            <p:nvPr/>
          </p:nvSpPr>
          <p:spPr>
            <a:xfrm>
              <a:off x="6558611" y="1445477"/>
              <a:ext cx="988080" cy="85179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  <p:sp>
          <p:nvSpPr>
            <p:cNvPr id="124" name="文本框 24"/>
            <p:cNvSpPr txBox="1"/>
            <p:nvPr/>
          </p:nvSpPr>
          <p:spPr>
            <a:xfrm>
              <a:off x="6676254" y="1560391"/>
              <a:ext cx="752791" cy="69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00B0F0"/>
                  </a:solidFill>
                  <a:latin typeface="造字工房力黑（非商用）常规体" pitchFamily="50" charset="-122"/>
                  <a:ea typeface="造字工房力黑（非商用）常规体" pitchFamily="50" charset="-122"/>
                  <a:cs typeface="经典特宋简" panose="02010609010101010101" pitchFamily="49" charset="-122"/>
                </a:rPr>
                <a:t>4</a:t>
              </a:r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657728" y="4034689"/>
            <a:ext cx="720000" cy="720000"/>
            <a:chOff x="8139294" y="1445477"/>
            <a:chExt cx="988080" cy="851793"/>
          </a:xfrm>
          <a:solidFill>
            <a:schemeClr val="accent1"/>
          </a:solidFill>
        </p:grpSpPr>
        <p:sp>
          <p:nvSpPr>
            <p:cNvPr id="129" name="菱形 128"/>
            <p:cNvSpPr/>
            <p:nvPr/>
          </p:nvSpPr>
          <p:spPr>
            <a:xfrm>
              <a:off x="8139294" y="1445477"/>
              <a:ext cx="988080" cy="851793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  <p:sp>
          <p:nvSpPr>
            <p:cNvPr id="131" name="文本框 25"/>
            <p:cNvSpPr txBox="1"/>
            <p:nvPr/>
          </p:nvSpPr>
          <p:spPr>
            <a:xfrm>
              <a:off x="8276736" y="1560391"/>
              <a:ext cx="713193" cy="69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58674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1728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7595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3456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93243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351853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4105275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4691380" algn="l" defTabSz="1172845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00B0F0"/>
                  </a:solidFill>
                  <a:latin typeface="造字工房力黑（非商用）常规体" pitchFamily="50" charset="-122"/>
                  <a:ea typeface="造字工房力黑（非商用）常规体" pitchFamily="50" charset="-122"/>
                  <a:cs typeface="经典特宋简" panose="02010609010101010101" pitchFamily="49" charset="-122"/>
                </a:rPr>
                <a:t>5</a:t>
              </a:r>
              <a:endParaRPr lang="zh-CN" altLang="en-US" sz="3200" dirty="0">
                <a:solidFill>
                  <a:srgbClr val="00B0F0"/>
                </a:solidFill>
                <a:latin typeface="造字工房力黑（非商用）常规体" pitchFamily="50" charset="-122"/>
                <a:ea typeface="造字工房力黑（非商用）常规体" pitchFamily="50" charset="-122"/>
                <a:cs typeface="经典特宋简" panose="0201060901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53" grpId="0"/>
      <p:bldP spid="93" grpId="0"/>
      <p:bldP spid="94" grpId="0"/>
      <p:bldP spid="9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50011" y="115799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+mn-ea"/>
                <a:cs typeface="+mn-ea"/>
              </a:rPr>
              <a:t>课题背景</a:t>
            </a:r>
            <a:endParaRPr lang="zh-CN" altLang="en-US" sz="2000" b="1" spc="300" dirty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9134" y="177355"/>
            <a:ext cx="2185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+mn-ea"/>
                <a:cs typeface="+mn-ea"/>
              </a:rPr>
              <a:t>THE BACKGROUND</a:t>
            </a:r>
            <a:endParaRPr lang="zh-CN" altLang="en-US" sz="1600" b="1" dirty="0">
              <a:solidFill>
                <a:srgbClr val="00B0F0"/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448182" y="197768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963032" y="1192829"/>
            <a:ext cx="1396304" cy="1388589"/>
          </a:xfrm>
          <a:prstGeom prst="rect">
            <a:avLst/>
          </a:prstGeom>
          <a:blipFill>
            <a:blip r:embed="rId1"/>
            <a:srcRect/>
            <a:stretch>
              <a:fillRect l="-7412" r="-245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04560" y="1173234"/>
            <a:ext cx="1416010" cy="1408186"/>
          </a:xfrm>
          <a:prstGeom prst="rect">
            <a:avLst/>
          </a:prstGeom>
          <a:blipFill>
            <a:blip r:embed="rId2"/>
            <a:srcRect/>
            <a:stretch>
              <a:fillRect l="-8502" r="-8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963032" y="2726126"/>
            <a:ext cx="1396304" cy="1388589"/>
          </a:xfrm>
          <a:prstGeom prst="rect">
            <a:avLst/>
          </a:prstGeom>
          <a:blipFill>
            <a:blip r:embed="rId3"/>
            <a:srcRect/>
            <a:stretch>
              <a:fillRect l="-16273" r="-162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504560" y="2726126"/>
            <a:ext cx="1416010" cy="1408185"/>
          </a:xfrm>
          <a:prstGeom prst="rect">
            <a:avLst/>
          </a:prstGeom>
          <a:blipFill>
            <a:blip r:embed="rId4"/>
            <a:srcRect/>
            <a:stretch>
              <a:fillRect t="-1480" b="-1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cs typeface="+mn-ea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068496" y="2292187"/>
            <a:ext cx="290839" cy="2892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r>
              <a:rPr lang="en-US" altLang="zh-CN" sz="1015" dirty="0">
                <a:solidFill>
                  <a:schemeClr val="bg1"/>
                </a:solidFill>
                <a:latin typeface="+mn-ea"/>
                <a:cs typeface="+mn-ea"/>
              </a:rPr>
              <a:t>1</a:t>
            </a:r>
            <a:endParaRPr lang="zh-CN" altLang="en-US" sz="1015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4504560" y="2292187"/>
            <a:ext cx="290839" cy="2892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r>
              <a:rPr lang="en-US" altLang="zh-CN" sz="1015">
                <a:solidFill>
                  <a:schemeClr val="bg1"/>
                </a:solidFill>
                <a:latin typeface="+mn-ea"/>
                <a:cs typeface="+mn-ea"/>
              </a:rPr>
              <a:t>2</a:t>
            </a:r>
            <a:endParaRPr lang="zh-CN" altLang="en-US" sz="1015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068496" y="2726127"/>
            <a:ext cx="290839" cy="2892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r>
              <a:rPr lang="en-US" altLang="zh-CN" sz="1015">
                <a:solidFill>
                  <a:schemeClr val="bg1"/>
                </a:solidFill>
                <a:latin typeface="+mn-ea"/>
                <a:cs typeface="+mn-ea"/>
              </a:rPr>
              <a:t>3</a:t>
            </a:r>
            <a:endParaRPr lang="zh-CN" altLang="en-US" sz="1015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4504560" y="2726127"/>
            <a:ext cx="290839" cy="2892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391" tIns="30695" rIns="61391" bIns="30695" rtlCol="0" anchor="ctr"/>
          <a:lstStyle/>
          <a:p>
            <a:pPr algn="ctr"/>
            <a:r>
              <a:rPr lang="en-US" altLang="zh-CN" sz="1015" dirty="0">
                <a:solidFill>
                  <a:schemeClr val="bg1"/>
                </a:solidFill>
                <a:latin typeface="+mn-ea"/>
                <a:cs typeface="+mn-ea"/>
              </a:rPr>
              <a:t>4</a:t>
            </a:r>
            <a:endParaRPr lang="zh-CN" altLang="en-US" sz="1015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61" name="TextBox 22"/>
          <p:cNvSpPr txBox="1"/>
          <p:nvPr/>
        </p:nvSpPr>
        <p:spPr>
          <a:xfrm>
            <a:off x="713887" y="1512995"/>
            <a:ext cx="2249142" cy="1222375"/>
          </a:xfrm>
          <a:prstGeom prst="rect">
            <a:avLst/>
          </a:prstGeom>
          <a:noFill/>
        </p:spPr>
        <p:txBody>
          <a:bodyPr wrap="square" lIns="61391" tIns="30695" rIns="61391" bIns="3069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50" dirty="0">
                <a:latin typeface="+mn-ea"/>
                <a:cs typeface="+mn-ea"/>
                <a:sym typeface="微软雅黑" panose="020B0503020204020204" pitchFamily="34" charset="-122"/>
              </a:rPr>
              <a:t>随着互联网的迅速普及，网络教育在过去二十年中发展迅速，因此在线教育越来越多地用于现代教育系统。依靠互联网，新闻可以快速轻松地传递。与此类似，教育资源也可以通过互联网快速传达给学生。</a:t>
            </a:r>
            <a:endParaRPr lang="zh-CN" altLang="en-US" sz="1050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2" name="TextBox 23"/>
          <p:cNvSpPr txBox="1"/>
          <p:nvPr/>
        </p:nvSpPr>
        <p:spPr>
          <a:xfrm>
            <a:off x="2408041" y="1192568"/>
            <a:ext cx="5549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50" dirty="0">
                <a:solidFill>
                  <a:schemeClr val="tx1"/>
                </a:solidFill>
                <a:ea typeface="+mn-ea"/>
                <a:cs typeface="+mn-ea"/>
              </a:rPr>
              <a:t>趋势</a:t>
            </a:r>
            <a:endParaRPr lang="zh-CN" altLang="en-US" sz="16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3" name="TextBox 24"/>
          <p:cNvSpPr txBox="1"/>
          <p:nvPr/>
        </p:nvSpPr>
        <p:spPr>
          <a:xfrm>
            <a:off x="6171699" y="1503531"/>
            <a:ext cx="2249142" cy="1222375"/>
          </a:xfrm>
          <a:prstGeom prst="rect">
            <a:avLst/>
          </a:prstGeom>
          <a:noFill/>
        </p:spPr>
        <p:txBody>
          <a:bodyPr wrap="square" lIns="61391" tIns="30695" rIns="61391" bIns="30695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/>
                </a:solidFill>
                <a:ea typeface="+mn-ea"/>
                <a:cs typeface="+mn-ea"/>
              </a:rPr>
              <a:t>20世纪初以美国为首的经济发达国家开始致力于网络教育，网络教学也得到了发展。迄今为止，已经形成了覆盖美国主要教育机构的在线产业，几乎所有学校都可以开展在线教育。</a:t>
            </a:r>
            <a:endParaRPr lang="zh-CN" altLang="en-US" sz="10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4" name="TextBox 38"/>
          <p:cNvSpPr txBox="1"/>
          <p:nvPr/>
        </p:nvSpPr>
        <p:spPr>
          <a:xfrm>
            <a:off x="6171571" y="1173579"/>
            <a:ext cx="5549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50" dirty="0">
                <a:solidFill>
                  <a:schemeClr val="tx1"/>
                </a:solidFill>
                <a:ea typeface="+mn-ea"/>
                <a:cs typeface="+mn-ea"/>
              </a:rPr>
              <a:t>国外</a:t>
            </a:r>
            <a:endParaRPr lang="zh-CN" altLang="en-US" sz="16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5" name="TextBox 39"/>
          <p:cNvSpPr txBox="1"/>
          <p:nvPr/>
        </p:nvSpPr>
        <p:spPr>
          <a:xfrm>
            <a:off x="713887" y="3118119"/>
            <a:ext cx="2249142" cy="1609725"/>
          </a:xfrm>
          <a:prstGeom prst="rect">
            <a:avLst/>
          </a:prstGeom>
          <a:noFill/>
        </p:spPr>
        <p:txBody>
          <a:bodyPr wrap="square" lIns="61391" tIns="30695" rIns="61391" bIns="30695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/>
                </a:solidFill>
                <a:ea typeface="+mn-ea"/>
                <a:cs typeface="+mn-ea"/>
              </a:rPr>
              <a:t>与国外网络教育的深入研究和快速发展相比，中国网络教育起步较晚。目前大多数学校建立了多媒体教室，教师可以展示课件和更多细节，教学内容生动活泼，增加了课堂容量。但是，由于信息量巨大，学生难掌握细节，分类笔记的难度也越来越大。学生在课堂上学习的时间有限。</a:t>
            </a:r>
            <a:endParaRPr lang="zh-CN" altLang="en-US" sz="10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6" name="TextBox 40"/>
          <p:cNvSpPr txBox="1"/>
          <p:nvPr/>
        </p:nvSpPr>
        <p:spPr>
          <a:xfrm>
            <a:off x="2408041" y="2796976"/>
            <a:ext cx="5549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50" dirty="0">
                <a:solidFill>
                  <a:schemeClr val="tx1"/>
                </a:solidFill>
                <a:ea typeface="+mn-ea"/>
                <a:cs typeface="+mn-ea"/>
              </a:rPr>
              <a:t>国内</a:t>
            </a:r>
            <a:endParaRPr lang="zh-CN" altLang="en-US" sz="16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7" name="TextBox 41"/>
          <p:cNvSpPr txBox="1"/>
          <p:nvPr/>
        </p:nvSpPr>
        <p:spPr>
          <a:xfrm>
            <a:off x="6171565" y="3117850"/>
            <a:ext cx="2249170" cy="1416050"/>
          </a:xfrm>
          <a:prstGeom prst="rect">
            <a:avLst/>
          </a:prstGeom>
          <a:noFill/>
        </p:spPr>
        <p:txBody>
          <a:bodyPr wrap="square" lIns="61391" tIns="30695" rIns="61391" bIns="30695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/>
                </a:solidFill>
                <a:ea typeface="+mn-ea"/>
                <a:cs typeface="+mn-ea"/>
              </a:rPr>
              <a:t>通过互联网，学生可以随时浏览和预习课程，还可以通过留言的方式与老师交流。课程教学网站不但可以完整保存信息，对资料分类实现标准化，还可以提高信息传输效率，为用户提供快捷的信息服务，同时还可以实现工作管理和在线测试</a:t>
            </a:r>
            <a:endParaRPr lang="zh-CN" altLang="en-US" sz="10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8" name="TextBox 42"/>
          <p:cNvSpPr txBox="1"/>
          <p:nvPr/>
        </p:nvSpPr>
        <p:spPr>
          <a:xfrm>
            <a:off x="6171656" y="2710452"/>
            <a:ext cx="554990" cy="320675"/>
          </a:xfrm>
          <a:prstGeom prst="rect">
            <a:avLst/>
          </a:prstGeom>
        </p:spPr>
        <p:txBody>
          <a:bodyPr wrap="none" lIns="68546" tIns="34274" rIns="68546" bIns="34274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50" dirty="0">
                <a:solidFill>
                  <a:schemeClr val="tx1"/>
                </a:solidFill>
                <a:ea typeface="+mn-ea"/>
                <a:cs typeface="+mn-ea"/>
              </a:rPr>
              <a:t>概括</a:t>
            </a:r>
            <a:endParaRPr lang="zh-CN" altLang="en-US" sz="1650" dirty="0">
              <a:solidFill>
                <a:schemeClr val="tx1"/>
              </a:solidFill>
              <a:ea typeface="+mn-ea"/>
              <a:cs typeface="+mn-ea"/>
            </a:endParaRPr>
          </a:p>
        </p:txBody>
      </p:sp>
    </p:spTree>
    <p:custDataLst>
      <p:tags r:id="rId5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87" grpId="0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10282" y="135696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+mn-ea"/>
                <a:cs typeface="+mn-ea"/>
              </a:rPr>
              <a:t>需求分析</a:t>
            </a:r>
            <a:endParaRPr lang="zh-CN" altLang="en-US" sz="2000" b="1" spc="300" dirty="0" smtClean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6087" y="197252"/>
            <a:ext cx="1884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demand analysis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408453" y="217665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sp>
        <p:nvSpPr>
          <p:cNvPr id="171" name="Freeform 6"/>
          <p:cNvSpPr/>
          <p:nvPr/>
        </p:nvSpPr>
        <p:spPr bwMode="auto">
          <a:xfrm>
            <a:off x="2088100" y="855279"/>
            <a:ext cx="1187669" cy="1093963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00B0F0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72" name="Freeform 7"/>
          <p:cNvSpPr/>
          <p:nvPr/>
        </p:nvSpPr>
        <p:spPr bwMode="auto">
          <a:xfrm>
            <a:off x="2088100" y="2145501"/>
            <a:ext cx="1187669" cy="1091960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00B0F0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73" name="Freeform 8"/>
          <p:cNvSpPr/>
          <p:nvPr/>
        </p:nvSpPr>
        <p:spPr bwMode="auto">
          <a:xfrm>
            <a:off x="2088100" y="3433724"/>
            <a:ext cx="1187669" cy="1093963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00B0F0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50" b="1">
              <a:solidFill>
                <a:schemeClr val="bg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74" name="Freeform 13"/>
          <p:cNvSpPr/>
          <p:nvPr/>
        </p:nvSpPr>
        <p:spPr bwMode="auto">
          <a:xfrm>
            <a:off x="2424717" y="2151308"/>
            <a:ext cx="514438" cy="324149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175" name="Freeform 20"/>
          <p:cNvSpPr/>
          <p:nvPr/>
        </p:nvSpPr>
        <p:spPr bwMode="auto">
          <a:xfrm>
            <a:off x="2523673" y="855277"/>
            <a:ext cx="316523" cy="371475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176" name="Freeform 22"/>
          <p:cNvSpPr>
            <a:spLocks noEditPoints="1"/>
          </p:cNvSpPr>
          <p:nvPr/>
        </p:nvSpPr>
        <p:spPr bwMode="auto">
          <a:xfrm>
            <a:off x="2563284" y="3468002"/>
            <a:ext cx="237302" cy="411611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solidFill>
                <a:schemeClr val="tx2"/>
              </a:solidFill>
              <a:cs typeface="+mn-ea"/>
            </a:endParaRPr>
          </a:p>
        </p:txBody>
      </p:sp>
      <p:sp>
        <p:nvSpPr>
          <p:cNvPr id="177" name="TextBox 33"/>
          <p:cNvSpPr txBox="1"/>
          <p:nvPr/>
        </p:nvSpPr>
        <p:spPr>
          <a:xfrm>
            <a:off x="3578101" y="1081795"/>
            <a:ext cx="3746535" cy="60579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2"/>
                </a:solidFill>
                <a:latin typeface="+mn-ea"/>
                <a:cs typeface="+mn-ea"/>
              </a:rPr>
              <a:t>教育需求不断增加，教育供给不足是教育面临的根本矛盾。随着互联网的迅猛发展，线下课程教学为在线教学提供了一个很好的模板，网络成为学生学习的好帮手。</a:t>
            </a:r>
            <a:endParaRPr lang="zh-CN" altLang="en-US" sz="90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179" name="TextBox 35"/>
          <p:cNvSpPr txBox="1"/>
          <p:nvPr/>
        </p:nvSpPr>
        <p:spPr>
          <a:xfrm>
            <a:off x="3578101" y="2389658"/>
            <a:ext cx="3746535" cy="60579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2"/>
                </a:solidFill>
                <a:latin typeface="+mn-ea"/>
                <a:cs typeface="+mn-ea"/>
              </a:rPr>
              <a:t>设计和建立一个良好的课程教学网站，可以促进课程建设的发展，搭建一个网上教学的良好平台，促进高校，社会，师生，学生之间分享教育资源</a:t>
            </a:r>
            <a:endParaRPr lang="zh-CN" altLang="en-US" sz="900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181" name="TextBox 37"/>
          <p:cNvSpPr txBox="1"/>
          <p:nvPr/>
        </p:nvSpPr>
        <p:spPr>
          <a:xfrm>
            <a:off x="3578101" y="3739809"/>
            <a:ext cx="3746535" cy="60579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2"/>
                </a:solidFill>
                <a:latin typeface="+mn-ea"/>
                <a:cs typeface="+mn-ea"/>
              </a:rPr>
              <a:t>随着技术的更新，未来会有更先进的技术运用在教学网站系统中，促使学习知识的方式升级，适应时代的要求。随着时代的发展，网络教学平台系统将逐步推广到各个学科中。</a:t>
            </a:r>
            <a:endParaRPr lang="zh-CN" altLang="en-US" sz="900">
              <a:solidFill>
                <a:schemeClr val="tx2"/>
              </a:solidFill>
              <a:latin typeface="+mn-ea"/>
              <a:cs typeface="+mn-ea"/>
            </a:endParaRPr>
          </a:p>
        </p:txBody>
      </p:sp>
      <p:cxnSp>
        <p:nvCxnSpPr>
          <p:cNvPr id="183" name="直接箭头连接符 182"/>
          <p:cNvCxnSpPr>
            <a:stCxn id="171" idx="1"/>
          </p:cNvCxnSpPr>
          <p:nvPr/>
        </p:nvCxnSpPr>
        <p:spPr>
          <a:xfrm>
            <a:off x="2678931" y="1949238"/>
            <a:ext cx="4537736" cy="0"/>
          </a:xfrm>
          <a:prstGeom prst="straightConnector1">
            <a:avLst/>
          </a:prstGeom>
          <a:ln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72" idx="1"/>
          </p:cNvCxnSpPr>
          <p:nvPr/>
        </p:nvCxnSpPr>
        <p:spPr>
          <a:xfrm>
            <a:off x="2678931" y="3237460"/>
            <a:ext cx="4537736" cy="0"/>
          </a:xfrm>
          <a:prstGeom prst="straightConnector1">
            <a:avLst/>
          </a:prstGeom>
          <a:ln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73" idx="1"/>
          </p:cNvCxnSpPr>
          <p:nvPr/>
        </p:nvCxnSpPr>
        <p:spPr>
          <a:xfrm>
            <a:off x="2678931" y="4527683"/>
            <a:ext cx="4537736" cy="0"/>
          </a:xfrm>
          <a:prstGeom prst="straightConnector1">
            <a:avLst/>
          </a:prstGeom>
          <a:ln>
            <a:solidFill>
              <a:srgbClr val="00B0F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67" grpId="0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/>
      <p:bldP spid="179" grpId="0"/>
      <p:bldP spid="1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63731" y="144807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+mn-ea"/>
                <a:cs typeface="+mn-ea"/>
              </a:rPr>
              <a:t>相关技术</a:t>
            </a:r>
            <a:endParaRPr lang="zh-CN" altLang="en-US" sz="2000" b="1" spc="300" dirty="0" smtClean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6586" y="206363"/>
            <a:ext cx="2321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Related technologies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461902" y="226776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sp>
        <p:nvSpPr>
          <p:cNvPr id="243" name="Freeform 471"/>
          <p:cNvSpPr>
            <a:spLocks noEditPoints="1"/>
          </p:cNvSpPr>
          <p:nvPr/>
        </p:nvSpPr>
        <p:spPr bwMode="auto">
          <a:xfrm>
            <a:off x="4753060" y="2885340"/>
            <a:ext cx="725144" cy="554225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cs typeface="+mn-ea"/>
            </a:endParaRPr>
          </a:p>
        </p:txBody>
      </p:sp>
      <p:sp>
        <p:nvSpPr>
          <p:cNvPr id="244" name="Freeform 476"/>
          <p:cNvSpPr>
            <a:spLocks noEditPoints="1"/>
          </p:cNvSpPr>
          <p:nvPr/>
        </p:nvSpPr>
        <p:spPr bwMode="auto">
          <a:xfrm>
            <a:off x="1202102" y="1157149"/>
            <a:ext cx="780701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cs typeface="+mn-ea"/>
            </a:endParaRPr>
          </a:p>
        </p:txBody>
      </p:sp>
      <p:sp>
        <p:nvSpPr>
          <p:cNvPr id="245" name="Oval 493"/>
          <p:cNvSpPr>
            <a:spLocks noChangeArrowheads="1"/>
          </p:cNvSpPr>
          <p:nvPr/>
        </p:nvSpPr>
        <p:spPr bwMode="auto">
          <a:xfrm>
            <a:off x="1202103" y="2942554"/>
            <a:ext cx="547589" cy="49701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cs typeface="+mn-ea"/>
            </a:endParaRPr>
          </a:p>
        </p:txBody>
      </p:sp>
      <p:sp>
        <p:nvSpPr>
          <p:cNvPr id="246" name="Freeform 497"/>
          <p:cNvSpPr>
            <a:spLocks noEditPoints="1"/>
          </p:cNvSpPr>
          <p:nvPr/>
        </p:nvSpPr>
        <p:spPr bwMode="auto">
          <a:xfrm>
            <a:off x="4753063" y="1157148"/>
            <a:ext cx="422711" cy="583375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cs typeface="+mn-ea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1202101" y="1792232"/>
            <a:ext cx="27811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4753061" y="1792232"/>
            <a:ext cx="27589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1202101" y="3558809"/>
            <a:ext cx="27811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4753061" y="3558809"/>
            <a:ext cx="27589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498"/>
          <p:cNvSpPr txBox="1"/>
          <p:nvPr/>
        </p:nvSpPr>
        <p:spPr>
          <a:xfrm>
            <a:off x="2830238" y="1345738"/>
            <a:ext cx="1240155" cy="320675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pPr lvl="0" algn="r"/>
            <a:r>
              <a:rPr lang="en-US" altLang="zh-CN" sz="1650" b="1" dirty="0">
                <a:latin typeface="+mn-ea"/>
                <a:cs typeface="+mn-ea"/>
              </a:rPr>
              <a:t>Thymeleaf</a:t>
            </a:r>
            <a:endParaRPr lang="en-US" altLang="zh-CN" sz="1650" b="1" dirty="0">
              <a:latin typeface="+mn-ea"/>
              <a:cs typeface="+mn-ea"/>
            </a:endParaRPr>
          </a:p>
        </p:txBody>
      </p:sp>
      <p:sp>
        <p:nvSpPr>
          <p:cNvPr id="252" name="TextBox 499"/>
          <p:cNvSpPr txBox="1"/>
          <p:nvPr/>
        </p:nvSpPr>
        <p:spPr>
          <a:xfrm>
            <a:off x="6770781" y="1345738"/>
            <a:ext cx="828675" cy="320675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pPr lvl="0" algn="r"/>
            <a:r>
              <a:rPr lang="en-US" altLang="zh-CN" sz="1650" b="1" dirty="0">
                <a:latin typeface="+mn-ea"/>
                <a:cs typeface="+mn-ea"/>
              </a:rPr>
              <a:t>Spring</a:t>
            </a:r>
            <a:endParaRPr lang="en-US" altLang="zh-CN" sz="1650" b="1" dirty="0">
              <a:latin typeface="+mn-ea"/>
              <a:cs typeface="+mn-ea"/>
            </a:endParaRPr>
          </a:p>
        </p:txBody>
      </p:sp>
      <p:sp>
        <p:nvSpPr>
          <p:cNvPr id="253" name="TextBox 500"/>
          <p:cNvSpPr txBox="1"/>
          <p:nvPr/>
        </p:nvSpPr>
        <p:spPr>
          <a:xfrm>
            <a:off x="2673393" y="3089475"/>
            <a:ext cx="1397000" cy="320675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pPr lvl="0" algn="r"/>
            <a:r>
              <a:rPr lang="zh-CN" altLang="en-US" sz="1650" b="1" dirty="0">
                <a:latin typeface="+mn-ea"/>
                <a:cs typeface="+mn-ea"/>
              </a:rPr>
              <a:t>Spring Boot</a:t>
            </a:r>
            <a:endParaRPr lang="zh-CN" altLang="en-US" sz="1650" b="1" dirty="0">
              <a:latin typeface="+mn-ea"/>
              <a:cs typeface="+mn-ea"/>
            </a:endParaRPr>
          </a:p>
        </p:txBody>
      </p:sp>
      <p:sp>
        <p:nvSpPr>
          <p:cNvPr id="254" name="TextBox 501"/>
          <p:cNvSpPr txBox="1"/>
          <p:nvPr/>
        </p:nvSpPr>
        <p:spPr>
          <a:xfrm>
            <a:off x="6751096" y="3089475"/>
            <a:ext cx="848360" cy="320675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pPr lvl="0" algn="r"/>
            <a:r>
              <a:rPr lang="en-US" altLang="zh-CN" sz="1650" b="1" dirty="0">
                <a:latin typeface="+mn-ea"/>
                <a:cs typeface="+mn-ea"/>
              </a:rPr>
              <a:t>Maven</a:t>
            </a:r>
            <a:endParaRPr lang="en-US" altLang="zh-CN" sz="1650" b="1" dirty="0">
              <a:latin typeface="+mn-ea"/>
              <a:cs typeface="+mn-ea"/>
            </a:endParaRPr>
          </a:p>
        </p:txBody>
      </p:sp>
      <p:sp>
        <p:nvSpPr>
          <p:cNvPr id="255" name="TextBox 503"/>
          <p:cNvSpPr txBox="1"/>
          <p:nvPr/>
        </p:nvSpPr>
        <p:spPr>
          <a:xfrm>
            <a:off x="1108220" y="1859769"/>
            <a:ext cx="3045009" cy="69596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latin typeface="+mn-ea"/>
                <a:cs typeface="+mn-ea"/>
              </a:rPr>
              <a:t>它适合在基于MVC的Web应用程序的视图层提供XHTML / HTML5渲染，即使在脱机环境中也可以使用。</a:t>
            </a:r>
            <a:endParaRPr lang="zh-CN" altLang="en-US" sz="1050" dirty="0">
              <a:latin typeface="+mn-ea"/>
              <a:cs typeface="+mn-ea"/>
            </a:endParaRPr>
          </a:p>
        </p:txBody>
      </p:sp>
      <p:sp>
        <p:nvSpPr>
          <p:cNvPr id="256" name="TextBox 504"/>
          <p:cNvSpPr txBox="1"/>
          <p:nvPr/>
        </p:nvSpPr>
        <p:spPr>
          <a:xfrm>
            <a:off x="4676891" y="1859769"/>
            <a:ext cx="3045009" cy="90551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/>
                </a:solidFill>
                <a:ea typeface="+mn-ea"/>
                <a:cs typeface="+mn-ea"/>
              </a:rPr>
              <a:t>Spring框架是Java平台的应用程序框架和Java的控制容器的反转。任何Java应用程序都可以使用该框架的核心功能，在Java EE平台之上还可以扩展构建Web应用程序。</a:t>
            </a:r>
            <a:endParaRPr lang="zh-CN" altLang="en-US" sz="10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257" name="TextBox 505"/>
          <p:cNvSpPr txBox="1"/>
          <p:nvPr/>
        </p:nvSpPr>
        <p:spPr>
          <a:xfrm>
            <a:off x="1108220" y="3634168"/>
            <a:ext cx="3045009" cy="90551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/>
                </a:solidFill>
                <a:ea typeface="+mn-ea"/>
                <a:cs typeface="+mn-ea"/>
              </a:rPr>
              <a:t>Spring Boot是Spring的常规配置解决方案，用于创建独立的，生产级的基于Spring的应用程序。它预先配置了Spring对Spring平台和第三方库的最佳配置。</a:t>
            </a:r>
            <a:endParaRPr lang="zh-CN" altLang="en-US" sz="105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258" name="TextBox 506"/>
          <p:cNvSpPr txBox="1"/>
          <p:nvPr/>
        </p:nvSpPr>
        <p:spPr>
          <a:xfrm>
            <a:off x="4676891" y="3634168"/>
            <a:ext cx="3045009" cy="90551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/>
                </a:solidFill>
                <a:ea typeface="+mn-ea"/>
                <a:cs typeface="+mn-ea"/>
              </a:rPr>
              <a:t>Apache Maven，是一个软件项目管理及自动构建工具，由Apache软件基金会所提供。Maven利用一个中央仓库能管理一个项目的构建、测试和打包等步骤。</a:t>
            </a:r>
            <a:endParaRPr lang="zh-CN" altLang="en-US" sz="1050" dirty="0">
              <a:solidFill>
                <a:schemeClr val="tx1"/>
              </a:solidFill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1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10" grpId="0"/>
      <p:bldP spid="243" grpId="0" animBg="1"/>
      <p:bldP spid="244" grpId="0" animBg="1"/>
      <p:bldP spid="245" grpId="0" animBg="1"/>
      <p:bldP spid="246" grpId="0" animBg="1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>
            <a:off x="1011903" y="111308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+mn-ea"/>
                <a:cs typeface="+mn-ea"/>
              </a:rPr>
              <a:t>系统结构</a:t>
            </a:r>
            <a:endParaRPr lang="zh-CN" altLang="en-US" sz="2000" b="1" spc="300" dirty="0" smtClean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5" name="TextBox 26"/>
          <p:cNvSpPr txBox="1"/>
          <p:nvPr/>
        </p:nvSpPr>
        <p:spPr>
          <a:xfrm>
            <a:off x="2493862" y="172864"/>
            <a:ext cx="1920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B0F0"/>
                </a:solidFill>
                <a:latin typeface="+mn-ea"/>
                <a:cs typeface="+mn-ea"/>
              </a:rPr>
              <a:t>System Structure</a:t>
            </a:r>
            <a:endParaRPr lang="en-US" altLang="zh-CN" sz="1600" b="1" dirty="0">
              <a:solidFill>
                <a:srgbClr val="00B0F0"/>
              </a:solidFill>
              <a:latin typeface="+mn-ea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10074" y="193277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pic>
        <p:nvPicPr>
          <p:cNvPr id="2" name="图片 1" descr="教学网站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838200"/>
            <a:ext cx="7505700" cy="3123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400" y="1124585"/>
            <a:ext cx="4787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功能框架</a:t>
            </a:r>
            <a:endParaRPr lang="zh-CN" altLang="en-US" sz="360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03893" y="113359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+mn-ea"/>
                <a:cs typeface="+mn-ea"/>
              </a:rPr>
              <a:t>系统结构</a:t>
            </a:r>
            <a:endParaRPr lang="zh-CN" altLang="en-US" sz="2000" b="1" spc="300" dirty="0" smtClean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2317" y="174915"/>
            <a:ext cx="19265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B0F0"/>
                </a:solidFill>
                <a:latin typeface="+mn-ea"/>
                <a:cs typeface="+mn-ea"/>
              </a:rPr>
              <a:t>System Structure</a:t>
            </a:r>
            <a:endParaRPr lang="en-US" altLang="zh-CN" sz="1600" b="1" dirty="0" smtClean="0">
              <a:solidFill>
                <a:srgbClr val="00B0F0"/>
              </a:solidFill>
              <a:latin typeface="+mn-ea"/>
              <a:cs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402064" y="195328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grpSp>
        <p:nvGrpSpPr>
          <p:cNvPr id="303" name="组合 302"/>
          <p:cNvGrpSpPr/>
          <p:nvPr/>
        </p:nvGrpSpPr>
        <p:grpSpPr>
          <a:xfrm>
            <a:off x="2181188" y="1995255"/>
            <a:ext cx="1184313" cy="1184313"/>
            <a:chOff x="1419188" y="1995255"/>
            <a:chExt cx="1184313" cy="1184313"/>
          </a:xfrm>
        </p:grpSpPr>
        <p:sp>
          <p:nvSpPr>
            <p:cNvPr id="306" name="椭圆 305"/>
            <p:cNvSpPr/>
            <p:nvPr/>
          </p:nvSpPr>
          <p:spPr>
            <a:xfrm>
              <a:off x="1419188" y="1995255"/>
              <a:ext cx="1184313" cy="11843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</a:endParaRPr>
            </a:p>
          </p:txBody>
        </p:sp>
        <p:sp>
          <p:nvSpPr>
            <p:cNvPr id="307" name="Freeform 5"/>
            <p:cNvSpPr>
              <a:spLocks noChangeAspect="1" noEditPoints="1"/>
            </p:cNvSpPr>
            <p:nvPr/>
          </p:nvSpPr>
          <p:spPr bwMode="auto">
            <a:xfrm>
              <a:off x="1733575" y="2357912"/>
              <a:ext cx="555539" cy="459000"/>
            </a:xfrm>
            <a:custGeom>
              <a:avLst/>
              <a:gdLst>
                <a:gd name="T0" fmla="*/ 38 w 126"/>
                <a:gd name="T1" fmla="*/ 13 h 104"/>
                <a:gd name="T2" fmla="*/ 24 w 126"/>
                <a:gd name="T3" fmla="*/ 27 h 104"/>
                <a:gd name="T4" fmla="*/ 8 w 126"/>
                <a:gd name="T5" fmla="*/ 31 h 104"/>
                <a:gd name="T6" fmla="*/ 8 w 126"/>
                <a:gd name="T7" fmla="*/ 51 h 104"/>
                <a:gd name="T8" fmla="*/ 0 w 126"/>
                <a:gd name="T9" fmla="*/ 65 h 104"/>
                <a:gd name="T10" fmla="*/ 14 w 126"/>
                <a:gd name="T11" fmla="*/ 79 h 104"/>
                <a:gd name="T12" fmla="*/ 18 w 126"/>
                <a:gd name="T13" fmla="*/ 96 h 104"/>
                <a:gd name="T14" fmla="*/ 38 w 126"/>
                <a:gd name="T15" fmla="*/ 95 h 104"/>
                <a:gd name="T16" fmla="*/ 53 w 126"/>
                <a:gd name="T17" fmla="*/ 104 h 104"/>
                <a:gd name="T18" fmla="*/ 67 w 126"/>
                <a:gd name="T19" fmla="*/ 90 h 104"/>
                <a:gd name="T20" fmla="*/ 83 w 126"/>
                <a:gd name="T21" fmla="*/ 85 h 104"/>
                <a:gd name="T22" fmla="*/ 83 w 126"/>
                <a:gd name="T23" fmla="*/ 65 h 104"/>
                <a:gd name="T24" fmla="*/ 91 w 126"/>
                <a:gd name="T25" fmla="*/ 51 h 104"/>
                <a:gd name="T26" fmla="*/ 77 w 126"/>
                <a:gd name="T27" fmla="*/ 37 h 104"/>
                <a:gd name="T28" fmla="*/ 73 w 126"/>
                <a:gd name="T29" fmla="*/ 21 h 104"/>
                <a:gd name="T30" fmla="*/ 53 w 126"/>
                <a:gd name="T31" fmla="*/ 21 h 104"/>
                <a:gd name="T32" fmla="*/ 46 w 126"/>
                <a:gd name="T33" fmla="*/ 87 h 104"/>
                <a:gd name="T34" fmla="*/ 46 w 126"/>
                <a:gd name="T35" fmla="*/ 29 h 104"/>
                <a:gd name="T36" fmla="*/ 46 w 126"/>
                <a:gd name="T37" fmla="*/ 87 h 104"/>
                <a:gd name="T38" fmla="*/ 93 w 126"/>
                <a:gd name="T39" fmla="*/ 21 h 104"/>
                <a:gd name="T40" fmla="*/ 116 w 126"/>
                <a:gd name="T41" fmla="*/ 21 h 104"/>
                <a:gd name="T42" fmla="*/ 108 w 126"/>
                <a:gd name="T43" fmla="*/ 0 h 104"/>
                <a:gd name="T44" fmla="*/ 101 w 126"/>
                <a:gd name="T45" fmla="*/ 4 h 104"/>
                <a:gd name="T46" fmla="*/ 91 w 126"/>
                <a:gd name="T47" fmla="*/ 4 h 104"/>
                <a:gd name="T48" fmla="*/ 89 w 126"/>
                <a:gd name="T49" fmla="*/ 11 h 104"/>
                <a:gd name="T50" fmla="*/ 82 w 126"/>
                <a:gd name="T51" fmla="*/ 18 h 104"/>
                <a:gd name="T52" fmla="*/ 87 w 126"/>
                <a:gd name="T53" fmla="*/ 25 h 104"/>
                <a:gd name="T54" fmla="*/ 86 w 126"/>
                <a:gd name="T55" fmla="*/ 35 h 104"/>
                <a:gd name="T56" fmla="*/ 94 w 126"/>
                <a:gd name="T57" fmla="*/ 37 h 104"/>
                <a:gd name="T58" fmla="*/ 101 w 126"/>
                <a:gd name="T59" fmla="*/ 43 h 104"/>
                <a:gd name="T60" fmla="*/ 108 w 126"/>
                <a:gd name="T61" fmla="*/ 39 h 104"/>
                <a:gd name="T62" fmla="*/ 118 w 126"/>
                <a:gd name="T63" fmla="*/ 39 h 104"/>
                <a:gd name="T64" fmla="*/ 120 w 126"/>
                <a:gd name="T65" fmla="*/ 32 h 104"/>
                <a:gd name="T66" fmla="*/ 126 w 126"/>
                <a:gd name="T67" fmla="*/ 25 h 104"/>
                <a:gd name="T68" fmla="*/ 122 w 126"/>
                <a:gd name="T69" fmla="*/ 18 h 104"/>
                <a:gd name="T70" fmla="*/ 122 w 126"/>
                <a:gd name="T71" fmla="*/ 8 h 104"/>
                <a:gd name="T72" fmla="*/ 115 w 126"/>
                <a:gd name="T73" fmla="*/ 6 h 104"/>
                <a:gd name="T74" fmla="*/ 108 w 126"/>
                <a:gd name="T7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04">
                  <a:moveTo>
                    <a:pt x="53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3" y="22"/>
                    <a:pt x="28" y="24"/>
                    <a:pt x="24" y="27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1" y="41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70"/>
                    <a:pt x="11" y="75"/>
                    <a:pt x="14" y="79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8" y="92"/>
                    <a:pt x="33" y="94"/>
                    <a:pt x="38" y="95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8" y="94"/>
                    <a:pt x="63" y="92"/>
                    <a:pt x="67" y="90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80" y="75"/>
                    <a:pt x="82" y="70"/>
                    <a:pt x="83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2" y="46"/>
                    <a:pt x="80" y="41"/>
                    <a:pt x="77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3" y="24"/>
                    <a:pt x="58" y="22"/>
                    <a:pt x="53" y="21"/>
                  </a:cubicBezTo>
                  <a:cubicBezTo>
                    <a:pt x="53" y="13"/>
                    <a:pt x="53" y="13"/>
                    <a:pt x="53" y="13"/>
                  </a:cubicBezTo>
                  <a:moveTo>
                    <a:pt x="46" y="87"/>
                  </a:moveTo>
                  <a:cubicBezTo>
                    <a:pt x="30" y="87"/>
                    <a:pt x="17" y="74"/>
                    <a:pt x="17" y="58"/>
                  </a:cubicBezTo>
                  <a:cubicBezTo>
                    <a:pt x="17" y="42"/>
                    <a:pt x="30" y="29"/>
                    <a:pt x="46" y="29"/>
                  </a:cubicBezTo>
                  <a:cubicBezTo>
                    <a:pt x="62" y="29"/>
                    <a:pt x="74" y="42"/>
                    <a:pt x="74" y="58"/>
                  </a:cubicBezTo>
                  <a:cubicBezTo>
                    <a:pt x="74" y="74"/>
                    <a:pt x="62" y="87"/>
                    <a:pt x="46" y="87"/>
                  </a:cubicBezTo>
                  <a:moveTo>
                    <a:pt x="104" y="33"/>
                  </a:moveTo>
                  <a:cubicBezTo>
                    <a:pt x="98" y="33"/>
                    <a:pt x="93" y="28"/>
                    <a:pt x="93" y="21"/>
                  </a:cubicBezTo>
                  <a:cubicBezTo>
                    <a:pt x="93" y="15"/>
                    <a:pt x="98" y="10"/>
                    <a:pt x="104" y="10"/>
                  </a:cubicBezTo>
                  <a:cubicBezTo>
                    <a:pt x="111" y="10"/>
                    <a:pt x="116" y="15"/>
                    <a:pt x="116" y="21"/>
                  </a:cubicBezTo>
                  <a:cubicBezTo>
                    <a:pt x="116" y="28"/>
                    <a:pt x="111" y="33"/>
                    <a:pt x="104" y="33"/>
                  </a:cubicBezTo>
                  <a:moveTo>
                    <a:pt x="108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9" y="4"/>
                    <a:pt x="96" y="5"/>
                    <a:pt x="94" y="6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3"/>
                    <a:pt x="87" y="16"/>
                    <a:pt x="87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7"/>
                    <a:pt x="88" y="30"/>
                    <a:pt x="89" y="32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6" y="38"/>
                    <a:pt x="99" y="39"/>
                    <a:pt x="101" y="39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39"/>
                    <a:pt x="113" y="38"/>
                    <a:pt x="115" y="37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1" y="30"/>
                    <a:pt x="122" y="27"/>
                    <a:pt x="122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6"/>
                    <a:pt x="121" y="13"/>
                    <a:pt x="120" y="11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3" y="5"/>
                    <a:pt x="110" y="4"/>
                    <a:pt x="108" y="4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</a:endParaRPr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5753844" y="1995255"/>
            <a:ext cx="1184313" cy="1184313"/>
            <a:chOff x="3134469" y="1995255"/>
            <a:chExt cx="1184313" cy="1184313"/>
          </a:xfrm>
        </p:grpSpPr>
        <p:sp>
          <p:nvSpPr>
            <p:cNvPr id="311" name="椭圆 310"/>
            <p:cNvSpPr/>
            <p:nvPr/>
          </p:nvSpPr>
          <p:spPr>
            <a:xfrm>
              <a:off x="3134469" y="1995255"/>
              <a:ext cx="1184313" cy="11843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</a:endParaRPr>
            </a:p>
          </p:txBody>
        </p:sp>
        <p:sp>
          <p:nvSpPr>
            <p:cNvPr id="312" name="Freeform 9"/>
            <p:cNvSpPr>
              <a:spLocks noChangeAspect="1" noEditPoints="1"/>
            </p:cNvSpPr>
            <p:nvPr/>
          </p:nvSpPr>
          <p:spPr bwMode="auto">
            <a:xfrm>
              <a:off x="3282927" y="2357912"/>
              <a:ext cx="887399" cy="459000"/>
            </a:xfrm>
            <a:custGeom>
              <a:avLst/>
              <a:gdLst>
                <a:gd name="T0" fmla="*/ 114 w 132"/>
                <a:gd name="T1" fmla="*/ 26 h 67"/>
                <a:gd name="T2" fmla="*/ 108 w 132"/>
                <a:gd name="T3" fmla="*/ 32 h 67"/>
                <a:gd name="T4" fmla="*/ 110 w 132"/>
                <a:gd name="T5" fmla="*/ 37 h 67"/>
                <a:gd name="T6" fmla="*/ 99 w 132"/>
                <a:gd name="T7" fmla="*/ 55 h 67"/>
                <a:gd name="T8" fmla="*/ 100 w 132"/>
                <a:gd name="T9" fmla="*/ 55 h 67"/>
                <a:gd name="T10" fmla="*/ 107 w 132"/>
                <a:gd name="T11" fmla="*/ 49 h 67"/>
                <a:gd name="T12" fmla="*/ 104 w 132"/>
                <a:gd name="T13" fmla="*/ 67 h 67"/>
                <a:gd name="T14" fmla="*/ 110 w 132"/>
                <a:gd name="T15" fmla="*/ 67 h 67"/>
                <a:gd name="T16" fmla="*/ 114 w 132"/>
                <a:gd name="T17" fmla="*/ 60 h 67"/>
                <a:gd name="T18" fmla="*/ 119 w 132"/>
                <a:gd name="T19" fmla="*/ 67 h 67"/>
                <a:gd name="T20" fmla="*/ 124 w 132"/>
                <a:gd name="T21" fmla="*/ 67 h 67"/>
                <a:gd name="T22" fmla="*/ 121 w 132"/>
                <a:gd name="T23" fmla="*/ 49 h 67"/>
                <a:gd name="T24" fmla="*/ 128 w 132"/>
                <a:gd name="T25" fmla="*/ 55 h 67"/>
                <a:gd name="T26" fmla="*/ 130 w 132"/>
                <a:gd name="T27" fmla="*/ 55 h 67"/>
                <a:gd name="T28" fmla="*/ 118 w 132"/>
                <a:gd name="T29" fmla="*/ 37 h 67"/>
                <a:gd name="T30" fmla="*/ 121 w 132"/>
                <a:gd name="T31" fmla="*/ 32 h 67"/>
                <a:gd name="T32" fmla="*/ 114 w 132"/>
                <a:gd name="T33" fmla="*/ 26 h 67"/>
                <a:gd name="T34" fmla="*/ 18 w 132"/>
                <a:gd name="T35" fmla="*/ 26 h 67"/>
                <a:gd name="T36" fmla="*/ 11 w 132"/>
                <a:gd name="T37" fmla="*/ 32 h 67"/>
                <a:gd name="T38" fmla="*/ 13 w 132"/>
                <a:gd name="T39" fmla="*/ 37 h 67"/>
                <a:gd name="T40" fmla="*/ 2 w 132"/>
                <a:gd name="T41" fmla="*/ 55 h 67"/>
                <a:gd name="T42" fmla="*/ 3 w 132"/>
                <a:gd name="T43" fmla="*/ 55 h 67"/>
                <a:gd name="T44" fmla="*/ 11 w 132"/>
                <a:gd name="T45" fmla="*/ 49 h 67"/>
                <a:gd name="T46" fmla="*/ 7 w 132"/>
                <a:gd name="T47" fmla="*/ 67 h 67"/>
                <a:gd name="T48" fmla="*/ 13 w 132"/>
                <a:gd name="T49" fmla="*/ 67 h 67"/>
                <a:gd name="T50" fmla="*/ 18 w 132"/>
                <a:gd name="T51" fmla="*/ 60 h 67"/>
                <a:gd name="T52" fmla="*/ 22 w 132"/>
                <a:gd name="T53" fmla="*/ 67 h 67"/>
                <a:gd name="T54" fmla="*/ 28 w 132"/>
                <a:gd name="T55" fmla="*/ 67 h 67"/>
                <a:gd name="T56" fmla="*/ 24 w 132"/>
                <a:gd name="T57" fmla="*/ 49 h 67"/>
                <a:gd name="T58" fmla="*/ 32 w 132"/>
                <a:gd name="T59" fmla="*/ 55 h 67"/>
                <a:gd name="T60" fmla="*/ 33 w 132"/>
                <a:gd name="T61" fmla="*/ 55 h 67"/>
                <a:gd name="T62" fmla="*/ 22 w 132"/>
                <a:gd name="T63" fmla="*/ 37 h 67"/>
                <a:gd name="T64" fmla="*/ 24 w 132"/>
                <a:gd name="T65" fmla="*/ 32 h 67"/>
                <a:gd name="T66" fmla="*/ 18 w 132"/>
                <a:gd name="T67" fmla="*/ 26 h 67"/>
                <a:gd name="T68" fmla="*/ 67 w 132"/>
                <a:gd name="T69" fmla="*/ 0 h 67"/>
                <a:gd name="T70" fmla="*/ 57 w 132"/>
                <a:gd name="T71" fmla="*/ 10 h 67"/>
                <a:gd name="T72" fmla="*/ 60 w 132"/>
                <a:gd name="T73" fmla="*/ 18 h 67"/>
                <a:gd name="T74" fmla="*/ 42 w 132"/>
                <a:gd name="T75" fmla="*/ 47 h 67"/>
                <a:gd name="T76" fmla="*/ 44 w 132"/>
                <a:gd name="T77" fmla="*/ 48 h 67"/>
                <a:gd name="T78" fmla="*/ 56 w 132"/>
                <a:gd name="T79" fmla="*/ 38 h 67"/>
                <a:gd name="T80" fmla="*/ 50 w 132"/>
                <a:gd name="T81" fmla="*/ 67 h 67"/>
                <a:gd name="T82" fmla="*/ 60 w 132"/>
                <a:gd name="T83" fmla="*/ 67 h 67"/>
                <a:gd name="T84" fmla="*/ 67 w 132"/>
                <a:gd name="T85" fmla="*/ 55 h 67"/>
                <a:gd name="T86" fmla="*/ 74 w 132"/>
                <a:gd name="T87" fmla="*/ 67 h 67"/>
                <a:gd name="T88" fmla="*/ 84 w 132"/>
                <a:gd name="T89" fmla="*/ 67 h 67"/>
                <a:gd name="T90" fmla="*/ 78 w 132"/>
                <a:gd name="T91" fmla="*/ 38 h 67"/>
                <a:gd name="T92" fmla="*/ 90 w 132"/>
                <a:gd name="T93" fmla="*/ 48 h 67"/>
                <a:gd name="T94" fmla="*/ 92 w 132"/>
                <a:gd name="T95" fmla="*/ 47 h 67"/>
                <a:gd name="T96" fmla="*/ 74 w 132"/>
                <a:gd name="T97" fmla="*/ 18 h 67"/>
                <a:gd name="T98" fmla="*/ 77 w 132"/>
                <a:gd name="T99" fmla="*/ 10 h 67"/>
                <a:gd name="T100" fmla="*/ 67 w 132"/>
                <a:gd name="T10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67">
                  <a:moveTo>
                    <a:pt x="114" y="26"/>
                  </a:moveTo>
                  <a:cubicBezTo>
                    <a:pt x="111" y="26"/>
                    <a:pt x="108" y="29"/>
                    <a:pt x="108" y="32"/>
                  </a:cubicBezTo>
                  <a:cubicBezTo>
                    <a:pt x="108" y="34"/>
                    <a:pt x="109" y="36"/>
                    <a:pt x="110" y="37"/>
                  </a:cubicBezTo>
                  <a:cubicBezTo>
                    <a:pt x="104" y="40"/>
                    <a:pt x="96" y="53"/>
                    <a:pt x="99" y="55"/>
                  </a:cubicBezTo>
                  <a:cubicBezTo>
                    <a:pt x="99" y="55"/>
                    <a:pt x="100" y="55"/>
                    <a:pt x="100" y="55"/>
                  </a:cubicBezTo>
                  <a:cubicBezTo>
                    <a:pt x="102" y="55"/>
                    <a:pt x="105" y="52"/>
                    <a:pt x="107" y="49"/>
                  </a:cubicBezTo>
                  <a:cubicBezTo>
                    <a:pt x="106" y="55"/>
                    <a:pt x="105" y="62"/>
                    <a:pt x="104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4"/>
                    <a:pt x="112" y="60"/>
                    <a:pt x="114" y="60"/>
                  </a:cubicBezTo>
                  <a:cubicBezTo>
                    <a:pt x="116" y="60"/>
                    <a:pt x="119" y="64"/>
                    <a:pt x="119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2"/>
                    <a:pt x="123" y="55"/>
                    <a:pt x="121" y="49"/>
                  </a:cubicBezTo>
                  <a:cubicBezTo>
                    <a:pt x="123" y="52"/>
                    <a:pt x="126" y="55"/>
                    <a:pt x="128" y="55"/>
                  </a:cubicBezTo>
                  <a:cubicBezTo>
                    <a:pt x="129" y="55"/>
                    <a:pt x="129" y="55"/>
                    <a:pt x="130" y="55"/>
                  </a:cubicBezTo>
                  <a:cubicBezTo>
                    <a:pt x="132" y="53"/>
                    <a:pt x="125" y="40"/>
                    <a:pt x="118" y="37"/>
                  </a:cubicBezTo>
                  <a:cubicBezTo>
                    <a:pt x="120" y="36"/>
                    <a:pt x="121" y="34"/>
                    <a:pt x="121" y="32"/>
                  </a:cubicBezTo>
                  <a:cubicBezTo>
                    <a:pt x="121" y="29"/>
                    <a:pt x="118" y="26"/>
                    <a:pt x="114" y="26"/>
                  </a:cubicBezTo>
                  <a:moveTo>
                    <a:pt x="18" y="26"/>
                  </a:moveTo>
                  <a:cubicBezTo>
                    <a:pt x="14" y="26"/>
                    <a:pt x="11" y="29"/>
                    <a:pt x="11" y="32"/>
                  </a:cubicBezTo>
                  <a:cubicBezTo>
                    <a:pt x="11" y="34"/>
                    <a:pt x="12" y="36"/>
                    <a:pt x="13" y="37"/>
                  </a:cubicBezTo>
                  <a:cubicBezTo>
                    <a:pt x="7" y="40"/>
                    <a:pt x="0" y="53"/>
                    <a:pt x="2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6" y="55"/>
                    <a:pt x="8" y="52"/>
                    <a:pt x="11" y="49"/>
                  </a:cubicBezTo>
                  <a:cubicBezTo>
                    <a:pt x="9" y="55"/>
                    <a:pt x="8" y="62"/>
                    <a:pt x="7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4"/>
                    <a:pt x="15" y="60"/>
                    <a:pt x="18" y="60"/>
                  </a:cubicBezTo>
                  <a:cubicBezTo>
                    <a:pt x="20" y="60"/>
                    <a:pt x="22" y="64"/>
                    <a:pt x="22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2"/>
                    <a:pt x="26" y="55"/>
                    <a:pt x="24" y="49"/>
                  </a:cubicBezTo>
                  <a:cubicBezTo>
                    <a:pt x="27" y="52"/>
                    <a:pt x="29" y="55"/>
                    <a:pt x="32" y="55"/>
                  </a:cubicBezTo>
                  <a:cubicBezTo>
                    <a:pt x="32" y="55"/>
                    <a:pt x="33" y="55"/>
                    <a:pt x="33" y="55"/>
                  </a:cubicBezTo>
                  <a:cubicBezTo>
                    <a:pt x="35" y="53"/>
                    <a:pt x="28" y="40"/>
                    <a:pt x="22" y="37"/>
                  </a:cubicBezTo>
                  <a:cubicBezTo>
                    <a:pt x="23" y="36"/>
                    <a:pt x="24" y="34"/>
                    <a:pt x="24" y="32"/>
                  </a:cubicBezTo>
                  <a:cubicBezTo>
                    <a:pt x="24" y="29"/>
                    <a:pt x="21" y="26"/>
                    <a:pt x="18" y="26"/>
                  </a:cubicBezTo>
                  <a:moveTo>
                    <a:pt x="67" y="0"/>
                  </a:moveTo>
                  <a:cubicBezTo>
                    <a:pt x="61" y="0"/>
                    <a:pt x="57" y="5"/>
                    <a:pt x="57" y="10"/>
                  </a:cubicBezTo>
                  <a:cubicBezTo>
                    <a:pt x="57" y="14"/>
                    <a:pt x="58" y="17"/>
                    <a:pt x="60" y="18"/>
                  </a:cubicBezTo>
                  <a:cubicBezTo>
                    <a:pt x="50" y="22"/>
                    <a:pt x="38" y="43"/>
                    <a:pt x="42" y="47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8" y="48"/>
                    <a:pt x="52" y="43"/>
                    <a:pt x="56" y="38"/>
                  </a:cubicBezTo>
                  <a:cubicBezTo>
                    <a:pt x="53" y="47"/>
                    <a:pt x="51" y="58"/>
                    <a:pt x="5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2"/>
                    <a:pt x="63" y="55"/>
                    <a:pt x="67" y="55"/>
                  </a:cubicBezTo>
                  <a:cubicBezTo>
                    <a:pt x="71" y="55"/>
                    <a:pt x="74" y="62"/>
                    <a:pt x="7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3" y="58"/>
                    <a:pt x="81" y="47"/>
                    <a:pt x="78" y="38"/>
                  </a:cubicBezTo>
                  <a:cubicBezTo>
                    <a:pt x="82" y="43"/>
                    <a:pt x="87" y="48"/>
                    <a:pt x="90" y="48"/>
                  </a:cubicBezTo>
                  <a:cubicBezTo>
                    <a:pt x="91" y="48"/>
                    <a:pt x="91" y="48"/>
                    <a:pt x="92" y="47"/>
                  </a:cubicBezTo>
                  <a:cubicBezTo>
                    <a:pt x="96" y="43"/>
                    <a:pt x="84" y="22"/>
                    <a:pt x="74" y="18"/>
                  </a:cubicBezTo>
                  <a:cubicBezTo>
                    <a:pt x="76" y="17"/>
                    <a:pt x="77" y="14"/>
                    <a:pt x="77" y="10"/>
                  </a:cubicBezTo>
                  <a:cubicBezTo>
                    <a:pt x="77" y="5"/>
                    <a:pt x="73" y="0"/>
                    <a:pt x="6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</a:endParaRPr>
            </a:p>
          </p:txBody>
        </p:sp>
      </p:grpSp>
      <p:sp>
        <p:nvSpPr>
          <p:cNvPr id="323" name="文本框 322"/>
          <p:cNvSpPr txBox="1"/>
          <p:nvPr/>
        </p:nvSpPr>
        <p:spPr>
          <a:xfrm>
            <a:off x="1665536" y="3692568"/>
            <a:ext cx="12496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  <a:cs typeface="+mn-ea"/>
              </a:rPr>
              <a:t>教师用户</a:t>
            </a:r>
            <a:endParaRPr lang="zh-CN" altLang="en-US" sz="1400" dirty="0">
              <a:latin typeface="+mn-ea"/>
              <a:cs typeface="+mn-ea"/>
            </a:endParaRPr>
          </a:p>
          <a:p>
            <a:r>
              <a:rPr lang="zh-CN" altLang="en-US" sz="1400" dirty="0">
                <a:latin typeface="+mn-ea"/>
                <a:cs typeface="+mn-ea"/>
              </a:rPr>
              <a:t>解答学生疑问</a:t>
            </a:r>
            <a:endParaRPr lang="zh-CN" altLang="en-US" sz="1400" dirty="0">
              <a:latin typeface="+mn-ea"/>
              <a:cs typeface="+mn-ea"/>
            </a:endParaRPr>
          </a:p>
          <a:p>
            <a:r>
              <a:rPr lang="zh-CN" altLang="en-US" sz="1400" dirty="0">
                <a:latin typeface="+mn-ea"/>
                <a:cs typeface="+mn-ea"/>
              </a:rPr>
              <a:t>管理系统资料</a:t>
            </a:r>
            <a:endParaRPr lang="zh-CN" altLang="en-US" sz="1400" dirty="0">
              <a:latin typeface="+mn-ea"/>
              <a:cs typeface="+mn-ea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1121022" y="3669484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cs typeface="+mn-ea"/>
              </a:rPr>
              <a:t>01</a:t>
            </a:r>
            <a:endParaRPr lang="zh-CN" altLang="en-US" sz="3000" dirty="0">
              <a:cs typeface="+mn-ea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5001171" y="1068697"/>
            <a:ext cx="1420236" cy="760320"/>
            <a:chOff x="3907315" y="1526529"/>
            <a:chExt cx="1893647" cy="1013758"/>
          </a:xfrm>
        </p:grpSpPr>
        <p:sp>
          <p:nvSpPr>
            <p:cNvPr id="329" name="文本框 328"/>
            <p:cNvSpPr txBox="1"/>
            <p:nvPr/>
          </p:nvSpPr>
          <p:spPr>
            <a:xfrm>
              <a:off x="4608856" y="1557308"/>
              <a:ext cx="1192106" cy="98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+mn-ea"/>
                  <a:cs typeface="+mn-ea"/>
                </a:rPr>
                <a:t>学生用户</a:t>
              </a:r>
              <a:endParaRPr lang="zh-CN" altLang="en-US" sz="1400" dirty="0">
                <a:latin typeface="+mn-ea"/>
                <a:cs typeface="+mn-ea"/>
              </a:endParaRPr>
            </a:p>
            <a:p>
              <a:r>
                <a:rPr lang="zh-CN" altLang="en-US" sz="1400" dirty="0">
                  <a:latin typeface="+mn-ea"/>
                  <a:cs typeface="+mn-ea"/>
                </a:rPr>
                <a:t>学习交流</a:t>
              </a:r>
              <a:endParaRPr lang="zh-CN" altLang="en-US" sz="1400" dirty="0">
                <a:latin typeface="+mn-ea"/>
                <a:cs typeface="+mn-ea"/>
              </a:endParaRPr>
            </a:p>
            <a:p>
              <a:r>
                <a:rPr lang="zh-CN" altLang="en-US" sz="1400" dirty="0">
                  <a:latin typeface="+mn-ea"/>
                  <a:cs typeface="+mn-ea"/>
                </a:rPr>
                <a:t>作业提交</a:t>
              </a:r>
              <a:endParaRPr lang="zh-CN" altLang="en-US" sz="1400" dirty="0">
                <a:latin typeface="+mn-ea"/>
                <a:cs typeface="+mn-ea"/>
              </a:endParaRPr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3907315" y="1526529"/>
              <a:ext cx="81475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>
                  <a:cs typeface="+mn-ea"/>
                </a:rPr>
                <a:t>02</a:t>
              </a:r>
              <a:endParaRPr lang="zh-CN" altLang="en-US" sz="3000" dirty="0">
                <a:cs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67275 0.25154 L -0.67275 0.25185 C -0.65313 0.23889 -0.64705 0.23364 -0.62691 0.22562 C -0.60678 0.21759 -0.58612 0.21389 -0.5665 0.2034 C -0.53212 0.18457 -0.49757 0.16451 -0.46233 0.15154 C -0.44514 0.14506 -0.42761 0.14167 -0.41025 0.13673 C -0.26563 0.05401 -0.43039 0.14259 -0.30209 0.08858 C -0.23612 0.06049 -0.30799 0.07469 -0.24566 0.06636 C -0.22657 0.05988 -0.22518 0.05895 -0.20816 0.05525 C -0.19723 0.05247 -0.18594 0.05154 -0.17483 0.04784 C -0.17153 0.04661 -0.16806 0.04537 -0.16441 0.04414 C -0.15608 0.04043 -0.14792 0.03549 -0.13959 0.03302 C -0.10921 0.02315 -0.12431 0.02685 -0.09357 0.02191 C -0.07187 0.00895 -0.08993 0.01759 -0.06025 0.0108 C -0.05695 0.00988 -0.05348 0.00772 -0.04999 0.0071 C -0.04237 0.00525 -0.03473 0.00463 -0.02709 0.0034 C -0.00329 -0.00093 -0.01579 -0.00031 5E-6 -0.00031 L 5E-6 -2.46914E-7 " pathEditMode="relative" rAng="0" ptsTypes="AAAAAAAAAAAAAAAAAA">
                                      <p:cBhvr>
                                        <p:cTn id="24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125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275 0.25154 L -0.67275 0.25185 C -0.65313 0.23889 -0.64705 0.23364 -0.62691 0.22562 C -0.60678 0.21759 -0.58612 0.21389 -0.5665 0.2034 C -0.53212 0.18457 -0.49757 0.16451 -0.46233 0.15154 C -0.44514 0.14506 -0.42761 0.14167 -0.41025 0.13673 C -0.26563 0.05401 -0.43039 0.14259 -0.30191 0.08858 C -0.23594 0.06049 -0.30799 0.07469 -0.24566 0.06636 C -0.22657 0.05988 -0.22518 0.05895 -0.20816 0.05525 C -0.19723 0.05247 -0.18594 0.05154 -0.17483 0.04784 C -0.17153 0.04661 -0.16806 0.04537 -0.16441 0.04414 C -0.15608 0.04043 -0.14792 0.03549 -0.13959 0.03302 C -0.10921 0.02315 -0.12431 0.02685 -0.09358 0.02191 C -0.07188 0.00895 -0.08993 0.01759 -0.06025 0.0108 C -0.05694 0.00988 -0.05347 0.00772 -0.05 0.0071 C -0.04237 0.00525 -0.03473 0.00463 -0.02708 0.0034 C -0.00329 -0.00093 -0.0158 -0.00031 5E-6 -0.00031 L 5E-6 -2.46914E-7 " pathEditMode="relative" rAng="0" ptsTypes="AAAAAAAAAAAAAAAAAA">
                                      <p:cBhvr>
                                        <p:cTn id="26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46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6" grpId="0"/>
      <p:bldP spid="323" grpId="0"/>
      <p:bldP spid="3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91621" y="142896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+mn-ea"/>
                <a:cs typeface="+mn-ea"/>
              </a:rPr>
              <a:t>系统实现</a:t>
            </a:r>
            <a:endParaRPr lang="zh-CN" altLang="en-US" sz="2000" b="1" spc="300" dirty="0" smtClean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25422" y="204452"/>
            <a:ext cx="25952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system implementation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89792" y="224865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sp>
        <p:nvSpPr>
          <p:cNvPr id="81" name="Freeform 27"/>
          <p:cNvSpPr/>
          <p:nvPr/>
        </p:nvSpPr>
        <p:spPr bwMode="auto">
          <a:xfrm>
            <a:off x="2568576" y="1476414"/>
            <a:ext cx="1580065" cy="1346729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00B0F0"/>
          </a:solidFill>
          <a:ln w="19050"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100" b="1">
              <a:solidFill>
                <a:srgbClr val="FF000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2" name="Freeform 28"/>
          <p:cNvSpPr/>
          <p:nvPr/>
        </p:nvSpPr>
        <p:spPr bwMode="auto">
          <a:xfrm>
            <a:off x="1768049" y="1476415"/>
            <a:ext cx="2380591" cy="2147567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00B0F0"/>
          </a:solidFill>
          <a:ln w="19050"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100" b="1">
              <a:solidFill>
                <a:srgbClr val="FF000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3" name="Freeform 29"/>
          <p:cNvSpPr/>
          <p:nvPr/>
        </p:nvSpPr>
        <p:spPr bwMode="auto">
          <a:xfrm>
            <a:off x="1008402" y="1531927"/>
            <a:ext cx="3157131" cy="2927410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00B0F0"/>
          </a:solidFill>
          <a:ln w="19050"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100" b="1">
              <a:solidFill>
                <a:srgbClr val="FF000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4" name="Oval 22"/>
          <p:cNvSpPr>
            <a:spLocks noChangeArrowheads="1"/>
          </p:cNvSpPr>
          <p:nvPr/>
        </p:nvSpPr>
        <p:spPr bwMode="auto">
          <a:xfrm>
            <a:off x="3407528" y="789552"/>
            <a:ext cx="1181301" cy="1184762"/>
          </a:xfrm>
          <a:prstGeom prst="ellipse">
            <a:avLst/>
          </a:prstGeom>
          <a:solidFill>
            <a:srgbClr val="00B0F0"/>
          </a:soli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视频点播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H="1">
            <a:off x="386004" y="1383432"/>
            <a:ext cx="2867569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 sz="1015">
              <a:cs typeface="+mn-ea"/>
            </a:endParaRPr>
          </a:p>
        </p:txBody>
      </p:sp>
      <p:sp>
        <p:nvSpPr>
          <p:cNvPr id="86" name="Freeform 24"/>
          <p:cNvSpPr>
            <a:spLocks noEditPoints="1"/>
          </p:cNvSpPr>
          <p:nvPr/>
        </p:nvSpPr>
        <p:spPr bwMode="auto">
          <a:xfrm>
            <a:off x="2469636" y="1221466"/>
            <a:ext cx="332803" cy="332933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00B0F0"/>
          </a:solidFill>
          <a:ln w="19050"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100" b="1">
              <a:solidFill>
                <a:srgbClr val="FF000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7" name="Freeform 25"/>
          <p:cNvSpPr>
            <a:spLocks noEditPoints="1"/>
          </p:cNvSpPr>
          <p:nvPr/>
        </p:nvSpPr>
        <p:spPr bwMode="auto">
          <a:xfrm>
            <a:off x="1690095" y="1221466"/>
            <a:ext cx="335802" cy="332933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00B0F0"/>
          </a:solidFill>
          <a:ln w="19050"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100" b="1">
              <a:solidFill>
                <a:srgbClr val="FF000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8" name="Freeform 26"/>
          <p:cNvSpPr>
            <a:spLocks noEditPoints="1"/>
          </p:cNvSpPr>
          <p:nvPr/>
        </p:nvSpPr>
        <p:spPr bwMode="auto">
          <a:xfrm>
            <a:off x="913555" y="1221466"/>
            <a:ext cx="338799" cy="332933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00B0F0"/>
          </a:solidFill>
          <a:ln w="19050">
            <a:noFill/>
          </a:ln>
          <a:effectLst/>
        </p:spPr>
        <p:txBody>
          <a:bodyPr vert="horz" wrap="square" lIns="68553" tIns="34277" rIns="68553" bIns="34277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100" b="1">
              <a:solidFill>
                <a:srgbClr val="FF000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4199455" y="1909990"/>
            <a:ext cx="513548" cy="1122332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50" b="1" dirty="0">
                <a:latin typeface="Arial" panose="020B0604020202020204" pitchFamily="34" charset="0"/>
                <a:cs typeface="+mn-ea"/>
              </a:rPr>
              <a:t>A</a:t>
            </a:r>
            <a:endParaRPr lang="zh-CN" altLang="en-US" sz="4050" b="1" dirty="0">
              <a:latin typeface="Arial" panose="020B0604020202020204" pitchFamily="34" charset="0"/>
              <a:cs typeface="+mn-ea"/>
            </a:endParaRPr>
          </a:p>
        </p:txBody>
      </p:sp>
      <p:sp>
        <p:nvSpPr>
          <p:cNvPr id="90" name="TextBox 23"/>
          <p:cNvSpPr txBox="1"/>
          <p:nvPr/>
        </p:nvSpPr>
        <p:spPr>
          <a:xfrm>
            <a:off x="4204336" y="3053688"/>
            <a:ext cx="513548" cy="692471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r>
              <a:rPr lang="en-US" altLang="zh-CN" sz="4050" b="1" dirty="0">
                <a:latin typeface="Arial" panose="020B0604020202020204" pitchFamily="34" charset="0"/>
                <a:cs typeface="+mn-ea"/>
              </a:rPr>
              <a:t>B</a:t>
            </a:r>
            <a:endParaRPr lang="zh-CN" altLang="en-US" sz="4050" b="1" dirty="0">
              <a:latin typeface="Arial" panose="020B0604020202020204" pitchFamily="34" charset="0"/>
              <a:cs typeface="+mn-ea"/>
            </a:endParaRPr>
          </a:p>
        </p:txBody>
      </p:sp>
      <p:sp>
        <p:nvSpPr>
          <p:cNvPr id="91" name="TextBox 24"/>
          <p:cNvSpPr txBox="1"/>
          <p:nvPr/>
        </p:nvSpPr>
        <p:spPr>
          <a:xfrm>
            <a:off x="4204336" y="3863778"/>
            <a:ext cx="513548" cy="692471"/>
          </a:xfrm>
          <a:prstGeom prst="rect">
            <a:avLst/>
          </a:prstGeom>
          <a:noFill/>
        </p:spPr>
        <p:txBody>
          <a:bodyPr wrap="none" lIns="68553" tIns="34277" rIns="68553" bIns="34277" rtlCol="0" anchor="ctr">
            <a:spAutoFit/>
          </a:bodyPr>
          <a:lstStyle/>
          <a:p>
            <a:r>
              <a:rPr lang="en-US" altLang="zh-CN" sz="4050" b="1" dirty="0">
                <a:latin typeface="Arial" panose="020B0604020202020204" pitchFamily="34" charset="0"/>
                <a:cs typeface="+mn-ea"/>
              </a:rPr>
              <a:t>C</a:t>
            </a:r>
            <a:endParaRPr lang="zh-CN" altLang="en-US" sz="4050" b="1" dirty="0">
              <a:latin typeface="Arial" panose="020B0604020202020204" pitchFamily="34" charset="0"/>
              <a:cs typeface="+mn-ea"/>
            </a:endParaRPr>
          </a:p>
        </p:txBody>
      </p:sp>
      <p:sp>
        <p:nvSpPr>
          <p:cNvPr id="92" name="TextBox 25"/>
          <p:cNvSpPr txBox="1"/>
          <p:nvPr/>
        </p:nvSpPr>
        <p:spPr>
          <a:xfrm>
            <a:off x="4787345" y="2319471"/>
            <a:ext cx="3746535" cy="60579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latin typeface="+mn-ea"/>
                <a:cs typeface="+mn-ea"/>
              </a:rPr>
              <a:t>使用编译好的nginx + rtmp作为流媒体服务器，支持视频点播。在http://nginx-win.ecsds.eu/download/下载nginx 1.7.11.3 Gryphon。这个版本是唯一在windows上编译好的支持视频点播的版本。</a:t>
            </a:r>
            <a:endParaRPr lang="zh-CN" altLang="en-US" sz="900">
              <a:latin typeface="+mn-ea"/>
              <a:cs typeface="+mn-ea"/>
            </a:endParaRPr>
          </a:p>
        </p:txBody>
      </p:sp>
      <p:sp>
        <p:nvSpPr>
          <p:cNvPr id="93" name="TextBox 26"/>
          <p:cNvSpPr txBox="1"/>
          <p:nvPr/>
        </p:nvSpPr>
        <p:spPr>
          <a:xfrm>
            <a:off x="4787345" y="3132151"/>
            <a:ext cx="3746535" cy="60579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latin typeface="+mn-ea"/>
                <a:cs typeface="+mn-ea"/>
              </a:rPr>
              <a:t>修改nginx配置文件conf\nginx.conf，添加下列内容，将路径D:/share作为视频服务器的存放路径。rtmp { server { listen 1935; chunk_size 4096; application playback { play d:/share; } } }</a:t>
            </a:r>
            <a:endParaRPr lang="zh-CN" altLang="en-US" sz="900">
              <a:latin typeface="+mn-ea"/>
              <a:cs typeface="+mn-ea"/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4787345" y="3974477"/>
            <a:ext cx="3746535" cy="246380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latin typeface="+mn-ea"/>
                <a:cs typeface="+mn-ea"/>
              </a:rPr>
              <a:t>使用video.js提供的支持播放视频。浏览器需要允许使用flash。</a:t>
            </a:r>
            <a:endParaRPr lang="zh-CN" altLang="en-US" sz="9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8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926" y="145117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B0F0"/>
                </a:solidFill>
                <a:latin typeface="+mn-ea"/>
                <a:cs typeface="+mn-ea"/>
              </a:rPr>
              <a:t>系统实现</a:t>
            </a:r>
            <a:endParaRPr lang="zh-CN" altLang="en-US" sz="2000" b="1" spc="300" dirty="0">
              <a:solidFill>
                <a:srgbClr val="00B0F0"/>
              </a:solidFill>
              <a:latin typeface="+mn-ea"/>
              <a:cs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5889" y="206673"/>
            <a:ext cx="26117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  <a:latin typeface="+mn-ea"/>
                <a:cs typeface="+mn-ea"/>
              </a:defRPr>
            </a:lvl1pPr>
          </a:lstStyle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System implementation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421097" y="227086"/>
            <a:ext cx="0" cy="20859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</a:rPr>
              <a:t>延时符</a:t>
            </a:r>
            <a:endParaRPr lang="zh-CN" altLang="en-US" dirty="0">
              <a:cs typeface="+mn-ea"/>
            </a:endParaRPr>
          </a:p>
        </p:txBody>
      </p: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4345782" y="2776028"/>
            <a:ext cx="454819" cy="457200"/>
          </a:xfrm>
          <a:prstGeom prst="ellipse">
            <a:avLst/>
          </a:prstGeom>
          <a:solidFill>
            <a:srgbClr val="77777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1" name="Freeform 6"/>
          <p:cNvSpPr/>
          <p:nvPr/>
        </p:nvSpPr>
        <p:spPr bwMode="auto">
          <a:xfrm>
            <a:off x="3257550" y="1692559"/>
            <a:ext cx="1168004" cy="1391841"/>
          </a:xfrm>
          <a:custGeom>
            <a:avLst/>
            <a:gdLst>
              <a:gd name="T0" fmla="*/ 414 w 414"/>
              <a:gd name="T1" fmla="*/ 150 h 493"/>
              <a:gd name="T2" fmla="*/ 374 w 414"/>
              <a:gd name="T3" fmla="*/ 88 h 493"/>
              <a:gd name="T4" fmla="*/ 411 w 414"/>
              <a:gd name="T5" fmla="*/ 0 h 493"/>
              <a:gd name="T6" fmla="*/ 207 w 414"/>
              <a:gd name="T7" fmla="*/ 75 h 493"/>
              <a:gd name="T8" fmla="*/ 59 w 414"/>
              <a:gd name="T9" fmla="*/ 152 h 493"/>
              <a:gd name="T10" fmla="*/ 56 w 414"/>
              <a:gd name="T11" fmla="*/ 241 h 493"/>
              <a:gd name="T12" fmla="*/ 0 w 414"/>
              <a:gd name="T13" fmla="*/ 458 h 493"/>
              <a:gd name="T14" fmla="*/ 82 w 414"/>
              <a:gd name="T15" fmla="*/ 493 h 493"/>
              <a:gd name="T16" fmla="*/ 149 w 414"/>
              <a:gd name="T17" fmla="*/ 449 h 493"/>
              <a:gd name="T18" fmla="*/ 178 w 414"/>
              <a:gd name="T19" fmla="*/ 330 h 493"/>
              <a:gd name="T20" fmla="*/ 298 w 414"/>
              <a:gd name="T21" fmla="*/ 251 h 493"/>
              <a:gd name="T22" fmla="*/ 307 w 414"/>
              <a:gd name="T23" fmla="*/ 188 h 493"/>
              <a:gd name="T24" fmla="*/ 414 w 414"/>
              <a:gd name="T25" fmla="*/ 15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" h="493">
                <a:moveTo>
                  <a:pt x="414" y="150"/>
                </a:moveTo>
                <a:cubicBezTo>
                  <a:pt x="374" y="88"/>
                  <a:pt x="374" y="88"/>
                  <a:pt x="374" y="88"/>
                </a:cubicBezTo>
                <a:cubicBezTo>
                  <a:pt x="411" y="0"/>
                  <a:pt x="411" y="0"/>
                  <a:pt x="411" y="0"/>
                </a:cubicBezTo>
                <a:cubicBezTo>
                  <a:pt x="336" y="9"/>
                  <a:pt x="266" y="35"/>
                  <a:pt x="207" y="75"/>
                </a:cubicBezTo>
                <a:cubicBezTo>
                  <a:pt x="147" y="62"/>
                  <a:pt x="84" y="93"/>
                  <a:pt x="59" y="152"/>
                </a:cubicBezTo>
                <a:cubicBezTo>
                  <a:pt x="47" y="182"/>
                  <a:pt x="47" y="213"/>
                  <a:pt x="56" y="241"/>
                </a:cubicBezTo>
                <a:cubicBezTo>
                  <a:pt x="21" y="306"/>
                  <a:pt x="1" y="380"/>
                  <a:pt x="0" y="458"/>
                </a:cubicBezTo>
                <a:cubicBezTo>
                  <a:pt x="82" y="493"/>
                  <a:pt x="82" y="493"/>
                  <a:pt x="82" y="493"/>
                </a:cubicBezTo>
                <a:cubicBezTo>
                  <a:pt x="149" y="449"/>
                  <a:pt x="149" y="449"/>
                  <a:pt x="149" y="449"/>
                </a:cubicBezTo>
                <a:cubicBezTo>
                  <a:pt x="151" y="407"/>
                  <a:pt x="161" y="367"/>
                  <a:pt x="178" y="330"/>
                </a:cubicBezTo>
                <a:cubicBezTo>
                  <a:pt x="229" y="331"/>
                  <a:pt x="277" y="301"/>
                  <a:pt x="298" y="251"/>
                </a:cubicBezTo>
                <a:cubicBezTo>
                  <a:pt x="306" y="230"/>
                  <a:pt x="309" y="209"/>
                  <a:pt x="307" y="188"/>
                </a:cubicBezTo>
                <a:cubicBezTo>
                  <a:pt x="339" y="169"/>
                  <a:pt x="375" y="156"/>
                  <a:pt x="414" y="15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2" name="Freeform 7"/>
          <p:cNvSpPr/>
          <p:nvPr/>
        </p:nvSpPr>
        <p:spPr bwMode="auto">
          <a:xfrm>
            <a:off x="4473179" y="1681843"/>
            <a:ext cx="1394222" cy="1116806"/>
          </a:xfrm>
          <a:custGeom>
            <a:avLst/>
            <a:gdLst>
              <a:gd name="T0" fmla="*/ 409 w 494"/>
              <a:gd name="T1" fmla="*/ 188 h 396"/>
              <a:gd name="T2" fmla="*/ 331 w 494"/>
              <a:gd name="T3" fmla="*/ 49 h 396"/>
              <a:gd name="T4" fmla="*/ 238 w 494"/>
              <a:gd name="T5" fmla="*/ 47 h 396"/>
              <a:gd name="T6" fmla="*/ 36 w 494"/>
              <a:gd name="T7" fmla="*/ 0 h 396"/>
              <a:gd name="T8" fmla="*/ 0 w 494"/>
              <a:gd name="T9" fmla="*/ 87 h 396"/>
              <a:gd name="T10" fmla="*/ 40 w 494"/>
              <a:gd name="T11" fmla="*/ 149 h 396"/>
              <a:gd name="T12" fmla="*/ 152 w 494"/>
              <a:gd name="T13" fmla="*/ 172 h 396"/>
              <a:gd name="T14" fmla="*/ 232 w 494"/>
              <a:gd name="T15" fmla="*/ 288 h 396"/>
              <a:gd name="T16" fmla="*/ 302 w 494"/>
              <a:gd name="T17" fmla="*/ 296 h 396"/>
              <a:gd name="T18" fmla="*/ 344 w 494"/>
              <a:gd name="T19" fmla="*/ 396 h 396"/>
              <a:gd name="T20" fmla="*/ 413 w 494"/>
              <a:gd name="T21" fmla="*/ 352 h 396"/>
              <a:gd name="T22" fmla="*/ 494 w 494"/>
              <a:gd name="T23" fmla="*/ 386 h 396"/>
              <a:gd name="T24" fmla="*/ 409 w 494"/>
              <a:gd name="T25" fmla="*/ 18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396">
                <a:moveTo>
                  <a:pt x="409" y="188"/>
                </a:moveTo>
                <a:cubicBezTo>
                  <a:pt x="418" y="131"/>
                  <a:pt x="387" y="72"/>
                  <a:pt x="331" y="49"/>
                </a:cubicBezTo>
                <a:cubicBezTo>
                  <a:pt x="300" y="36"/>
                  <a:pt x="267" y="36"/>
                  <a:pt x="238" y="47"/>
                </a:cubicBezTo>
                <a:cubicBezTo>
                  <a:pt x="177" y="17"/>
                  <a:pt x="108" y="1"/>
                  <a:pt x="36" y="0"/>
                </a:cubicBezTo>
                <a:cubicBezTo>
                  <a:pt x="0" y="87"/>
                  <a:pt x="0" y="87"/>
                  <a:pt x="0" y="87"/>
                </a:cubicBezTo>
                <a:cubicBezTo>
                  <a:pt x="40" y="149"/>
                  <a:pt x="40" y="149"/>
                  <a:pt x="40" y="149"/>
                </a:cubicBezTo>
                <a:cubicBezTo>
                  <a:pt x="80" y="150"/>
                  <a:pt x="117" y="158"/>
                  <a:pt x="152" y="172"/>
                </a:cubicBezTo>
                <a:cubicBezTo>
                  <a:pt x="154" y="221"/>
                  <a:pt x="183" y="268"/>
                  <a:pt x="232" y="288"/>
                </a:cubicBezTo>
                <a:cubicBezTo>
                  <a:pt x="255" y="297"/>
                  <a:pt x="279" y="300"/>
                  <a:pt x="302" y="296"/>
                </a:cubicBezTo>
                <a:cubicBezTo>
                  <a:pt x="322" y="326"/>
                  <a:pt x="336" y="360"/>
                  <a:pt x="344" y="396"/>
                </a:cubicBezTo>
                <a:cubicBezTo>
                  <a:pt x="413" y="352"/>
                  <a:pt x="413" y="352"/>
                  <a:pt x="413" y="352"/>
                </a:cubicBezTo>
                <a:cubicBezTo>
                  <a:pt x="494" y="386"/>
                  <a:pt x="494" y="386"/>
                  <a:pt x="494" y="386"/>
                </a:cubicBezTo>
                <a:cubicBezTo>
                  <a:pt x="481" y="312"/>
                  <a:pt x="451" y="245"/>
                  <a:pt x="409" y="1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3" name="Freeform 8"/>
          <p:cNvSpPr/>
          <p:nvPr/>
        </p:nvSpPr>
        <p:spPr bwMode="auto">
          <a:xfrm>
            <a:off x="4749404" y="2833178"/>
            <a:ext cx="1146572" cy="1460897"/>
          </a:xfrm>
          <a:custGeom>
            <a:avLst/>
            <a:gdLst>
              <a:gd name="T0" fmla="*/ 370 w 406"/>
              <a:gd name="T1" fmla="*/ 330 h 518"/>
              <a:gd name="T2" fmla="*/ 370 w 406"/>
              <a:gd name="T3" fmla="*/ 231 h 518"/>
              <a:gd name="T4" fmla="*/ 402 w 406"/>
              <a:gd name="T5" fmla="*/ 35 h 518"/>
              <a:gd name="T6" fmla="*/ 320 w 406"/>
              <a:gd name="T7" fmla="*/ 0 h 518"/>
              <a:gd name="T8" fmla="*/ 254 w 406"/>
              <a:gd name="T9" fmla="*/ 43 h 518"/>
              <a:gd name="T10" fmla="*/ 240 w 406"/>
              <a:gd name="T11" fmla="*/ 152 h 518"/>
              <a:gd name="T12" fmla="*/ 132 w 406"/>
              <a:gd name="T13" fmla="*/ 231 h 518"/>
              <a:gd name="T14" fmla="*/ 126 w 406"/>
              <a:gd name="T15" fmla="*/ 313 h 518"/>
              <a:gd name="T16" fmla="*/ 0 w 406"/>
              <a:gd name="T17" fmla="*/ 369 h 518"/>
              <a:gd name="T18" fmla="*/ 47 w 406"/>
              <a:gd name="T19" fmla="*/ 441 h 518"/>
              <a:gd name="T20" fmla="*/ 14 w 406"/>
              <a:gd name="T21" fmla="*/ 518 h 518"/>
              <a:gd name="T22" fmla="*/ 243 w 406"/>
              <a:gd name="T23" fmla="*/ 410 h 518"/>
              <a:gd name="T24" fmla="*/ 370 w 406"/>
              <a:gd name="T25" fmla="*/ 3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6" h="518">
                <a:moveTo>
                  <a:pt x="370" y="330"/>
                </a:moveTo>
                <a:cubicBezTo>
                  <a:pt x="384" y="297"/>
                  <a:pt x="383" y="261"/>
                  <a:pt x="370" y="231"/>
                </a:cubicBezTo>
                <a:cubicBezTo>
                  <a:pt x="394" y="170"/>
                  <a:pt x="406" y="104"/>
                  <a:pt x="402" y="35"/>
                </a:cubicBezTo>
                <a:cubicBezTo>
                  <a:pt x="320" y="0"/>
                  <a:pt x="320" y="0"/>
                  <a:pt x="320" y="0"/>
                </a:cubicBezTo>
                <a:cubicBezTo>
                  <a:pt x="254" y="43"/>
                  <a:pt x="254" y="43"/>
                  <a:pt x="254" y="43"/>
                </a:cubicBezTo>
                <a:cubicBezTo>
                  <a:pt x="256" y="81"/>
                  <a:pt x="251" y="118"/>
                  <a:pt x="240" y="152"/>
                </a:cubicBezTo>
                <a:cubicBezTo>
                  <a:pt x="194" y="156"/>
                  <a:pt x="151" y="185"/>
                  <a:pt x="132" y="231"/>
                </a:cubicBezTo>
                <a:cubicBezTo>
                  <a:pt x="121" y="258"/>
                  <a:pt x="120" y="287"/>
                  <a:pt x="126" y="313"/>
                </a:cubicBezTo>
                <a:cubicBezTo>
                  <a:pt x="90" y="340"/>
                  <a:pt x="47" y="360"/>
                  <a:pt x="0" y="369"/>
                </a:cubicBezTo>
                <a:cubicBezTo>
                  <a:pt x="47" y="441"/>
                  <a:pt x="47" y="441"/>
                  <a:pt x="47" y="441"/>
                </a:cubicBezTo>
                <a:cubicBezTo>
                  <a:pt x="14" y="518"/>
                  <a:pt x="14" y="518"/>
                  <a:pt x="14" y="518"/>
                </a:cubicBezTo>
                <a:cubicBezTo>
                  <a:pt x="102" y="503"/>
                  <a:pt x="180" y="465"/>
                  <a:pt x="243" y="410"/>
                </a:cubicBezTo>
                <a:cubicBezTo>
                  <a:pt x="297" y="413"/>
                  <a:pt x="349" y="382"/>
                  <a:pt x="370" y="3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4" name="Freeform 9"/>
          <p:cNvSpPr/>
          <p:nvPr/>
        </p:nvSpPr>
        <p:spPr bwMode="auto">
          <a:xfrm>
            <a:off x="3265885" y="3123690"/>
            <a:ext cx="1456135" cy="1196579"/>
          </a:xfrm>
          <a:custGeom>
            <a:avLst/>
            <a:gdLst>
              <a:gd name="T0" fmla="*/ 470 w 516"/>
              <a:gd name="T1" fmla="*/ 272 h 424"/>
              <a:gd name="T2" fmla="*/ 339 w 516"/>
              <a:gd name="T3" fmla="*/ 247 h 424"/>
              <a:gd name="T4" fmla="*/ 259 w 516"/>
              <a:gd name="T5" fmla="*/ 136 h 424"/>
              <a:gd name="T6" fmla="*/ 196 w 516"/>
              <a:gd name="T7" fmla="*/ 127 h 424"/>
              <a:gd name="T8" fmla="*/ 149 w 516"/>
              <a:gd name="T9" fmla="*/ 0 h 424"/>
              <a:gd name="T10" fmla="*/ 84 w 516"/>
              <a:gd name="T11" fmla="*/ 42 h 424"/>
              <a:gd name="T12" fmla="*/ 0 w 516"/>
              <a:gd name="T13" fmla="*/ 7 h 424"/>
              <a:gd name="T14" fmla="*/ 84 w 516"/>
              <a:gd name="T15" fmla="*/ 227 h 424"/>
              <a:gd name="T16" fmla="*/ 161 w 516"/>
              <a:gd name="T17" fmla="*/ 374 h 424"/>
              <a:gd name="T18" fmla="*/ 259 w 516"/>
              <a:gd name="T19" fmla="*/ 374 h 424"/>
              <a:gd name="T20" fmla="*/ 483 w 516"/>
              <a:gd name="T21" fmla="*/ 421 h 424"/>
              <a:gd name="T22" fmla="*/ 516 w 516"/>
              <a:gd name="T23" fmla="*/ 343 h 424"/>
              <a:gd name="T24" fmla="*/ 470 w 516"/>
              <a:gd name="T25" fmla="*/ 272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6" h="424">
                <a:moveTo>
                  <a:pt x="470" y="272"/>
                </a:moveTo>
                <a:cubicBezTo>
                  <a:pt x="424" y="273"/>
                  <a:pt x="379" y="264"/>
                  <a:pt x="339" y="247"/>
                </a:cubicBezTo>
                <a:cubicBezTo>
                  <a:pt x="336" y="199"/>
                  <a:pt x="306" y="155"/>
                  <a:pt x="259" y="136"/>
                </a:cubicBezTo>
                <a:cubicBezTo>
                  <a:pt x="239" y="127"/>
                  <a:pt x="217" y="124"/>
                  <a:pt x="196" y="127"/>
                </a:cubicBezTo>
                <a:cubicBezTo>
                  <a:pt x="172" y="89"/>
                  <a:pt x="156" y="46"/>
                  <a:pt x="149" y="0"/>
                </a:cubicBezTo>
                <a:cubicBezTo>
                  <a:pt x="84" y="42"/>
                  <a:pt x="84" y="42"/>
                  <a:pt x="84" y="42"/>
                </a:cubicBezTo>
                <a:cubicBezTo>
                  <a:pt x="0" y="7"/>
                  <a:pt x="0" y="7"/>
                  <a:pt x="0" y="7"/>
                </a:cubicBezTo>
                <a:cubicBezTo>
                  <a:pt x="9" y="89"/>
                  <a:pt x="39" y="164"/>
                  <a:pt x="84" y="227"/>
                </a:cubicBezTo>
                <a:cubicBezTo>
                  <a:pt x="71" y="287"/>
                  <a:pt x="102" y="350"/>
                  <a:pt x="161" y="374"/>
                </a:cubicBezTo>
                <a:cubicBezTo>
                  <a:pt x="194" y="388"/>
                  <a:pt x="229" y="387"/>
                  <a:pt x="259" y="374"/>
                </a:cubicBezTo>
                <a:cubicBezTo>
                  <a:pt x="327" y="407"/>
                  <a:pt x="403" y="424"/>
                  <a:pt x="483" y="421"/>
                </a:cubicBezTo>
                <a:cubicBezTo>
                  <a:pt x="516" y="343"/>
                  <a:pt x="516" y="343"/>
                  <a:pt x="516" y="343"/>
                </a:cubicBezTo>
                <a:lnTo>
                  <a:pt x="470" y="2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5" name="Freeform 10"/>
          <p:cNvSpPr/>
          <p:nvPr/>
        </p:nvSpPr>
        <p:spPr bwMode="auto">
          <a:xfrm>
            <a:off x="3696892" y="3724955"/>
            <a:ext cx="308372" cy="205979"/>
          </a:xfrm>
          <a:custGeom>
            <a:avLst/>
            <a:gdLst>
              <a:gd name="T0" fmla="*/ 259 w 259"/>
              <a:gd name="T1" fmla="*/ 173 h 173"/>
              <a:gd name="T2" fmla="*/ 0 w 259"/>
              <a:gd name="T3" fmla="*/ 173 h 173"/>
              <a:gd name="T4" fmla="*/ 0 w 259"/>
              <a:gd name="T5" fmla="*/ 0 h 173"/>
              <a:gd name="T6" fmla="*/ 128 w 259"/>
              <a:gd name="T7" fmla="*/ 85 h 173"/>
              <a:gd name="T8" fmla="*/ 259 w 259"/>
              <a:gd name="T9" fmla="*/ 0 h 173"/>
              <a:gd name="T10" fmla="*/ 259 w 259"/>
              <a:gd name="T1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" h="173">
                <a:moveTo>
                  <a:pt x="259" y="173"/>
                </a:moveTo>
                <a:lnTo>
                  <a:pt x="0" y="173"/>
                </a:lnTo>
                <a:lnTo>
                  <a:pt x="0" y="0"/>
                </a:lnTo>
                <a:lnTo>
                  <a:pt x="128" y="85"/>
                </a:lnTo>
                <a:lnTo>
                  <a:pt x="259" y="0"/>
                </a:lnTo>
                <a:lnTo>
                  <a:pt x="259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6" name="Freeform 11"/>
          <p:cNvSpPr/>
          <p:nvPr/>
        </p:nvSpPr>
        <p:spPr bwMode="auto">
          <a:xfrm>
            <a:off x="3696892" y="3696380"/>
            <a:ext cx="308372" cy="101204"/>
          </a:xfrm>
          <a:custGeom>
            <a:avLst/>
            <a:gdLst>
              <a:gd name="T0" fmla="*/ 259 w 259"/>
              <a:gd name="T1" fmla="*/ 0 h 85"/>
              <a:gd name="T2" fmla="*/ 0 w 259"/>
              <a:gd name="T3" fmla="*/ 0 h 85"/>
              <a:gd name="T4" fmla="*/ 0 w 259"/>
              <a:gd name="T5" fmla="*/ 2 h 85"/>
              <a:gd name="T6" fmla="*/ 128 w 259"/>
              <a:gd name="T7" fmla="*/ 85 h 85"/>
              <a:gd name="T8" fmla="*/ 259 w 259"/>
              <a:gd name="T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85">
                <a:moveTo>
                  <a:pt x="259" y="0"/>
                </a:moveTo>
                <a:lnTo>
                  <a:pt x="0" y="0"/>
                </a:lnTo>
                <a:lnTo>
                  <a:pt x="0" y="2"/>
                </a:lnTo>
                <a:lnTo>
                  <a:pt x="128" y="85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7" name="Freeform 12"/>
          <p:cNvSpPr>
            <a:spLocks noEditPoints="1"/>
          </p:cNvSpPr>
          <p:nvPr/>
        </p:nvSpPr>
        <p:spPr bwMode="auto">
          <a:xfrm>
            <a:off x="5387578" y="3410631"/>
            <a:ext cx="253604" cy="335756"/>
          </a:xfrm>
          <a:custGeom>
            <a:avLst/>
            <a:gdLst>
              <a:gd name="T0" fmla="*/ 19 w 90"/>
              <a:gd name="T1" fmla="*/ 4 h 119"/>
              <a:gd name="T2" fmla="*/ 76 w 90"/>
              <a:gd name="T3" fmla="*/ 5 h 119"/>
              <a:gd name="T4" fmla="*/ 85 w 90"/>
              <a:gd name="T5" fmla="*/ 61 h 119"/>
              <a:gd name="T6" fmla="*/ 74 w 90"/>
              <a:gd name="T7" fmla="*/ 115 h 119"/>
              <a:gd name="T8" fmla="*/ 14 w 90"/>
              <a:gd name="T9" fmla="*/ 115 h 119"/>
              <a:gd name="T10" fmla="*/ 4 w 90"/>
              <a:gd name="T11" fmla="*/ 61 h 119"/>
              <a:gd name="T12" fmla="*/ 4 w 90"/>
              <a:gd name="T13" fmla="*/ 37 h 119"/>
              <a:gd name="T14" fmla="*/ 19 w 90"/>
              <a:gd name="T15" fmla="*/ 4 h 119"/>
              <a:gd name="T16" fmla="*/ 14 w 90"/>
              <a:gd name="T17" fmla="*/ 55 h 119"/>
              <a:gd name="T18" fmla="*/ 17 w 90"/>
              <a:gd name="T19" fmla="*/ 89 h 119"/>
              <a:gd name="T20" fmla="*/ 44 w 90"/>
              <a:gd name="T21" fmla="*/ 91 h 119"/>
              <a:gd name="T22" fmla="*/ 71 w 90"/>
              <a:gd name="T23" fmla="*/ 89 h 119"/>
              <a:gd name="T24" fmla="*/ 74 w 90"/>
              <a:gd name="T25" fmla="*/ 54 h 119"/>
              <a:gd name="T26" fmla="*/ 71 w 90"/>
              <a:gd name="T27" fmla="*/ 18 h 119"/>
              <a:gd name="T28" fmla="*/ 22 w 90"/>
              <a:gd name="T29" fmla="*/ 16 h 119"/>
              <a:gd name="T30" fmla="*/ 14 w 90"/>
              <a:gd name="T31" fmla="*/ 55 h 119"/>
              <a:gd name="T32" fmla="*/ 45 w 90"/>
              <a:gd name="T33" fmla="*/ 110 h 119"/>
              <a:gd name="T34" fmla="*/ 42 w 90"/>
              <a:gd name="T35" fmla="*/ 97 h 119"/>
              <a:gd name="T36" fmla="*/ 45 w 90"/>
              <a:gd name="T37" fmla="*/ 11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119">
                <a:moveTo>
                  <a:pt x="19" y="4"/>
                </a:moveTo>
                <a:cubicBezTo>
                  <a:pt x="31" y="2"/>
                  <a:pt x="66" y="0"/>
                  <a:pt x="76" y="5"/>
                </a:cubicBezTo>
                <a:cubicBezTo>
                  <a:pt x="89" y="13"/>
                  <a:pt x="85" y="41"/>
                  <a:pt x="85" y="61"/>
                </a:cubicBezTo>
                <a:cubicBezTo>
                  <a:pt x="85" y="81"/>
                  <a:pt x="90" y="109"/>
                  <a:pt x="74" y="115"/>
                </a:cubicBezTo>
                <a:cubicBezTo>
                  <a:pt x="65" y="119"/>
                  <a:pt x="22" y="119"/>
                  <a:pt x="14" y="115"/>
                </a:cubicBezTo>
                <a:cubicBezTo>
                  <a:pt x="0" y="109"/>
                  <a:pt x="4" y="82"/>
                  <a:pt x="4" y="61"/>
                </a:cubicBezTo>
                <a:cubicBezTo>
                  <a:pt x="4" y="51"/>
                  <a:pt x="4" y="44"/>
                  <a:pt x="4" y="37"/>
                </a:cubicBezTo>
                <a:cubicBezTo>
                  <a:pt x="4" y="20"/>
                  <a:pt x="2" y="7"/>
                  <a:pt x="19" y="4"/>
                </a:cubicBezTo>
                <a:close/>
                <a:moveTo>
                  <a:pt x="14" y="55"/>
                </a:moveTo>
                <a:cubicBezTo>
                  <a:pt x="14" y="69"/>
                  <a:pt x="13" y="85"/>
                  <a:pt x="17" y="89"/>
                </a:cubicBezTo>
                <a:cubicBezTo>
                  <a:pt x="22" y="93"/>
                  <a:pt x="38" y="91"/>
                  <a:pt x="44" y="91"/>
                </a:cubicBezTo>
                <a:cubicBezTo>
                  <a:pt x="51" y="91"/>
                  <a:pt x="67" y="93"/>
                  <a:pt x="71" y="89"/>
                </a:cubicBezTo>
                <a:cubicBezTo>
                  <a:pt x="77" y="83"/>
                  <a:pt x="74" y="66"/>
                  <a:pt x="74" y="54"/>
                </a:cubicBezTo>
                <a:cubicBezTo>
                  <a:pt x="74" y="41"/>
                  <a:pt x="77" y="24"/>
                  <a:pt x="71" y="18"/>
                </a:cubicBezTo>
                <a:cubicBezTo>
                  <a:pt x="66" y="13"/>
                  <a:pt x="33" y="13"/>
                  <a:pt x="22" y="16"/>
                </a:cubicBezTo>
                <a:cubicBezTo>
                  <a:pt x="11" y="19"/>
                  <a:pt x="14" y="36"/>
                  <a:pt x="14" y="55"/>
                </a:cubicBezTo>
                <a:close/>
                <a:moveTo>
                  <a:pt x="45" y="110"/>
                </a:moveTo>
                <a:cubicBezTo>
                  <a:pt x="53" y="109"/>
                  <a:pt x="53" y="93"/>
                  <a:pt x="42" y="97"/>
                </a:cubicBezTo>
                <a:cubicBezTo>
                  <a:pt x="34" y="100"/>
                  <a:pt x="38" y="110"/>
                  <a:pt x="45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8" name="Freeform 13"/>
          <p:cNvSpPr/>
          <p:nvPr/>
        </p:nvSpPr>
        <p:spPr bwMode="auto">
          <a:xfrm>
            <a:off x="5272087" y="2225959"/>
            <a:ext cx="53579" cy="78581"/>
          </a:xfrm>
          <a:custGeom>
            <a:avLst/>
            <a:gdLst>
              <a:gd name="T0" fmla="*/ 0 w 19"/>
              <a:gd name="T1" fmla="*/ 0 h 28"/>
              <a:gd name="T2" fmla="*/ 0 w 19"/>
              <a:gd name="T3" fmla="*/ 28 h 28"/>
              <a:gd name="T4" fmla="*/ 19 w 19"/>
              <a:gd name="T5" fmla="*/ 4 h 28"/>
              <a:gd name="T6" fmla="*/ 0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0" y="0"/>
                </a:moveTo>
                <a:cubicBezTo>
                  <a:pt x="0" y="28"/>
                  <a:pt x="0" y="28"/>
                  <a:pt x="0" y="28"/>
                </a:cubicBezTo>
                <a:cubicBezTo>
                  <a:pt x="7" y="25"/>
                  <a:pt x="14" y="16"/>
                  <a:pt x="19" y="4"/>
                </a:cubicBezTo>
                <a:cubicBezTo>
                  <a:pt x="13" y="2"/>
                  <a:pt x="6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09" name="Freeform 14"/>
          <p:cNvSpPr/>
          <p:nvPr/>
        </p:nvSpPr>
        <p:spPr bwMode="auto">
          <a:xfrm>
            <a:off x="5272088" y="2147377"/>
            <a:ext cx="67866" cy="72629"/>
          </a:xfrm>
          <a:custGeom>
            <a:avLst/>
            <a:gdLst>
              <a:gd name="T0" fmla="*/ 24 w 24"/>
              <a:gd name="T1" fmla="*/ 0 h 26"/>
              <a:gd name="T2" fmla="*/ 0 w 24"/>
              <a:gd name="T3" fmla="*/ 0 h 26"/>
              <a:gd name="T4" fmla="*/ 0 w 24"/>
              <a:gd name="T5" fmla="*/ 21 h 26"/>
              <a:gd name="T6" fmla="*/ 21 w 24"/>
              <a:gd name="T7" fmla="*/ 26 h 26"/>
              <a:gd name="T8" fmla="*/ 24 w 2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7" y="21"/>
                  <a:pt x="14" y="23"/>
                  <a:pt x="21" y="26"/>
                </a:cubicBezTo>
                <a:cubicBezTo>
                  <a:pt x="23" y="18"/>
                  <a:pt x="24" y="9"/>
                  <a:pt x="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0" name="Freeform 15"/>
          <p:cNvSpPr/>
          <p:nvPr/>
        </p:nvSpPr>
        <p:spPr bwMode="auto">
          <a:xfrm>
            <a:off x="5272088" y="2056890"/>
            <a:ext cx="67866" cy="72629"/>
          </a:xfrm>
          <a:custGeom>
            <a:avLst/>
            <a:gdLst>
              <a:gd name="T0" fmla="*/ 0 w 24"/>
              <a:gd name="T1" fmla="*/ 5 h 26"/>
              <a:gd name="T2" fmla="*/ 0 w 24"/>
              <a:gd name="T3" fmla="*/ 26 h 26"/>
              <a:gd name="T4" fmla="*/ 24 w 24"/>
              <a:gd name="T5" fmla="*/ 26 h 26"/>
              <a:gd name="T6" fmla="*/ 20 w 24"/>
              <a:gd name="T7" fmla="*/ 0 h 26"/>
              <a:gd name="T8" fmla="*/ 0 w 24"/>
              <a:gd name="T9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0" y="5"/>
                </a:moveTo>
                <a:cubicBezTo>
                  <a:pt x="0" y="26"/>
                  <a:pt x="0" y="26"/>
                  <a:pt x="0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17"/>
                  <a:pt x="22" y="8"/>
                  <a:pt x="20" y="0"/>
                </a:cubicBezTo>
                <a:cubicBezTo>
                  <a:pt x="14" y="3"/>
                  <a:pt x="7" y="4"/>
                  <a:pt x="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1" name="Freeform 16"/>
          <p:cNvSpPr/>
          <p:nvPr/>
        </p:nvSpPr>
        <p:spPr bwMode="auto">
          <a:xfrm>
            <a:off x="5195888" y="2225959"/>
            <a:ext cx="59531" cy="78581"/>
          </a:xfrm>
          <a:custGeom>
            <a:avLst/>
            <a:gdLst>
              <a:gd name="T0" fmla="*/ 21 w 21"/>
              <a:gd name="T1" fmla="*/ 28 h 28"/>
              <a:gd name="T2" fmla="*/ 21 w 21"/>
              <a:gd name="T3" fmla="*/ 0 h 28"/>
              <a:gd name="T4" fmla="*/ 0 w 21"/>
              <a:gd name="T5" fmla="*/ 4 h 28"/>
              <a:gd name="T6" fmla="*/ 21 w 21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28">
                <a:moveTo>
                  <a:pt x="21" y="28"/>
                </a:moveTo>
                <a:cubicBezTo>
                  <a:pt x="21" y="0"/>
                  <a:pt x="21" y="0"/>
                  <a:pt x="21" y="0"/>
                </a:cubicBezTo>
                <a:cubicBezTo>
                  <a:pt x="14" y="0"/>
                  <a:pt x="7" y="1"/>
                  <a:pt x="0" y="4"/>
                </a:cubicBezTo>
                <a:cubicBezTo>
                  <a:pt x="5" y="17"/>
                  <a:pt x="13" y="26"/>
                  <a:pt x="21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2" name="Freeform 17"/>
          <p:cNvSpPr/>
          <p:nvPr/>
        </p:nvSpPr>
        <p:spPr bwMode="auto">
          <a:xfrm>
            <a:off x="5181600" y="2059272"/>
            <a:ext cx="73819" cy="70247"/>
          </a:xfrm>
          <a:custGeom>
            <a:avLst/>
            <a:gdLst>
              <a:gd name="T0" fmla="*/ 0 w 26"/>
              <a:gd name="T1" fmla="*/ 25 h 25"/>
              <a:gd name="T2" fmla="*/ 26 w 26"/>
              <a:gd name="T3" fmla="*/ 25 h 25"/>
              <a:gd name="T4" fmla="*/ 26 w 26"/>
              <a:gd name="T5" fmla="*/ 4 h 25"/>
              <a:gd name="T6" fmla="*/ 4 w 26"/>
              <a:gd name="T7" fmla="*/ 0 h 25"/>
              <a:gd name="T8" fmla="*/ 0 w 26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5">
                <a:moveTo>
                  <a:pt x="0" y="25"/>
                </a:moveTo>
                <a:cubicBezTo>
                  <a:pt x="26" y="25"/>
                  <a:pt x="26" y="25"/>
                  <a:pt x="26" y="25"/>
                </a:cubicBezTo>
                <a:cubicBezTo>
                  <a:pt x="26" y="4"/>
                  <a:pt x="26" y="4"/>
                  <a:pt x="26" y="4"/>
                </a:cubicBezTo>
                <a:cubicBezTo>
                  <a:pt x="18" y="4"/>
                  <a:pt x="11" y="2"/>
                  <a:pt x="4" y="0"/>
                </a:cubicBezTo>
                <a:cubicBezTo>
                  <a:pt x="2" y="7"/>
                  <a:pt x="0" y="16"/>
                  <a:pt x="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3" name="Freeform 18"/>
          <p:cNvSpPr/>
          <p:nvPr/>
        </p:nvSpPr>
        <p:spPr bwMode="auto">
          <a:xfrm>
            <a:off x="5272088" y="1980691"/>
            <a:ext cx="50006" cy="70247"/>
          </a:xfrm>
          <a:custGeom>
            <a:avLst/>
            <a:gdLst>
              <a:gd name="T0" fmla="*/ 0 w 18"/>
              <a:gd name="T1" fmla="*/ 0 h 25"/>
              <a:gd name="T2" fmla="*/ 0 w 18"/>
              <a:gd name="T3" fmla="*/ 25 h 25"/>
              <a:gd name="T4" fmla="*/ 18 w 18"/>
              <a:gd name="T5" fmla="*/ 21 h 25"/>
              <a:gd name="T6" fmla="*/ 0 w 18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12" y="23"/>
                  <a:pt x="18" y="21"/>
                </a:cubicBezTo>
                <a:cubicBezTo>
                  <a:pt x="13" y="10"/>
                  <a:pt x="7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5" name="Freeform 19"/>
          <p:cNvSpPr/>
          <p:nvPr/>
        </p:nvSpPr>
        <p:spPr bwMode="auto">
          <a:xfrm>
            <a:off x="5198269" y="1977118"/>
            <a:ext cx="57150" cy="73819"/>
          </a:xfrm>
          <a:custGeom>
            <a:avLst/>
            <a:gdLst>
              <a:gd name="T0" fmla="*/ 20 w 20"/>
              <a:gd name="T1" fmla="*/ 26 h 26"/>
              <a:gd name="T2" fmla="*/ 20 w 20"/>
              <a:gd name="T3" fmla="*/ 0 h 26"/>
              <a:gd name="T4" fmla="*/ 0 w 20"/>
              <a:gd name="T5" fmla="*/ 22 h 26"/>
              <a:gd name="T6" fmla="*/ 20 w 20"/>
              <a:gd name="T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6">
                <a:moveTo>
                  <a:pt x="20" y="26"/>
                </a:moveTo>
                <a:cubicBezTo>
                  <a:pt x="20" y="0"/>
                  <a:pt x="20" y="0"/>
                  <a:pt x="20" y="0"/>
                </a:cubicBezTo>
                <a:cubicBezTo>
                  <a:pt x="12" y="2"/>
                  <a:pt x="5" y="11"/>
                  <a:pt x="0" y="22"/>
                </a:cubicBezTo>
                <a:cubicBezTo>
                  <a:pt x="6" y="25"/>
                  <a:pt x="13" y="26"/>
                  <a:pt x="2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6" name="Freeform 20"/>
          <p:cNvSpPr/>
          <p:nvPr/>
        </p:nvSpPr>
        <p:spPr bwMode="auto">
          <a:xfrm>
            <a:off x="5181600" y="2147377"/>
            <a:ext cx="73819" cy="72629"/>
          </a:xfrm>
          <a:custGeom>
            <a:avLst/>
            <a:gdLst>
              <a:gd name="T0" fmla="*/ 3 w 26"/>
              <a:gd name="T1" fmla="*/ 26 h 26"/>
              <a:gd name="T2" fmla="*/ 26 w 26"/>
              <a:gd name="T3" fmla="*/ 21 h 26"/>
              <a:gd name="T4" fmla="*/ 26 w 26"/>
              <a:gd name="T5" fmla="*/ 0 h 26"/>
              <a:gd name="T6" fmla="*/ 0 w 26"/>
              <a:gd name="T7" fmla="*/ 0 h 26"/>
              <a:gd name="T8" fmla="*/ 3 w 26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3" y="26"/>
                </a:moveTo>
                <a:cubicBezTo>
                  <a:pt x="10" y="23"/>
                  <a:pt x="18" y="21"/>
                  <a:pt x="26" y="21"/>
                </a:cubicBezTo>
                <a:cubicBezTo>
                  <a:pt x="26" y="0"/>
                  <a:pt x="26" y="0"/>
                  <a:pt x="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1" y="18"/>
                  <a:pt x="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7" name="Freeform 21"/>
          <p:cNvSpPr/>
          <p:nvPr/>
        </p:nvSpPr>
        <p:spPr bwMode="auto">
          <a:xfrm>
            <a:off x="5088732" y="2147377"/>
            <a:ext cx="84535" cy="109538"/>
          </a:xfrm>
          <a:custGeom>
            <a:avLst/>
            <a:gdLst>
              <a:gd name="T0" fmla="*/ 30 w 30"/>
              <a:gd name="T1" fmla="*/ 28 h 39"/>
              <a:gd name="T2" fmla="*/ 27 w 30"/>
              <a:gd name="T3" fmla="*/ 0 h 39"/>
              <a:gd name="T4" fmla="*/ 0 w 30"/>
              <a:gd name="T5" fmla="*/ 0 h 39"/>
              <a:gd name="T6" fmla="*/ 16 w 30"/>
              <a:gd name="T7" fmla="*/ 39 h 39"/>
              <a:gd name="T8" fmla="*/ 30 w 30"/>
              <a:gd name="T9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9">
                <a:moveTo>
                  <a:pt x="30" y="28"/>
                </a:moveTo>
                <a:cubicBezTo>
                  <a:pt x="28" y="20"/>
                  <a:pt x="27" y="1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5"/>
                  <a:pt x="7" y="28"/>
                  <a:pt x="16" y="39"/>
                </a:cubicBezTo>
                <a:cubicBezTo>
                  <a:pt x="20" y="35"/>
                  <a:pt x="25" y="31"/>
                  <a:pt x="3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8" name="Freeform 22"/>
          <p:cNvSpPr/>
          <p:nvPr/>
        </p:nvSpPr>
        <p:spPr bwMode="auto">
          <a:xfrm>
            <a:off x="5297091" y="1972355"/>
            <a:ext cx="76200" cy="58341"/>
          </a:xfrm>
          <a:custGeom>
            <a:avLst/>
            <a:gdLst>
              <a:gd name="T0" fmla="*/ 0 w 27"/>
              <a:gd name="T1" fmla="*/ 0 h 21"/>
              <a:gd name="T2" fmla="*/ 15 w 27"/>
              <a:gd name="T3" fmla="*/ 21 h 21"/>
              <a:gd name="T4" fmla="*/ 27 w 27"/>
              <a:gd name="T5" fmla="*/ 12 h 21"/>
              <a:gd name="T6" fmla="*/ 0 w 27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21">
                <a:moveTo>
                  <a:pt x="0" y="0"/>
                </a:moveTo>
                <a:cubicBezTo>
                  <a:pt x="6" y="4"/>
                  <a:pt x="11" y="11"/>
                  <a:pt x="15" y="21"/>
                </a:cubicBezTo>
                <a:cubicBezTo>
                  <a:pt x="19" y="19"/>
                  <a:pt x="23" y="16"/>
                  <a:pt x="27" y="12"/>
                </a:cubicBezTo>
                <a:cubicBezTo>
                  <a:pt x="19" y="6"/>
                  <a:pt x="10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19" name="Freeform 23"/>
          <p:cNvSpPr/>
          <p:nvPr/>
        </p:nvSpPr>
        <p:spPr bwMode="auto">
          <a:xfrm>
            <a:off x="5348288" y="2147378"/>
            <a:ext cx="86916" cy="111919"/>
          </a:xfrm>
          <a:custGeom>
            <a:avLst/>
            <a:gdLst>
              <a:gd name="T0" fmla="*/ 4 w 31"/>
              <a:gd name="T1" fmla="*/ 0 h 40"/>
              <a:gd name="T2" fmla="*/ 0 w 31"/>
              <a:gd name="T3" fmla="*/ 29 h 40"/>
              <a:gd name="T4" fmla="*/ 15 w 31"/>
              <a:gd name="T5" fmla="*/ 40 h 40"/>
              <a:gd name="T6" fmla="*/ 31 w 31"/>
              <a:gd name="T7" fmla="*/ 0 h 40"/>
              <a:gd name="T8" fmla="*/ 4 w 31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0">
                <a:moveTo>
                  <a:pt x="4" y="0"/>
                </a:moveTo>
                <a:cubicBezTo>
                  <a:pt x="4" y="10"/>
                  <a:pt x="2" y="20"/>
                  <a:pt x="0" y="29"/>
                </a:cubicBezTo>
                <a:cubicBezTo>
                  <a:pt x="5" y="32"/>
                  <a:pt x="10" y="36"/>
                  <a:pt x="15" y="40"/>
                </a:cubicBezTo>
                <a:cubicBezTo>
                  <a:pt x="25" y="30"/>
                  <a:pt x="31" y="15"/>
                  <a:pt x="31" y="0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0" name="Freeform 24"/>
          <p:cNvSpPr/>
          <p:nvPr/>
        </p:nvSpPr>
        <p:spPr bwMode="auto">
          <a:xfrm>
            <a:off x="5150644" y="1972355"/>
            <a:ext cx="70247" cy="58341"/>
          </a:xfrm>
          <a:custGeom>
            <a:avLst/>
            <a:gdLst>
              <a:gd name="T0" fmla="*/ 11 w 25"/>
              <a:gd name="T1" fmla="*/ 21 h 21"/>
              <a:gd name="T2" fmla="*/ 25 w 25"/>
              <a:gd name="T3" fmla="*/ 0 h 21"/>
              <a:gd name="T4" fmla="*/ 0 w 25"/>
              <a:gd name="T5" fmla="*/ 13 h 21"/>
              <a:gd name="T6" fmla="*/ 11 w 25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1">
                <a:moveTo>
                  <a:pt x="11" y="21"/>
                </a:moveTo>
                <a:cubicBezTo>
                  <a:pt x="15" y="12"/>
                  <a:pt x="20" y="5"/>
                  <a:pt x="25" y="0"/>
                </a:cubicBezTo>
                <a:cubicBezTo>
                  <a:pt x="16" y="3"/>
                  <a:pt x="7" y="7"/>
                  <a:pt x="0" y="13"/>
                </a:cubicBezTo>
                <a:cubicBezTo>
                  <a:pt x="3" y="17"/>
                  <a:pt x="7" y="19"/>
                  <a:pt x="1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1" name="Freeform 25"/>
          <p:cNvSpPr/>
          <p:nvPr/>
        </p:nvSpPr>
        <p:spPr bwMode="auto">
          <a:xfrm>
            <a:off x="5344716" y="2019980"/>
            <a:ext cx="90488" cy="109538"/>
          </a:xfrm>
          <a:custGeom>
            <a:avLst/>
            <a:gdLst>
              <a:gd name="T0" fmla="*/ 0 w 32"/>
              <a:gd name="T1" fmla="*/ 10 h 39"/>
              <a:gd name="T2" fmla="*/ 5 w 32"/>
              <a:gd name="T3" fmla="*/ 39 h 39"/>
              <a:gd name="T4" fmla="*/ 32 w 32"/>
              <a:gd name="T5" fmla="*/ 39 h 39"/>
              <a:gd name="T6" fmla="*/ 15 w 32"/>
              <a:gd name="T7" fmla="*/ 0 h 39"/>
              <a:gd name="T8" fmla="*/ 0 w 32"/>
              <a:gd name="T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9">
                <a:moveTo>
                  <a:pt x="0" y="10"/>
                </a:moveTo>
                <a:cubicBezTo>
                  <a:pt x="3" y="19"/>
                  <a:pt x="4" y="29"/>
                  <a:pt x="5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1" y="24"/>
                  <a:pt x="25" y="10"/>
                  <a:pt x="15" y="0"/>
                </a:cubicBezTo>
                <a:cubicBezTo>
                  <a:pt x="10" y="4"/>
                  <a:pt x="6" y="7"/>
                  <a:pt x="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2" name="Freeform 26"/>
          <p:cNvSpPr/>
          <p:nvPr/>
        </p:nvSpPr>
        <p:spPr bwMode="auto">
          <a:xfrm>
            <a:off x="5091113" y="2022362"/>
            <a:ext cx="84535" cy="107156"/>
          </a:xfrm>
          <a:custGeom>
            <a:avLst/>
            <a:gdLst>
              <a:gd name="T0" fmla="*/ 26 w 30"/>
              <a:gd name="T1" fmla="*/ 38 h 38"/>
              <a:gd name="T2" fmla="*/ 30 w 30"/>
              <a:gd name="T3" fmla="*/ 10 h 38"/>
              <a:gd name="T4" fmla="*/ 16 w 30"/>
              <a:gd name="T5" fmla="*/ 0 h 38"/>
              <a:gd name="T6" fmla="*/ 0 w 30"/>
              <a:gd name="T7" fmla="*/ 38 h 38"/>
              <a:gd name="T8" fmla="*/ 26 w 30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8">
                <a:moveTo>
                  <a:pt x="26" y="38"/>
                </a:moveTo>
                <a:cubicBezTo>
                  <a:pt x="26" y="28"/>
                  <a:pt x="27" y="18"/>
                  <a:pt x="30" y="10"/>
                </a:cubicBezTo>
                <a:cubicBezTo>
                  <a:pt x="25" y="7"/>
                  <a:pt x="20" y="4"/>
                  <a:pt x="16" y="0"/>
                </a:cubicBezTo>
                <a:cubicBezTo>
                  <a:pt x="7" y="10"/>
                  <a:pt x="1" y="23"/>
                  <a:pt x="0" y="38"/>
                </a:cubicBezTo>
                <a:cubicBezTo>
                  <a:pt x="26" y="38"/>
                  <a:pt x="26" y="38"/>
                  <a:pt x="26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3" name="Freeform 27"/>
          <p:cNvSpPr/>
          <p:nvPr/>
        </p:nvSpPr>
        <p:spPr bwMode="auto">
          <a:xfrm>
            <a:off x="5303044" y="2246199"/>
            <a:ext cx="72629" cy="64294"/>
          </a:xfrm>
          <a:custGeom>
            <a:avLst/>
            <a:gdLst>
              <a:gd name="T0" fmla="*/ 14 w 26"/>
              <a:gd name="T1" fmla="*/ 0 h 23"/>
              <a:gd name="T2" fmla="*/ 0 w 26"/>
              <a:gd name="T3" fmla="*/ 23 h 23"/>
              <a:gd name="T4" fmla="*/ 26 w 26"/>
              <a:gd name="T5" fmla="*/ 10 h 23"/>
              <a:gd name="T6" fmla="*/ 14 w 26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3">
                <a:moveTo>
                  <a:pt x="14" y="0"/>
                </a:moveTo>
                <a:cubicBezTo>
                  <a:pt x="10" y="10"/>
                  <a:pt x="5" y="18"/>
                  <a:pt x="0" y="23"/>
                </a:cubicBezTo>
                <a:cubicBezTo>
                  <a:pt x="9" y="21"/>
                  <a:pt x="18" y="16"/>
                  <a:pt x="26" y="10"/>
                </a:cubicBezTo>
                <a:cubicBezTo>
                  <a:pt x="22" y="6"/>
                  <a:pt x="18" y="3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4" name="Freeform 28"/>
          <p:cNvSpPr/>
          <p:nvPr/>
        </p:nvSpPr>
        <p:spPr bwMode="auto">
          <a:xfrm>
            <a:off x="5147072" y="2246199"/>
            <a:ext cx="71438" cy="61913"/>
          </a:xfrm>
          <a:custGeom>
            <a:avLst/>
            <a:gdLst>
              <a:gd name="T0" fmla="*/ 11 w 25"/>
              <a:gd name="T1" fmla="*/ 0 h 22"/>
              <a:gd name="T2" fmla="*/ 0 w 25"/>
              <a:gd name="T3" fmla="*/ 9 h 22"/>
              <a:gd name="T4" fmla="*/ 25 w 25"/>
              <a:gd name="T5" fmla="*/ 22 h 22"/>
              <a:gd name="T6" fmla="*/ 11 w 2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2">
                <a:moveTo>
                  <a:pt x="11" y="0"/>
                </a:moveTo>
                <a:cubicBezTo>
                  <a:pt x="7" y="2"/>
                  <a:pt x="3" y="5"/>
                  <a:pt x="0" y="9"/>
                </a:cubicBezTo>
                <a:cubicBezTo>
                  <a:pt x="7" y="15"/>
                  <a:pt x="15" y="20"/>
                  <a:pt x="25" y="22"/>
                </a:cubicBezTo>
                <a:cubicBezTo>
                  <a:pt x="19" y="18"/>
                  <a:pt x="15" y="1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5" name="Freeform 29"/>
          <p:cNvSpPr>
            <a:spLocks noEditPoints="1"/>
          </p:cNvSpPr>
          <p:nvPr/>
        </p:nvSpPr>
        <p:spPr bwMode="auto">
          <a:xfrm>
            <a:off x="3583782" y="2079512"/>
            <a:ext cx="322660" cy="327422"/>
          </a:xfrm>
          <a:custGeom>
            <a:avLst/>
            <a:gdLst>
              <a:gd name="T0" fmla="*/ 113 w 114"/>
              <a:gd name="T1" fmla="*/ 100 h 116"/>
              <a:gd name="T2" fmla="*/ 84 w 114"/>
              <a:gd name="T3" fmla="*/ 72 h 116"/>
              <a:gd name="T4" fmla="*/ 89 w 114"/>
              <a:gd name="T5" fmla="*/ 46 h 116"/>
              <a:gd name="T6" fmla="*/ 43 w 114"/>
              <a:gd name="T7" fmla="*/ 1 h 116"/>
              <a:gd name="T8" fmla="*/ 1 w 114"/>
              <a:gd name="T9" fmla="*/ 50 h 116"/>
              <a:gd name="T10" fmla="*/ 48 w 114"/>
              <a:gd name="T11" fmla="*/ 95 h 116"/>
              <a:gd name="T12" fmla="*/ 72 w 114"/>
              <a:gd name="T13" fmla="*/ 87 h 116"/>
              <a:gd name="T14" fmla="*/ 100 w 114"/>
              <a:gd name="T15" fmla="*/ 115 h 116"/>
              <a:gd name="T16" fmla="*/ 104 w 114"/>
              <a:gd name="T17" fmla="*/ 114 h 116"/>
              <a:gd name="T18" fmla="*/ 113 w 114"/>
              <a:gd name="T19" fmla="*/ 103 h 116"/>
              <a:gd name="T20" fmla="*/ 113 w 114"/>
              <a:gd name="T21" fmla="*/ 100 h 116"/>
              <a:gd name="T22" fmla="*/ 15 w 114"/>
              <a:gd name="T23" fmla="*/ 50 h 116"/>
              <a:gd name="T24" fmla="*/ 44 w 114"/>
              <a:gd name="T25" fmla="*/ 16 h 116"/>
              <a:gd name="T26" fmla="*/ 75 w 114"/>
              <a:gd name="T27" fmla="*/ 47 h 116"/>
              <a:gd name="T28" fmla="*/ 47 w 114"/>
              <a:gd name="T29" fmla="*/ 80 h 116"/>
              <a:gd name="T30" fmla="*/ 15 w 114"/>
              <a:gd name="T31" fmla="*/ 5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" h="116">
                <a:moveTo>
                  <a:pt x="113" y="100"/>
                </a:moveTo>
                <a:cubicBezTo>
                  <a:pt x="84" y="72"/>
                  <a:pt x="84" y="72"/>
                  <a:pt x="84" y="72"/>
                </a:cubicBezTo>
                <a:cubicBezTo>
                  <a:pt x="88" y="65"/>
                  <a:pt x="90" y="56"/>
                  <a:pt x="89" y="46"/>
                </a:cubicBezTo>
                <a:cubicBezTo>
                  <a:pt x="88" y="21"/>
                  <a:pt x="67" y="0"/>
                  <a:pt x="43" y="1"/>
                </a:cubicBezTo>
                <a:cubicBezTo>
                  <a:pt x="18" y="3"/>
                  <a:pt x="0" y="24"/>
                  <a:pt x="1" y="50"/>
                </a:cubicBezTo>
                <a:cubicBezTo>
                  <a:pt x="3" y="76"/>
                  <a:pt x="24" y="96"/>
                  <a:pt x="48" y="95"/>
                </a:cubicBezTo>
                <a:cubicBezTo>
                  <a:pt x="57" y="95"/>
                  <a:pt x="65" y="92"/>
                  <a:pt x="72" y="87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1" y="116"/>
                  <a:pt x="103" y="115"/>
                  <a:pt x="104" y="114"/>
                </a:cubicBezTo>
                <a:cubicBezTo>
                  <a:pt x="113" y="103"/>
                  <a:pt x="113" y="103"/>
                  <a:pt x="113" y="103"/>
                </a:cubicBezTo>
                <a:cubicBezTo>
                  <a:pt x="114" y="102"/>
                  <a:pt x="114" y="101"/>
                  <a:pt x="113" y="100"/>
                </a:cubicBezTo>
                <a:close/>
                <a:moveTo>
                  <a:pt x="15" y="50"/>
                </a:moveTo>
                <a:cubicBezTo>
                  <a:pt x="14" y="32"/>
                  <a:pt x="27" y="17"/>
                  <a:pt x="44" y="16"/>
                </a:cubicBezTo>
                <a:cubicBezTo>
                  <a:pt x="60" y="16"/>
                  <a:pt x="74" y="29"/>
                  <a:pt x="75" y="47"/>
                </a:cubicBezTo>
                <a:cubicBezTo>
                  <a:pt x="76" y="65"/>
                  <a:pt x="64" y="80"/>
                  <a:pt x="47" y="80"/>
                </a:cubicBezTo>
                <a:cubicBezTo>
                  <a:pt x="31" y="81"/>
                  <a:pt x="16" y="67"/>
                  <a:pt x="1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</a:endParaRPr>
          </a:p>
        </p:txBody>
      </p:sp>
      <p:sp>
        <p:nvSpPr>
          <p:cNvPr id="126" name="文本框 16"/>
          <p:cNvSpPr txBox="1"/>
          <p:nvPr/>
        </p:nvSpPr>
        <p:spPr>
          <a:xfrm>
            <a:off x="741590" y="1416974"/>
            <a:ext cx="28421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  <a:sym typeface="+mn-ea"/>
              </a:rPr>
              <a:t>发送邮件功能使用</a:t>
            </a:r>
            <a:r>
              <a:rPr lang="en-US" altLang="zh-CN" sz="1200" dirty="0">
                <a:latin typeface="+mn-ea"/>
                <a:cs typeface="+mn-ea"/>
                <a:sym typeface="+mn-ea"/>
              </a:rPr>
              <a:t>SpringBoot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封装好的</a:t>
            </a:r>
            <a:r>
              <a:rPr lang="en-US" altLang="zh-CN" sz="1200" dirty="0">
                <a:latin typeface="+mn-ea"/>
                <a:cs typeface="+mn-ea"/>
                <a:sym typeface="+mn-ea"/>
              </a:rPr>
              <a:t>Spring mail</a:t>
            </a:r>
            <a:r>
              <a:rPr lang="zh-CN" altLang="en-US" sz="1200" dirty="0">
                <a:latin typeface="+mn-ea"/>
                <a:cs typeface="+mn-ea"/>
                <a:sym typeface="+mn-ea"/>
              </a:rPr>
              <a:t>。这个功能接口适合初学者，方便好用。</a:t>
            </a:r>
            <a:endParaRPr lang="zh-CN" altLang="en-US" sz="1200" dirty="0">
              <a:latin typeface="+mn-ea"/>
              <a:cs typeface="+mn-ea"/>
              <a:sym typeface="+mn-ea"/>
            </a:endParaRPr>
          </a:p>
        </p:txBody>
      </p:sp>
      <p:sp>
        <p:nvSpPr>
          <p:cNvPr id="127" name="文本框 16"/>
          <p:cNvSpPr txBox="1"/>
          <p:nvPr/>
        </p:nvSpPr>
        <p:spPr>
          <a:xfrm>
            <a:off x="741590" y="3982451"/>
            <a:ext cx="28421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在</a:t>
            </a:r>
            <a:r>
              <a:rPr lang="en-US" altLang="zh-CN" sz="1200" dirty="0">
                <a:latin typeface="+mn-ea"/>
                <a:cs typeface="+mn-ea"/>
              </a:rPr>
              <a:t>SpringBooot</a:t>
            </a:r>
            <a:r>
              <a:rPr lang="zh-CN" altLang="en-US" sz="1200" dirty="0">
                <a:latin typeface="+mn-ea"/>
                <a:cs typeface="+mn-ea"/>
              </a:rPr>
              <a:t>的默认配置文件里，填写</a:t>
            </a:r>
            <a:r>
              <a:rPr lang="en-US" altLang="zh-CN" sz="1200" dirty="0">
                <a:latin typeface="+mn-ea"/>
                <a:cs typeface="+mn-ea"/>
              </a:rPr>
              <a:t>SMTP</a:t>
            </a:r>
            <a:r>
              <a:rPr lang="zh-CN" altLang="en-US" sz="1200" dirty="0">
                <a:latin typeface="+mn-ea"/>
                <a:cs typeface="+mn-ea"/>
              </a:rPr>
              <a:t>的用户名和授权码</a:t>
            </a:r>
            <a:endParaRPr lang="zh-CN" altLang="en-US" sz="1200" dirty="0">
              <a:latin typeface="+mn-ea"/>
              <a:cs typeface="+mn-ea"/>
            </a:endParaRPr>
          </a:p>
        </p:txBody>
      </p:sp>
      <p:sp>
        <p:nvSpPr>
          <p:cNvPr id="128" name="文本框 16"/>
          <p:cNvSpPr txBox="1"/>
          <p:nvPr/>
        </p:nvSpPr>
        <p:spPr>
          <a:xfrm>
            <a:off x="5641182" y="1416974"/>
            <a:ext cx="28421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在网易邮箱</a:t>
            </a:r>
            <a:r>
              <a:rPr lang="en-US" altLang="zh-CN" sz="1200" dirty="0">
                <a:latin typeface="+mn-ea"/>
                <a:cs typeface="+mn-ea"/>
              </a:rPr>
              <a:t>(mail.163.com)</a:t>
            </a:r>
            <a:r>
              <a:rPr lang="zh-CN" altLang="en-US" sz="1200" dirty="0">
                <a:latin typeface="+mn-ea"/>
                <a:cs typeface="+mn-ea"/>
              </a:rPr>
              <a:t>的设置里，启用</a:t>
            </a:r>
            <a:r>
              <a:rPr lang="en-US" altLang="zh-CN" sz="1200" dirty="0">
                <a:latin typeface="+mn-ea"/>
                <a:cs typeface="+mn-ea"/>
              </a:rPr>
              <a:t>SMTP</a:t>
            </a:r>
            <a:r>
              <a:rPr lang="zh-CN" altLang="en-US" sz="1200" dirty="0">
                <a:latin typeface="+mn-ea"/>
                <a:cs typeface="+mn-ea"/>
              </a:rPr>
              <a:t>服务。在客户端授权码选项配置授权码。</a:t>
            </a:r>
            <a:endParaRPr lang="zh-CN" altLang="en-US" sz="1200" dirty="0">
              <a:latin typeface="+mn-ea"/>
              <a:cs typeface="+mn-ea"/>
            </a:endParaRPr>
          </a:p>
        </p:txBody>
      </p:sp>
      <p:sp>
        <p:nvSpPr>
          <p:cNvPr id="129" name="文本框 16"/>
          <p:cNvSpPr txBox="1"/>
          <p:nvPr/>
        </p:nvSpPr>
        <p:spPr>
          <a:xfrm>
            <a:off x="5641182" y="3982451"/>
            <a:ext cx="28421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  <a:cs typeface="+mn-ea"/>
              </a:rPr>
              <a:t>参照</a:t>
            </a:r>
            <a:r>
              <a:rPr lang="en-US" altLang="zh-CN" sz="1200" dirty="0">
                <a:latin typeface="+mn-ea"/>
                <a:cs typeface="+mn-ea"/>
              </a:rPr>
              <a:t>SpringBoot</a:t>
            </a:r>
            <a:r>
              <a:rPr lang="zh-CN" altLang="en-US" sz="1200" dirty="0">
                <a:latin typeface="+mn-ea"/>
                <a:cs typeface="+mn-ea"/>
              </a:rPr>
              <a:t>的发送邮件示例，实现发送邮件功能</a:t>
            </a:r>
            <a:endParaRPr lang="zh-CN" altLang="en-US" sz="12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14" grpId="0"/>
      <p:bldP spid="100" grpId="0" animBg="1"/>
      <p:bldP spid="101" grpId="0" animBg="1"/>
      <p:bldP spid="102" grpId="0" animBg="1"/>
      <p:bldP spid="103" grpId="0" animBg="1"/>
      <p:bldP spid="104" grpId="0" animBg="1"/>
      <p:bldP spid="126" grpId="0"/>
      <p:bldP spid="127" grpId="0"/>
      <p:bldP spid="128" grpId="0"/>
      <p:bldP spid="129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SELECTED" val="True"/>
</p:tagLst>
</file>

<file path=ppt/tags/tag7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A000120141119A01PPBG">
  <a:themeElements>
    <a:clrScheme name="自定义 25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10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11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4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5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6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7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8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9.xml><?xml version="1.0" encoding="utf-8"?>
<a:themeOverride xmlns:a="http://schemas.openxmlformats.org/drawingml/2006/main">
  <a:clrScheme name="自定义 255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0</TotalTime>
  <Words>1916</Words>
  <Application>WPS 演示</Application>
  <PresentationFormat>全屏显示(16:9)</PresentationFormat>
  <Paragraphs>180</Paragraphs>
  <Slides>11</Slides>
  <Notes>32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Calibri</vt:lpstr>
      <vt:lpstr>经典特宋简</vt:lpstr>
      <vt:lpstr>经典特宋简</vt:lpstr>
      <vt:lpstr>造字工房力黑（非商用）常规体</vt:lpstr>
      <vt:lpstr>微软雅黑</vt:lpstr>
      <vt:lpstr>Arial Unicode MS</vt:lpstr>
      <vt:lpstr>Arial Black</vt:lpstr>
      <vt:lpstr>黑体</vt:lpstr>
      <vt:lpstr>A000120141119A01PPBG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感请各位答辩老师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几何图形(天蓝)SWF</dc:title>
  <dc:creator>User</dc:creator>
  <cp:lastModifiedBy>看不见钟点</cp:lastModifiedBy>
  <cp:revision>172</cp:revision>
  <dcterms:created xsi:type="dcterms:W3CDTF">2015-01-23T04:02:00Z</dcterms:created>
  <dcterms:modified xsi:type="dcterms:W3CDTF">2018-05-27T03:11:58Z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