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rts/chart3.xml" ContentType="application/vnd.openxmlformats-officedocument.drawingml.char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1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andeep%20mall\Desktop\sandeep\process%20data\Leakage%20testing%20report\Before%20coating%20leakage%20report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andeep%20mall\Desktop\sandeep\process%20data\Coating%20data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andeep%20mall\Desktop\sandeep\process%20data\Leakage%20testing%20report\After%20coating%20leakage%20repor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autoTitleDeleted val="1"/>
    <c:plotArea>
      <c:layout>
        <c:manualLayout>
          <c:layoutTarget val="inner"/>
          <c:xMode val="edge"/>
          <c:yMode val="edge"/>
          <c:x val="8.8251341369939493E-2"/>
          <c:y val="3.6101938870544435E-2"/>
          <c:w val="0.86319247798333543"/>
          <c:h val="0.81610484500248281"/>
        </c:manualLayout>
      </c:layout>
      <c:barChart>
        <c:barDir val="col"/>
        <c:grouping val="clustered"/>
        <c:ser>
          <c:idx val="0"/>
          <c:order val="0"/>
          <c:tx>
            <c:strRef>
              <c:f>'Pareto Analysis'!$C$3</c:f>
              <c:strCache>
                <c:ptCount val="1"/>
                <c:pt idx="0">
                  <c:v>Total Qty Checked</c:v>
                </c:pt>
              </c:strCache>
            </c:strRef>
          </c:tx>
          <c:spPr>
            <a:solidFill>
              <a:srgbClr val="FFFF00"/>
            </a:solidFill>
          </c:spPr>
          <c:dLbls>
            <c:dLbl>
              <c:idx val="2"/>
              <c:layout>
                <c:manualLayout>
                  <c:x val="-2.5073746312684348E-2"/>
                  <c:y val="-1.666666666666668E-2"/>
                </c:manualLayout>
              </c:layout>
              <c:showVal val="1"/>
            </c:dLbl>
            <c:dLbl>
              <c:idx val="3"/>
              <c:layout>
                <c:manualLayout>
                  <c:x val="-2.0648967551622446E-2"/>
                  <c:y val="-4.1666666666666701E-3"/>
                </c:manualLayout>
              </c:layout>
              <c:showVal val="1"/>
            </c:dLbl>
            <c:dLbl>
              <c:idx val="4"/>
              <c:layout>
                <c:manualLayout>
                  <c:x val="-2.8023598820059004E-2"/>
                  <c:y val="3.3333333333333354E-2"/>
                </c:manualLayout>
              </c:layout>
              <c:showVal val="1"/>
            </c:dLbl>
            <c:txPr>
              <a:bodyPr/>
              <a:lstStyle/>
              <a:p>
                <a:pPr>
                  <a:defRPr sz="1400"/>
                </a:pPr>
                <a:endParaRPr lang="en-US"/>
              </a:p>
            </c:txPr>
            <c:showVal val="1"/>
          </c:dLbls>
          <c:cat>
            <c:numRef>
              <c:f>'Pareto Analysis'!$B$4:$B$8</c:f>
              <c:numCache>
                <c:formatCode>[$-409]mmm\-yy;@</c:formatCode>
                <c:ptCount val="5"/>
                <c:pt idx="0">
                  <c:v>44703</c:v>
                </c:pt>
                <c:pt idx="1">
                  <c:v>44735</c:v>
                </c:pt>
                <c:pt idx="2">
                  <c:v>44766</c:v>
                </c:pt>
                <c:pt idx="3">
                  <c:v>44798</c:v>
                </c:pt>
                <c:pt idx="4">
                  <c:v>44830</c:v>
                </c:pt>
              </c:numCache>
            </c:numRef>
          </c:cat>
          <c:val>
            <c:numRef>
              <c:f>'Pareto Analysis'!$C$4:$C$8</c:f>
              <c:numCache>
                <c:formatCode>General</c:formatCode>
                <c:ptCount val="5"/>
                <c:pt idx="0">
                  <c:v>1937</c:v>
                </c:pt>
                <c:pt idx="1">
                  <c:v>3974</c:v>
                </c:pt>
                <c:pt idx="2">
                  <c:v>4691</c:v>
                </c:pt>
                <c:pt idx="3">
                  <c:v>7362</c:v>
                </c:pt>
                <c:pt idx="4">
                  <c:v>14025</c:v>
                </c:pt>
              </c:numCache>
            </c:numRef>
          </c:val>
        </c:ser>
        <c:ser>
          <c:idx val="1"/>
          <c:order val="1"/>
          <c:tx>
            <c:strRef>
              <c:f>'Pareto Analysis'!$D$3</c:f>
              <c:strCache>
                <c:ptCount val="1"/>
                <c:pt idx="0">
                  <c:v>Total Ok</c:v>
                </c:pt>
              </c:strCache>
            </c:strRef>
          </c:tx>
          <c:spPr>
            <a:solidFill>
              <a:srgbClr val="00B050"/>
            </a:solidFill>
          </c:spPr>
          <c:dLbls>
            <c:dLbl>
              <c:idx val="0"/>
              <c:layout>
                <c:manualLayout>
                  <c:x val="0"/>
                  <c:y val="4.3010752688172046E-2"/>
                </c:manualLayout>
              </c:layout>
              <c:showVal val="1"/>
            </c:dLbl>
            <c:txPr>
              <a:bodyPr/>
              <a:lstStyle/>
              <a:p>
                <a:pPr>
                  <a:defRPr sz="1400"/>
                </a:pPr>
                <a:endParaRPr lang="en-US"/>
              </a:p>
            </c:txPr>
            <c:showVal val="1"/>
          </c:dLbls>
          <c:cat>
            <c:numRef>
              <c:f>'Pareto Analysis'!$B$4:$B$8</c:f>
              <c:numCache>
                <c:formatCode>[$-409]mmm\-yy;@</c:formatCode>
                <c:ptCount val="5"/>
                <c:pt idx="0">
                  <c:v>44703</c:v>
                </c:pt>
                <c:pt idx="1">
                  <c:v>44735</c:v>
                </c:pt>
                <c:pt idx="2">
                  <c:v>44766</c:v>
                </c:pt>
                <c:pt idx="3">
                  <c:v>44798</c:v>
                </c:pt>
                <c:pt idx="4">
                  <c:v>44830</c:v>
                </c:pt>
              </c:numCache>
            </c:numRef>
          </c:cat>
          <c:val>
            <c:numRef>
              <c:f>'Pareto Analysis'!$D$4:$D$8</c:f>
              <c:numCache>
                <c:formatCode>General</c:formatCode>
                <c:ptCount val="5"/>
                <c:pt idx="0">
                  <c:v>1860</c:v>
                </c:pt>
                <c:pt idx="1">
                  <c:v>3791</c:v>
                </c:pt>
                <c:pt idx="2">
                  <c:v>4546</c:v>
                </c:pt>
                <c:pt idx="3">
                  <c:v>7148</c:v>
                </c:pt>
                <c:pt idx="4">
                  <c:v>13733</c:v>
                </c:pt>
              </c:numCache>
            </c:numRef>
          </c:val>
        </c:ser>
        <c:ser>
          <c:idx val="2"/>
          <c:order val="2"/>
          <c:tx>
            <c:strRef>
              <c:f>'Pareto Analysis'!$E$3</c:f>
              <c:strCache>
                <c:ptCount val="1"/>
                <c:pt idx="0">
                  <c:v>Total Rejection</c:v>
                </c:pt>
              </c:strCache>
            </c:strRef>
          </c:tx>
          <c:spPr>
            <a:solidFill>
              <a:srgbClr val="FF0000"/>
            </a:solidFill>
          </c:spPr>
          <c:dLbls>
            <c:txPr>
              <a:bodyPr/>
              <a:lstStyle/>
              <a:p>
                <a:pPr>
                  <a:defRPr sz="1200"/>
                </a:pPr>
                <a:endParaRPr lang="en-US"/>
              </a:p>
            </c:txPr>
            <c:showVal val="1"/>
          </c:dLbls>
          <c:cat>
            <c:numRef>
              <c:f>'Pareto Analysis'!$B$4:$B$8</c:f>
              <c:numCache>
                <c:formatCode>[$-409]mmm\-yy;@</c:formatCode>
                <c:ptCount val="5"/>
                <c:pt idx="0">
                  <c:v>44703</c:v>
                </c:pt>
                <c:pt idx="1">
                  <c:v>44735</c:v>
                </c:pt>
                <c:pt idx="2">
                  <c:v>44766</c:v>
                </c:pt>
                <c:pt idx="3">
                  <c:v>44798</c:v>
                </c:pt>
                <c:pt idx="4">
                  <c:v>44830</c:v>
                </c:pt>
              </c:numCache>
            </c:numRef>
          </c:cat>
          <c:val>
            <c:numRef>
              <c:f>'Pareto Analysis'!$E$4:$E$8</c:f>
              <c:numCache>
                <c:formatCode>General</c:formatCode>
                <c:ptCount val="5"/>
                <c:pt idx="0">
                  <c:v>77</c:v>
                </c:pt>
                <c:pt idx="1">
                  <c:v>183</c:v>
                </c:pt>
                <c:pt idx="2">
                  <c:v>145</c:v>
                </c:pt>
                <c:pt idx="3">
                  <c:v>214</c:v>
                </c:pt>
                <c:pt idx="4">
                  <c:v>292</c:v>
                </c:pt>
              </c:numCache>
            </c:numRef>
          </c:val>
        </c:ser>
        <c:dLbls>
          <c:showVal val="1"/>
        </c:dLbls>
        <c:gapWidth val="75"/>
        <c:axId val="99756288"/>
        <c:axId val="99774464"/>
      </c:barChart>
      <c:lineChart>
        <c:grouping val="standard"/>
        <c:ser>
          <c:idx val="3"/>
          <c:order val="3"/>
          <c:tx>
            <c:strRef>
              <c:f>'Pareto Analysis'!$F$3</c:f>
              <c:strCache>
                <c:ptCount val="1"/>
                <c:pt idx="0">
                  <c:v>Target (%)</c:v>
                </c:pt>
              </c:strCache>
            </c:strRef>
          </c:tx>
          <c:spPr>
            <a:ln w="47625">
              <a:solidFill>
                <a:srgbClr val="00B0F0"/>
              </a:solidFill>
            </a:ln>
          </c:spPr>
          <c:marker>
            <c:symbol val="circle"/>
            <c:size val="7"/>
            <c:spPr>
              <a:solidFill>
                <a:srgbClr val="FF0000"/>
              </a:solidFill>
            </c:spPr>
          </c:marker>
          <c:dLbls>
            <c:dLbl>
              <c:idx val="0"/>
              <c:layout>
                <c:manualLayout>
                  <c:x val="-1.62241887905605E-2"/>
                  <c:y val="-9.1666666666666799E-2"/>
                </c:manualLayout>
              </c:layout>
              <c:showVal val="1"/>
            </c:dLbl>
            <c:txPr>
              <a:bodyPr/>
              <a:lstStyle/>
              <a:p>
                <a:pPr>
                  <a:defRPr sz="1600"/>
                </a:pPr>
                <a:endParaRPr lang="en-US"/>
              </a:p>
            </c:txPr>
            <c:showVal val="1"/>
          </c:dLbls>
          <c:cat>
            <c:numRef>
              <c:f>'Pareto Analysis'!$B$4:$B$8</c:f>
              <c:numCache>
                <c:formatCode>[$-409]mmm\-yy;@</c:formatCode>
                <c:ptCount val="5"/>
                <c:pt idx="0">
                  <c:v>44703</c:v>
                </c:pt>
                <c:pt idx="1">
                  <c:v>44735</c:v>
                </c:pt>
                <c:pt idx="2">
                  <c:v>44766</c:v>
                </c:pt>
                <c:pt idx="3">
                  <c:v>44798</c:v>
                </c:pt>
                <c:pt idx="4">
                  <c:v>44830</c:v>
                </c:pt>
              </c:numCache>
            </c:numRef>
          </c:cat>
          <c:val>
            <c:numRef>
              <c:f>'Pareto Analysis'!$F$4:$F$8</c:f>
              <c:numCache>
                <c:formatCode>General</c:formatCode>
                <c:ptCount val="5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</c:numCache>
            </c:numRef>
          </c:val>
        </c:ser>
        <c:ser>
          <c:idx val="4"/>
          <c:order val="4"/>
          <c:tx>
            <c:strRef>
              <c:f>'Pareto Analysis'!$G$3</c:f>
              <c:strCache>
                <c:ptCount val="1"/>
                <c:pt idx="0">
                  <c:v>% Of Rejection</c:v>
                </c:pt>
              </c:strCache>
            </c:strRef>
          </c:tx>
          <c:spPr>
            <a:ln w="44450">
              <a:solidFill>
                <a:srgbClr val="FF0000"/>
              </a:solidFill>
            </a:ln>
          </c:spPr>
          <c:marker>
            <c:symbol val="diamond"/>
            <c:size val="7"/>
            <c:spPr>
              <a:solidFill>
                <a:srgbClr val="FF0000"/>
              </a:solidFill>
            </c:spPr>
          </c:marker>
          <c:dLbls>
            <c:txPr>
              <a:bodyPr/>
              <a:lstStyle/>
              <a:p>
                <a:pPr>
                  <a:defRPr sz="1600"/>
                </a:pPr>
                <a:endParaRPr lang="en-US"/>
              </a:p>
            </c:txPr>
            <c:dLblPos val="t"/>
            <c:showVal val="1"/>
          </c:dLbls>
          <c:cat>
            <c:numRef>
              <c:f>'Pareto Analysis'!$B$4:$B$8</c:f>
              <c:numCache>
                <c:formatCode>[$-409]mmm\-yy;@</c:formatCode>
                <c:ptCount val="5"/>
                <c:pt idx="0">
                  <c:v>44703</c:v>
                </c:pt>
                <c:pt idx="1">
                  <c:v>44735</c:v>
                </c:pt>
                <c:pt idx="2">
                  <c:v>44766</c:v>
                </c:pt>
                <c:pt idx="3">
                  <c:v>44798</c:v>
                </c:pt>
                <c:pt idx="4">
                  <c:v>44830</c:v>
                </c:pt>
              </c:numCache>
            </c:numRef>
          </c:cat>
          <c:val>
            <c:numRef>
              <c:f>'Pareto Analysis'!$G$4:$G$8</c:f>
              <c:numCache>
                <c:formatCode>0.00</c:formatCode>
                <c:ptCount val="5"/>
                <c:pt idx="0">
                  <c:v>3.9752194114610204</c:v>
                </c:pt>
                <c:pt idx="1">
                  <c:v>4.6049320583794602</c:v>
                </c:pt>
                <c:pt idx="2">
                  <c:v>3.0910253677254316</c:v>
                </c:pt>
                <c:pt idx="3">
                  <c:v>2.9068187992393373</c:v>
                </c:pt>
                <c:pt idx="4">
                  <c:v>2.0819964349376114</c:v>
                </c:pt>
              </c:numCache>
            </c:numRef>
          </c:val>
        </c:ser>
        <c:marker val="1"/>
        <c:axId val="99777536"/>
        <c:axId val="99776000"/>
      </c:lineChart>
      <c:dateAx>
        <c:axId val="99756288"/>
        <c:scaling>
          <c:orientation val="minMax"/>
        </c:scaling>
        <c:axPos val="b"/>
        <c:numFmt formatCode="[$-409]mmm\-yy;@" sourceLinked="1"/>
        <c:maj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99774464"/>
        <c:crosses val="autoZero"/>
        <c:auto val="1"/>
        <c:lblOffset val="100"/>
      </c:dateAx>
      <c:valAx>
        <c:axId val="99774464"/>
        <c:scaling>
          <c:orientation val="minMax"/>
        </c:scaling>
        <c:axPos val="l"/>
        <c:numFmt formatCode="General" sourceLinked="1"/>
        <c:majorTickMark val="none"/>
        <c:tickLblPos val="nextTo"/>
        <c:crossAx val="99756288"/>
        <c:crosses val="autoZero"/>
        <c:crossBetween val="between"/>
      </c:valAx>
      <c:valAx>
        <c:axId val="99776000"/>
        <c:scaling>
          <c:orientation val="minMax"/>
        </c:scaling>
        <c:axPos val="r"/>
        <c:numFmt formatCode="General" sourceLinked="1"/>
        <c:tickLblPos val="nextTo"/>
        <c:crossAx val="99777536"/>
        <c:crosses val="max"/>
        <c:crossBetween val="between"/>
      </c:valAx>
      <c:dateAx>
        <c:axId val="99777536"/>
        <c:scaling>
          <c:orientation val="minMax"/>
        </c:scaling>
        <c:delete val="1"/>
        <c:axPos val="b"/>
        <c:numFmt formatCode="[$-409]mmm\-yy;@" sourceLinked="1"/>
        <c:tickLblPos val="none"/>
        <c:crossAx val="99776000"/>
        <c:crosses val="autoZero"/>
        <c:auto val="1"/>
        <c:lblOffset val="100"/>
      </c:dateAx>
    </c:plotArea>
    <c:legend>
      <c:legendPos val="b"/>
      <c:layout>
        <c:manualLayout>
          <c:xMode val="edge"/>
          <c:yMode val="edge"/>
          <c:x val="9.5465937333054654E-2"/>
          <c:y val="0.96680382694098743"/>
          <c:w val="0.89999998451520791"/>
          <c:h val="3.319617305901279E-2"/>
        </c:manualLayout>
      </c:layout>
      <c:txPr>
        <a:bodyPr/>
        <a:lstStyle/>
        <a:p>
          <a:pPr>
            <a:defRPr sz="1400"/>
          </a:pPr>
          <a:endParaRPr lang="en-US"/>
        </a:p>
      </c:txPr>
    </c:legend>
    <c:plotVisOnly val="1"/>
    <c:dispBlanksAs val="gap"/>
  </c:chart>
  <c:txPr>
    <a:bodyPr/>
    <a:lstStyle/>
    <a:p>
      <a:pPr>
        <a:defRPr sz="1100"/>
      </a:pPr>
      <a:endParaRPr lang="en-US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/>
      <c:barChart>
        <c:barDir val="col"/>
        <c:grouping val="clustered"/>
        <c:ser>
          <c:idx val="0"/>
          <c:order val="0"/>
          <c:tx>
            <c:strRef>
              <c:f>'Pareto Analysis'!$D$8</c:f>
              <c:strCache>
                <c:ptCount val="1"/>
                <c:pt idx="0">
                  <c:v>Total Check 
Qty</c:v>
                </c:pt>
              </c:strCache>
            </c:strRef>
          </c:tx>
          <c:spPr>
            <a:solidFill>
              <a:srgbClr val="FFFF00"/>
            </a:solidFill>
          </c:spPr>
          <c:dLbls>
            <c:dLbl>
              <c:idx val="1"/>
              <c:layout>
                <c:manualLayout>
                  <c:x val="0"/>
                  <c:y val="6.0021436227224084E-2"/>
                </c:manualLayout>
              </c:layout>
              <c:showVal val="1"/>
            </c:dLbl>
            <c:txPr>
              <a:bodyPr/>
              <a:lstStyle/>
              <a:p>
                <a:pPr>
                  <a:defRPr sz="1600" b="1"/>
                </a:pPr>
                <a:endParaRPr lang="en-US"/>
              </a:p>
            </c:txPr>
            <c:showVal val="1"/>
          </c:dLbls>
          <c:cat>
            <c:numRef>
              <c:f>'Pareto Analysis'!$C$9:$C$13</c:f>
              <c:numCache>
                <c:formatCode>[$-409]mmm\-yy;@</c:formatCode>
                <c:ptCount val="5"/>
                <c:pt idx="0">
                  <c:v>44734</c:v>
                </c:pt>
                <c:pt idx="1">
                  <c:v>44765</c:v>
                </c:pt>
                <c:pt idx="2">
                  <c:v>44797</c:v>
                </c:pt>
                <c:pt idx="3">
                  <c:v>44829</c:v>
                </c:pt>
                <c:pt idx="4">
                  <c:v>44860</c:v>
                </c:pt>
              </c:numCache>
            </c:numRef>
          </c:cat>
          <c:val>
            <c:numRef>
              <c:f>'Pareto Analysis'!$D$9:$D$13</c:f>
              <c:numCache>
                <c:formatCode>General</c:formatCode>
                <c:ptCount val="5"/>
                <c:pt idx="0">
                  <c:v>4669</c:v>
                </c:pt>
                <c:pt idx="1">
                  <c:v>2560</c:v>
                </c:pt>
                <c:pt idx="2">
                  <c:v>4485</c:v>
                </c:pt>
                <c:pt idx="3">
                  <c:v>13731</c:v>
                </c:pt>
                <c:pt idx="4">
                  <c:v>10335</c:v>
                </c:pt>
              </c:numCache>
            </c:numRef>
          </c:val>
        </c:ser>
        <c:ser>
          <c:idx val="1"/>
          <c:order val="1"/>
          <c:tx>
            <c:strRef>
              <c:f>'Pareto Analysis'!$E$8</c:f>
              <c:strCache>
                <c:ptCount val="1"/>
                <c:pt idx="0">
                  <c:v>Total Ok
Qty</c:v>
                </c:pt>
              </c:strCache>
            </c:strRef>
          </c:tx>
          <c:spPr>
            <a:solidFill>
              <a:srgbClr val="00B050"/>
            </a:solidFill>
          </c:spPr>
          <c:dLbls>
            <c:dLbl>
              <c:idx val="4"/>
              <c:layout>
                <c:manualLayout>
                  <c:x val="7.4404761904762204E-3"/>
                  <c:y val="3.0396570203644158E-2"/>
                </c:manualLayout>
              </c:layout>
              <c:dLblPos val="outEnd"/>
              <c:showVal val="1"/>
            </c:dLbl>
            <c:txPr>
              <a:bodyPr/>
              <a:lstStyle/>
              <a:p>
                <a:pPr>
                  <a:defRPr sz="1400" b="1"/>
                </a:pPr>
                <a:endParaRPr lang="en-US"/>
              </a:p>
            </c:txPr>
            <c:dLblPos val="inEnd"/>
            <c:showVal val="1"/>
          </c:dLbls>
          <c:cat>
            <c:numRef>
              <c:f>'Pareto Analysis'!$C$9:$C$13</c:f>
              <c:numCache>
                <c:formatCode>[$-409]mmm\-yy;@</c:formatCode>
                <c:ptCount val="5"/>
                <c:pt idx="0">
                  <c:v>44734</c:v>
                </c:pt>
                <c:pt idx="1">
                  <c:v>44765</c:v>
                </c:pt>
                <c:pt idx="2">
                  <c:v>44797</c:v>
                </c:pt>
                <c:pt idx="3">
                  <c:v>44829</c:v>
                </c:pt>
                <c:pt idx="4">
                  <c:v>44860</c:v>
                </c:pt>
              </c:numCache>
            </c:numRef>
          </c:cat>
          <c:val>
            <c:numRef>
              <c:f>'Pareto Analysis'!$E$9:$E$13</c:f>
              <c:numCache>
                <c:formatCode>General</c:formatCode>
                <c:ptCount val="5"/>
                <c:pt idx="0">
                  <c:v>4169</c:v>
                </c:pt>
                <c:pt idx="1">
                  <c:v>2360</c:v>
                </c:pt>
                <c:pt idx="2">
                  <c:v>4285</c:v>
                </c:pt>
                <c:pt idx="3">
                  <c:v>13131</c:v>
                </c:pt>
                <c:pt idx="4">
                  <c:v>9935</c:v>
                </c:pt>
              </c:numCache>
            </c:numRef>
          </c:val>
        </c:ser>
        <c:ser>
          <c:idx val="2"/>
          <c:order val="2"/>
          <c:tx>
            <c:strRef>
              <c:f>'Pareto Analysis'!$F$8</c:f>
              <c:strCache>
                <c:ptCount val="1"/>
                <c:pt idx="0">
                  <c:v>Total Rejection
Qty</c:v>
                </c:pt>
              </c:strCache>
            </c:strRef>
          </c:tx>
          <c:spPr>
            <a:solidFill>
              <a:srgbClr val="FF0000"/>
            </a:solidFill>
          </c:spPr>
          <c:dLbls>
            <c:txPr>
              <a:bodyPr/>
              <a:lstStyle/>
              <a:p>
                <a:pPr>
                  <a:defRPr sz="1400" b="1"/>
                </a:pPr>
                <a:endParaRPr lang="en-US"/>
              </a:p>
            </c:txPr>
            <c:showVal val="1"/>
          </c:dLbls>
          <c:cat>
            <c:numRef>
              <c:f>'Pareto Analysis'!$C$9:$C$13</c:f>
              <c:numCache>
                <c:formatCode>[$-409]mmm\-yy;@</c:formatCode>
                <c:ptCount val="5"/>
                <c:pt idx="0">
                  <c:v>44734</c:v>
                </c:pt>
                <c:pt idx="1">
                  <c:v>44765</c:v>
                </c:pt>
                <c:pt idx="2">
                  <c:v>44797</c:v>
                </c:pt>
                <c:pt idx="3">
                  <c:v>44829</c:v>
                </c:pt>
                <c:pt idx="4">
                  <c:v>44860</c:v>
                </c:pt>
              </c:numCache>
            </c:numRef>
          </c:cat>
          <c:val>
            <c:numRef>
              <c:f>'Pareto Analysis'!$F$9:$F$13</c:f>
              <c:numCache>
                <c:formatCode>General</c:formatCode>
                <c:ptCount val="5"/>
                <c:pt idx="0">
                  <c:v>500</c:v>
                </c:pt>
                <c:pt idx="1">
                  <c:v>200</c:v>
                </c:pt>
                <c:pt idx="2">
                  <c:v>200</c:v>
                </c:pt>
                <c:pt idx="3">
                  <c:v>600</c:v>
                </c:pt>
                <c:pt idx="4">
                  <c:v>400</c:v>
                </c:pt>
              </c:numCache>
            </c:numRef>
          </c:val>
        </c:ser>
        <c:dLbls>
          <c:showVal val="1"/>
        </c:dLbls>
        <c:gapWidth val="75"/>
        <c:axId val="101566336"/>
        <c:axId val="101567872"/>
      </c:barChart>
      <c:lineChart>
        <c:grouping val="standard"/>
        <c:ser>
          <c:idx val="3"/>
          <c:order val="3"/>
          <c:tx>
            <c:strRef>
              <c:f>'Pareto Analysis'!$G$8</c:f>
              <c:strCache>
                <c:ptCount val="1"/>
                <c:pt idx="0">
                  <c:v>Target(%)</c:v>
                </c:pt>
              </c:strCache>
            </c:strRef>
          </c:tx>
          <c:spPr>
            <a:ln w="44450">
              <a:solidFill>
                <a:schemeClr val="accent1"/>
              </a:solidFill>
            </a:ln>
          </c:spPr>
          <c:marker>
            <c:symbol val="diamond"/>
            <c:size val="8"/>
            <c:spPr>
              <a:solidFill>
                <a:schemeClr val="accent1"/>
              </a:solidFill>
            </c:spPr>
          </c:marker>
          <c:dLbls>
            <c:dLbl>
              <c:idx val="0"/>
              <c:layout>
                <c:manualLayout>
                  <c:x val="-2.8088314485729883E-2"/>
                  <c:y val="-5.1044619422572157E-2"/>
                </c:manualLayout>
              </c:layout>
              <c:dLblPos val="r"/>
              <c:showVal val="1"/>
            </c:dLbl>
            <c:dLbl>
              <c:idx val="1"/>
              <c:layout>
                <c:manualLayout>
                  <c:x val="-2.5934302638664666E-2"/>
                  <c:y val="-5.1044619422572157E-2"/>
                </c:manualLayout>
              </c:layout>
              <c:dLblPos val="r"/>
              <c:showVal val="1"/>
            </c:dLbl>
            <c:dLbl>
              <c:idx val="2"/>
              <c:layout>
                <c:manualLayout>
                  <c:x val="-2.8088314485729883E-2"/>
                  <c:y val="-4.3084420417597073E-2"/>
                </c:manualLayout>
              </c:layout>
              <c:dLblPos val="r"/>
              <c:showVal val="1"/>
            </c:dLbl>
            <c:dLbl>
              <c:idx val="3"/>
              <c:layout>
                <c:manualLayout>
                  <c:x val="-2.5934302638664589E-2"/>
                  <c:y val="-3.1144121910134371E-2"/>
                </c:manualLayout>
              </c:layout>
              <c:dLblPos val="r"/>
              <c:showVal val="1"/>
            </c:dLbl>
            <c:dLbl>
              <c:idx val="4"/>
              <c:layout>
                <c:manualLayout>
                  <c:x val="-2.8088314485729883E-2"/>
                  <c:y val="5.6418067144592014E-2"/>
                </c:manualLayout>
              </c:layout>
              <c:dLblPos val="r"/>
              <c:showVal val="1"/>
            </c:dLbl>
            <c:txPr>
              <a:bodyPr/>
              <a:lstStyle/>
              <a:p>
                <a:pPr>
                  <a:defRPr sz="1600" b="1"/>
                </a:pPr>
                <a:endParaRPr lang="en-US"/>
              </a:p>
            </c:txPr>
            <c:dLblPos val="t"/>
            <c:showVal val="1"/>
          </c:dLbls>
          <c:cat>
            <c:numRef>
              <c:f>'Pareto Analysis'!$C$9:$C$13</c:f>
              <c:numCache>
                <c:formatCode>[$-409]mmm\-yy;@</c:formatCode>
                <c:ptCount val="5"/>
                <c:pt idx="0">
                  <c:v>44734</c:v>
                </c:pt>
                <c:pt idx="1">
                  <c:v>44765</c:v>
                </c:pt>
                <c:pt idx="2">
                  <c:v>44797</c:v>
                </c:pt>
                <c:pt idx="3">
                  <c:v>44829</c:v>
                </c:pt>
                <c:pt idx="4">
                  <c:v>44860</c:v>
                </c:pt>
              </c:numCache>
            </c:numRef>
          </c:cat>
          <c:val>
            <c:numRef>
              <c:f>'Pareto Analysis'!$G$9:$G$13</c:f>
              <c:numCache>
                <c:formatCode>General</c:formatCode>
                <c:ptCount val="5"/>
                <c:pt idx="0">
                  <c:v>2.5</c:v>
                </c:pt>
                <c:pt idx="1">
                  <c:v>2.5</c:v>
                </c:pt>
                <c:pt idx="2">
                  <c:v>2.5</c:v>
                </c:pt>
                <c:pt idx="3">
                  <c:v>2.5</c:v>
                </c:pt>
                <c:pt idx="4">
                  <c:v>2.5</c:v>
                </c:pt>
              </c:numCache>
            </c:numRef>
          </c:val>
        </c:ser>
        <c:ser>
          <c:idx val="4"/>
          <c:order val="4"/>
          <c:tx>
            <c:strRef>
              <c:f>'Pareto Analysis'!$H$8</c:f>
              <c:strCache>
                <c:ptCount val="1"/>
                <c:pt idx="0">
                  <c:v>Rej(%)</c:v>
                </c:pt>
              </c:strCache>
            </c:strRef>
          </c:tx>
          <c:spPr>
            <a:ln w="47625">
              <a:solidFill>
                <a:srgbClr val="FF0000"/>
              </a:solidFill>
            </a:ln>
          </c:spPr>
          <c:marker>
            <c:symbol val="circle"/>
            <c:size val="8"/>
            <c:spPr>
              <a:solidFill>
                <a:srgbClr val="FF0000"/>
              </a:solidFill>
            </c:spPr>
          </c:marker>
          <c:dLbls>
            <c:dLbl>
              <c:idx val="4"/>
              <c:layout>
                <c:manualLayout>
                  <c:x val="-1.8307438132733323E-2"/>
                  <c:y val="-3.9721160256897148E-2"/>
                </c:manualLayout>
              </c:layout>
              <c:dLblPos val="r"/>
              <c:showVal val="1"/>
            </c:dLbl>
            <c:txPr>
              <a:bodyPr/>
              <a:lstStyle/>
              <a:p>
                <a:pPr>
                  <a:defRPr sz="1600" b="1"/>
                </a:pPr>
                <a:endParaRPr lang="en-US"/>
              </a:p>
            </c:txPr>
            <c:dLblPos val="t"/>
            <c:showVal val="1"/>
          </c:dLbls>
          <c:cat>
            <c:numRef>
              <c:f>'Pareto Analysis'!$C$9:$C$13</c:f>
              <c:numCache>
                <c:formatCode>[$-409]mmm\-yy;@</c:formatCode>
                <c:ptCount val="5"/>
                <c:pt idx="0">
                  <c:v>44734</c:v>
                </c:pt>
                <c:pt idx="1">
                  <c:v>44765</c:v>
                </c:pt>
                <c:pt idx="2">
                  <c:v>44797</c:v>
                </c:pt>
                <c:pt idx="3">
                  <c:v>44829</c:v>
                </c:pt>
                <c:pt idx="4">
                  <c:v>44860</c:v>
                </c:pt>
              </c:numCache>
            </c:numRef>
          </c:cat>
          <c:val>
            <c:numRef>
              <c:f>'Pareto Analysis'!$H$9:$H$13</c:f>
              <c:numCache>
                <c:formatCode>0.00</c:formatCode>
                <c:ptCount val="5"/>
                <c:pt idx="0">
                  <c:v>10.708931248661385</c:v>
                </c:pt>
                <c:pt idx="1">
                  <c:v>7.8124999999999982</c:v>
                </c:pt>
                <c:pt idx="2">
                  <c:v>4.4593088071348959</c:v>
                </c:pt>
                <c:pt idx="3">
                  <c:v>4.3696744592527859</c:v>
                </c:pt>
                <c:pt idx="4">
                  <c:v>3.8703434929850027</c:v>
                </c:pt>
              </c:numCache>
            </c:numRef>
          </c:val>
        </c:ser>
        <c:marker val="1"/>
        <c:axId val="101649024"/>
        <c:axId val="101647488"/>
      </c:lineChart>
      <c:dateAx>
        <c:axId val="101566336"/>
        <c:scaling>
          <c:orientation val="minMax"/>
        </c:scaling>
        <c:axPos val="b"/>
        <c:numFmt formatCode="[$-409]mmm\-yy;@" sourceLinked="1"/>
        <c:majorTickMark val="none"/>
        <c:tickLblPos val="nextTo"/>
        <c:txPr>
          <a:bodyPr/>
          <a:lstStyle/>
          <a:p>
            <a:pPr>
              <a:defRPr sz="1600" b="1"/>
            </a:pPr>
            <a:endParaRPr lang="en-US"/>
          </a:p>
        </c:txPr>
        <c:crossAx val="101567872"/>
        <c:crosses val="autoZero"/>
        <c:auto val="1"/>
        <c:lblOffset val="100"/>
      </c:dateAx>
      <c:valAx>
        <c:axId val="101567872"/>
        <c:scaling>
          <c:orientation val="minMax"/>
        </c:scaling>
        <c:axPos val="l"/>
        <c:numFmt formatCode="General" sourceLinked="1"/>
        <c:maj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101566336"/>
        <c:crosses val="autoZero"/>
        <c:crossBetween val="between"/>
      </c:valAx>
      <c:valAx>
        <c:axId val="101647488"/>
        <c:scaling>
          <c:orientation val="minMax"/>
        </c:scaling>
        <c:axPos val="r"/>
        <c:numFmt formatCode="General" sourceLinked="1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101649024"/>
        <c:crosses val="max"/>
        <c:crossBetween val="between"/>
      </c:valAx>
      <c:dateAx>
        <c:axId val="101649024"/>
        <c:scaling>
          <c:orientation val="minMax"/>
        </c:scaling>
        <c:delete val="1"/>
        <c:axPos val="b"/>
        <c:numFmt formatCode="[$-409]mmm\-yy;@" sourceLinked="1"/>
        <c:tickLblPos val="none"/>
        <c:crossAx val="101647488"/>
        <c:crosses val="autoZero"/>
        <c:auto val="1"/>
        <c:lblOffset val="100"/>
      </c:dateAx>
    </c:plotArea>
    <c:legend>
      <c:legendPos val="b"/>
      <c:layout/>
      <c:txPr>
        <a:bodyPr/>
        <a:lstStyle/>
        <a:p>
          <a:pPr>
            <a:defRPr sz="1600" b="1"/>
          </a:pPr>
          <a:endParaRPr lang="en-US"/>
        </a:p>
      </c:txPr>
    </c:legend>
    <c:plotVisOnly val="1"/>
    <c:dispBlanksAs val="gap"/>
  </c:chart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autoTitleDeleted val="1"/>
    <c:plotArea>
      <c:layout/>
      <c:barChart>
        <c:barDir val="col"/>
        <c:grouping val="clustered"/>
        <c:ser>
          <c:idx val="0"/>
          <c:order val="0"/>
          <c:tx>
            <c:strRef>
              <c:f>'Pareto Analysis'!$C$3</c:f>
              <c:strCache>
                <c:ptCount val="1"/>
                <c:pt idx="0">
                  <c:v>Total Qty Checked</c:v>
                </c:pt>
              </c:strCache>
            </c:strRef>
          </c:tx>
          <c:spPr>
            <a:solidFill>
              <a:srgbClr val="FFFF00"/>
            </a:solidFill>
          </c:spPr>
          <c:dLbls>
            <c:dLbl>
              <c:idx val="1"/>
              <c:layout>
                <c:manualLayout>
                  <c:x val="-2.3809523809523812E-2"/>
                  <c:y val="0"/>
                </c:manualLayout>
              </c:layout>
              <c:showVal val="1"/>
            </c:dLbl>
            <c:txPr>
              <a:bodyPr/>
              <a:lstStyle/>
              <a:p>
                <a:pPr>
                  <a:defRPr sz="1400" b="1"/>
                </a:pPr>
                <a:endParaRPr lang="en-US"/>
              </a:p>
            </c:txPr>
            <c:showVal val="1"/>
          </c:dLbls>
          <c:cat>
            <c:numRef>
              <c:f>'Pareto Analysis'!$B$4:$B$8</c:f>
              <c:numCache>
                <c:formatCode>[$-409]mmm\-yy;@</c:formatCode>
                <c:ptCount val="5"/>
                <c:pt idx="0">
                  <c:v>44703</c:v>
                </c:pt>
                <c:pt idx="1">
                  <c:v>44735</c:v>
                </c:pt>
                <c:pt idx="2">
                  <c:v>44766</c:v>
                </c:pt>
                <c:pt idx="3">
                  <c:v>44798</c:v>
                </c:pt>
                <c:pt idx="4">
                  <c:v>44830</c:v>
                </c:pt>
              </c:numCache>
            </c:numRef>
          </c:cat>
          <c:val>
            <c:numRef>
              <c:f>'Pareto Analysis'!$C$4:$C$8</c:f>
              <c:numCache>
                <c:formatCode>General</c:formatCode>
                <c:ptCount val="5"/>
                <c:pt idx="0">
                  <c:v>292</c:v>
                </c:pt>
                <c:pt idx="1">
                  <c:v>2318</c:v>
                </c:pt>
                <c:pt idx="2">
                  <c:v>6701</c:v>
                </c:pt>
                <c:pt idx="3">
                  <c:v>7978</c:v>
                </c:pt>
                <c:pt idx="4">
                  <c:v>11265</c:v>
                </c:pt>
              </c:numCache>
            </c:numRef>
          </c:val>
        </c:ser>
        <c:ser>
          <c:idx val="1"/>
          <c:order val="1"/>
          <c:tx>
            <c:strRef>
              <c:f>'Pareto Analysis'!$D$3</c:f>
              <c:strCache>
                <c:ptCount val="1"/>
                <c:pt idx="0">
                  <c:v>Total Ok</c:v>
                </c:pt>
              </c:strCache>
            </c:strRef>
          </c:tx>
          <c:spPr>
            <a:solidFill>
              <a:srgbClr val="00B050"/>
            </a:solidFill>
          </c:spPr>
          <c:dLbls>
            <c:dLbl>
              <c:idx val="2"/>
              <c:layout>
                <c:manualLayout>
                  <c:x val="1.7857142857142856E-2"/>
                  <c:y val="0"/>
                </c:manualLayout>
              </c:layout>
              <c:showVal val="1"/>
            </c:dLbl>
            <c:dLbl>
              <c:idx val="3"/>
              <c:layout>
                <c:manualLayout>
                  <c:x val="1.7857142857142856E-2"/>
                  <c:y val="1.5151515151515181E-2"/>
                </c:manualLayout>
              </c:layout>
              <c:showVal val="1"/>
            </c:dLbl>
            <c:dLbl>
              <c:idx val="4"/>
              <c:layout>
                <c:manualLayout>
                  <c:x val="1.9345238095238176E-2"/>
                  <c:y val="0"/>
                </c:manualLayout>
              </c:layout>
              <c:showVal val="1"/>
            </c:dLbl>
            <c:txPr>
              <a:bodyPr/>
              <a:lstStyle/>
              <a:p>
                <a:pPr>
                  <a:defRPr sz="1600"/>
                </a:pPr>
                <a:endParaRPr lang="en-US"/>
              </a:p>
            </c:txPr>
            <c:showVal val="1"/>
          </c:dLbls>
          <c:cat>
            <c:numRef>
              <c:f>'Pareto Analysis'!$B$4:$B$8</c:f>
              <c:numCache>
                <c:formatCode>[$-409]mmm\-yy;@</c:formatCode>
                <c:ptCount val="5"/>
                <c:pt idx="0">
                  <c:v>44703</c:v>
                </c:pt>
                <c:pt idx="1">
                  <c:v>44735</c:v>
                </c:pt>
                <c:pt idx="2">
                  <c:v>44766</c:v>
                </c:pt>
                <c:pt idx="3">
                  <c:v>44798</c:v>
                </c:pt>
                <c:pt idx="4">
                  <c:v>44830</c:v>
                </c:pt>
              </c:numCache>
            </c:numRef>
          </c:cat>
          <c:val>
            <c:numRef>
              <c:f>'Pareto Analysis'!$D$4:$D$8</c:f>
              <c:numCache>
                <c:formatCode>General</c:formatCode>
                <c:ptCount val="5"/>
                <c:pt idx="0">
                  <c:v>284</c:v>
                </c:pt>
                <c:pt idx="1">
                  <c:v>2275</c:v>
                </c:pt>
                <c:pt idx="2">
                  <c:v>6632</c:v>
                </c:pt>
                <c:pt idx="3">
                  <c:v>7900</c:v>
                </c:pt>
                <c:pt idx="4">
                  <c:v>11209</c:v>
                </c:pt>
              </c:numCache>
            </c:numRef>
          </c:val>
        </c:ser>
        <c:ser>
          <c:idx val="2"/>
          <c:order val="2"/>
          <c:tx>
            <c:strRef>
              <c:f>'Pareto Analysis'!$E$3</c:f>
              <c:strCache>
                <c:ptCount val="1"/>
                <c:pt idx="0">
                  <c:v>Total Rejection</c:v>
                </c:pt>
              </c:strCache>
            </c:strRef>
          </c:tx>
          <c:dLbls>
            <c:txPr>
              <a:bodyPr/>
              <a:lstStyle/>
              <a:p>
                <a:pPr>
                  <a:defRPr sz="1600"/>
                </a:pPr>
                <a:endParaRPr lang="en-US"/>
              </a:p>
            </c:txPr>
            <c:showVal val="1"/>
          </c:dLbls>
          <c:cat>
            <c:numRef>
              <c:f>'Pareto Analysis'!$B$4:$B$8</c:f>
              <c:numCache>
                <c:formatCode>[$-409]mmm\-yy;@</c:formatCode>
                <c:ptCount val="5"/>
                <c:pt idx="0">
                  <c:v>44703</c:v>
                </c:pt>
                <c:pt idx="1">
                  <c:v>44735</c:v>
                </c:pt>
                <c:pt idx="2">
                  <c:v>44766</c:v>
                </c:pt>
                <c:pt idx="3">
                  <c:v>44798</c:v>
                </c:pt>
                <c:pt idx="4">
                  <c:v>44830</c:v>
                </c:pt>
              </c:numCache>
            </c:numRef>
          </c:cat>
          <c:val>
            <c:numRef>
              <c:f>'Pareto Analysis'!$E$4:$E$8</c:f>
              <c:numCache>
                <c:formatCode>General</c:formatCode>
                <c:ptCount val="5"/>
                <c:pt idx="0">
                  <c:v>8</c:v>
                </c:pt>
                <c:pt idx="1">
                  <c:v>43</c:v>
                </c:pt>
                <c:pt idx="2">
                  <c:v>69</c:v>
                </c:pt>
                <c:pt idx="3">
                  <c:v>78</c:v>
                </c:pt>
                <c:pt idx="4">
                  <c:v>56</c:v>
                </c:pt>
              </c:numCache>
            </c:numRef>
          </c:val>
        </c:ser>
        <c:dLbls>
          <c:showVal val="1"/>
        </c:dLbls>
        <c:gapWidth val="75"/>
        <c:axId val="101753984"/>
        <c:axId val="101755520"/>
      </c:barChart>
      <c:lineChart>
        <c:grouping val="standard"/>
        <c:ser>
          <c:idx val="3"/>
          <c:order val="3"/>
          <c:tx>
            <c:strRef>
              <c:f>'Pareto Analysis'!$F$3</c:f>
              <c:strCache>
                <c:ptCount val="1"/>
                <c:pt idx="0">
                  <c:v>Target (%)</c:v>
                </c:pt>
              </c:strCache>
            </c:strRef>
          </c:tx>
          <c:spPr>
            <a:ln w="50800"/>
          </c:spPr>
          <c:marker>
            <c:symbol val="diamond"/>
            <c:size val="7"/>
            <c:spPr>
              <a:solidFill>
                <a:srgbClr val="00B0F0"/>
              </a:solidFill>
            </c:spPr>
          </c:marker>
          <c:dLbls>
            <c:dLbl>
              <c:idx val="1"/>
              <c:layout>
                <c:manualLayout>
                  <c:x val="-2.7723214285714295E-2"/>
                  <c:y val="1.6338582677165363E-2"/>
                </c:manualLayout>
              </c:layout>
              <c:dLblPos val="r"/>
              <c:showVal val="1"/>
            </c:dLbl>
            <c:dLbl>
              <c:idx val="2"/>
              <c:layout>
                <c:manualLayout>
                  <c:x val="-2.9211309523809553E-2"/>
                  <c:y val="-1.3964447625864952E-2"/>
                </c:manualLayout>
              </c:layout>
              <c:dLblPos val="r"/>
              <c:showVal val="1"/>
            </c:dLbl>
            <c:dLbl>
              <c:idx val="3"/>
              <c:layout>
                <c:manualLayout>
                  <c:x val="-2.9211309523809553E-2"/>
                  <c:y val="1.6338582677165363E-2"/>
                </c:manualLayout>
              </c:layout>
              <c:dLblPos val="r"/>
              <c:showVal val="1"/>
            </c:dLbl>
            <c:dLbl>
              <c:idx val="4"/>
              <c:layout>
                <c:manualLayout>
                  <c:x val="-2.0171189538807546E-2"/>
                  <c:y val="5.1692118030700722E-2"/>
                </c:manualLayout>
              </c:layout>
              <c:dLblPos val="r"/>
              <c:showVal val="1"/>
            </c:dLbl>
            <c:txPr>
              <a:bodyPr/>
              <a:lstStyle/>
              <a:p>
                <a:pPr>
                  <a:defRPr sz="1600"/>
                </a:pPr>
                <a:endParaRPr lang="en-US"/>
              </a:p>
            </c:txPr>
            <c:dLblPos val="t"/>
            <c:showVal val="1"/>
          </c:dLbls>
          <c:cat>
            <c:numRef>
              <c:f>'Pareto Analysis'!$B$4:$B$8</c:f>
              <c:numCache>
                <c:formatCode>[$-409]mmm\-yy;@</c:formatCode>
                <c:ptCount val="5"/>
                <c:pt idx="0">
                  <c:v>44703</c:v>
                </c:pt>
                <c:pt idx="1">
                  <c:v>44735</c:v>
                </c:pt>
                <c:pt idx="2">
                  <c:v>44766</c:v>
                </c:pt>
                <c:pt idx="3">
                  <c:v>44798</c:v>
                </c:pt>
                <c:pt idx="4">
                  <c:v>44830</c:v>
                </c:pt>
              </c:numCache>
            </c:numRef>
          </c:cat>
          <c:val>
            <c:numRef>
              <c:f>'Pareto Analysis'!$F$4:$F$8</c:f>
              <c:numCache>
                <c:formatCode>General</c:formatCode>
                <c:ptCount val="5"/>
                <c:pt idx="0">
                  <c:v>0.5</c:v>
                </c:pt>
                <c:pt idx="1">
                  <c:v>0.5</c:v>
                </c:pt>
                <c:pt idx="2">
                  <c:v>0.5</c:v>
                </c:pt>
                <c:pt idx="3">
                  <c:v>0.5</c:v>
                </c:pt>
                <c:pt idx="4">
                  <c:v>0.5</c:v>
                </c:pt>
              </c:numCache>
            </c:numRef>
          </c:val>
        </c:ser>
        <c:ser>
          <c:idx val="4"/>
          <c:order val="4"/>
          <c:tx>
            <c:strRef>
              <c:f>'Pareto Analysis'!$G$3</c:f>
              <c:strCache>
                <c:ptCount val="1"/>
                <c:pt idx="0">
                  <c:v>% Of Rejection</c:v>
                </c:pt>
              </c:strCache>
            </c:strRef>
          </c:tx>
          <c:spPr>
            <a:ln w="44450">
              <a:solidFill>
                <a:srgbClr val="FF0000"/>
              </a:solidFill>
            </a:ln>
          </c:spPr>
          <c:marker>
            <c:symbol val="diamond"/>
            <c:size val="7"/>
            <c:spPr>
              <a:solidFill>
                <a:srgbClr val="FF0000"/>
              </a:solidFill>
            </c:spPr>
          </c:marker>
          <c:dLbls>
            <c:dLbl>
              <c:idx val="4"/>
              <c:layout>
                <c:manualLayout>
                  <c:x val="-1.4880952380952417E-3"/>
                  <c:y val="-8.5858585858585856E-2"/>
                </c:manualLayout>
              </c:layout>
              <c:showVal val="1"/>
            </c:dLbl>
            <c:txPr>
              <a:bodyPr/>
              <a:lstStyle/>
              <a:p>
                <a:pPr>
                  <a:defRPr sz="1600"/>
                </a:pPr>
                <a:endParaRPr lang="en-US"/>
              </a:p>
            </c:txPr>
            <c:showVal val="1"/>
          </c:dLbls>
          <c:cat>
            <c:numRef>
              <c:f>'Pareto Analysis'!$B$4:$B$8</c:f>
              <c:numCache>
                <c:formatCode>[$-409]mmm\-yy;@</c:formatCode>
                <c:ptCount val="5"/>
                <c:pt idx="0">
                  <c:v>44703</c:v>
                </c:pt>
                <c:pt idx="1">
                  <c:v>44735</c:v>
                </c:pt>
                <c:pt idx="2">
                  <c:v>44766</c:v>
                </c:pt>
                <c:pt idx="3">
                  <c:v>44798</c:v>
                </c:pt>
                <c:pt idx="4">
                  <c:v>44830</c:v>
                </c:pt>
              </c:numCache>
            </c:numRef>
          </c:cat>
          <c:val>
            <c:numRef>
              <c:f>'Pareto Analysis'!$G$4:$G$8</c:f>
              <c:numCache>
                <c:formatCode>0.00</c:formatCode>
                <c:ptCount val="5"/>
                <c:pt idx="0">
                  <c:v>2.7397260273972601</c:v>
                </c:pt>
                <c:pt idx="1">
                  <c:v>1.8550474547023299</c:v>
                </c:pt>
                <c:pt idx="2">
                  <c:v>1.0296970601402775</c:v>
                </c:pt>
                <c:pt idx="3">
                  <c:v>0.97768864377036868</c:v>
                </c:pt>
                <c:pt idx="4">
                  <c:v>0.49711495783399917</c:v>
                </c:pt>
              </c:numCache>
            </c:numRef>
          </c:val>
        </c:ser>
        <c:marker val="1"/>
        <c:axId val="101844864"/>
        <c:axId val="101843328"/>
      </c:lineChart>
      <c:dateAx>
        <c:axId val="101753984"/>
        <c:scaling>
          <c:orientation val="minMax"/>
        </c:scaling>
        <c:axPos val="b"/>
        <c:numFmt formatCode="[$-409]mmm\-yy;@" sourceLinked="1"/>
        <c:majorTickMark val="none"/>
        <c:tickLblPos val="nextTo"/>
        <c:txPr>
          <a:bodyPr/>
          <a:lstStyle/>
          <a:p>
            <a:pPr>
              <a:defRPr sz="1400" b="1"/>
            </a:pPr>
            <a:endParaRPr lang="en-US"/>
          </a:p>
        </c:txPr>
        <c:crossAx val="101755520"/>
        <c:crosses val="autoZero"/>
        <c:auto val="1"/>
        <c:lblOffset val="100"/>
      </c:dateAx>
      <c:valAx>
        <c:axId val="101755520"/>
        <c:scaling>
          <c:orientation val="minMax"/>
        </c:scaling>
        <c:axPos val="l"/>
        <c:numFmt formatCode="General" sourceLinked="1"/>
        <c:majorTickMark val="none"/>
        <c:tickLblPos val="nextTo"/>
        <c:crossAx val="101753984"/>
        <c:crosses val="autoZero"/>
        <c:crossBetween val="between"/>
      </c:valAx>
      <c:valAx>
        <c:axId val="101843328"/>
        <c:scaling>
          <c:orientation val="minMax"/>
        </c:scaling>
        <c:axPos val="r"/>
        <c:numFmt formatCode="General" sourceLinked="1"/>
        <c:tickLblPos val="nextTo"/>
        <c:crossAx val="101844864"/>
        <c:crosses val="max"/>
        <c:crossBetween val="between"/>
      </c:valAx>
      <c:dateAx>
        <c:axId val="101844864"/>
        <c:scaling>
          <c:orientation val="minMax"/>
        </c:scaling>
        <c:delete val="1"/>
        <c:axPos val="b"/>
        <c:numFmt formatCode="[$-409]mmm\-yy;@" sourceLinked="1"/>
        <c:tickLblPos val="none"/>
        <c:crossAx val="101843328"/>
        <c:crosses val="autoZero"/>
        <c:auto val="1"/>
        <c:lblOffset val="100"/>
      </c:dateAx>
    </c:plotArea>
    <c:legend>
      <c:legendPos val="b"/>
      <c:layout/>
      <c:txPr>
        <a:bodyPr/>
        <a:lstStyle/>
        <a:p>
          <a:pPr>
            <a:defRPr sz="1400" b="1"/>
          </a:pPr>
          <a:endParaRPr lang="en-US"/>
        </a:p>
      </c:txPr>
    </c:legend>
    <c:plotVisOnly val="1"/>
    <c:dispBlanksAs val="gap"/>
  </c:chart>
  <c:externalData r:id="rId1"/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52400" y="838200"/>
            <a:ext cx="8839200" cy="5791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2" cstate="print">
            <a:lum bright="4000" contrast="24000"/>
          </a:blip>
          <a:srcRect t="1926" b="9056"/>
          <a:stretch>
            <a:fillRect/>
          </a:stretch>
        </p:blipFill>
        <p:spPr bwMode="auto">
          <a:xfrm>
            <a:off x="381000" y="152400"/>
            <a:ext cx="1219200" cy="457200"/>
          </a:xfrm>
          <a:prstGeom prst="rect">
            <a:avLst/>
          </a:prstGeom>
          <a:solidFill>
            <a:srgbClr val="00FF00"/>
          </a:solidFill>
          <a:ln w="9525">
            <a:noFill/>
            <a:miter lim="800000"/>
            <a:headEnd/>
            <a:tailEnd/>
          </a:ln>
        </p:spPr>
      </p:pic>
      <p:sp>
        <p:nvSpPr>
          <p:cNvPr id="12" name="Rectangle 11"/>
          <p:cNvSpPr/>
          <p:nvPr/>
        </p:nvSpPr>
        <p:spPr>
          <a:xfrm>
            <a:off x="228600" y="76200"/>
            <a:ext cx="8686800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en-US" sz="2200" b="1" dirty="0" smtClean="0">
                <a:solidFill>
                  <a:srgbClr val="000000"/>
                </a:solidFill>
              </a:rPr>
              <a:t>Tank Leakage Before Coating for FY (2022- 23)</a:t>
            </a:r>
            <a:r>
              <a:rPr lang="en-US" b="1" dirty="0" smtClean="0">
                <a:solidFill>
                  <a:srgbClr val="000000"/>
                </a:solidFill>
              </a:rPr>
              <a:t/>
            </a:r>
            <a:br>
              <a:rPr lang="en-US" b="1" dirty="0" smtClean="0">
                <a:solidFill>
                  <a:srgbClr val="000000"/>
                </a:solidFill>
              </a:rPr>
            </a:br>
            <a:endParaRPr lang="en-US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304799" y="3352799"/>
          <a:ext cx="8610601" cy="3225652"/>
        </p:xfrm>
        <a:graphic>
          <a:graphicData uri="http://schemas.openxmlformats.org/drawingml/2006/table">
            <a:tbl>
              <a:tblPr/>
              <a:tblGrid>
                <a:gridCol w="838200"/>
                <a:gridCol w="747962"/>
                <a:gridCol w="1057442"/>
                <a:gridCol w="1359569"/>
                <a:gridCol w="1531101"/>
                <a:gridCol w="997728"/>
                <a:gridCol w="1080871"/>
                <a:gridCol w="997728"/>
              </a:tblGrid>
              <a:tr h="23883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Sr.No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Month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Issue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Root Cause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Action Plan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Trg Date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Resp.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Status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097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May-22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Tank Leakage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Pipe Welding doing not proper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Inform to Tank fabrication </a:t>
                      </a:r>
                      <a:r>
                        <a:rPr lang="en-US" sz="1100" b="0" i="0" u="none" strike="noStrike" dirty="0" err="1" smtClean="0">
                          <a:solidFill>
                            <a:srgbClr val="000000"/>
                          </a:solidFill>
                          <a:latin typeface="Arial"/>
                        </a:rPr>
                        <a:t>incharge</a:t>
                      </a:r>
                      <a:r>
                        <a:rPr lang="en-US" sz="1100" b="0" i="0" u="none" strike="noStrike" baseline="0" dirty="0" smtClean="0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and 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rejection data share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22.05.22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MPPL - 5/25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Done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097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Jun-22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Tank Leakage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Centre Welding  doing not Proper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Inform to Tank fabrication </a:t>
                      </a:r>
                      <a:r>
                        <a:rPr lang="en-US" sz="1100" b="0" i="0" u="none" strike="noStrike" dirty="0" err="1" smtClean="0">
                          <a:solidFill>
                            <a:srgbClr val="000000"/>
                          </a:solidFill>
                          <a:latin typeface="Arial"/>
                        </a:rPr>
                        <a:t>incharge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and rejection data share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18.06.22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MPPL - 5/25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Done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097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Jul-22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Tank Leakage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Welding Mchine Working not Proper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Inform to Tank fabrication </a:t>
                      </a:r>
                      <a:r>
                        <a:rPr lang="en-US" sz="1100" b="0" i="0" u="none" strike="noStrike" dirty="0" err="1" smtClean="0">
                          <a:solidFill>
                            <a:srgbClr val="000000"/>
                          </a:solidFill>
                          <a:latin typeface="Arial"/>
                        </a:rPr>
                        <a:t>incharge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and rejection data share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19.07.22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MPPL - 5/25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Done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097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Aug-22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Tank Leakage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Sol. Qube leakage testing fixture non availability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Leakage testing fixture repaired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11.08.22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MPPL - 5/25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Done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767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Sep-22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Tank Leakage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Pipe</a:t>
                      </a:r>
                      <a:r>
                        <a:rPr lang="en-US" sz="1100" b="0" i="0" u="none" strike="noStrike" baseline="0" dirty="0" smtClean="0">
                          <a:solidFill>
                            <a:srgbClr val="000000"/>
                          </a:solidFill>
                          <a:latin typeface="Arial"/>
                        </a:rPr>
                        <a:t> welding doing not proper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Inform to tank fabrication</a:t>
                      </a:r>
                      <a:r>
                        <a:rPr lang="en-US" sz="1100" b="0" i="0" u="none" strike="noStrike" baseline="0" dirty="0" smtClean="0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lang="en-US" sz="1100" b="0" i="0" u="none" strike="noStrike" baseline="0" dirty="0" err="1" smtClean="0">
                          <a:solidFill>
                            <a:srgbClr val="000000"/>
                          </a:solidFill>
                          <a:latin typeface="Arial"/>
                        </a:rPr>
                        <a:t>incharge</a:t>
                      </a:r>
                      <a:r>
                        <a:rPr lang="en-US" sz="1100" b="0" i="0" u="none" strike="noStrike" baseline="0" dirty="0" smtClean="0">
                          <a:solidFill>
                            <a:srgbClr val="000000"/>
                          </a:solidFill>
                          <a:latin typeface="Arial"/>
                        </a:rPr>
                        <a:t> and rejection data share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12.09.22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MPPL - 5/25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Done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Chart 9"/>
          <p:cNvGraphicFramePr/>
          <p:nvPr/>
        </p:nvGraphicFramePr>
        <p:xfrm>
          <a:off x="228600" y="914400"/>
          <a:ext cx="8610600" cy="2362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rgbClr val="000000"/>
                </a:solidFill>
              </a:rPr>
              <a:t>Tank Coating Rejection for FY (2022 –23)</a:t>
            </a:r>
            <a:br>
              <a:rPr lang="en-US" sz="2400" b="1" dirty="0" smtClean="0">
                <a:solidFill>
                  <a:srgbClr val="000000"/>
                </a:solidFill>
              </a:rPr>
            </a:br>
            <a:endParaRPr lang="en-US" sz="2400" dirty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print">
            <a:lum bright="4000" contrast="24000"/>
          </a:blip>
          <a:srcRect t="1926" b="9056"/>
          <a:stretch>
            <a:fillRect/>
          </a:stretch>
        </p:blipFill>
        <p:spPr bwMode="auto">
          <a:xfrm>
            <a:off x="304800" y="228600"/>
            <a:ext cx="1219200" cy="457200"/>
          </a:xfrm>
          <a:prstGeom prst="rect">
            <a:avLst/>
          </a:prstGeom>
          <a:solidFill>
            <a:srgbClr val="00FF00"/>
          </a:solidFill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152400" y="152400"/>
            <a:ext cx="8763000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28600" y="838200"/>
            <a:ext cx="8686800" cy="5867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304799" y="4191000"/>
          <a:ext cx="8534404" cy="2438399"/>
        </p:xfrm>
        <a:graphic>
          <a:graphicData uri="http://schemas.openxmlformats.org/drawingml/2006/table">
            <a:tbl>
              <a:tblPr/>
              <a:tblGrid>
                <a:gridCol w="533401"/>
                <a:gridCol w="838200"/>
                <a:gridCol w="974112"/>
                <a:gridCol w="1372492"/>
                <a:gridCol w="2834996"/>
                <a:gridCol w="783393"/>
                <a:gridCol w="598905"/>
                <a:gridCol w="598905"/>
              </a:tblGrid>
              <a:tr h="8000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Sr.No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Month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Issue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Root Cause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Action Plan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Trg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Date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Resp.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Status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3832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July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- 22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Pin Hole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1- Out of 6 Robotics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gun 3 gun charging was not up to mark</a:t>
                      </a:r>
                    </a:p>
                    <a:p>
                      <a:pPr algn="ctr" fontAlgn="ctr"/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2- Oven temperature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1- Gun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replaced</a:t>
                      </a:r>
                    </a:p>
                    <a:p>
                      <a:pPr algn="ctr" fontAlgn="ctr"/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2- TTR done &amp; observed OK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12.06.22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Prod.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Done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Chart 7"/>
          <p:cNvGraphicFramePr/>
          <p:nvPr/>
        </p:nvGraphicFramePr>
        <p:xfrm>
          <a:off x="304800" y="914400"/>
          <a:ext cx="8534400" cy="32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229600" cy="715962"/>
          </a:xfrm>
        </p:spPr>
        <p:txBody>
          <a:bodyPr anchor="t">
            <a:noAutofit/>
          </a:bodyPr>
          <a:lstStyle/>
          <a:p>
            <a:pPr fontAlgn="ctr"/>
            <a:r>
              <a:rPr lang="en-US" sz="2000" b="1" dirty="0" smtClean="0">
                <a:solidFill>
                  <a:srgbClr val="000000"/>
                </a:solidFill>
              </a:rPr>
              <a:t>Tank Leakage After Coating For FY (2022 – 23)</a:t>
            </a:r>
            <a:endParaRPr lang="en-US" sz="2000" b="1" dirty="0">
              <a:solidFill>
                <a:srgbClr val="000000"/>
              </a:solidFill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>
            <a:lum bright="4000" contrast="24000"/>
          </a:blip>
          <a:srcRect t="1926" b="9056"/>
          <a:stretch>
            <a:fillRect/>
          </a:stretch>
        </p:blipFill>
        <p:spPr bwMode="auto">
          <a:xfrm>
            <a:off x="304800" y="152400"/>
            <a:ext cx="1219200" cy="533400"/>
          </a:xfrm>
          <a:prstGeom prst="rect">
            <a:avLst/>
          </a:prstGeom>
          <a:solidFill>
            <a:srgbClr val="00FF00"/>
          </a:solidFill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228600" y="914400"/>
            <a:ext cx="8763000" cy="571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28600" y="152400"/>
            <a:ext cx="8686800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04800" y="3505200"/>
          <a:ext cx="8610600" cy="3048001"/>
        </p:xfrm>
        <a:graphic>
          <a:graphicData uri="http://schemas.openxmlformats.org/drawingml/2006/table">
            <a:tbl>
              <a:tblPr/>
              <a:tblGrid>
                <a:gridCol w="990600"/>
                <a:gridCol w="1371600"/>
                <a:gridCol w="1143000"/>
                <a:gridCol w="1447800"/>
                <a:gridCol w="1524000"/>
                <a:gridCol w="793864"/>
                <a:gridCol w="669868"/>
                <a:gridCol w="669868"/>
              </a:tblGrid>
              <a:tr h="33034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Sr.No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Month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Issue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Root Cause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Action Plan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Trg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 Date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Resp.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Status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5882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May-22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Element Leakage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Less Heating temperature &amp; time to dry Silicon compound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Given temp. &amp; time as per requirement &amp; Follow WI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15.05.22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 Jai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Durga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Done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5882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Jun-22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Element Leakage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T/S and C/O pocket not proper Welding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Inform to Supplier and share Rejection Data.</a:t>
                      </a:r>
                      <a:br>
                        <a:rPr 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</a:b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Given training to operator for use silicon.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14.06.22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Jai Durga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Done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Chart 8"/>
          <p:cNvGraphicFramePr/>
          <p:nvPr/>
        </p:nvGraphicFramePr>
        <p:xfrm>
          <a:off x="381000" y="990600"/>
          <a:ext cx="8534400" cy="2514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559</TotalTime>
  <Words>290</Words>
  <Application>Microsoft Office PowerPoint</Application>
  <PresentationFormat>On-screen Show (4:3)</PresentationFormat>
  <Paragraphs>115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Tank Leakage Before Coating for FY (2022- 23) </vt:lpstr>
      <vt:lpstr>Tank Coating Rejection for FY (2022 –23) </vt:lpstr>
      <vt:lpstr>Tank Leakage After Coating For FY (2022 – 23)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Sandeep mall</dc:creator>
  <cp:lastModifiedBy>Sandeep mall</cp:lastModifiedBy>
  <cp:revision>57</cp:revision>
  <dcterms:created xsi:type="dcterms:W3CDTF">2006-08-16T00:00:00Z</dcterms:created>
  <dcterms:modified xsi:type="dcterms:W3CDTF">2022-12-11T19:20:43Z</dcterms:modified>
</cp:coreProperties>
</file>