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69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Leakage%20testing%20report\Before%20coating%20leakage%20repo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coat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Leakage%20testing%20report\After%20coating%20leakage%20repor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Leakage%20testing%20report\3%20ltr%20tan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Safety%20testi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Safety%20testing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eep%20mall\Desktop\sandeep\process%20data\Safety%20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8.0876761337074748E-2"/>
          <c:y val="3.6343902958076331E-2"/>
          <c:w val="0.86319247798333565"/>
          <c:h val="0.81610484500248281"/>
        </c:manualLayout>
      </c:layout>
      <c:barChart>
        <c:barDir val="col"/>
        <c:grouping val="clustered"/>
        <c:ser>
          <c:idx val="0"/>
          <c:order val="0"/>
          <c:tx>
            <c:strRef>
              <c:f>'Pareto Analysis'!$C$3</c:f>
              <c:strCache>
                <c:ptCount val="1"/>
                <c:pt idx="0">
                  <c:v>Total Qty Checked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2"/>
              <c:layout>
                <c:manualLayout>
                  <c:x val="-2.5073746312684411E-2"/>
                  <c:y val="-1.6666666666666712E-2"/>
                </c:manualLayout>
              </c:layout>
              <c:showVal val="1"/>
            </c:dLbl>
            <c:dLbl>
              <c:idx val="3"/>
              <c:layout>
                <c:manualLayout>
                  <c:x val="-2.0648967551622502E-2"/>
                  <c:y val="-4.1666666666666761E-3"/>
                </c:manualLayout>
              </c:layout>
              <c:showVal val="1"/>
            </c:dLbl>
            <c:dLbl>
              <c:idx val="4"/>
              <c:layout>
                <c:manualLayout>
                  <c:x val="-2.8023598820059045E-2"/>
                  <c:y val="3.3333333333333395E-2"/>
                </c:manualLayout>
              </c:layout>
              <c:showVal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Analysis'!$C$4:$C$8</c:f>
              <c:numCache>
                <c:formatCode>General</c:formatCode>
                <c:ptCount val="5"/>
                <c:pt idx="0">
                  <c:v>1937</c:v>
                </c:pt>
                <c:pt idx="1">
                  <c:v>3974</c:v>
                </c:pt>
                <c:pt idx="2">
                  <c:v>4691</c:v>
                </c:pt>
                <c:pt idx="3">
                  <c:v>7362</c:v>
                </c:pt>
                <c:pt idx="4">
                  <c:v>14025</c:v>
                </c:pt>
              </c:numCache>
            </c:numRef>
          </c:val>
        </c:ser>
        <c:ser>
          <c:idx val="1"/>
          <c:order val="1"/>
          <c:tx>
            <c:strRef>
              <c:f>'Pareto Analysis'!$D$3</c:f>
              <c:strCache>
                <c:ptCount val="1"/>
                <c:pt idx="0">
                  <c:v>Total Ok</c:v>
                </c:pt>
              </c:strCache>
            </c:strRef>
          </c:tx>
          <c:spPr>
            <a:solidFill>
              <a:srgbClr val="00B050"/>
            </a:solidFill>
          </c:spPr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Analysis'!$D$4:$D$8</c:f>
              <c:numCache>
                <c:formatCode>General</c:formatCode>
                <c:ptCount val="5"/>
                <c:pt idx="0">
                  <c:v>1860</c:v>
                </c:pt>
                <c:pt idx="1">
                  <c:v>3791</c:v>
                </c:pt>
                <c:pt idx="2">
                  <c:v>4546</c:v>
                </c:pt>
                <c:pt idx="3">
                  <c:v>7148</c:v>
                </c:pt>
                <c:pt idx="4">
                  <c:v>13733</c:v>
                </c:pt>
              </c:numCache>
            </c:numRef>
          </c:val>
        </c:ser>
        <c:ser>
          <c:idx val="2"/>
          <c:order val="2"/>
          <c:tx>
            <c:strRef>
              <c:f>'Pareto Analysis'!$E$3</c:f>
              <c:strCache>
                <c:ptCount val="1"/>
                <c:pt idx="0">
                  <c:v>Total Rejection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Analysis'!$E$4:$E$8</c:f>
              <c:numCache>
                <c:formatCode>General</c:formatCode>
                <c:ptCount val="5"/>
                <c:pt idx="0">
                  <c:v>77</c:v>
                </c:pt>
                <c:pt idx="1">
                  <c:v>183</c:v>
                </c:pt>
                <c:pt idx="2">
                  <c:v>145</c:v>
                </c:pt>
                <c:pt idx="3">
                  <c:v>214</c:v>
                </c:pt>
                <c:pt idx="4">
                  <c:v>292</c:v>
                </c:pt>
              </c:numCache>
            </c:numRef>
          </c:val>
        </c:ser>
        <c:dLbls>
          <c:showVal val="1"/>
        </c:dLbls>
        <c:gapWidth val="75"/>
        <c:axId val="123267712"/>
        <c:axId val="123543936"/>
      </c:barChart>
      <c:lineChart>
        <c:grouping val="standard"/>
        <c:ser>
          <c:idx val="3"/>
          <c:order val="3"/>
          <c:tx>
            <c:strRef>
              <c:f>'Pareto Analysis'!$F$3</c:f>
              <c:strCache>
                <c:ptCount val="1"/>
                <c:pt idx="0">
                  <c:v>Target (%)</c:v>
                </c:pt>
              </c:strCache>
            </c:strRef>
          </c:tx>
          <c:spPr>
            <a:ln w="47625">
              <a:solidFill>
                <a:srgbClr val="00B0F0"/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dLbls>
            <c:dLbl>
              <c:idx val="0"/>
              <c:layout>
                <c:manualLayout>
                  <c:x val="-1.6224188790560552E-2"/>
                  <c:y val="-9.1666666666667049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Analysis'!$F$4:$F$8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'Pareto Analysis'!$G$3</c:f>
              <c:strCache>
                <c:ptCount val="1"/>
                <c:pt idx="0">
                  <c:v>% Of Rejection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Analysis'!$G$4:$G$8</c:f>
              <c:numCache>
                <c:formatCode>0.00</c:formatCode>
                <c:ptCount val="5"/>
                <c:pt idx="0">
                  <c:v>3.9752194114610178</c:v>
                </c:pt>
                <c:pt idx="1">
                  <c:v>4.6049320583794442</c:v>
                </c:pt>
                <c:pt idx="2">
                  <c:v>3.0910253677254316</c:v>
                </c:pt>
                <c:pt idx="3">
                  <c:v>2.9068187992393373</c:v>
                </c:pt>
                <c:pt idx="4">
                  <c:v>2.0819964349376114</c:v>
                </c:pt>
              </c:numCache>
            </c:numRef>
          </c:val>
        </c:ser>
        <c:marker val="1"/>
        <c:axId val="123547008"/>
        <c:axId val="123545472"/>
      </c:lineChart>
      <c:dateAx>
        <c:axId val="123267712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3543936"/>
        <c:crosses val="autoZero"/>
        <c:auto val="1"/>
        <c:lblOffset val="100"/>
      </c:dateAx>
      <c:valAx>
        <c:axId val="123543936"/>
        <c:scaling>
          <c:orientation val="minMax"/>
        </c:scaling>
        <c:axPos val="l"/>
        <c:numFmt formatCode="General" sourceLinked="1"/>
        <c:majorTickMark val="none"/>
        <c:tickLblPos val="nextTo"/>
        <c:crossAx val="123267712"/>
        <c:crosses val="autoZero"/>
        <c:crossBetween val="between"/>
      </c:valAx>
      <c:valAx>
        <c:axId val="123545472"/>
        <c:scaling>
          <c:orientation val="minMax"/>
        </c:scaling>
        <c:axPos val="r"/>
        <c:numFmt formatCode="General" sourceLinked="1"/>
        <c:tickLblPos val="nextTo"/>
        <c:crossAx val="123547008"/>
        <c:crosses val="max"/>
        <c:crossBetween val="between"/>
      </c:valAx>
      <c:dateAx>
        <c:axId val="123547008"/>
        <c:scaling>
          <c:orientation val="minMax"/>
        </c:scaling>
        <c:delete val="1"/>
        <c:axPos val="b"/>
        <c:numFmt formatCode="[$-409]mmm\-yy;@" sourceLinked="1"/>
        <c:tickLblPos val="none"/>
        <c:crossAx val="123545472"/>
        <c:crosses val="autoZero"/>
        <c:auto val="1"/>
        <c:lblOffset val="100"/>
      </c:dateAx>
    </c:plotArea>
    <c:legend>
      <c:legendPos val="b"/>
      <c:layout>
        <c:manualLayout>
          <c:xMode val="edge"/>
          <c:yMode val="edge"/>
          <c:x val="9.5465937333054723E-2"/>
          <c:y val="0.92141994750656153"/>
          <c:w val="0.8999999845152088"/>
          <c:h val="7.1757592800899994E-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txPr>
    <a:bodyPr/>
    <a:lstStyle/>
    <a:p>
      <a:pPr>
        <a:defRPr sz="11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Sheet1!$K$5</c:f>
              <c:strCache>
                <c:ptCount val="1"/>
                <c:pt idx="0">
                  <c:v>Total Check 
Qty</c:v>
                </c:pt>
              </c:strCache>
            </c:strRef>
          </c:tx>
          <c:spPr>
            <a:solidFill>
              <a:srgbClr val="FFFF00"/>
            </a:solidFill>
          </c:spPr>
          <c:cat>
            <c:numRef>
              <c:f>Sheet1!$J$6:$J$10</c:f>
              <c:numCache>
                <c:formatCode>[$-409]mmm\-yy;@</c:formatCode>
                <c:ptCount val="5"/>
                <c:pt idx="0">
                  <c:v>44764</c:v>
                </c:pt>
                <c:pt idx="1">
                  <c:v>44796</c:v>
                </c:pt>
                <c:pt idx="2">
                  <c:v>44828</c:v>
                </c:pt>
                <c:pt idx="3">
                  <c:v>44859</c:v>
                </c:pt>
                <c:pt idx="4">
                  <c:v>44891</c:v>
                </c:pt>
              </c:numCache>
            </c:numRef>
          </c:cat>
          <c:val>
            <c:numRef>
              <c:f>Sheet1!$K$6:$K$10</c:f>
              <c:numCache>
                <c:formatCode>General</c:formatCode>
                <c:ptCount val="5"/>
                <c:pt idx="0">
                  <c:v>6267</c:v>
                </c:pt>
                <c:pt idx="1">
                  <c:v>11351</c:v>
                </c:pt>
                <c:pt idx="2">
                  <c:v>12967</c:v>
                </c:pt>
                <c:pt idx="3">
                  <c:v>10371</c:v>
                </c:pt>
                <c:pt idx="4">
                  <c:v>18178</c:v>
                </c:pt>
              </c:numCache>
            </c:numRef>
          </c:val>
        </c:ser>
        <c:ser>
          <c:idx val="1"/>
          <c:order val="1"/>
          <c:tx>
            <c:strRef>
              <c:f>Sheet1!$L$5</c:f>
              <c:strCache>
                <c:ptCount val="1"/>
                <c:pt idx="0">
                  <c:v>Total Ok
Qty</c:v>
                </c:pt>
              </c:strCache>
            </c:strRef>
          </c:tx>
          <c:spPr>
            <a:solidFill>
              <a:srgbClr val="00B050"/>
            </a:solidFill>
          </c:spPr>
          <c:cat>
            <c:numRef>
              <c:f>Sheet1!$J$6:$J$10</c:f>
              <c:numCache>
                <c:formatCode>[$-409]mmm\-yy;@</c:formatCode>
                <c:ptCount val="5"/>
                <c:pt idx="0">
                  <c:v>44764</c:v>
                </c:pt>
                <c:pt idx="1">
                  <c:v>44796</c:v>
                </c:pt>
                <c:pt idx="2">
                  <c:v>44828</c:v>
                </c:pt>
                <c:pt idx="3">
                  <c:v>44859</c:v>
                </c:pt>
                <c:pt idx="4">
                  <c:v>44891</c:v>
                </c:pt>
              </c:numCache>
            </c:numRef>
          </c:cat>
          <c:val>
            <c:numRef>
              <c:f>Sheet1!$L$6:$L$10</c:f>
              <c:numCache>
                <c:formatCode>General</c:formatCode>
                <c:ptCount val="5"/>
                <c:pt idx="0">
                  <c:v>6037</c:v>
                </c:pt>
                <c:pt idx="1">
                  <c:v>10234</c:v>
                </c:pt>
                <c:pt idx="2">
                  <c:v>12474</c:v>
                </c:pt>
                <c:pt idx="3">
                  <c:v>9982</c:v>
                </c:pt>
                <c:pt idx="4">
                  <c:v>17180</c:v>
                </c:pt>
              </c:numCache>
            </c:numRef>
          </c:val>
        </c:ser>
        <c:ser>
          <c:idx val="2"/>
          <c:order val="2"/>
          <c:tx>
            <c:strRef>
              <c:f>Sheet1!$M$5</c:f>
              <c:strCache>
                <c:ptCount val="1"/>
                <c:pt idx="0">
                  <c:v>Total Rejection
Qty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Sheet1!$J$6:$J$10</c:f>
              <c:numCache>
                <c:formatCode>[$-409]mmm\-yy;@</c:formatCode>
                <c:ptCount val="5"/>
                <c:pt idx="0">
                  <c:v>44764</c:v>
                </c:pt>
                <c:pt idx="1">
                  <c:v>44796</c:v>
                </c:pt>
                <c:pt idx="2">
                  <c:v>44828</c:v>
                </c:pt>
                <c:pt idx="3">
                  <c:v>44859</c:v>
                </c:pt>
                <c:pt idx="4">
                  <c:v>44891</c:v>
                </c:pt>
              </c:numCache>
            </c:numRef>
          </c:cat>
          <c:val>
            <c:numRef>
              <c:f>Sheet1!$M$6:$M$10</c:f>
              <c:numCache>
                <c:formatCode>General</c:formatCode>
                <c:ptCount val="5"/>
                <c:pt idx="0">
                  <c:v>230</c:v>
                </c:pt>
                <c:pt idx="1">
                  <c:v>431</c:v>
                </c:pt>
                <c:pt idx="2">
                  <c:v>493</c:v>
                </c:pt>
                <c:pt idx="3">
                  <c:v>389</c:v>
                </c:pt>
                <c:pt idx="4">
                  <c:v>998</c:v>
                </c:pt>
              </c:numCache>
            </c:numRef>
          </c:val>
        </c:ser>
        <c:dLbls>
          <c:showVal val="1"/>
        </c:dLbls>
        <c:gapWidth val="75"/>
        <c:axId val="109000576"/>
        <c:axId val="109002112"/>
      </c:barChart>
      <c:lineChart>
        <c:grouping val="standard"/>
        <c:ser>
          <c:idx val="3"/>
          <c:order val="3"/>
          <c:tx>
            <c:strRef>
              <c:f>Sheet1!$N$5</c:f>
              <c:strCache>
                <c:ptCount val="1"/>
                <c:pt idx="0">
                  <c:v>Target(%)</c:v>
                </c:pt>
              </c:strCache>
            </c:strRef>
          </c:tx>
          <c:marker>
            <c:symbol val="circle"/>
            <c:size val="7"/>
            <c:spPr>
              <a:solidFill>
                <a:schemeClr val="accent1"/>
              </a:solidFill>
            </c:spPr>
          </c:marker>
          <c:dLbls>
            <c:showVal val="1"/>
          </c:dLbls>
          <c:cat>
            <c:numRef>
              <c:f>Sheet1!$J$6:$J$10</c:f>
              <c:numCache>
                <c:formatCode>[$-409]mmm\-yy;@</c:formatCode>
                <c:ptCount val="5"/>
                <c:pt idx="0">
                  <c:v>44764</c:v>
                </c:pt>
                <c:pt idx="1">
                  <c:v>44796</c:v>
                </c:pt>
                <c:pt idx="2">
                  <c:v>44828</c:v>
                </c:pt>
                <c:pt idx="3">
                  <c:v>44859</c:v>
                </c:pt>
                <c:pt idx="4">
                  <c:v>44891</c:v>
                </c:pt>
              </c:numCache>
            </c:numRef>
          </c:cat>
          <c:val>
            <c:numRef>
              <c:f>Sheet1!$N$6:$N$10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Sheet1!$O$5</c:f>
              <c:strCache>
                <c:ptCount val="1"/>
                <c:pt idx="0">
                  <c:v>Rej(%)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dLbls>
            <c:showVal val="1"/>
          </c:dLbls>
          <c:cat>
            <c:numRef>
              <c:f>Sheet1!$J$6:$J$10</c:f>
              <c:numCache>
                <c:formatCode>[$-409]mmm\-yy;@</c:formatCode>
                <c:ptCount val="5"/>
                <c:pt idx="0">
                  <c:v>44764</c:v>
                </c:pt>
                <c:pt idx="1">
                  <c:v>44796</c:v>
                </c:pt>
                <c:pt idx="2">
                  <c:v>44828</c:v>
                </c:pt>
                <c:pt idx="3">
                  <c:v>44859</c:v>
                </c:pt>
                <c:pt idx="4">
                  <c:v>44891</c:v>
                </c:pt>
              </c:numCache>
            </c:numRef>
          </c:cat>
          <c:val>
            <c:numRef>
              <c:f>Sheet1!$O$6:$O$10</c:f>
              <c:numCache>
                <c:formatCode>0.00</c:formatCode>
                <c:ptCount val="5"/>
                <c:pt idx="0">
                  <c:v>3.67</c:v>
                </c:pt>
                <c:pt idx="1">
                  <c:v>3.8</c:v>
                </c:pt>
                <c:pt idx="2">
                  <c:v>3.8</c:v>
                </c:pt>
                <c:pt idx="3">
                  <c:v>3.75</c:v>
                </c:pt>
                <c:pt idx="4">
                  <c:v>5.49</c:v>
                </c:pt>
              </c:numCache>
            </c:numRef>
          </c:val>
        </c:ser>
        <c:marker val="1"/>
        <c:axId val="109017728"/>
        <c:axId val="109016192"/>
      </c:lineChart>
      <c:dateAx>
        <c:axId val="109000576"/>
        <c:scaling>
          <c:orientation val="minMax"/>
        </c:scaling>
        <c:axPos val="b"/>
        <c:numFmt formatCode="[$-409]mmm\-yy;@" sourceLinked="1"/>
        <c:majorTickMark val="none"/>
        <c:tickLblPos val="nextTo"/>
        <c:crossAx val="109002112"/>
        <c:crosses val="autoZero"/>
        <c:auto val="1"/>
        <c:lblOffset val="100"/>
      </c:dateAx>
      <c:valAx>
        <c:axId val="109002112"/>
        <c:scaling>
          <c:orientation val="minMax"/>
        </c:scaling>
        <c:axPos val="l"/>
        <c:numFmt formatCode="General" sourceLinked="1"/>
        <c:majorTickMark val="none"/>
        <c:tickLblPos val="nextTo"/>
        <c:crossAx val="109000576"/>
        <c:crosses val="autoZero"/>
        <c:crossBetween val="between"/>
      </c:valAx>
      <c:valAx>
        <c:axId val="109016192"/>
        <c:scaling>
          <c:orientation val="minMax"/>
        </c:scaling>
        <c:axPos val="r"/>
        <c:numFmt formatCode="General" sourceLinked="1"/>
        <c:tickLblPos val="nextTo"/>
        <c:crossAx val="109017728"/>
        <c:crosses val="max"/>
        <c:crossBetween val="between"/>
      </c:valAx>
      <c:dateAx>
        <c:axId val="109017728"/>
        <c:scaling>
          <c:orientation val="minMax"/>
        </c:scaling>
        <c:delete val="1"/>
        <c:axPos val="b"/>
        <c:numFmt formatCode="[$-409]mmm\-yy;@" sourceLinked="1"/>
        <c:tickLblPos val="none"/>
        <c:crossAx val="109016192"/>
        <c:crosses val="autoZero"/>
        <c:auto val="1"/>
        <c:lblOffset val="100"/>
      </c:dateAx>
    </c:plotArea>
    <c:legend>
      <c:legendPos val="b"/>
      <c:layout/>
    </c:legend>
    <c:plotVisOnly val="1"/>
    <c:dispBlanksAs val="gap"/>
  </c:chart>
  <c:txPr>
    <a:bodyPr/>
    <a:lstStyle/>
    <a:p>
      <a:pPr>
        <a:defRPr sz="12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'Pareto Analysis'!$C$3</c:f>
              <c:strCache>
                <c:ptCount val="1"/>
                <c:pt idx="0">
                  <c:v>Total Qty Checked</c:v>
                </c:pt>
              </c:strCache>
            </c:strRef>
          </c:tx>
          <c:spPr>
            <a:solidFill>
              <a:srgbClr val="FFFF00"/>
            </a:solidFill>
          </c:spPr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Analysis'!$C$4:$C$8</c:f>
              <c:numCache>
                <c:formatCode>General</c:formatCode>
                <c:ptCount val="5"/>
                <c:pt idx="0">
                  <c:v>292</c:v>
                </c:pt>
                <c:pt idx="1">
                  <c:v>2318</c:v>
                </c:pt>
                <c:pt idx="2">
                  <c:v>6701</c:v>
                </c:pt>
                <c:pt idx="3">
                  <c:v>7978</c:v>
                </c:pt>
                <c:pt idx="4">
                  <c:v>11265</c:v>
                </c:pt>
              </c:numCache>
            </c:numRef>
          </c:val>
        </c:ser>
        <c:ser>
          <c:idx val="1"/>
          <c:order val="1"/>
          <c:tx>
            <c:strRef>
              <c:f>'Pareto Analysis'!$D$3</c:f>
              <c:strCache>
                <c:ptCount val="1"/>
                <c:pt idx="0">
                  <c:v>Total Ok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2"/>
              <c:layout>
                <c:manualLayout>
                  <c:x val="1.7857142857142856E-2"/>
                  <c:y val="0"/>
                </c:manualLayout>
              </c:layout>
              <c:showVal val="1"/>
            </c:dLbl>
            <c:dLbl>
              <c:idx val="3"/>
              <c:layout>
                <c:manualLayout>
                  <c:x val="1.7857142857142856E-2"/>
                  <c:y val="1.5151515151515181E-2"/>
                </c:manualLayout>
              </c:layout>
              <c:showVal val="1"/>
            </c:dLbl>
            <c:dLbl>
              <c:idx val="4"/>
              <c:layout>
                <c:manualLayout>
                  <c:x val="1.9345238095238221E-2"/>
                  <c:y val="0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Analysis'!$D$4:$D$8</c:f>
              <c:numCache>
                <c:formatCode>General</c:formatCode>
                <c:ptCount val="5"/>
                <c:pt idx="0">
                  <c:v>284</c:v>
                </c:pt>
                <c:pt idx="1">
                  <c:v>2275</c:v>
                </c:pt>
                <c:pt idx="2">
                  <c:v>6632</c:v>
                </c:pt>
                <c:pt idx="3">
                  <c:v>7900</c:v>
                </c:pt>
                <c:pt idx="4">
                  <c:v>11209</c:v>
                </c:pt>
              </c:numCache>
            </c:numRef>
          </c:val>
        </c:ser>
        <c:ser>
          <c:idx val="2"/>
          <c:order val="2"/>
          <c:tx>
            <c:strRef>
              <c:f>'Pareto Analysis'!$E$3</c:f>
              <c:strCache>
                <c:ptCount val="1"/>
                <c:pt idx="0">
                  <c:v>Total Rejection</c:v>
                </c:pt>
              </c:strCache>
            </c:strRef>
          </c:tx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Analysis'!$E$4:$E$8</c:f>
              <c:numCache>
                <c:formatCode>General</c:formatCode>
                <c:ptCount val="5"/>
                <c:pt idx="0">
                  <c:v>8</c:v>
                </c:pt>
                <c:pt idx="1">
                  <c:v>43</c:v>
                </c:pt>
                <c:pt idx="2">
                  <c:v>69</c:v>
                </c:pt>
                <c:pt idx="3">
                  <c:v>78</c:v>
                </c:pt>
                <c:pt idx="4">
                  <c:v>56</c:v>
                </c:pt>
              </c:numCache>
            </c:numRef>
          </c:val>
        </c:ser>
        <c:dLbls>
          <c:showVal val="1"/>
        </c:dLbls>
        <c:gapWidth val="75"/>
        <c:axId val="123737984"/>
        <c:axId val="123739520"/>
      </c:barChart>
      <c:lineChart>
        <c:grouping val="standard"/>
        <c:ser>
          <c:idx val="3"/>
          <c:order val="3"/>
          <c:tx>
            <c:strRef>
              <c:f>'Pareto Analysis'!$F$3</c:f>
              <c:strCache>
                <c:ptCount val="1"/>
                <c:pt idx="0">
                  <c:v>Target (%)</c:v>
                </c:pt>
              </c:strCache>
            </c:strRef>
          </c:tx>
          <c:spPr>
            <a:ln w="50800"/>
          </c:spPr>
          <c:marker>
            <c:symbol val="diamond"/>
            <c:size val="7"/>
            <c:spPr>
              <a:solidFill>
                <a:srgbClr val="00B0F0"/>
              </a:solidFill>
            </c:spPr>
          </c:marker>
          <c:dLbls>
            <c:dLbl>
              <c:idx val="1"/>
              <c:layout>
                <c:manualLayout>
                  <c:x val="-2.7723214285714389E-2"/>
                  <c:y val="1.6338582677165397E-2"/>
                </c:manualLayout>
              </c:layout>
              <c:dLblPos val="r"/>
              <c:showVal val="1"/>
            </c:dLbl>
            <c:dLbl>
              <c:idx val="4"/>
              <c:layout>
                <c:manualLayout>
                  <c:x val="-2.0171189538807546E-2"/>
                  <c:y val="5.1692118030700722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Analysis'!$F$4:$F$8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ser>
          <c:idx val="4"/>
          <c:order val="4"/>
          <c:tx>
            <c:strRef>
              <c:f>'Pareto Analysis'!$G$3</c:f>
              <c:strCache>
                <c:ptCount val="1"/>
                <c:pt idx="0">
                  <c:v>% Of Rejection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dLbls>
            <c:dLbl>
              <c:idx val="4"/>
              <c:layout>
                <c:manualLayout>
                  <c:x val="-1.4880952380952421E-3"/>
                  <c:y val="-8.5858585858585856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Analysis'!$G$4:$G$8</c:f>
              <c:numCache>
                <c:formatCode>0.00</c:formatCode>
                <c:ptCount val="5"/>
                <c:pt idx="0">
                  <c:v>2.7397260273972601</c:v>
                </c:pt>
                <c:pt idx="1">
                  <c:v>1.8550474547023301</c:v>
                </c:pt>
                <c:pt idx="2">
                  <c:v>1.0296970601402775</c:v>
                </c:pt>
                <c:pt idx="3">
                  <c:v>0.97768864377036868</c:v>
                </c:pt>
                <c:pt idx="4">
                  <c:v>0.49711495783399984</c:v>
                </c:pt>
              </c:numCache>
            </c:numRef>
          </c:val>
        </c:ser>
        <c:marker val="1"/>
        <c:axId val="123751040"/>
        <c:axId val="123749504"/>
      </c:lineChart>
      <c:dateAx>
        <c:axId val="123737984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23739520"/>
        <c:crosses val="autoZero"/>
        <c:auto val="1"/>
        <c:lblOffset val="100"/>
      </c:dateAx>
      <c:valAx>
        <c:axId val="123739520"/>
        <c:scaling>
          <c:orientation val="minMax"/>
        </c:scaling>
        <c:axPos val="l"/>
        <c:numFmt formatCode="General" sourceLinked="1"/>
        <c:majorTickMark val="none"/>
        <c:tickLblPos val="nextTo"/>
        <c:crossAx val="123737984"/>
        <c:crosses val="autoZero"/>
        <c:crossBetween val="between"/>
      </c:valAx>
      <c:valAx>
        <c:axId val="123749504"/>
        <c:scaling>
          <c:orientation val="minMax"/>
        </c:scaling>
        <c:axPos val="r"/>
        <c:numFmt formatCode="General" sourceLinked="1"/>
        <c:tickLblPos val="nextTo"/>
        <c:crossAx val="123751040"/>
        <c:crosses val="max"/>
        <c:crossBetween val="between"/>
      </c:valAx>
      <c:dateAx>
        <c:axId val="123751040"/>
        <c:scaling>
          <c:orientation val="minMax"/>
        </c:scaling>
        <c:delete val="1"/>
        <c:axPos val="b"/>
        <c:numFmt formatCode="[$-409]mmm\-yy;@" sourceLinked="1"/>
        <c:tickLblPos val="none"/>
        <c:crossAx val="123749504"/>
        <c:crosses val="autoZero"/>
        <c:auto val="1"/>
        <c:lblOffset val="100"/>
      </c:dateAx>
    </c:plotArea>
    <c:legend>
      <c:legendPos val="b"/>
      <c:layout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'Pareto Analysis'!$C$7</c:f>
              <c:strCache>
                <c:ptCount val="1"/>
                <c:pt idx="0">
                  <c:v>Total Check
Qty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1"/>
              <c:layout>
                <c:manualLayout>
                  <c:x val="-1.9607843137254902E-2"/>
                  <c:y val="0"/>
                </c:manualLayout>
              </c:layout>
              <c:showVal val="1"/>
            </c:dLbl>
            <c:showVal val="1"/>
          </c:dLbls>
          <c:cat>
            <c:strRef>
              <c:f>'Pareto Analysis'!$B$8:$B$12</c:f>
              <c:strCache>
                <c:ptCount val="5"/>
                <c:pt idx="1">
                  <c:v>June</c:v>
                </c:pt>
                <c:pt idx="2">
                  <c:v>July</c:v>
                </c:pt>
                <c:pt idx="3">
                  <c:v>Aug</c:v>
                </c:pt>
                <c:pt idx="4">
                  <c:v>Nov</c:v>
                </c:pt>
              </c:strCache>
            </c:strRef>
          </c:cat>
          <c:val>
            <c:numRef>
              <c:f>'Pareto Analysis'!$C$8:$C$12</c:f>
              <c:numCache>
                <c:formatCode>General</c:formatCode>
                <c:ptCount val="5"/>
                <c:pt idx="1">
                  <c:v>6634</c:v>
                </c:pt>
                <c:pt idx="2">
                  <c:v>13457</c:v>
                </c:pt>
                <c:pt idx="3">
                  <c:v>5821</c:v>
                </c:pt>
                <c:pt idx="4">
                  <c:v>4169</c:v>
                </c:pt>
              </c:numCache>
            </c:numRef>
          </c:val>
        </c:ser>
        <c:ser>
          <c:idx val="1"/>
          <c:order val="1"/>
          <c:tx>
            <c:strRef>
              <c:f>'Pareto Analysis'!$D$7</c:f>
              <c:strCache>
                <c:ptCount val="1"/>
                <c:pt idx="0">
                  <c:v>Total Ok
Qty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'Pareto Analysis'!$B$8:$B$12</c:f>
              <c:strCache>
                <c:ptCount val="5"/>
                <c:pt idx="1">
                  <c:v>June</c:v>
                </c:pt>
                <c:pt idx="2">
                  <c:v>July</c:v>
                </c:pt>
                <c:pt idx="3">
                  <c:v>Aug</c:v>
                </c:pt>
                <c:pt idx="4">
                  <c:v>Nov</c:v>
                </c:pt>
              </c:strCache>
            </c:strRef>
          </c:cat>
          <c:val>
            <c:numRef>
              <c:f>'Pareto Analysis'!$D$8:$D$12</c:f>
              <c:numCache>
                <c:formatCode>General</c:formatCode>
                <c:ptCount val="5"/>
                <c:pt idx="1">
                  <c:v>6555</c:v>
                </c:pt>
                <c:pt idx="2">
                  <c:v>12812</c:v>
                </c:pt>
                <c:pt idx="3">
                  <c:v>5762</c:v>
                </c:pt>
                <c:pt idx="4">
                  <c:v>4086</c:v>
                </c:pt>
              </c:numCache>
            </c:numRef>
          </c:val>
        </c:ser>
        <c:ser>
          <c:idx val="2"/>
          <c:order val="2"/>
          <c:tx>
            <c:strRef>
              <c:f>'Pareto Analysis'!$E$7</c:f>
              <c:strCache>
                <c:ptCount val="1"/>
                <c:pt idx="0">
                  <c:v>Total Rejection
Qty</c:v>
                </c:pt>
              </c:strCache>
            </c:strRef>
          </c:tx>
          <c:cat>
            <c:strRef>
              <c:f>'Pareto Analysis'!$B$8:$B$12</c:f>
              <c:strCache>
                <c:ptCount val="5"/>
                <c:pt idx="1">
                  <c:v>June</c:v>
                </c:pt>
                <c:pt idx="2">
                  <c:v>July</c:v>
                </c:pt>
                <c:pt idx="3">
                  <c:v>Aug</c:v>
                </c:pt>
                <c:pt idx="4">
                  <c:v>Nov</c:v>
                </c:pt>
              </c:strCache>
            </c:strRef>
          </c:cat>
          <c:val>
            <c:numRef>
              <c:f>'Pareto Analysis'!$E$8:$E$12</c:f>
              <c:numCache>
                <c:formatCode>General</c:formatCode>
                <c:ptCount val="5"/>
                <c:pt idx="1">
                  <c:v>79</c:v>
                </c:pt>
                <c:pt idx="2">
                  <c:v>645</c:v>
                </c:pt>
                <c:pt idx="3">
                  <c:v>59</c:v>
                </c:pt>
                <c:pt idx="4">
                  <c:v>83</c:v>
                </c:pt>
              </c:numCache>
            </c:numRef>
          </c:val>
        </c:ser>
        <c:dLbls>
          <c:showVal val="1"/>
        </c:dLbls>
        <c:gapWidth val="75"/>
        <c:axId val="124081280"/>
        <c:axId val="124082816"/>
      </c:barChart>
      <c:lineChart>
        <c:grouping val="standard"/>
        <c:ser>
          <c:idx val="3"/>
          <c:order val="3"/>
          <c:tx>
            <c:strRef>
              <c:f>'Pareto Analysis'!$F$7</c:f>
              <c:strCache>
                <c:ptCount val="1"/>
                <c:pt idx="0">
                  <c:v>Target (%)</c:v>
                </c:pt>
              </c:strCache>
            </c:strRef>
          </c:tx>
          <c:marker>
            <c:symbol val="diamond"/>
            <c:size val="7"/>
          </c:marker>
          <c:dLbls>
            <c:dLbl>
              <c:idx val="1"/>
              <c:layout>
                <c:manualLayout>
                  <c:x val="-3.4493506939083554E-2"/>
                  <c:y val="1.7735974129513679E-2"/>
                </c:manualLayout>
              </c:layout>
              <c:dLblPos val="r"/>
              <c:showVal val="1"/>
            </c:dLbl>
            <c:dLbl>
              <c:idx val="3"/>
              <c:layout>
                <c:manualLayout>
                  <c:x val="-3.4493506939083596E-2"/>
                  <c:y val="8.634722707443138E-3"/>
                </c:manualLayout>
              </c:layout>
              <c:dLblPos val="r"/>
              <c:showVal val="1"/>
            </c:dLbl>
            <c:dLblPos val="t"/>
            <c:showVal val="1"/>
          </c:dLbls>
          <c:cat>
            <c:strRef>
              <c:f>'Pareto Analysis'!$B$8:$B$12</c:f>
              <c:strCache>
                <c:ptCount val="5"/>
                <c:pt idx="1">
                  <c:v>June</c:v>
                </c:pt>
                <c:pt idx="2">
                  <c:v>July</c:v>
                </c:pt>
                <c:pt idx="3">
                  <c:v>Aug</c:v>
                </c:pt>
                <c:pt idx="4">
                  <c:v>Nov</c:v>
                </c:pt>
              </c:strCache>
            </c:strRef>
          </c:cat>
          <c:val>
            <c:numRef>
              <c:f>'Pareto Analysis'!$F$8:$F$12</c:f>
              <c:numCache>
                <c:formatCode>General</c:formatCode>
                <c:ptCount val="5"/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ser>
          <c:idx val="4"/>
          <c:order val="4"/>
          <c:tx>
            <c:strRef>
              <c:f>'Pareto Analysis'!$G$7</c:f>
              <c:strCache>
                <c:ptCount val="1"/>
                <c:pt idx="0">
                  <c:v>% Rejection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dLbls>
            <c:showVal val="1"/>
          </c:dLbls>
          <c:cat>
            <c:strRef>
              <c:f>'Pareto Analysis'!$B$8:$B$12</c:f>
              <c:strCache>
                <c:ptCount val="5"/>
                <c:pt idx="1">
                  <c:v>June</c:v>
                </c:pt>
                <c:pt idx="2">
                  <c:v>July</c:v>
                </c:pt>
                <c:pt idx="3">
                  <c:v>Aug</c:v>
                </c:pt>
                <c:pt idx="4">
                  <c:v>Nov</c:v>
                </c:pt>
              </c:strCache>
            </c:strRef>
          </c:cat>
          <c:val>
            <c:numRef>
              <c:f>'Pareto Analysis'!$G$8:$G$12</c:f>
              <c:numCache>
                <c:formatCode>0.00</c:formatCode>
                <c:ptCount val="5"/>
                <c:pt idx="1">
                  <c:v>1.1908350919505581</c:v>
                </c:pt>
                <c:pt idx="2">
                  <c:v>4.7930445121498106</c:v>
                </c:pt>
                <c:pt idx="3">
                  <c:v>1.0135715512798478</c:v>
                </c:pt>
                <c:pt idx="4" formatCode="General">
                  <c:v>1.9900000000000011</c:v>
                </c:pt>
              </c:numCache>
            </c:numRef>
          </c:val>
        </c:ser>
        <c:marker val="1"/>
        <c:axId val="124110720"/>
        <c:axId val="124109184"/>
      </c:lineChart>
      <c:catAx>
        <c:axId val="124081280"/>
        <c:scaling>
          <c:orientation val="minMax"/>
        </c:scaling>
        <c:axPos val="b"/>
        <c:majorTickMark val="none"/>
        <c:tickLblPos val="nextTo"/>
        <c:crossAx val="124082816"/>
        <c:crosses val="autoZero"/>
        <c:auto val="1"/>
        <c:lblAlgn val="ctr"/>
        <c:lblOffset val="100"/>
      </c:catAx>
      <c:valAx>
        <c:axId val="124082816"/>
        <c:scaling>
          <c:orientation val="minMax"/>
        </c:scaling>
        <c:axPos val="l"/>
        <c:numFmt formatCode="General" sourceLinked="1"/>
        <c:majorTickMark val="none"/>
        <c:tickLblPos val="nextTo"/>
        <c:crossAx val="124081280"/>
        <c:crosses val="autoZero"/>
        <c:crossBetween val="between"/>
      </c:valAx>
      <c:valAx>
        <c:axId val="124109184"/>
        <c:scaling>
          <c:orientation val="minMax"/>
        </c:scaling>
        <c:axPos val="r"/>
        <c:numFmt formatCode="General" sourceLinked="1"/>
        <c:tickLblPos val="nextTo"/>
        <c:crossAx val="124110720"/>
        <c:crosses val="max"/>
        <c:crossBetween val="between"/>
      </c:valAx>
      <c:catAx>
        <c:axId val="124110720"/>
        <c:scaling>
          <c:orientation val="minMax"/>
        </c:scaling>
        <c:delete val="1"/>
        <c:axPos val="b"/>
        <c:tickLblPos val="none"/>
        <c:crossAx val="124109184"/>
        <c:crosses val="autoZero"/>
        <c:auto val="1"/>
        <c:lblAlgn val="ctr"/>
        <c:lblOffset val="100"/>
      </c:catAx>
    </c:plotArea>
    <c:legend>
      <c:legendPos val="b"/>
      <c:layout>
        <c:manualLayout>
          <c:xMode val="edge"/>
          <c:yMode val="edge"/>
          <c:x val="5.6535947712418301E-2"/>
          <c:y val="0.83542285883206557"/>
          <c:w val="0.67614345423522004"/>
          <c:h val="0.16457719618591291"/>
        </c:manualLayout>
      </c:layout>
    </c:legend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'Pareto Analysis'!$C$3</c:f>
              <c:strCache>
                <c:ptCount val="1"/>
                <c:pt idx="0">
                  <c:v>Total Check Qty</c:v>
                </c:pt>
              </c:strCache>
            </c:strRef>
          </c:tx>
          <c:spPr>
            <a:solidFill>
              <a:srgbClr val="FFFF00"/>
            </a:solidFill>
          </c:spPr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Analysis'!$C$4:$C$8</c:f>
              <c:numCache>
                <c:formatCode>General</c:formatCode>
                <c:ptCount val="5"/>
                <c:pt idx="0">
                  <c:v>2112</c:v>
                </c:pt>
                <c:pt idx="1">
                  <c:v>6042</c:v>
                </c:pt>
                <c:pt idx="2">
                  <c:v>12969</c:v>
                </c:pt>
                <c:pt idx="3">
                  <c:v>5916</c:v>
                </c:pt>
                <c:pt idx="4">
                  <c:v>428</c:v>
                </c:pt>
              </c:numCache>
            </c:numRef>
          </c:val>
        </c:ser>
        <c:ser>
          <c:idx val="1"/>
          <c:order val="1"/>
          <c:tx>
            <c:strRef>
              <c:f>'Pareto Analysis'!$D$3</c:f>
              <c:strCache>
                <c:ptCount val="1"/>
                <c:pt idx="0">
                  <c:v>Total Ok Qty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1"/>
              <c:layout>
                <c:manualLayout>
                  <c:x val="1.5633724176437745E-2"/>
                  <c:y val="4.6720575022461817E-2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2.0100502512562814E-2"/>
                  <c:y val="5.0314465408805034E-2"/>
                </c:manualLayout>
              </c:layout>
              <c:dLblPos val="outEnd"/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Analysis'!$D$4:$D$8</c:f>
              <c:numCache>
                <c:formatCode>General</c:formatCode>
                <c:ptCount val="5"/>
                <c:pt idx="0">
                  <c:v>1897</c:v>
                </c:pt>
                <c:pt idx="1">
                  <c:v>5635</c:v>
                </c:pt>
                <c:pt idx="2">
                  <c:v>12574</c:v>
                </c:pt>
                <c:pt idx="3">
                  <c:v>5746</c:v>
                </c:pt>
                <c:pt idx="4">
                  <c:v>418</c:v>
                </c:pt>
              </c:numCache>
            </c:numRef>
          </c:val>
        </c:ser>
        <c:ser>
          <c:idx val="2"/>
          <c:order val="2"/>
          <c:tx>
            <c:strRef>
              <c:f>'Pareto Analysis'!$E$3</c:f>
              <c:strCache>
                <c:ptCount val="1"/>
                <c:pt idx="0">
                  <c:v>Total Rejection
Qty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Analysis'!$E$4:$E$8</c:f>
              <c:numCache>
                <c:formatCode>General</c:formatCode>
                <c:ptCount val="5"/>
                <c:pt idx="0">
                  <c:v>215</c:v>
                </c:pt>
                <c:pt idx="1">
                  <c:v>407</c:v>
                </c:pt>
                <c:pt idx="2">
                  <c:v>395</c:v>
                </c:pt>
                <c:pt idx="3">
                  <c:v>170</c:v>
                </c:pt>
                <c:pt idx="4">
                  <c:v>10</c:v>
                </c:pt>
              </c:numCache>
            </c:numRef>
          </c:val>
        </c:ser>
        <c:dLbls>
          <c:showVal val="1"/>
        </c:dLbls>
        <c:gapWidth val="75"/>
        <c:axId val="124347136"/>
        <c:axId val="124348672"/>
      </c:barChart>
      <c:lineChart>
        <c:grouping val="standard"/>
        <c:ser>
          <c:idx val="3"/>
          <c:order val="3"/>
          <c:tx>
            <c:strRef>
              <c:f>'Pareto Analysis'!$F$3</c:f>
              <c:strCache>
                <c:ptCount val="1"/>
                <c:pt idx="0">
                  <c:v>Target (%)</c:v>
                </c:pt>
              </c:strCache>
            </c:strRef>
          </c:tx>
          <c:spPr>
            <a:ln w="47625"/>
          </c:spPr>
          <c:marker>
            <c:symbol val="circle"/>
            <c:size val="7"/>
          </c:marker>
          <c:dLbls>
            <c:dLbl>
              <c:idx val="0"/>
              <c:layout>
                <c:manualLayout>
                  <c:x val="-1.9225721784776956E-2"/>
                  <c:y val="-0.13251814111471374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Analysis'!$F$4:$F$8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4"/>
          <c:order val="4"/>
          <c:tx>
            <c:strRef>
              <c:f>'Pareto Analysis'!$G$3</c:f>
              <c:strCache>
                <c:ptCount val="1"/>
                <c:pt idx="0">
                  <c:v>Rejection(%)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diamond"/>
            <c:size val="7"/>
            <c:spPr>
              <a:solidFill>
                <a:srgbClr val="FF0000"/>
              </a:solidFill>
            </c:spPr>
          </c:marker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</c:dLbls>
          <c:cat>
            <c:numRef>
              <c:f>'Pareto Analysis'!$B$4:$B$8</c:f>
              <c:numCache>
                <c:formatCode>[$-409]mmm\-yy;@</c:formatCode>
                <c:ptCount val="5"/>
                <c:pt idx="0">
                  <c:v>44703</c:v>
                </c:pt>
                <c:pt idx="1">
                  <c:v>44735</c:v>
                </c:pt>
                <c:pt idx="2">
                  <c:v>44766</c:v>
                </c:pt>
                <c:pt idx="3">
                  <c:v>44798</c:v>
                </c:pt>
                <c:pt idx="4">
                  <c:v>44830</c:v>
                </c:pt>
              </c:numCache>
            </c:numRef>
          </c:cat>
          <c:val>
            <c:numRef>
              <c:f>'Pareto Analysis'!$G$4:$G$8</c:f>
              <c:numCache>
                <c:formatCode>0.00</c:formatCode>
                <c:ptCount val="5"/>
                <c:pt idx="0">
                  <c:v>10.179924242424251</c:v>
                </c:pt>
                <c:pt idx="1">
                  <c:v>6.7361800728235703</c:v>
                </c:pt>
                <c:pt idx="2">
                  <c:v>3.0457244197702207</c:v>
                </c:pt>
                <c:pt idx="3">
                  <c:v>2.8735632183908044</c:v>
                </c:pt>
                <c:pt idx="4">
                  <c:v>2.3364485981308372</c:v>
                </c:pt>
              </c:numCache>
            </c:numRef>
          </c:val>
        </c:ser>
        <c:marker val="1"/>
        <c:axId val="124364288"/>
        <c:axId val="124362752"/>
      </c:lineChart>
      <c:dateAx>
        <c:axId val="124347136"/>
        <c:scaling>
          <c:orientation val="minMax"/>
        </c:scaling>
        <c:axPos val="b"/>
        <c:numFmt formatCode="[$-409]mmm\-yy;@" sourceLinked="1"/>
        <c:majorTickMark val="none"/>
        <c:tickLblPos val="nextTo"/>
        <c:crossAx val="124348672"/>
        <c:crosses val="autoZero"/>
        <c:auto val="1"/>
        <c:lblOffset val="100"/>
      </c:dateAx>
      <c:valAx>
        <c:axId val="124348672"/>
        <c:scaling>
          <c:orientation val="minMax"/>
        </c:scaling>
        <c:axPos val="l"/>
        <c:numFmt formatCode="General" sourceLinked="1"/>
        <c:majorTickMark val="none"/>
        <c:tickLblPos val="nextTo"/>
        <c:crossAx val="124347136"/>
        <c:crosses val="autoZero"/>
        <c:crossBetween val="between"/>
      </c:valAx>
      <c:valAx>
        <c:axId val="124362752"/>
        <c:scaling>
          <c:orientation val="minMax"/>
        </c:scaling>
        <c:axPos val="r"/>
        <c:numFmt formatCode="General" sourceLinked="1"/>
        <c:tickLblPos val="nextTo"/>
        <c:crossAx val="124364288"/>
        <c:crosses val="max"/>
        <c:crossBetween val="between"/>
      </c:valAx>
      <c:dateAx>
        <c:axId val="124364288"/>
        <c:scaling>
          <c:orientation val="minMax"/>
        </c:scaling>
        <c:delete val="1"/>
        <c:axPos val="b"/>
        <c:numFmt formatCode="[$-409]mmm\-yy;@" sourceLinked="1"/>
        <c:tickLblPos val="none"/>
        <c:crossAx val="124362752"/>
        <c:crosses val="autoZero"/>
        <c:auto val="1"/>
        <c:lblOffset val="100"/>
      </c:dateAx>
    </c:plotArea>
    <c:legend>
      <c:legendPos val="b"/>
      <c:layout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'Pareto Analysis'!$C$21</c:f>
              <c:strCache>
                <c:ptCount val="1"/>
                <c:pt idx="0">
                  <c:v>Total Check Qty</c:v>
                </c:pt>
              </c:strCache>
            </c:strRef>
          </c:tx>
          <c:spPr>
            <a:solidFill>
              <a:srgbClr val="FFFF00"/>
            </a:solidFill>
          </c:spP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inEnd"/>
            <c:showVal val="1"/>
          </c:dLbls>
          <c:cat>
            <c:numRef>
              <c:f>'Pareto Analysis'!$B$22:$B$25</c:f>
              <c:numCache>
                <c:formatCode>[$-409]mmm\-yy;@</c:formatCode>
                <c:ptCount val="4"/>
                <c:pt idx="0">
                  <c:v>44735</c:v>
                </c:pt>
                <c:pt idx="1">
                  <c:v>44766</c:v>
                </c:pt>
                <c:pt idx="2">
                  <c:v>44798</c:v>
                </c:pt>
                <c:pt idx="3">
                  <c:v>44830</c:v>
                </c:pt>
              </c:numCache>
            </c:numRef>
          </c:cat>
          <c:val>
            <c:numRef>
              <c:f>'Pareto Analysis'!$C$22:$C$25</c:f>
              <c:numCache>
                <c:formatCode>General</c:formatCode>
                <c:ptCount val="4"/>
                <c:pt idx="0">
                  <c:v>2212</c:v>
                </c:pt>
                <c:pt idx="1">
                  <c:v>5741</c:v>
                </c:pt>
                <c:pt idx="2">
                  <c:v>4615</c:v>
                </c:pt>
                <c:pt idx="3">
                  <c:v>10507</c:v>
                </c:pt>
              </c:numCache>
            </c:numRef>
          </c:val>
        </c:ser>
        <c:ser>
          <c:idx val="1"/>
          <c:order val="1"/>
          <c:tx>
            <c:strRef>
              <c:f>'Pareto Analysis'!$D$21</c:f>
              <c:strCache>
                <c:ptCount val="1"/>
                <c:pt idx="0">
                  <c:v>Total Ok Qty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1"/>
              <c:layout>
                <c:manualLayout>
                  <c:x val="1.4749262536873156E-3"/>
                  <c:y val="9.6899224806201487E-2"/>
                </c:manualLayout>
              </c:layout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numRef>
              <c:f>'Pareto Analysis'!$B$22:$B$25</c:f>
              <c:numCache>
                <c:formatCode>[$-409]mmm\-yy;@</c:formatCode>
                <c:ptCount val="4"/>
                <c:pt idx="0">
                  <c:v>44735</c:v>
                </c:pt>
                <c:pt idx="1">
                  <c:v>44766</c:v>
                </c:pt>
                <c:pt idx="2">
                  <c:v>44798</c:v>
                </c:pt>
                <c:pt idx="3">
                  <c:v>44830</c:v>
                </c:pt>
              </c:numCache>
            </c:numRef>
          </c:cat>
          <c:val>
            <c:numRef>
              <c:f>'Pareto Analysis'!$D$22:$D$25</c:f>
              <c:numCache>
                <c:formatCode>General</c:formatCode>
                <c:ptCount val="4"/>
                <c:pt idx="0">
                  <c:v>2117</c:v>
                </c:pt>
                <c:pt idx="1">
                  <c:v>5516</c:v>
                </c:pt>
                <c:pt idx="2">
                  <c:v>4475</c:v>
                </c:pt>
                <c:pt idx="3">
                  <c:v>10207</c:v>
                </c:pt>
              </c:numCache>
            </c:numRef>
          </c:val>
        </c:ser>
        <c:ser>
          <c:idx val="2"/>
          <c:order val="2"/>
          <c:tx>
            <c:strRef>
              <c:f>'Pareto Analysis'!$E$21</c:f>
              <c:strCache>
                <c:ptCount val="1"/>
                <c:pt idx="0">
                  <c:v>Total Rejection
Qty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Val val="1"/>
          </c:dLbls>
          <c:cat>
            <c:numRef>
              <c:f>'Pareto Analysis'!$B$22:$B$25</c:f>
              <c:numCache>
                <c:formatCode>[$-409]mmm\-yy;@</c:formatCode>
                <c:ptCount val="4"/>
                <c:pt idx="0">
                  <c:v>44735</c:v>
                </c:pt>
                <c:pt idx="1">
                  <c:v>44766</c:v>
                </c:pt>
                <c:pt idx="2">
                  <c:v>44798</c:v>
                </c:pt>
                <c:pt idx="3">
                  <c:v>44830</c:v>
                </c:pt>
              </c:numCache>
            </c:numRef>
          </c:cat>
          <c:val>
            <c:numRef>
              <c:f>'Pareto Analysis'!$E$22:$E$25</c:f>
              <c:numCache>
                <c:formatCode>General</c:formatCode>
                <c:ptCount val="4"/>
                <c:pt idx="0">
                  <c:v>95</c:v>
                </c:pt>
                <c:pt idx="1">
                  <c:v>225</c:v>
                </c:pt>
                <c:pt idx="2">
                  <c:v>140</c:v>
                </c:pt>
                <c:pt idx="3">
                  <c:v>300</c:v>
                </c:pt>
              </c:numCache>
            </c:numRef>
          </c:val>
        </c:ser>
        <c:dLbls>
          <c:showVal val="1"/>
        </c:dLbls>
        <c:gapWidth val="75"/>
        <c:axId val="124821888"/>
        <c:axId val="124823424"/>
      </c:barChart>
      <c:lineChart>
        <c:grouping val="standard"/>
        <c:ser>
          <c:idx val="3"/>
          <c:order val="3"/>
          <c:tx>
            <c:strRef>
              <c:f>'Pareto Analysis'!$F$21</c:f>
              <c:strCache>
                <c:ptCount val="1"/>
                <c:pt idx="0">
                  <c:v>Target (%)</c:v>
                </c:pt>
              </c:strCache>
            </c:strRef>
          </c:tx>
          <c:spPr>
            <a:ln w="50800"/>
          </c:spPr>
          <c:marker>
            <c:symbol val="diamond"/>
            <c:size val="7"/>
            <c:spPr>
              <a:solidFill>
                <a:schemeClr val="tx2"/>
              </a:solidFill>
            </c:spPr>
          </c:marker>
          <c:dLbls>
            <c:dLbl>
              <c:idx val="1"/>
              <c:layout>
                <c:manualLayout>
                  <c:x val="-2.5910854063596028E-2"/>
                  <c:y val="-4.1831166453030567E-2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3.78696025828634E-3"/>
                  <c:y val="2.7936275407434798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dLblPos val="b"/>
            <c:showVal val="1"/>
          </c:dLbls>
          <c:cat>
            <c:numRef>
              <c:f>'Pareto Analysis'!$B$22:$B$25</c:f>
              <c:numCache>
                <c:formatCode>[$-409]mmm\-yy;@</c:formatCode>
                <c:ptCount val="4"/>
                <c:pt idx="0">
                  <c:v>44735</c:v>
                </c:pt>
                <c:pt idx="1">
                  <c:v>44766</c:v>
                </c:pt>
                <c:pt idx="2">
                  <c:v>44798</c:v>
                </c:pt>
                <c:pt idx="3">
                  <c:v>44830</c:v>
                </c:pt>
              </c:numCache>
            </c:numRef>
          </c:cat>
          <c:val>
            <c:numRef>
              <c:f>'Pareto Analysis'!$F$22:$F$25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'Pareto Analysis'!$G$21</c:f>
              <c:strCache>
                <c:ptCount val="1"/>
                <c:pt idx="0">
                  <c:v>Rejection(%)</c:v>
                </c:pt>
              </c:strCache>
            </c:strRef>
          </c:tx>
          <c:spPr>
            <a:ln w="63500">
              <a:solidFill>
                <a:srgbClr val="FF0000"/>
              </a:solidFill>
            </a:ln>
          </c:spPr>
          <c:marker>
            <c:symbol val="circle"/>
            <c:size val="8"/>
            <c:spPr>
              <a:solidFill>
                <a:srgbClr val="FF0000"/>
              </a:solidFill>
            </c:spPr>
          </c:marker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Analysis'!$B$22:$B$25</c:f>
              <c:numCache>
                <c:formatCode>[$-409]mmm\-yy;@</c:formatCode>
                <c:ptCount val="4"/>
                <c:pt idx="0">
                  <c:v>44735</c:v>
                </c:pt>
                <c:pt idx="1">
                  <c:v>44766</c:v>
                </c:pt>
                <c:pt idx="2">
                  <c:v>44798</c:v>
                </c:pt>
                <c:pt idx="3">
                  <c:v>44830</c:v>
                </c:pt>
              </c:numCache>
            </c:numRef>
          </c:cat>
          <c:val>
            <c:numRef>
              <c:f>'Pareto Analysis'!$G$22:$G$25</c:f>
              <c:numCache>
                <c:formatCode>0.00</c:formatCode>
                <c:ptCount val="4"/>
                <c:pt idx="0">
                  <c:v>4.2947558770343441</c:v>
                </c:pt>
                <c:pt idx="1">
                  <c:v>3.9191778435812576</c:v>
                </c:pt>
                <c:pt idx="2">
                  <c:v>3.0335861321776814</c:v>
                </c:pt>
                <c:pt idx="3">
                  <c:v>2.8552393642333667</c:v>
                </c:pt>
              </c:numCache>
            </c:numRef>
          </c:val>
        </c:ser>
        <c:marker val="1"/>
        <c:axId val="124834944"/>
        <c:axId val="124824960"/>
      </c:lineChart>
      <c:dateAx>
        <c:axId val="124821888"/>
        <c:scaling>
          <c:orientation val="minMax"/>
        </c:scaling>
        <c:axPos val="b"/>
        <c:numFmt formatCode="[$-409]mmm\-yy;@" sourceLinked="1"/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24823424"/>
        <c:crosses val="autoZero"/>
        <c:auto val="1"/>
        <c:lblOffset val="100"/>
      </c:dateAx>
      <c:valAx>
        <c:axId val="124823424"/>
        <c:scaling>
          <c:orientation val="minMax"/>
        </c:scaling>
        <c:axPos val="l"/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821888"/>
        <c:crosses val="autoZero"/>
        <c:crossBetween val="between"/>
      </c:valAx>
      <c:valAx>
        <c:axId val="124824960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834944"/>
        <c:crosses val="max"/>
        <c:crossBetween val="between"/>
      </c:valAx>
      <c:dateAx>
        <c:axId val="124834944"/>
        <c:scaling>
          <c:orientation val="minMax"/>
        </c:scaling>
        <c:delete val="1"/>
        <c:axPos val="b"/>
        <c:numFmt formatCode="[$-409]mmm\-yy;@" sourceLinked="1"/>
        <c:tickLblPos val="none"/>
        <c:crossAx val="124824960"/>
        <c:crosses val="autoZero"/>
        <c:auto val="1"/>
        <c:lblOffset val="100"/>
      </c:dateAx>
    </c:plotArea>
    <c:legend>
      <c:legendPos val="b"/>
      <c:layout>
        <c:manualLayout>
          <c:xMode val="edge"/>
          <c:yMode val="edge"/>
          <c:x val="4.9999946526218433E-2"/>
          <c:y val="0.84032753113016245"/>
          <c:w val="0.89999992870162449"/>
          <c:h val="0.13318241185363988"/>
        </c:manualLayout>
      </c:layout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zero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'Pareto Analysis'!$C$36</c:f>
              <c:strCache>
                <c:ptCount val="1"/>
                <c:pt idx="0">
                  <c:v>Total Check Qty</c:v>
                </c:pt>
              </c:strCache>
            </c:strRef>
          </c:tx>
          <c:spPr>
            <a:solidFill>
              <a:srgbClr val="FFFF00"/>
            </a:solidFill>
          </c:spPr>
          <c:dLbls>
            <c:dLbl>
              <c:idx val="2"/>
              <c:layout>
                <c:manualLayout>
                  <c:x val="-2.4242424242424238E-3"/>
                  <c:y val="8.3044982698962752E-2"/>
                </c:manualLayout>
              </c:layout>
              <c:showVal val="1"/>
            </c:dLbl>
            <c:showVal val="1"/>
          </c:dLbls>
          <c:cat>
            <c:numRef>
              <c:f>'Pareto Analysis'!$B$37:$B$39</c:f>
              <c:numCache>
                <c:formatCode>[$-409]mmm\-yy;@</c:formatCode>
                <c:ptCount val="3"/>
                <c:pt idx="0">
                  <c:v>44766</c:v>
                </c:pt>
                <c:pt idx="1">
                  <c:v>44798</c:v>
                </c:pt>
                <c:pt idx="2">
                  <c:v>44830</c:v>
                </c:pt>
              </c:numCache>
            </c:numRef>
          </c:cat>
          <c:val>
            <c:numRef>
              <c:f>'Pareto Analysis'!$C$37:$C$39</c:f>
              <c:numCache>
                <c:formatCode>General</c:formatCode>
                <c:ptCount val="3"/>
                <c:pt idx="0">
                  <c:v>1261</c:v>
                </c:pt>
                <c:pt idx="1">
                  <c:v>4130</c:v>
                </c:pt>
                <c:pt idx="2">
                  <c:v>1884</c:v>
                </c:pt>
              </c:numCache>
            </c:numRef>
          </c:val>
        </c:ser>
        <c:ser>
          <c:idx val="1"/>
          <c:order val="1"/>
          <c:tx>
            <c:strRef>
              <c:f>'Pareto Analysis'!$D$36</c:f>
              <c:strCache>
                <c:ptCount val="1"/>
                <c:pt idx="0">
                  <c:v>Total Ok Qty</c:v>
                </c:pt>
              </c:strCache>
            </c:strRef>
          </c:tx>
          <c:spPr>
            <a:solidFill>
              <a:srgbClr val="00B050"/>
            </a:solidFill>
          </c:spPr>
          <c:dLbls>
            <c:dLbl>
              <c:idx val="1"/>
              <c:layout>
                <c:manualLayout>
                  <c:x val="-5.8997050147492694E-3"/>
                  <c:y val="8.7121212121212196E-2"/>
                </c:manualLayout>
              </c:layout>
              <c:showVal val="1"/>
            </c:dLbl>
            <c:dLbl>
              <c:idx val="2"/>
              <c:layout>
                <c:manualLayout>
                  <c:x val="0"/>
                  <c:y val="0.13840830449827113"/>
                </c:manualLayout>
              </c:layout>
              <c:showVal val="1"/>
            </c:dLbl>
            <c:showVal val="1"/>
          </c:dLbls>
          <c:cat>
            <c:numRef>
              <c:f>'Pareto Analysis'!$B$37:$B$39</c:f>
              <c:numCache>
                <c:formatCode>[$-409]mmm\-yy;@</c:formatCode>
                <c:ptCount val="3"/>
                <c:pt idx="0">
                  <c:v>44766</c:v>
                </c:pt>
                <c:pt idx="1">
                  <c:v>44798</c:v>
                </c:pt>
                <c:pt idx="2">
                  <c:v>44830</c:v>
                </c:pt>
              </c:numCache>
            </c:numRef>
          </c:cat>
          <c:val>
            <c:numRef>
              <c:f>'Pareto Analysis'!$D$37:$D$39</c:f>
              <c:numCache>
                <c:formatCode>General</c:formatCode>
                <c:ptCount val="3"/>
                <c:pt idx="0">
                  <c:v>1160</c:v>
                </c:pt>
                <c:pt idx="1">
                  <c:v>3768</c:v>
                </c:pt>
                <c:pt idx="2">
                  <c:v>1743</c:v>
                </c:pt>
              </c:numCache>
            </c:numRef>
          </c:val>
        </c:ser>
        <c:ser>
          <c:idx val="2"/>
          <c:order val="2"/>
          <c:tx>
            <c:strRef>
              <c:f>'Pareto Analysis'!$E$36</c:f>
              <c:strCache>
                <c:ptCount val="1"/>
                <c:pt idx="0">
                  <c:v>Total Rejection
Qty</c:v>
                </c:pt>
              </c:strCache>
            </c:strRef>
          </c:tx>
          <c:spPr>
            <a:solidFill>
              <a:srgbClr val="FF0000"/>
            </a:solidFill>
          </c:spPr>
          <c:cat>
            <c:numRef>
              <c:f>'Pareto Analysis'!$B$37:$B$39</c:f>
              <c:numCache>
                <c:formatCode>[$-409]mmm\-yy;@</c:formatCode>
                <c:ptCount val="3"/>
                <c:pt idx="0">
                  <c:v>44766</c:v>
                </c:pt>
                <c:pt idx="1">
                  <c:v>44798</c:v>
                </c:pt>
                <c:pt idx="2">
                  <c:v>44830</c:v>
                </c:pt>
              </c:numCache>
            </c:numRef>
          </c:cat>
          <c:val>
            <c:numRef>
              <c:f>'Pareto Analysis'!$E$37:$E$39</c:f>
              <c:numCache>
                <c:formatCode>General</c:formatCode>
                <c:ptCount val="3"/>
                <c:pt idx="0">
                  <c:v>101</c:v>
                </c:pt>
                <c:pt idx="1">
                  <c:v>362</c:v>
                </c:pt>
                <c:pt idx="2">
                  <c:v>141</c:v>
                </c:pt>
              </c:numCache>
            </c:numRef>
          </c:val>
        </c:ser>
        <c:dLbls>
          <c:showVal val="1"/>
        </c:dLbls>
        <c:gapWidth val="75"/>
        <c:axId val="125018112"/>
        <c:axId val="125019648"/>
      </c:barChart>
      <c:lineChart>
        <c:grouping val="standard"/>
        <c:ser>
          <c:idx val="3"/>
          <c:order val="3"/>
          <c:tx>
            <c:strRef>
              <c:f>'Pareto Analysis'!$F$36</c:f>
              <c:strCache>
                <c:ptCount val="1"/>
                <c:pt idx="0">
                  <c:v>Target (%)</c:v>
                </c:pt>
              </c:strCache>
            </c:strRef>
          </c:tx>
          <c:spPr>
            <a:ln w="53975"/>
          </c:spPr>
          <c:marker>
            <c:symbol val="diamond"/>
            <c:size val="7"/>
          </c:marker>
          <c:dLbls>
            <c:dLbl>
              <c:idx val="0"/>
              <c:layout>
                <c:manualLayout>
                  <c:x val="-2.9175853018372801E-2"/>
                  <c:y val="-4.1995477208947522E-2"/>
                </c:manualLayout>
              </c:layout>
              <c:dLblPos val="r"/>
              <c:showVal val="1"/>
            </c:dLbl>
            <c:dLbl>
              <c:idx val="1"/>
              <c:layout>
                <c:manualLayout>
                  <c:x val="-3.1600095442615356E-2"/>
                  <c:y val="4.5663115639956807E-2"/>
                </c:manualLayout>
              </c:layout>
              <c:dLblPos val="r"/>
              <c:showVal val="1"/>
            </c:dLbl>
            <c:dLbl>
              <c:idx val="2"/>
              <c:layout>
                <c:manualLayout>
                  <c:x val="-2.6226046965368271E-2"/>
                  <c:y val="1.7784836554521594E-2"/>
                </c:manualLayout>
              </c:layout>
              <c:dLblPos val="r"/>
              <c:showVal val="1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t"/>
            <c:showVal val="1"/>
          </c:dLbls>
          <c:cat>
            <c:numRef>
              <c:f>'Pareto Analysis'!$B$37:$B$39</c:f>
              <c:numCache>
                <c:formatCode>[$-409]mmm\-yy;@</c:formatCode>
                <c:ptCount val="3"/>
                <c:pt idx="0">
                  <c:v>44766</c:v>
                </c:pt>
                <c:pt idx="1">
                  <c:v>44798</c:v>
                </c:pt>
                <c:pt idx="2">
                  <c:v>44830</c:v>
                </c:pt>
              </c:numCache>
            </c:numRef>
          </c:cat>
          <c:val>
            <c:numRef>
              <c:f>'Pareto Analysis'!$F$37:$F$39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'Pareto Analysis'!$G$36</c:f>
              <c:strCache>
                <c:ptCount val="1"/>
                <c:pt idx="0">
                  <c:v>Rejection(%)</c:v>
                </c:pt>
              </c:strCache>
            </c:strRef>
          </c:tx>
          <c:spPr>
            <a:ln w="50800"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rgbClr val="FF0000"/>
              </a:solidFill>
            </c:spPr>
          </c:marker>
          <c:dLbls>
            <c:dLblPos val="t"/>
            <c:showVal val="1"/>
          </c:dLbls>
          <c:cat>
            <c:numRef>
              <c:f>'Pareto Analysis'!$B$37:$B$39</c:f>
              <c:numCache>
                <c:formatCode>[$-409]mmm\-yy;@</c:formatCode>
                <c:ptCount val="3"/>
                <c:pt idx="0">
                  <c:v>44766</c:v>
                </c:pt>
                <c:pt idx="1">
                  <c:v>44798</c:v>
                </c:pt>
                <c:pt idx="2">
                  <c:v>44830</c:v>
                </c:pt>
              </c:numCache>
            </c:numRef>
          </c:cat>
          <c:val>
            <c:numRef>
              <c:f>'Pareto Analysis'!$G$37:$G$39</c:f>
              <c:numCache>
                <c:formatCode>0.00</c:formatCode>
                <c:ptCount val="3"/>
                <c:pt idx="0">
                  <c:v>8.0095162569389533</c:v>
                </c:pt>
                <c:pt idx="1">
                  <c:v>8.7651331719128329</c:v>
                </c:pt>
                <c:pt idx="2">
                  <c:v>7.484076433121019</c:v>
                </c:pt>
              </c:numCache>
            </c:numRef>
          </c:val>
        </c:ser>
        <c:marker val="1"/>
        <c:axId val="125039360"/>
        <c:axId val="125021184"/>
      </c:lineChart>
      <c:dateAx>
        <c:axId val="125018112"/>
        <c:scaling>
          <c:orientation val="minMax"/>
        </c:scaling>
        <c:axPos val="b"/>
        <c:numFmt formatCode="[$-409]mmm\-yy;@" sourceLinked="1"/>
        <c:majorTickMark val="none"/>
        <c:tickLblPos val="nextTo"/>
        <c:crossAx val="125019648"/>
        <c:crosses val="autoZero"/>
        <c:auto val="1"/>
        <c:lblOffset val="100"/>
      </c:dateAx>
      <c:valAx>
        <c:axId val="125019648"/>
        <c:scaling>
          <c:orientation val="minMax"/>
        </c:scaling>
        <c:axPos val="l"/>
        <c:numFmt formatCode="General" sourceLinked="1"/>
        <c:majorTickMark val="none"/>
        <c:tickLblPos val="nextTo"/>
        <c:crossAx val="125018112"/>
        <c:crosses val="autoZero"/>
        <c:crossBetween val="between"/>
      </c:valAx>
      <c:valAx>
        <c:axId val="125021184"/>
        <c:scaling>
          <c:orientation val="minMax"/>
        </c:scaling>
        <c:axPos val="r"/>
        <c:numFmt formatCode="General" sourceLinked="1"/>
        <c:tickLblPos val="nextTo"/>
        <c:crossAx val="125039360"/>
        <c:crosses val="max"/>
        <c:crossBetween val="between"/>
      </c:valAx>
      <c:dateAx>
        <c:axId val="125039360"/>
        <c:scaling>
          <c:orientation val="minMax"/>
        </c:scaling>
        <c:delete val="1"/>
        <c:axPos val="b"/>
        <c:numFmt formatCode="[$-409]mmm\-yy;@" sourceLinked="1"/>
        <c:tickLblPos val="none"/>
        <c:crossAx val="125021184"/>
        <c:crosses val="autoZero"/>
        <c:auto val="1"/>
        <c:lblOffset val="100"/>
      </c:dateAx>
    </c:plotArea>
    <c:legend>
      <c:legendPos val="b"/>
      <c:layout>
        <c:manualLayout>
          <c:xMode val="edge"/>
          <c:yMode val="edge"/>
          <c:x val="6.6053004436392393E-2"/>
          <c:y val="0.82637139107611568"/>
          <c:w val="0.89886732631872368"/>
          <c:h val="0.15090133619661211"/>
        </c:manualLayout>
      </c:layout>
    </c:legend>
    <c:plotVisOnly val="1"/>
    <c:dispBlanksAs val="gap"/>
  </c:chart>
  <c:txPr>
    <a:bodyPr/>
    <a:lstStyle/>
    <a:p>
      <a:pPr>
        <a:defRPr sz="14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10A9-AB03-4DA7-B2B3-BD6E7C633492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34837-DDD0-4389-AA31-02E47F770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4837-DDD0-4389-AA31-02E47F7706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Process Rejection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838200"/>
            <a:ext cx="88392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81000" y="152400"/>
            <a:ext cx="121920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1" y="914403"/>
          <a:ext cx="8610599" cy="2346960"/>
        </p:xfrm>
        <a:graphic>
          <a:graphicData uri="http://schemas.openxmlformats.org/drawingml/2006/table">
            <a:tbl>
              <a:tblPr/>
              <a:tblGrid>
                <a:gridCol w="1013806"/>
                <a:gridCol w="1689679"/>
                <a:gridCol w="1365260"/>
                <a:gridCol w="1649125"/>
                <a:gridCol w="1311190"/>
                <a:gridCol w="1581539"/>
              </a:tblGrid>
              <a:tr h="40171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Tank Leakage Before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Coating for</a:t>
                      </a:r>
                      <a:r>
                        <a:rPr lang="en-US" sz="28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FY (2022- 23)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Qty Checked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Of Rejection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13733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762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/>
          <p:nvPr/>
        </p:nvGraphicFramePr>
        <p:xfrm>
          <a:off x="304800" y="3352800"/>
          <a:ext cx="8610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Process Rejection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228600"/>
            <a:ext cx="121920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52400"/>
            <a:ext cx="876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838200"/>
            <a:ext cx="86868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914400"/>
          <a:ext cx="8458200" cy="2497103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2737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Tank Coating Rejection for FY = 2022 - 23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3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Check 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Ok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Rej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11351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3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04800" y="3505200"/>
          <a:ext cx="8534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Process Rejection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914400"/>
            <a:ext cx="8763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66800"/>
          <a:ext cx="8458201" cy="2819398"/>
        </p:xfrm>
        <a:graphic>
          <a:graphicData uri="http://schemas.openxmlformats.org/drawingml/2006/table">
            <a:tbl>
              <a:tblPr/>
              <a:tblGrid>
                <a:gridCol w="995082"/>
                <a:gridCol w="1848010"/>
                <a:gridCol w="1232007"/>
                <a:gridCol w="1468931"/>
                <a:gridCol w="1243854"/>
                <a:gridCol w="1670317"/>
              </a:tblGrid>
              <a:tr h="47518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Tank Leakage After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Coating For FY (2022 – 23)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Qty Checked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Of Rejection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381000" y="4038600"/>
          <a:ext cx="85344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Process Rejection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1920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762000"/>
            <a:ext cx="88392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838200"/>
          <a:ext cx="8686801" cy="2362198"/>
        </p:xfrm>
        <a:graphic>
          <a:graphicData uri="http://schemas.openxmlformats.org/drawingml/2006/table">
            <a:tbl>
              <a:tblPr/>
              <a:tblGrid>
                <a:gridCol w="964166"/>
                <a:gridCol w="1658177"/>
                <a:gridCol w="1383367"/>
                <a:gridCol w="1863121"/>
                <a:gridCol w="1434603"/>
                <a:gridCol w="1383367"/>
              </a:tblGrid>
              <a:tr h="44333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Instant Model  Leakage Report for FY = 2022 - 23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Check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Ok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Rejection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6634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6555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12812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8600" y="3276600"/>
          <a:ext cx="8610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Process Rejection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914400"/>
            <a:ext cx="88392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90600"/>
          <a:ext cx="8686800" cy="2426653"/>
        </p:xfrm>
        <a:graphic>
          <a:graphicData uri="http://schemas.openxmlformats.org/drawingml/2006/table">
            <a:tbl>
              <a:tblPr/>
              <a:tblGrid>
                <a:gridCol w="1190361"/>
                <a:gridCol w="1714687"/>
                <a:gridCol w="1388755"/>
                <a:gridCol w="1587148"/>
                <a:gridCol w="1346241"/>
                <a:gridCol w="1459608"/>
              </a:tblGrid>
              <a:tr h="50641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Instant Model Line Rejection for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FY (2022 – 23)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3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Check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Ok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  <a:b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Rejection(%)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6042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12969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12574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581400"/>
          <a:ext cx="861060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Rejection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19200" cy="5334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838200"/>
            <a:ext cx="87630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1" y="990600"/>
          <a:ext cx="8610599" cy="2209801"/>
        </p:xfrm>
        <a:graphic>
          <a:graphicData uri="http://schemas.openxmlformats.org/drawingml/2006/table">
            <a:tbl>
              <a:tblPr/>
              <a:tblGrid>
                <a:gridCol w="1179919"/>
                <a:gridCol w="1699646"/>
                <a:gridCol w="1376573"/>
                <a:gridCol w="1573225"/>
                <a:gridCol w="1334432"/>
                <a:gridCol w="1446804"/>
              </a:tblGrid>
              <a:tr h="42949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Round Model Line Rejection for FY </a:t>
                      </a: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(2022 – 23)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5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Check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Ok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  <a:b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Rejection(%)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152400"/>
            <a:ext cx="8686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228600" y="3276600"/>
          <a:ext cx="8610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Process Rejection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lum bright="4000" contrast="24000"/>
          </a:blip>
          <a:srcRect t="1926" b="9056"/>
          <a:stretch>
            <a:fillRect/>
          </a:stretch>
        </p:blipFill>
        <p:spPr bwMode="auto">
          <a:xfrm>
            <a:off x="304800" y="152400"/>
            <a:ext cx="1295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152400"/>
            <a:ext cx="8763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990601"/>
          <a:ext cx="8610599" cy="2209799"/>
        </p:xfrm>
        <a:graphic>
          <a:graphicData uri="http://schemas.openxmlformats.org/drawingml/2006/table">
            <a:tbl>
              <a:tblPr/>
              <a:tblGrid>
                <a:gridCol w="1179919"/>
                <a:gridCol w="1699645"/>
                <a:gridCol w="1376572"/>
                <a:gridCol w="1573226"/>
                <a:gridCol w="1334432"/>
                <a:gridCol w="1446805"/>
              </a:tblGrid>
              <a:tr h="49640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Square Model Line Rejection for </a:t>
                      </a:r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FY( </a:t>
                      </a: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2022 </a:t>
                      </a:r>
                      <a:r>
                        <a:rPr lang="en-US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– 23)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85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Check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Ok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Rejection</a:t>
                      </a:r>
                      <a:b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Rejection(%)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Sep-22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8600" y="32766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380</Words>
  <Application>Microsoft Office PowerPoint</Application>
  <PresentationFormat>On-screen Show (4:3)</PresentationFormat>
  <Paragraphs>262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Process Rejection </vt:lpstr>
      <vt:lpstr>Process Rejection</vt:lpstr>
      <vt:lpstr>Process Rejection </vt:lpstr>
      <vt:lpstr>Process Rejection</vt:lpstr>
      <vt:lpstr>Process Rejection</vt:lpstr>
      <vt:lpstr>Process Rejection</vt:lpstr>
      <vt:lpstr>Process Rejection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Rejection </dc:title>
  <dc:creator>Sandeep mall</dc:creator>
  <cp:lastModifiedBy>Sandeep mall</cp:lastModifiedBy>
  <cp:revision>136</cp:revision>
  <dcterms:created xsi:type="dcterms:W3CDTF">2006-08-16T00:00:00Z</dcterms:created>
  <dcterms:modified xsi:type="dcterms:W3CDTF">2022-12-12T16:29:50Z</dcterms:modified>
</cp:coreProperties>
</file>